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4"/>
  </p:sldMasterIdLst>
  <p:notesMasterIdLst>
    <p:notesMasterId r:id="rId69"/>
  </p:notesMasterIdLst>
  <p:handoutMasterIdLst>
    <p:handoutMasterId r:id="rId70"/>
  </p:handoutMasterIdLst>
  <p:sldIdLst>
    <p:sldId id="373" r:id="rId5"/>
    <p:sldId id="380" r:id="rId6"/>
    <p:sldId id="439" r:id="rId7"/>
    <p:sldId id="386" r:id="rId8"/>
    <p:sldId id="387" r:id="rId9"/>
    <p:sldId id="384" r:id="rId10"/>
    <p:sldId id="385" r:id="rId11"/>
    <p:sldId id="300" r:id="rId12"/>
    <p:sldId id="379" r:id="rId13"/>
    <p:sldId id="390" r:id="rId14"/>
    <p:sldId id="391" r:id="rId15"/>
    <p:sldId id="377" r:id="rId16"/>
    <p:sldId id="381" r:id="rId17"/>
    <p:sldId id="440" r:id="rId18"/>
    <p:sldId id="392" r:id="rId19"/>
    <p:sldId id="395" r:id="rId20"/>
    <p:sldId id="441" r:id="rId21"/>
    <p:sldId id="442" r:id="rId22"/>
    <p:sldId id="443" r:id="rId23"/>
    <p:sldId id="396" r:id="rId24"/>
    <p:sldId id="397" r:id="rId25"/>
    <p:sldId id="398" r:id="rId26"/>
    <p:sldId id="399" r:id="rId27"/>
    <p:sldId id="400" r:id="rId28"/>
    <p:sldId id="437" r:id="rId29"/>
    <p:sldId id="402" r:id="rId30"/>
    <p:sldId id="404" r:id="rId31"/>
    <p:sldId id="403" r:id="rId32"/>
    <p:sldId id="405" r:id="rId33"/>
    <p:sldId id="435" r:id="rId34"/>
    <p:sldId id="406" r:id="rId35"/>
    <p:sldId id="407" r:id="rId36"/>
    <p:sldId id="446" r:id="rId37"/>
    <p:sldId id="408" r:id="rId38"/>
    <p:sldId id="436" r:id="rId39"/>
    <p:sldId id="449" r:id="rId40"/>
    <p:sldId id="409" r:id="rId41"/>
    <p:sldId id="410" r:id="rId42"/>
    <p:sldId id="411" r:id="rId43"/>
    <p:sldId id="412" r:id="rId44"/>
    <p:sldId id="413" r:id="rId45"/>
    <p:sldId id="445" r:id="rId46"/>
    <p:sldId id="444" r:id="rId47"/>
    <p:sldId id="429" r:id="rId48"/>
    <p:sldId id="430" r:id="rId49"/>
    <p:sldId id="415" r:id="rId50"/>
    <p:sldId id="417" r:id="rId51"/>
    <p:sldId id="418" r:id="rId52"/>
    <p:sldId id="419" r:id="rId53"/>
    <p:sldId id="420" r:id="rId54"/>
    <p:sldId id="431" r:id="rId55"/>
    <p:sldId id="421" r:id="rId56"/>
    <p:sldId id="422" r:id="rId57"/>
    <p:sldId id="423" r:id="rId58"/>
    <p:sldId id="424" r:id="rId59"/>
    <p:sldId id="432" r:id="rId60"/>
    <p:sldId id="425" r:id="rId61"/>
    <p:sldId id="416" r:id="rId62"/>
    <p:sldId id="434" r:id="rId63"/>
    <p:sldId id="447" r:id="rId64"/>
    <p:sldId id="438" r:id="rId65"/>
    <p:sldId id="448" r:id="rId66"/>
    <p:sldId id="642" r:id="rId67"/>
    <p:sldId id="643" r:id="rId68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11FBB5F-A279-E1BC-A639-3829B0244F7C}" name="Vasia   Madesi" initials="VM" userId="S::vasia.madesi_yellowwindow.com#ext#@europeansf.onmicrosoft.com::16d47c5c-4b5a-452a-bc8a-bb2a63f077b9" providerId="AD"/>
  <p188:author id="{F3FEC88C-DA6F-BCB4-2E4A-42BFE149E4E3}" name="Eva Oliva" initials="EO" userId="S::eva.oliva_soc.cas.cz#ext#@europeansf.onmicrosoft.com::a9a6e89d-2cd1-4c05-8226-c28b6796a4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4091"/>
    <a:srgbClr val="5792CE"/>
    <a:srgbClr val="80ADDA"/>
    <a:srgbClr val="FFFFFF"/>
    <a:srgbClr val="000000"/>
    <a:srgbClr val="87C39C"/>
    <a:srgbClr val="AED7BD"/>
    <a:srgbClr val="0F2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77B125-D4B5-7CC2-F5B1-648D360C2055}" v="21" dt="2026-06-24T12:17:14.4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77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75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sia   Madesi" userId="S::vasia.madesi_yellowwindow.com#ext#@europeansf.onmicrosoft.com::16d47c5c-4b5a-452a-bc8a-bb2a63f077b9" providerId="AD" clId="Web-{8377B125-D4B5-7CC2-F5B1-648D360C2055}"/>
    <pc:docChg chg="delSld modSld">
      <pc:chgData name="Vasia   Madesi" userId="S::vasia.madesi_yellowwindow.com#ext#@europeansf.onmicrosoft.com::16d47c5c-4b5a-452a-bc8a-bb2a63f077b9" providerId="AD" clId="Web-{8377B125-D4B5-7CC2-F5B1-648D360C2055}" dt="2026-06-24T12:17:12.053" v="13" actId="20577"/>
      <pc:docMkLst>
        <pc:docMk/>
      </pc:docMkLst>
      <pc:sldChg chg="del">
        <pc:chgData name="Vasia   Madesi" userId="S::vasia.madesi_yellowwindow.com#ext#@europeansf.onmicrosoft.com::16d47c5c-4b5a-452a-bc8a-bb2a63f077b9" providerId="AD" clId="Web-{8377B125-D4B5-7CC2-F5B1-648D360C2055}" dt="2026-06-24T12:16:12.552" v="0"/>
        <pc:sldMkLst>
          <pc:docMk/>
          <pc:sldMk cId="266567861" sldId="428"/>
        </pc:sldMkLst>
      </pc:sldChg>
      <pc:sldChg chg="modSp">
        <pc:chgData name="Vasia   Madesi" userId="S::vasia.madesi_yellowwindow.com#ext#@europeansf.onmicrosoft.com::16d47c5c-4b5a-452a-bc8a-bb2a63f077b9" providerId="AD" clId="Web-{8377B125-D4B5-7CC2-F5B1-648D360C2055}" dt="2026-06-24T12:17:12.053" v="13" actId="20577"/>
        <pc:sldMkLst>
          <pc:docMk/>
          <pc:sldMk cId="1330816941" sldId="643"/>
        </pc:sldMkLst>
        <pc:spChg chg="mod">
          <ac:chgData name="Vasia   Madesi" userId="S::vasia.madesi_yellowwindow.com#ext#@europeansf.onmicrosoft.com::16d47c5c-4b5a-452a-bc8a-bb2a63f077b9" providerId="AD" clId="Web-{8377B125-D4B5-7CC2-F5B1-648D360C2055}" dt="2026-06-24T12:17:12.053" v="13" actId="20577"/>
          <ac:spMkLst>
            <pc:docMk/>
            <pc:sldMk cId="1330816941" sldId="643"/>
            <ac:spMk id="5" creationId="{7DF1B334-A98B-3F0C-5EAF-1683FA3D8DC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545DD6B-8B9E-6542-B9D8-9C1F4F618C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A3FEA30-BC4C-994F-B889-93D5D297B2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86BD2-5E6F-9C4A-99AC-16E36CEFF90D}" type="datetimeFigureOut">
              <a:rPr lang="fr-FR" smtClean="0"/>
              <a:t>24/06/2026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E81971-FA2E-5547-9042-F8E6C23D42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508A43C-14BB-3748-8C76-B0D47DF8CB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7744E-A28D-CC45-B59D-2AA8FD0E764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9388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D-DIN" panose="020B0504030202030204" pitchFamily="34" charset="77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D-DIN" panose="020B0504030202030204" pitchFamily="34" charset="77"/>
              </a:defRPr>
            </a:lvl1pPr>
          </a:lstStyle>
          <a:p>
            <a:fld id="{108FFD40-13C9-7B48-A0BE-E251E1E33FE5}" type="datetimeFigureOut">
              <a:rPr lang="en-US" smtClean="0"/>
              <a:pPr/>
              <a:t>6/24/2026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D-DIN" panose="020B0504030202030204" pitchFamily="34" charset="77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D-DIN" panose="020B0504030202030204" pitchFamily="34" charset="77"/>
              </a:defRPr>
            </a:lvl1pPr>
          </a:lstStyle>
          <a:p>
            <a:fld id="{6F8E2375-F1B1-284C-A827-B0E603FDB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 dirty="0">
              <a:latin typeface="Times New Roman"/>
              <a:ea typeface="Arial" panose="020B0604020202020204" pitchFamily="34" charset="0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988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b="1">
              <a:latin typeface="D-DI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710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83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782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4999"/>
              </a:lnSpc>
              <a:spcAft>
                <a:spcPts val="800"/>
              </a:spcAft>
              <a:buFont typeface="Calibri"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589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2042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Calibri"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54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/>
              <a:buChar char="•"/>
            </a:pPr>
            <a:endParaRPr lang="en-GB" dirty="0">
              <a:latin typeface="D-DI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535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22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F4684-6B71-BDF8-4EDF-9654F4236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403603-55DD-3992-7A1C-09CBE0C0A3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235AB5-C41F-881B-F098-8CFA7420B1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>
              <a:latin typeface="D-DI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0035C-8F53-CEB9-C05D-4F0FE34A7E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240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DCC727-087A-76F3-E022-D4178C77F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F7D6F2-7059-4523-8C55-2E063CBFF5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6A50A4-6F79-C996-FA69-43F645E696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9BE7B3-A451-4A21-0C88-37AA50A1E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49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 dirty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00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31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490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538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>
              <a:latin typeface="D-D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424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u="sng">
              <a:solidFill>
                <a:srgbClr val="0563C1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21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668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36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har char="-"/>
            </a:pPr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1972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2252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 dirty="0"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337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778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Calibri"/>
              <a:buChar char="-"/>
              <a:defRPr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2526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275C8-75C3-8FAD-A805-1A17278E7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B6185A-ADA5-6AA4-9C9A-98D6EF4A1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424BF9-6C75-2B2B-3BBB-0FFDB01E2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CBB7C-3BDC-BC42-3E0E-42444D3CC3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38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253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Calibri"/>
              <a:buChar char="-"/>
              <a:defRPr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42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20BD1-C96F-1607-B666-88A5C9135B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23F858-0A99-BCB3-E95C-8D18D7C36F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A248FA-157F-EB39-A196-08C72F35AB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Calibri"/>
              <a:buChar char="-"/>
              <a:defRPr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01E3DC-643D-4CAB-950A-1A6EB0D10F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245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GB" dirty="0">
              <a:latin typeface="D-D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51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7672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 dirty="0">
              <a:solidFill>
                <a:srgbClr val="808080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57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sz="1800" dirty="0">
              <a:solidFill>
                <a:srgbClr val="808080"/>
              </a:solidFill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514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623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dirty="0">
              <a:solidFill>
                <a:srgbClr val="000000"/>
              </a:solidFill>
              <a:latin typeface="D-DI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421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D374E-4AF8-A50C-556F-412F9EF21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0754A5-740B-EA91-C3E8-2D2991674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5E36B1-A531-6385-F707-5C4ED86FA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dirty="0">
              <a:solidFill>
                <a:srgbClr val="000000"/>
              </a:solidFill>
              <a:latin typeface="D-DIN"/>
              <a:cs typeface="Times New Roma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3EAB9-2D50-6CF6-5D12-6BAC8C4A46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3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2692C3-1A4D-A8D9-EDB6-8BF6588D7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1D761-830E-5661-888C-3B9217A116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E8CF97-40DC-6468-3CDA-ECBAB336B3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35BED-CF33-2C52-AAE2-0C161505A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155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449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 fontAlgn="base">
              <a:spcBef>
                <a:spcPts val="0"/>
              </a:spcBef>
              <a:spcAft>
                <a:spcPts val="0"/>
              </a:spcAft>
              <a:tabLst>
                <a:tab pos="628650" algn="l"/>
              </a:tabLst>
            </a:pPr>
            <a:endParaRPr lang="en-US" sz="1800" b="1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187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 fontAlgn="base">
              <a:buFont typeface="Calibri"/>
              <a:buChar char="-"/>
            </a:pPr>
            <a:endParaRPr lang="en-US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440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 fontAlgn="base"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0230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 fontAlgn="base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95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 fontAlgn="base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645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  <a:tabLst>
                <a:tab pos="457200" algn="l"/>
              </a:tabLs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719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endParaRPr lang="en-GB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336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 fontAlgn="base">
              <a:buFont typeface="Calibri"/>
              <a:buChar char="-"/>
            </a:pPr>
            <a:endParaRPr lang="en-GB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404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 fontAlgn="base">
              <a:spcBef>
                <a:spcPts val="0"/>
              </a:spcBef>
              <a:spcAft>
                <a:spcPts val="0"/>
              </a:spcAft>
            </a:pPr>
            <a:endParaRPr lang="en-US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81893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  <a:defRPr/>
            </a:pPr>
            <a:endParaRPr lang="en-GB" dirty="0">
              <a:highlight>
                <a:srgbClr val="F5F5F5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40720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  <a:defRPr/>
            </a:pPr>
            <a:endParaRPr lang="en-GB" dirty="0">
              <a:highlight>
                <a:srgbClr val="F5F5F5"/>
              </a:highligh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27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 fontAlgn="base">
              <a:buFont typeface="Calibri"/>
              <a:buChar char="-"/>
            </a:pPr>
            <a:endParaRPr lang="en-US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043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 fontAlgn="base">
              <a:spcBef>
                <a:spcPts val="0"/>
              </a:spcBef>
              <a:spcAft>
                <a:spcPts val="0"/>
              </a:spcAft>
            </a:pPr>
            <a:endParaRPr lang="en-US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117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 fontAlgn="base">
              <a:buFont typeface="Calibri"/>
              <a:buChar char="-"/>
            </a:pPr>
            <a:endParaRPr lang="en-US" sz="1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4227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201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US" dirty="0">
              <a:latin typeface="D-D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7089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43C75-4D3F-929E-504D-528832AFE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1645F9-B646-DB97-F762-165CFC76D0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7F715F-34B0-0A92-E004-2A8653609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US" dirty="0">
              <a:latin typeface="D-DI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3B0D5-CE2E-0E85-DB01-C035FB7412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5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719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37114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7A11-7F3C-6671-7FA7-439E8B780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41EDDA-7883-F5AE-8883-A98F074A55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5BB09B-861F-0BBE-5C61-3534F7D03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DE2642-36F3-6074-8282-524017C02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529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Calibri"/>
              <a:buChar char="-"/>
            </a:pPr>
            <a:endParaRPr lang="en-GB" sz="180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78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Calibri"/>
              <a:buChar char="-"/>
            </a:pPr>
            <a:endParaRPr lang="en-GB" dirty="0">
              <a:latin typeface="D-DI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05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 algn="just">
              <a:buFont typeface="Calibri"/>
              <a:buChar char="-"/>
            </a:pPr>
            <a:endParaRPr lang="en-GB" dirty="0">
              <a:latin typeface="D-DI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7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6141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rgbClr val="0F223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EAD03393-C32B-7446-8852-7DD35EEDB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7243D911-2FB7-448A-A3DA-B4ED54835F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766" y="3962901"/>
            <a:ext cx="5106076" cy="5106076"/>
          </a:xfrm>
          <a:prstGeom prst="rect">
            <a:avLst/>
          </a:prstGeom>
        </p:spPr>
      </p:pic>
      <p:pic>
        <p:nvPicPr>
          <p:cNvPr id="8" name="Image 7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3A378521-78DA-214B-D182-8588BF295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/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4">
            <a:extLst>
              <a:ext uri="{FF2B5EF4-FFF2-40B4-BE49-F238E27FC236}">
                <a16:creationId xmlns:a16="http://schemas.microsoft.com/office/drawing/2014/main" id="{F338BC9D-FA7F-5447-9F8E-AB7515DBD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" name="Image 2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7612A9FC-8503-D860-FFD3-B37431A154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436C66-5852-FAD0-4700-65DC7A9348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6163" y="2168525"/>
            <a:ext cx="10026650" cy="3978275"/>
          </a:xfrm>
        </p:spPr>
        <p:txBody>
          <a:bodyPr/>
          <a:lstStyle>
            <a:lvl1pPr>
              <a:defRPr sz="2400">
                <a:solidFill>
                  <a:srgbClr val="5792CE"/>
                </a:solidFill>
              </a:defRPr>
            </a:lvl1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060575"/>
            <a:ext cx="12192000" cy="4797425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9E551B-2A1B-A747-8013-E8E6879FE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cxnSp>
        <p:nvCxnSpPr>
          <p:cNvPr id="7" name="Straight Connector 4">
            <a:extLst>
              <a:ext uri="{FF2B5EF4-FFF2-40B4-BE49-F238E27FC236}">
                <a16:creationId xmlns:a16="http://schemas.microsoft.com/office/drawing/2014/main" id="{728F4451-9DEA-4247-B64E-C1747BECCC2A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973B4B14-B59F-7B47-88AC-5D4F6C6917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33C1A946-B5E3-A749-89BC-9B776C389431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9EFE595-4F6C-994A-6F9A-253F5CEDC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10" name="Image 9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45ED96F1-9492-1826-A096-909EC87760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0F22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7C694D-9BA6-C241-889D-6AC17E6B55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26C37D05-8C39-8D0E-4523-3E57A25D217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D-DIN" panose="020B0504030202030204" pitchFamily="34" charset="7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060575"/>
            <a:ext cx="12192000" cy="4797425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2060575"/>
            <a:ext cx="6096000" cy="479742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894A4E-F8F8-4E4A-BE8E-73FCCE0E0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7A3D5ADF-0FF0-F74C-8C46-EC4A8FF102DC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CB162B83-8B66-2F4E-85DF-7585E43B8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C289D1C-0975-0E44-BE2F-076CA8D003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5E66EC68-A22C-FE46-9D62-355797F95BE9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9D0C50CC-4362-4406-F0A4-87407CFDCA2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4" name="Image 3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A37FC56B-4E1C-8D48-F5DC-0CEA91DB74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609600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375E9E-FE6E-5742-8036-4C10860A86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  <a:noFill/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E258-2E0C-214F-95DA-597BE352AA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6272DD9C-2FE4-1441-9E44-F05D7D83D166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37CCBB35-8574-DDBD-11DC-D28564B9A6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14" name="Image 13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A95371C-5F0B-B427-7055-4F41946894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35" y="291001"/>
            <a:ext cx="1734360" cy="2695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897265-F23D-4B6E-A916-CCEAB037C779}"/>
              </a:ext>
            </a:extLst>
          </p:cNvPr>
          <p:cNvSpPr/>
          <p:nvPr userDrawn="1"/>
        </p:nvSpPr>
        <p:spPr>
          <a:xfrm>
            <a:off x="5380722" y="0"/>
            <a:ext cx="6937282" cy="6858000"/>
          </a:xfrm>
          <a:prstGeom prst="rect">
            <a:avLst/>
          </a:prstGeom>
          <a:gradFill>
            <a:gsLst>
              <a:gs pos="0">
                <a:srgbClr val="AED7BD"/>
              </a:gs>
              <a:gs pos="100000">
                <a:srgbClr val="5792CE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0" rIns="251999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000">
              <a:solidFill>
                <a:schemeClr val="bg1"/>
              </a:solidFill>
              <a:latin typeface="D-DIN" panose="020B0504030202030204" pitchFamily="34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103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B53771-F558-3C4E-8C2C-CE11F7857A5A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3" name="Image 2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83E2963E-A6A1-1A89-D003-89E04D2DB6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4D2881E-EDE5-FF44-AD62-5B2F22734456}"/>
              </a:ext>
            </a:extLst>
          </p:cNvPr>
          <p:cNvSpPr/>
          <p:nvPr userDrawn="1"/>
        </p:nvSpPr>
        <p:spPr>
          <a:xfrm>
            <a:off x="0" y="6206591"/>
            <a:ext cx="12192000" cy="651409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105507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11015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B95F0A-0CE7-C34C-9B99-E8119112F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CF8FF5EC-69A2-504B-86AC-C674A8F1EE9E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5E8C399F-0229-6648-8662-6AE72DBCB4D9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2" name="Image 1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3C65A35B-A31B-11BE-C616-3994570DF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B0DC928-03B1-CEEB-1D21-24BE0838F5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4" name="Rectangle 7">
            <a:extLst>
              <a:ext uri="{FF2B5EF4-FFF2-40B4-BE49-F238E27FC236}">
                <a16:creationId xmlns:a16="http://schemas.microsoft.com/office/drawing/2014/main" id="{3706F894-5B62-8E0D-9739-3B6080003DD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677024" y="368300"/>
            <a:ext cx="4752976" cy="591111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8B6C41-A70E-754A-A33B-B8012EFA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890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4DF36F-84FB-BF41-90C5-B4335F97F8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" name="Image 1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6A35993A-4359-DE95-81B3-2CAFC82ED6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135" y="1257300"/>
            <a:ext cx="10086975" cy="102870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5135" y="2514600"/>
            <a:ext cx="10086976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Heading 1</a:t>
            </a:r>
          </a:p>
          <a:p>
            <a:pPr lvl="1"/>
            <a:r>
              <a:rPr lang="en-US"/>
              <a:t>Paragraph text</a:t>
            </a:r>
          </a:p>
          <a:p>
            <a:pPr lvl="1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B5AFD27-38D0-B34A-9F98-1157C9C276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2A271E-711C-7146-B62D-B4430EA8817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3" name="Rectangle 7">
            <a:extLst>
              <a:ext uri="{FF2B5EF4-FFF2-40B4-BE49-F238E27FC236}">
                <a16:creationId xmlns:a16="http://schemas.microsoft.com/office/drawing/2014/main" id="{6E555F39-166E-F74E-8774-2B281085E62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754AFC-9046-0AD0-68BD-411108BDA1F4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558" y="3956140"/>
            <a:ext cx="5106076" cy="510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12" r:id="rId2"/>
    <p:sldLayoutId id="2147484032" r:id="rId3"/>
    <p:sldLayoutId id="2147484010" r:id="rId4"/>
    <p:sldLayoutId id="2147484033" r:id="rId5"/>
    <p:sldLayoutId id="2147484035" r:id="rId6"/>
    <p:sldLayoutId id="2147484008" r:id="rId7"/>
    <p:sldLayoutId id="2147484026" r:id="rId8"/>
    <p:sldLayoutId id="2147484024" r:id="rId9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b="0" i="0" kern="1200" spc="0" baseline="0">
          <a:solidFill>
            <a:srgbClr val="0F2235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0F223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rgbClr val="0F223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D-DIN" panose="020B0504030202030204" pitchFamily="34" charset="77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D-DIN" panose="020B0504030202030204" pitchFamily="34" charset="77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D-DIN" panose="020B0504030202030204" pitchFamily="34" charset="77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232" userDrawn="1">
          <p15:clr>
            <a:srgbClr val="F26B43"/>
          </p15:clr>
        </p15:guide>
        <p15:guide id="27" orient="horz" pos="4032">
          <p15:clr>
            <a:srgbClr val="F26B43"/>
          </p15:clr>
        </p15:guide>
        <p15:guide id="28" pos="257" userDrawn="1">
          <p15:clr>
            <a:srgbClr val="F26B43"/>
          </p15:clr>
        </p15:guide>
        <p15:guide id="29" pos="7200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846" userDrawn="1">
          <p15:clr>
            <a:srgbClr val="F26B43"/>
          </p15:clr>
        </p15:guide>
        <p15:guide id="51" orient="horz" pos="1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7802/247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unisafe-toolkit.eu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zenodo.org/record/7220636" TargetMode="Externa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breakingthesilence.cam.ac.uk/" TargetMode="Externa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spo.fr/students/en/living/sexual-gender-based-violence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sv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linkedin.com/company/gendersafe-gb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e.int/en/web/gender-matters/what-is-gender-based-violence#:~:text=Defining%20gender%2Dbased%20violence%20against%20women&amp;text=Gender%2Dbased%20violence%20refers%20to,orientation%20and%2For%20gender%20identity.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D38AFE21-FFA0-E449-BF7B-69C5978EF388}"/>
              </a:ext>
            </a:extLst>
          </p:cNvPr>
          <p:cNvSpPr txBox="1"/>
          <p:nvPr/>
        </p:nvSpPr>
        <p:spPr>
          <a:xfrm>
            <a:off x="943030" y="4762091"/>
            <a:ext cx="7306448" cy="584775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endParaRPr lang="en-US" sz="3200">
              <a:solidFill>
                <a:srgbClr val="5792CE"/>
              </a:solidFill>
              <a:latin typeface="Arial" panose="020B0604020202020204" pitchFamily="34" charset="0"/>
              <a:ea typeface="Open Sans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CB09EA-0CC9-05E0-2A20-C32250FEB137}"/>
              </a:ext>
            </a:extLst>
          </p:cNvPr>
          <p:cNvSpPr>
            <a:spLocks noGrp="1"/>
          </p:cNvSpPr>
          <p:nvPr/>
        </p:nvSpPr>
        <p:spPr>
          <a:xfrm>
            <a:off x="938383" y="2449236"/>
            <a:ext cx="10265368" cy="1908949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FFFFFF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Posílení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individuálních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a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institucionálních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kompetencí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v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oblasti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sociálního</a:t>
            </a:r>
            <a:r>
              <a:rPr lang="en-US" sz="4000" b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Arial"/>
                <a:cs typeface="Arial"/>
              </a:rPr>
              <a:t>bezpečí</a:t>
            </a:r>
            <a:endParaRPr lang="en-US" sz="4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ZoneTexte 11">
            <a:extLst>
              <a:ext uri="{FF2B5EF4-FFF2-40B4-BE49-F238E27FC236}">
                <a16:creationId xmlns:a16="http://schemas.microsoft.com/office/drawing/2014/main" id="{37C8842C-ED4A-EF05-F3C2-BB8C215930EA}"/>
              </a:ext>
            </a:extLst>
          </p:cNvPr>
          <p:cNvSpPr txBox="1"/>
          <p:nvPr/>
        </p:nvSpPr>
        <p:spPr>
          <a:xfrm>
            <a:off x="950874" y="4526602"/>
            <a:ext cx="10080702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Eva Oliva (</a:t>
            </a:r>
            <a:r>
              <a:rPr lang="en-US" sz="2800" dirty="0" err="1">
                <a:solidFill>
                  <a:schemeClr val="bg1"/>
                </a:solidFill>
                <a:latin typeface="Arial"/>
                <a:cs typeface="Arial"/>
              </a:rPr>
              <a:t>ona</a:t>
            </a: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/</a:t>
            </a:r>
            <a:r>
              <a:rPr lang="en-US" sz="2800" dirty="0" err="1">
                <a:solidFill>
                  <a:schemeClr val="bg1"/>
                </a:solidFill>
                <a:latin typeface="Arial"/>
                <a:cs typeface="Arial"/>
              </a:rPr>
              <a:t>její</a:t>
            </a: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), </a:t>
            </a:r>
            <a:r>
              <a:rPr lang="en-US" sz="2800" dirty="0" err="1">
                <a:solidFill>
                  <a:schemeClr val="bg1"/>
                </a:solidFill>
                <a:latin typeface="Arial"/>
                <a:cs typeface="Arial"/>
              </a:rPr>
              <a:t>Sociologický</a:t>
            </a: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/>
                <a:cs typeface="Arial"/>
              </a:rPr>
              <a:t>ústav</a:t>
            </a:r>
            <a:r>
              <a:rPr lang="en-US" sz="2800" dirty="0">
                <a:solidFill>
                  <a:schemeClr val="bg1"/>
                </a:solidFill>
                <a:latin typeface="Arial"/>
                <a:cs typeface="Arial"/>
              </a:rPr>
              <a:t> AV ČR</a:t>
            </a:r>
            <a:endParaRPr lang="en-US" sz="2400" b="1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Arial"/>
                <a:cs typeface="Arial"/>
              </a:rPr>
              <a:t>XX. </a:t>
            </a:r>
            <a:r>
              <a:rPr lang="en-US" sz="2400" b="1" dirty="0" err="1">
                <a:solidFill>
                  <a:schemeClr val="bg1"/>
                </a:solidFill>
                <a:latin typeface="Arial"/>
                <a:cs typeface="Arial"/>
              </a:rPr>
              <a:t>listopadu</a:t>
            </a:r>
            <a:r>
              <a:rPr lang="en-US" sz="2400" b="1" dirty="0">
                <a:solidFill>
                  <a:schemeClr val="bg1"/>
                </a:solidFill>
                <a:latin typeface="Arial"/>
                <a:cs typeface="Arial"/>
              </a:rPr>
              <a:t> 2025</a:t>
            </a:r>
            <a:endParaRPr lang="en-US" sz="20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Image 7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3854B33A-1C38-F9A8-9158-9CC2FC6F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04" y="553868"/>
            <a:ext cx="4857750" cy="75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219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2">
            <a:extLst>
              <a:ext uri="{FF2B5EF4-FFF2-40B4-BE49-F238E27FC236}">
                <a16:creationId xmlns:a16="http://schemas.microsoft.com/office/drawing/2014/main" id="{0F53A466-CDD8-D911-965D-11E54AC723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1C7916-0E30-4B63-CB8D-795578A5E879}"/>
              </a:ext>
            </a:extLst>
          </p:cNvPr>
          <p:cNvSpPr txBox="1"/>
          <p:nvPr/>
        </p:nvSpPr>
        <p:spPr>
          <a:xfrm>
            <a:off x="879366" y="5967321"/>
            <a:ext cx="3611625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Zdroj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: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Kontinuum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násilí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na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ženách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, Handbook for Gender Equality Rapporteurs, Rada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Evropy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 –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český</a:t>
            </a:r>
            <a:r>
              <a:rPr lang="en-US" sz="900" i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 </a:t>
            </a:r>
            <a:r>
              <a:rPr lang="en-US" sz="900" i="1" err="1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překlad</a:t>
            </a:r>
            <a:r>
              <a:rPr lang="fr-FR" sz="900">
                <a:solidFill>
                  <a:srgbClr val="000000"/>
                </a:solidFill>
                <a:latin typeface="Open Sans"/>
                <a:ea typeface="Open Sans"/>
                <a:cs typeface="Arial"/>
              </a:rPr>
              <a:t>​</a:t>
            </a:r>
          </a:p>
          <a:p>
            <a:r>
              <a:rPr lang="en-US" sz="1100">
                <a:solidFill>
                  <a:srgbClr val="444444"/>
                </a:solidFill>
                <a:latin typeface="Arial"/>
                <a:cs typeface="Arial"/>
              </a:rPr>
              <a:t>​</a:t>
            </a:r>
          </a:p>
        </p:txBody>
      </p:sp>
      <p:pic>
        <p:nvPicPr>
          <p:cNvPr id="6" name="Obrázek 5" descr="Obsah obrázku text, Písmo, snímek obrazovky, kreativita&#10;&#10;Popis se vygeneroval automaticky.">
            <a:extLst>
              <a:ext uri="{FF2B5EF4-FFF2-40B4-BE49-F238E27FC236}">
                <a16:creationId xmlns:a16="http://schemas.microsoft.com/office/drawing/2014/main" id="{68065C77-637F-ED35-D3E1-FBADE8AC0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261" y="784772"/>
            <a:ext cx="4003598" cy="564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71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1DAE8AE-6FEB-DF2D-686A-6385B3A11598}"/>
              </a:ext>
            </a:extLst>
          </p:cNvPr>
          <p:cNvSpPr/>
          <p:nvPr/>
        </p:nvSpPr>
        <p:spPr>
          <a:xfrm>
            <a:off x="5161137" y="702199"/>
            <a:ext cx="2985571" cy="2985571"/>
          </a:xfrm>
          <a:prstGeom prst="ellipse">
            <a:avLst/>
          </a:prstGeom>
          <a:gradFill>
            <a:gsLst>
              <a:gs pos="100000">
                <a:srgbClr val="5792CE"/>
              </a:gs>
              <a:gs pos="0">
                <a:srgbClr val="AED7B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200" err="1">
                <a:solidFill>
                  <a:schemeClr val="bg1"/>
                </a:solidFill>
                <a:ea typeface="+mn-lt"/>
                <a:cs typeface="+mn-lt"/>
              </a:rPr>
              <a:t>více</a:t>
            </a:r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3200" err="1">
                <a:solidFill>
                  <a:schemeClr val="bg1"/>
                </a:solidFill>
                <a:ea typeface="+mn-lt"/>
                <a:cs typeface="+mn-lt"/>
              </a:rPr>
              <a:t>než</a:t>
            </a:r>
            <a:br>
              <a:rPr lang="en-US" sz="3200">
                <a:solidFill>
                  <a:schemeClr val="bg1"/>
                </a:solidFill>
                <a:ea typeface="+mn-lt"/>
                <a:cs typeface="+mn-lt"/>
              </a:rPr>
            </a:br>
            <a:r>
              <a:rPr lang="en-US" sz="3200">
                <a:solidFill>
                  <a:schemeClr val="bg1"/>
                </a:solidFill>
                <a:ea typeface="+mn-lt"/>
                <a:cs typeface="+mn-lt"/>
              </a:rPr>
              <a:t>42 000 </a:t>
            </a:r>
            <a:r>
              <a:rPr lang="en-US" sz="3200" err="1">
                <a:solidFill>
                  <a:schemeClr val="bg1"/>
                </a:solidFill>
                <a:ea typeface="+mn-lt"/>
                <a:cs typeface="+mn-lt"/>
              </a:rPr>
              <a:t>odpovědí</a:t>
            </a:r>
            <a:endParaRPr lang="cs-CZ" err="1">
              <a:solidFill>
                <a:schemeClr val="bg1"/>
              </a:solidFill>
              <a:ea typeface="Open Sans"/>
              <a:cs typeface="Open San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6548265-E79B-7A1A-6A6C-E092F1FCE035}"/>
              </a:ext>
            </a:extLst>
          </p:cNvPr>
          <p:cNvSpPr/>
          <p:nvPr/>
        </p:nvSpPr>
        <p:spPr>
          <a:xfrm>
            <a:off x="7041312" y="3624158"/>
            <a:ext cx="1822717" cy="1791378"/>
          </a:xfrm>
          <a:prstGeom prst="ellipse">
            <a:avLst/>
          </a:prstGeom>
          <a:noFill/>
          <a:ln w="9525">
            <a:gradFill>
              <a:gsLst>
                <a:gs pos="100000">
                  <a:srgbClr val="5792CE"/>
                </a:gs>
                <a:gs pos="0">
                  <a:srgbClr val="AED7BD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>
                <a:solidFill>
                  <a:srgbClr val="0D8D91"/>
                </a:solidFill>
                <a:ea typeface="+mn-lt"/>
                <a:cs typeface="+mn-lt"/>
              </a:rPr>
              <a:t>46 </a:t>
            </a:r>
            <a:r>
              <a:rPr lang="en-US" sz="1400" b="1" err="1">
                <a:solidFill>
                  <a:srgbClr val="0D8D91"/>
                </a:solidFill>
                <a:ea typeface="+mn-lt"/>
                <a:cs typeface="+mn-lt"/>
              </a:rPr>
              <a:t>akademických</a:t>
            </a:r>
            <a:r>
              <a:rPr lang="en-US" sz="1400" b="1">
                <a:solidFill>
                  <a:srgbClr val="0D8D91"/>
                </a:solidFill>
                <a:ea typeface="+mn-lt"/>
                <a:cs typeface="+mn-lt"/>
              </a:rPr>
              <a:t> </a:t>
            </a:r>
            <a:r>
              <a:rPr lang="en-US" sz="1400" b="1" err="1">
                <a:solidFill>
                  <a:srgbClr val="0D8D91"/>
                </a:solidFill>
                <a:ea typeface="+mn-lt"/>
                <a:cs typeface="+mn-lt"/>
              </a:rPr>
              <a:t>institucí</a:t>
            </a:r>
            <a:endParaRPr lang="cs-CZ" err="1"/>
          </a:p>
          <a:p>
            <a:pPr algn="ctr"/>
            <a:r>
              <a:rPr lang="en-US" sz="1400" b="1">
                <a:solidFill>
                  <a:srgbClr val="0D8D91"/>
                </a:solidFill>
                <a:ea typeface="+mn-lt"/>
                <a:cs typeface="+mn-lt"/>
              </a:rPr>
              <a:t>z 15 </a:t>
            </a:r>
            <a:r>
              <a:rPr lang="en-US" sz="1400" b="1" err="1">
                <a:solidFill>
                  <a:srgbClr val="0D8D91"/>
                </a:solidFill>
                <a:ea typeface="+mn-lt"/>
                <a:cs typeface="+mn-lt"/>
              </a:rPr>
              <a:t>evropských</a:t>
            </a:r>
            <a:r>
              <a:rPr lang="en-US" sz="1400" b="1">
                <a:solidFill>
                  <a:srgbClr val="0D8D91"/>
                </a:solidFill>
                <a:ea typeface="+mn-lt"/>
                <a:cs typeface="+mn-lt"/>
              </a:rPr>
              <a:t> </a:t>
            </a:r>
            <a:r>
              <a:rPr lang="en-US" sz="1400" b="1" err="1">
                <a:solidFill>
                  <a:srgbClr val="0D8D91"/>
                </a:solidFill>
                <a:ea typeface="+mn-lt"/>
                <a:cs typeface="+mn-lt"/>
              </a:rPr>
              <a:t>zemí</a:t>
            </a:r>
            <a:endParaRPr lang="en-US" sz="1400" b="1" err="1">
              <a:solidFill>
                <a:srgbClr val="5792CE"/>
              </a:solidFill>
              <a:latin typeface="D-DIN"/>
              <a:ea typeface="Open Sans Semibold"/>
              <a:cs typeface="Open Sans Semibold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ED4B6F-940B-61C7-8F86-F3F4A2C661BE}"/>
              </a:ext>
            </a:extLst>
          </p:cNvPr>
          <p:cNvSpPr/>
          <p:nvPr/>
        </p:nvSpPr>
        <p:spPr>
          <a:xfrm>
            <a:off x="8333352" y="2099253"/>
            <a:ext cx="1431843" cy="1431843"/>
          </a:xfrm>
          <a:prstGeom prst="ellipse">
            <a:avLst/>
          </a:prstGeom>
          <a:noFill/>
          <a:ln w="9525">
            <a:gradFill>
              <a:gsLst>
                <a:gs pos="100000">
                  <a:srgbClr val="5792CE"/>
                </a:gs>
                <a:gs pos="0">
                  <a:srgbClr val="AED7BD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300" b="1" err="1">
                <a:solidFill>
                  <a:srgbClr val="0D8D91"/>
                </a:solidFill>
                <a:ea typeface="+mn-lt"/>
                <a:cs typeface="+mn-lt"/>
              </a:rPr>
              <a:t>sběr</a:t>
            </a:r>
            <a:r>
              <a:rPr lang="en-US" sz="1300" b="1">
                <a:solidFill>
                  <a:srgbClr val="0D8D91"/>
                </a:solidFill>
                <a:ea typeface="+mn-lt"/>
                <a:cs typeface="+mn-lt"/>
              </a:rPr>
              <a:t> </a:t>
            </a:r>
            <a:r>
              <a:rPr lang="en-US" sz="1300" b="1" err="1">
                <a:solidFill>
                  <a:srgbClr val="0D8D91"/>
                </a:solidFill>
                <a:ea typeface="+mn-lt"/>
                <a:cs typeface="+mn-lt"/>
              </a:rPr>
              <a:t>dat</a:t>
            </a:r>
            <a:br>
              <a:rPr lang="en-US" sz="1300">
                <a:ea typeface="+mn-lt"/>
                <a:cs typeface="+mn-lt"/>
              </a:rPr>
            </a:br>
            <a:r>
              <a:rPr lang="en-US" sz="1300">
                <a:solidFill>
                  <a:srgbClr val="0D8D91"/>
                </a:solidFill>
                <a:ea typeface="+mn-lt"/>
                <a:cs typeface="+mn-lt"/>
              </a:rPr>
              <a:t>od 17. </a:t>
            </a:r>
            <a:r>
              <a:rPr lang="en-US" sz="1300" err="1">
                <a:solidFill>
                  <a:srgbClr val="0D8D91"/>
                </a:solidFill>
                <a:ea typeface="+mn-lt"/>
                <a:cs typeface="+mn-lt"/>
              </a:rPr>
              <a:t>ledna</a:t>
            </a:r>
            <a:r>
              <a:rPr lang="en-US" sz="1300">
                <a:solidFill>
                  <a:srgbClr val="0D8D91"/>
                </a:solidFill>
                <a:ea typeface="+mn-lt"/>
                <a:cs typeface="+mn-lt"/>
              </a:rPr>
              <a:t> do 1. </a:t>
            </a:r>
            <a:r>
              <a:rPr lang="en-US" sz="1300" err="1">
                <a:solidFill>
                  <a:srgbClr val="0D8D91"/>
                </a:solidFill>
                <a:ea typeface="+mn-lt"/>
                <a:cs typeface="+mn-lt"/>
              </a:rPr>
              <a:t>května</a:t>
            </a:r>
            <a:r>
              <a:rPr lang="en-US" sz="1300">
                <a:solidFill>
                  <a:srgbClr val="0D8D91"/>
                </a:solidFill>
                <a:ea typeface="+mn-lt"/>
                <a:cs typeface="+mn-lt"/>
              </a:rPr>
              <a:t> 2022</a:t>
            </a:r>
            <a:endParaRPr lang="cs-CZ" sz="1300">
              <a:solidFill>
                <a:srgbClr val="0D8D91"/>
              </a:solidFill>
              <a:ea typeface="+mn-lt"/>
              <a:cs typeface="+mn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B667ECD-FDE3-0A7D-52B4-0B385672D25D}"/>
              </a:ext>
            </a:extLst>
          </p:cNvPr>
          <p:cNvSpPr/>
          <p:nvPr/>
        </p:nvSpPr>
        <p:spPr>
          <a:xfrm>
            <a:off x="8260045" y="507495"/>
            <a:ext cx="1360368" cy="1216409"/>
          </a:xfrm>
          <a:prstGeom prst="ellipse">
            <a:avLst/>
          </a:prstGeom>
          <a:noFill/>
          <a:ln w="9525">
            <a:gradFill>
              <a:gsLst>
                <a:gs pos="100000">
                  <a:srgbClr val="5792CE"/>
                </a:gs>
                <a:gs pos="0">
                  <a:srgbClr val="AED7BD"/>
                </a:gs>
              </a:gsLst>
              <a:lin ang="72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>
                <a:solidFill>
                  <a:srgbClr val="0D8D91"/>
                </a:solidFill>
                <a:ea typeface="+mn-lt"/>
                <a:cs typeface="+mn-lt"/>
              </a:rPr>
              <a:t>14 </a:t>
            </a:r>
            <a:r>
              <a:rPr lang="en-US" sz="1400" b="1" err="1">
                <a:solidFill>
                  <a:srgbClr val="0D8D91"/>
                </a:solidFill>
                <a:ea typeface="+mn-lt"/>
                <a:cs typeface="+mn-lt"/>
              </a:rPr>
              <a:t>jazyků</a:t>
            </a:r>
            <a:endParaRPr lang="en-US" err="1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D8A9A2A-355B-3A8C-8A2C-1848CE4F5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462" y="1120520"/>
            <a:ext cx="3471560" cy="3355196"/>
          </a:xfrm>
        </p:spPr>
        <p:txBody>
          <a:bodyPr/>
          <a:lstStyle/>
          <a:p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Projekt </a:t>
            </a:r>
            <a:r>
              <a:rPr lang="en-US" b="1">
                <a:solidFill>
                  <a:srgbClr val="0D8D91"/>
                </a:solidFill>
                <a:latin typeface="Arial"/>
                <a:cs typeface="Arial"/>
              </a:rPr>
              <a:t>UniSAFE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realizoval</a:t>
            </a:r>
            <a:r>
              <a:rPr lang="en-US" b="1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největší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evropský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průzkum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v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oblasti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výzkumu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genderově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podmíněného</a:t>
            </a:r>
            <a:r>
              <a:rPr lang="en-US">
                <a:solidFill>
                  <a:srgbClr val="0D8D9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0D8D91"/>
                </a:solidFill>
                <a:latin typeface="Arial"/>
                <a:cs typeface="Arial"/>
              </a:rPr>
              <a:t>násilí</a:t>
            </a:r>
            <a:endParaRPr lang="cs-CZ" err="1"/>
          </a:p>
        </p:txBody>
      </p:sp>
      <p:sp>
        <p:nvSpPr>
          <p:cNvPr id="11" name="Textfeld 4">
            <a:extLst>
              <a:ext uri="{FF2B5EF4-FFF2-40B4-BE49-F238E27FC236}">
                <a16:creationId xmlns:a16="http://schemas.microsoft.com/office/drawing/2014/main" id="{326575DF-CE24-2FD2-F48B-99D02809E6A9}"/>
              </a:ext>
            </a:extLst>
          </p:cNvPr>
          <p:cNvSpPr txBox="1"/>
          <p:nvPr/>
        </p:nvSpPr>
        <p:spPr>
          <a:xfrm>
            <a:off x="878871" y="5795212"/>
            <a:ext cx="705582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900" i="1" err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Zdroj</a:t>
            </a:r>
            <a:r>
              <a:rPr lang="de-DE" sz="900" i="1">
                <a:solidFill>
                  <a:srgbClr val="000000"/>
                </a:solidFill>
                <a:latin typeface="Open Sans"/>
                <a:ea typeface="Open Sans"/>
                <a:cs typeface="Open Sans"/>
              </a:rPr>
              <a:t>: Lipinsky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Anke,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Schredl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Claudia, Baumann, Horst, Humbert, Anne Laure,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Tanwar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Jagriti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Bondestam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Fredrik, Freund, Frederike,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Lomazzi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, Vera (2022).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UniSAFE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Survey – Gender-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based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violence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and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institutional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de-DE" sz="900" b="0" i="1" err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responses</a:t>
            </a:r>
            <a:r>
              <a:rPr lang="de-DE" sz="900" b="0" i="1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. GESIS - Leibniz Institut für Sozialwissenschaften. Datenfile Version 1.0.0, https://doi.org/10.7802/2475.</a:t>
            </a:r>
          </a:p>
          <a:p>
            <a:endParaRPr lang="de-DE" sz="900" b="0">
              <a:solidFill>
                <a:schemeClr val="bg1">
                  <a:lumMod val="50000"/>
                </a:schemeClr>
              </a:solidFill>
              <a:effectLst/>
              <a:latin typeface="Open Sans"/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738385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ECE5758-8900-0747-F1F8-5DB6B37D2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Výsledky</a:t>
            </a: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šetření</a:t>
            </a: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UniSAFE</a:t>
            </a:r>
            <a:endParaRPr lang="cs-CZ" b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CA051F-DB4B-61A3-7DF4-B34D35E1D789}"/>
              </a:ext>
            </a:extLst>
          </p:cNvPr>
          <p:cNvSpPr txBox="1">
            <a:spLocks/>
          </p:cNvSpPr>
          <p:nvPr/>
        </p:nvSpPr>
        <p:spPr>
          <a:xfrm>
            <a:off x="941194" y="2223899"/>
            <a:ext cx="10388489" cy="883888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>
                <a:solidFill>
                  <a:srgbClr val="FFFFFF"/>
                </a:solidFill>
                <a:latin typeface="Arial"/>
                <a:cs typeface="Arial"/>
              </a:rPr>
              <a:t>TÉMĚŘ </a:t>
            </a:r>
            <a:r>
              <a:rPr lang="en-US" sz="2400" b="1">
                <a:solidFill>
                  <a:srgbClr val="FFFFFF"/>
                </a:solidFill>
                <a:latin typeface="Arial"/>
                <a:cs typeface="Arial"/>
              </a:rPr>
              <a:t>DVA ZE T﻿ŘÍ </a:t>
            </a:r>
            <a:r>
              <a:rPr lang="en-US" sz="2400">
                <a:solidFill>
                  <a:srgbClr val="FFFFFF"/>
                </a:solidFill>
                <a:latin typeface="Arial"/>
                <a:cs typeface="Arial"/>
              </a:rPr>
              <a:t>RESPONDENTŮ*EK ZAŽILI*Y GENDEROVĚ PODMÍNĚNÉ NÁSILÍ</a:t>
            </a:r>
            <a:endParaRPr lang="cs-CZ" sz="2400">
              <a:solidFill>
                <a:srgbClr val="FFFFFF"/>
              </a:solidFill>
              <a:latin typeface="Arial"/>
              <a:cs typeface="Arial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C1EF59-6EB4-BE06-D578-C7797944E7F2}"/>
              </a:ext>
            </a:extLst>
          </p:cNvPr>
          <p:cNvCxnSpPr/>
          <p:nvPr/>
        </p:nvCxnSpPr>
        <p:spPr>
          <a:xfrm>
            <a:off x="661737" y="2430379"/>
            <a:ext cx="0" cy="685800"/>
          </a:xfrm>
          <a:prstGeom prst="line">
            <a:avLst/>
          </a:prstGeom>
          <a:ln w="57150">
            <a:solidFill>
              <a:srgbClr val="AED7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2ECE1E7-5712-F1E9-25B6-03B2A894D839}"/>
              </a:ext>
            </a:extLst>
          </p:cNvPr>
          <p:cNvSpPr txBox="1"/>
          <p:nvPr/>
        </p:nvSpPr>
        <p:spPr>
          <a:xfrm>
            <a:off x="927595" y="4635634"/>
            <a:ext cx="9227904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>
                <a:solidFill>
                  <a:srgbClr val="FFFFFF"/>
                </a:solidFill>
                <a:ea typeface="+mn-lt"/>
                <a:cs typeface="+mn-lt"/>
              </a:rPr>
              <a:t>VĚTŠÍ PRAVDĚPODOBNOST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b="1">
                <a:solidFill>
                  <a:srgbClr val="FFFFFF"/>
                </a:solidFill>
                <a:ea typeface="+mn-lt"/>
                <a:cs typeface="+mn-lt"/>
              </a:rPr>
              <a:t>ZKUŠENOSTI 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S ALESPOŇ JEDNÍM PŘÍPADEM GENDEROVĚ PODMÍNĚNÉHO NÁSILÍ MĚLY OSOBY</a:t>
            </a: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identifikující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se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jako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LGBTQ+ (68 %)</a:t>
            </a:r>
            <a:endParaRPr lang="en-US">
              <a:solidFill>
                <a:srgbClr val="FFFFFF"/>
              </a:solidFill>
              <a:ea typeface="Open Sans"/>
              <a:cs typeface="Open Sans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se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zdravotním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postižením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chronickým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onemocněním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(72 %)</a:t>
            </a:r>
            <a:endParaRPr lang="en-US">
              <a:solidFill>
                <a:srgbClr val="FFFFFF"/>
              </a:solidFill>
              <a:ea typeface="Open Sans"/>
              <a:cs typeface="Open Sans"/>
            </a:endParaRP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náležící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k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etnické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menšině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(69 %)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A1023A-E6B3-7C6A-C4DB-1039A7399CDA}"/>
              </a:ext>
            </a:extLst>
          </p:cNvPr>
          <p:cNvSpPr txBox="1"/>
          <p:nvPr/>
        </p:nvSpPr>
        <p:spPr>
          <a:xfrm>
            <a:off x="941194" y="3391357"/>
            <a:ext cx="9438212" cy="86793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defPPr>
              <a:defRPr lang="en-US"/>
            </a:defPPr>
            <a:lvl1pPr defTabSz="914318">
              <a:lnSpc>
                <a:spcPct val="90000"/>
              </a:lnSpc>
              <a:spcBef>
                <a:spcPct val="0"/>
              </a:spcBef>
              <a:buNone/>
              <a:defRPr sz="2800" b="0" i="0" spc="0" baseline="0">
                <a:solidFill>
                  <a:srgbClr val="FFFFFF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>
                <a:latin typeface="Arial"/>
                <a:cs typeface="Arial"/>
              </a:rPr>
              <a:t>TÉMĚŘ </a:t>
            </a:r>
            <a:r>
              <a:rPr lang="en-US" sz="2400" b="1">
                <a:latin typeface="Arial"/>
                <a:cs typeface="Arial"/>
              </a:rPr>
              <a:t>KAŽDÝ TŘETÍ </a:t>
            </a:r>
            <a:r>
              <a:rPr lang="en-US" sz="2400">
                <a:latin typeface="Arial"/>
                <a:cs typeface="Arial"/>
              </a:rPr>
              <a:t>RESPONDENT*KA ZAŽIL*A SEXUÁLNÍ OBTĚŽOVÁNÍ</a:t>
            </a:r>
            <a:endParaRPr lang="cs-CZ" sz="2400">
              <a:latin typeface="Arial"/>
              <a:cs typeface="Arial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244ABE-8B03-B0BB-5BAC-45F0C431AEFA}"/>
              </a:ext>
            </a:extLst>
          </p:cNvPr>
          <p:cNvCxnSpPr>
            <a:cxnSpLocks/>
          </p:cNvCxnSpPr>
          <p:nvPr/>
        </p:nvCxnSpPr>
        <p:spPr>
          <a:xfrm>
            <a:off x="669589" y="3503148"/>
            <a:ext cx="0" cy="792747"/>
          </a:xfrm>
          <a:prstGeom prst="line">
            <a:avLst/>
          </a:prstGeom>
          <a:ln w="57150">
            <a:solidFill>
              <a:srgbClr val="AED7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2">
            <a:extLst>
              <a:ext uri="{FF2B5EF4-FFF2-40B4-BE49-F238E27FC236}">
                <a16:creationId xmlns:a16="http://schemas.microsoft.com/office/drawing/2014/main" id="{78B5960F-1C34-B5F8-D7CF-8B966248D8F1}"/>
              </a:ext>
            </a:extLst>
          </p:cNvPr>
          <p:cNvCxnSpPr>
            <a:cxnSpLocks/>
          </p:cNvCxnSpPr>
          <p:nvPr/>
        </p:nvCxnSpPr>
        <p:spPr>
          <a:xfrm>
            <a:off x="669588" y="4698901"/>
            <a:ext cx="0" cy="792747"/>
          </a:xfrm>
          <a:prstGeom prst="line">
            <a:avLst/>
          </a:prstGeom>
          <a:ln w="57150">
            <a:solidFill>
              <a:srgbClr val="AED7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06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EC7DAEEF-2DB1-B476-F334-F6A101E84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2F5E503-883B-163A-6432-2284AF24391D}"/>
              </a:ext>
            </a:extLst>
          </p:cNvPr>
          <p:cNvSpPr>
            <a:spLocks noGrp="1"/>
          </p:cNvSpPr>
          <p:nvPr/>
        </p:nvSpPr>
        <p:spPr>
          <a:xfrm>
            <a:off x="1006817" y="1089826"/>
            <a:ext cx="11223290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US" b="1" err="1">
                <a:solidFill>
                  <a:srgbClr val="000000"/>
                </a:solidFill>
                <a:latin typeface="Arial"/>
                <a:cs typeface="Arial"/>
              </a:rPr>
              <a:t>Důvody</a:t>
            </a:r>
            <a:r>
              <a:rPr lang="en-US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Arial"/>
                <a:cs typeface="Arial"/>
              </a:rPr>
              <a:t>nenahlašování</a:t>
            </a:r>
            <a:r>
              <a:rPr lang="en-US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Arial"/>
                <a:cs typeface="Arial"/>
              </a:rPr>
              <a:t>případů</a:t>
            </a:r>
            <a:r>
              <a:rPr lang="en-US" b="1">
                <a:solidFill>
                  <a:srgbClr val="000000"/>
                </a:solidFill>
                <a:latin typeface="Arial"/>
                <a:cs typeface="Arial"/>
              </a:rPr>
              <a:t> GPN</a:t>
            </a:r>
            <a:endParaRPr lang="cs-CZ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CFD5AB-EA31-F01A-121A-4AC1A55432F3}"/>
              </a:ext>
            </a:extLst>
          </p:cNvPr>
          <p:cNvSpPr/>
          <p:nvPr/>
        </p:nvSpPr>
        <p:spPr>
          <a:xfrm>
            <a:off x="7272126" y="5113283"/>
            <a:ext cx="914399" cy="91439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feld 2">
            <a:extLst>
              <a:ext uri="{FF2B5EF4-FFF2-40B4-BE49-F238E27FC236}">
                <a16:creationId xmlns:a16="http://schemas.microsoft.com/office/drawing/2014/main" id="{B9517B3A-4FC3-11D4-F77C-EA403E2D256C}"/>
              </a:ext>
            </a:extLst>
          </p:cNvPr>
          <p:cNvSpPr txBox="1"/>
          <p:nvPr/>
        </p:nvSpPr>
        <p:spPr>
          <a:xfrm>
            <a:off x="2831969" y="253288"/>
            <a:ext cx="6497550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900" i="1" err="1">
                <a:ea typeface="+mn-lt"/>
                <a:cs typeface="+mn-lt"/>
              </a:rPr>
              <a:t>Zdroj</a:t>
            </a:r>
            <a:r>
              <a:rPr lang="de-DE" sz="900" i="1">
                <a:ea typeface="+mn-lt"/>
                <a:cs typeface="+mn-lt"/>
              </a:rPr>
              <a:t>: Lipinsky, A., </a:t>
            </a:r>
            <a:r>
              <a:rPr lang="de-DE" sz="900" i="1" err="1">
                <a:ea typeface="+mn-lt"/>
                <a:cs typeface="+mn-lt"/>
              </a:rPr>
              <a:t>Schredl</a:t>
            </a:r>
            <a:r>
              <a:rPr lang="de-DE" sz="900" i="1">
                <a:ea typeface="+mn-lt"/>
                <a:cs typeface="+mn-lt"/>
              </a:rPr>
              <a:t>, C., Baumann, H., Humbert, A., </a:t>
            </a:r>
            <a:r>
              <a:rPr lang="de-DE" sz="900" i="1" err="1">
                <a:ea typeface="+mn-lt"/>
                <a:cs typeface="+mn-lt"/>
              </a:rPr>
              <a:t>Tanwar</a:t>
            </a:r>
            <a:r>
              <a:rPr lang="de-DE" sz="900" i="1">
                <a:ea typeface="+mn-lt"/>
                <a:cs typeface="+mn-lt"/>
              </a:rPr>
              <a:t>, J. (2022). Gender-</a:t>
            </a:r>
            <a:r>
              <a:rPr lang="de-DE" sz="900" i="1" err="1">
                <a:ea typeface="+mn-lt"/>
                <a:cs typeface="+mn-lt"/>
              </a:rPr>
              <a:t>based</a:t>
            </a:r>
            <a:r>
              <a:rPr lang="de-DE" sz="900" i="1">
                <a:ea typeface="+mn-lt"/>
                <a:cs typeface="+mn-lt"/>
              </a:rPr>
              <a:t> </a:t>
            </a:r>
            <a:r>
              <a:rPr lang="de-DE" sz="900" i="1" err="1">
                <a:ea typeface="+mn-lt"/>
                <a:cs typeface="+mn-lt"/>
              </a:rPr>
              <a:t>violence</a:t>
            </a:r>
            <a:r>
              <a:rPr lang="de-DE" sz="900" i="1">
                <a:ea typeface="+mn-lt"/>
                <a:cs typeface="+mn-lt"/>
              </a:rPr>
              <a:t> and </a:t>
            </a:r>
            <a:r>
              <a:rPr lang="de-DE" sz="900" i="1" err="1">
                <a:ea typeface="+mn-lt"/>
                <a:cs typeface="+mn-lt"/>
              </a:rPr>
              <a:t>its</a:t>
            </a:r>
            <a:r>
              <a:rPr lang="de-DE" sz="900" i="1">
                <a:ea typeface="+mn-lt"/>
                <a:cs typeface="+mn-lt"/>
              </a:rPr>
              <a:t> </a:t>
            </a:r>
            <a:r>
              <a:rPr lang="de-DE" sz="900" i="1" err="1">
                <a:ea typeface="+mn-lt"/>
                <a:cs typeface="+mn-lt"/>
              </a:rPr>
              <a:t>consequences</a:t>
            </a:r>
            <a:r>
              <a:rPr lang="de-DE" sz="900" i="1">
                <a:ea typeface="+mn-lt"/>
                <a:cs typeface="+mn-lt"/>
              </a:rPr>
              <a:t> in European Academia, Summary </a:t>
            </a:r>
            <a:r>
              <a:rPr lang="de-DE" sz="900" i="1" err="1">
                <a:ea typeface="+mn-lt"/>
                <a:cs typeface="+mn-lt"/>
              </a:rPr>
              <a:t>results</a:t>
            </a:r>
            <a:r>
              <a:rPr lang="de-DE" sz="900" i="1">
                <a:ea typeface="+mn-lt"/>
                <a:cs typeface="+mn-lt"/>
              </a:rPr>
              <a:t> </a:t>
            </a:r>
            <a:r>
              <a:rPr lang="de-DE" sz="900" i="1" err="1">
                <a:ea typeface="+mn-lt"/>
                <a:cs typeface="+mn-lt"/>
              </a:rPr>
              <a:t>from</a:t>
            </a:r>
            <a:r>
              <a:rPr lang="de-DE" sz="900" i="1">
                <a:ea typeface="+mn-lt"/>
                <a:cs typeface="+mn-lt"/>
              </a:rPr>
              <a:t> </a:t>
            </a:r>
            <a:r>
              <a:rPr lang="de-DE" sz="900" i="1" err="1">
                <a:ea typeface="+mn-lt"/>
                <a:cs typeface="+mn-lt"/>
              </a:rPr>
              <a:t>the</a:t>
            </a:r>
            <a:r>
              <a:rPr lang="de-DE" sz="900" i="1">
                <a:ea typeface="+mn-lt"/>
                <a:cs typeface="+mn-lt"/>
              </a:rPr>
              <a:t> </a:t>
            </a:r>
            <a:r>
              <a:rPr lang="de-DE" sz="900" i="1" err="1">
                <a:ea typeface="+mn-lt"/>
                <a:cs typeface="+mn-lt"/>
              </a:rPr>
              <a:t>UniSAFE</a:t>
            </a:r>
            <a:r>
              <a:rPr lang="de-DE" sz="900" i="1">
                <a:ea typeface="+mn-lt"/>
                <a:cs typeface="+mn-lt"/>
              </a:rPr>
              <a:t> </a:t>
            </a:r>
            <a:r>
              <a:rPr lang="de-DE" sz="900" i="1" err="1">
                <a:ea typeface="+mn-lt"/>
                <a:cs typeface="+mn-lt"/>
              </a:rPr>
              <a:t>survey</a:t>
            </a:r>
            <a:r>
              <a:rPr lang="de-DE" sz="900" i="1">
                <a:ea typeface="+mn-lt"/>
                <a:cs typeface="+mn-lt"/>
              </a:rPr>
              <a:t>. Report, November 2022. </a:t>
            </a:r>
            <a:r>
              <a:rPr lang="de-DE" sz="900" i="1" err="1">
                <a:ea typeface="+mn-lt"/>
                <a:cs typeface="+mn-lt"/>
              </a:rPr>
              <a:t>UniSAFE</a:t>
            </a:r>
            <a:r>
              <a:rPr lang="de-DE" sz="900" i="1">
                <a:ea typeface="+mn-lt"/>
                <a:cs typeface="+mn-lt"/>
              </a:rPr>
              <a:t> </a:t>
            </a:r>
            <a:r>
              <a:rPr lang="de-DE" sz="900" i="1" err="1">
                <a:ea typeface="+mn-lt"/>
                <a:cs typeface="+mn-lt"/>
              </a:rPr>
              <a:t>project</a:t>
            </a:r>
            <a:r>
              <a:rPr lang="de-DE" sz="900" i="1">
                <a:ea typeface="+mn-lt"/>
                <a:cs typeface="+mn-lt"/>
              </a:rPr>
              <a:t> no.101006261.</a:t>
            </a:r>
            <a:endParaRPr lang="de-DE" sz="900" i="1">
              <a:ea typeface="Open Sans"/>
              <a:cs typeface="Open Sans"/>
            </a:endParaRPr>
          </a:p>
        </p:txBody>
      </p:sp>
      <p:pic>
        <p:nvPicPr>
          <p:cNvPr id="2" name="Obrázek 1" descr="Obsah obrázku text, snímek obrazovky, Písmo, číslo&#10;&#10;Popis se vygeneroval automaticky.">
            <a:extLst>
              <a:ext uri="{FF2B5EF4-FFF2-40B4-BE49-F238E27FC236}">
                <a16:creationId xmlns:a16="http://schemas.microsoft.com/office/drawing/2014/main" id="{DF513A7D-935A-0531-1A87-B5313D94C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185" y="1865549"/>
            <a:ext cx="7338646" cy="40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40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2">
            <a:extLst>
              <a:ext uri="{FF2B5EF4-FFF2-40B4-BE49-F238E27FC236}">
                <a16:creationId xmlns:a16="http://schemas.microsoft.com/office/drawing/2014/main" id="{EC7DAEEF-2DB1-B476-F334-F6A101E84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2F5E503-883B-163A-6432-2284AF24391D}"/>
              </a:ext>
            </a:extLst>
          </p:cNvPr>
          <p:cNvSpPr>
            <a:spLocks noGrp="1"/>
          </p:cNvSpPr>
          <p:nvPr/>
        </p:nvSpPr>
        <p:spPr>
          <a:xfrm>
            <a:off x="1006817" y="1089826"/>
            <a:ext cx="11223290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Dopady</a:t>
            </a: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genderově</a:t>
            </a: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podmíněného</a:t>
            </a: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Arial"/>
                <a:cs typeface="Arial"/>
              </a:rPr>
              <a:t>násilí</a:t>
            </a:r>
            <a:endParaRPr lang="cs-CZ" err="1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b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CFD5AB-EA31-F01A-121A-4AC1A55432F3}"/>
              </a:ext>
            </a:extLst>
          </p:cNvPr>
          <p:cNvSpPr/>
          <p:nvPr/>
        </p:nvSpPr>
        <p:spPr>
          <a:xfrm>
            <a:off x="7272126" y="5113283"/>
            <a:ext cx="914399" cy="91439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feld 2">
            <a:extLst>
              <a:ext uri="{FF2B5EF4-FFF2-40B4-BE49-F238E27FC236}">
                <a16:creationId xmlns:a16="http://schemas.microsoft.com/office/drawing/2014/main" id="{B9517B3A-4FC3-11D4-F77C-EA403E2D256C}"/>
              </a:ext>
            </a:extLst>
          </p:cNvPr>
          <p:cNvSpPr txBox="1"/>
          <p:nvPr/>
        </p:nvSpPr>
        <p:spPr>
          <a:xfrm>
            <a:off x="2831969" y="253288"/>
            <a:ext cx="8560811" cy="507831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900" i="1" err="1">
                <a:ea typeface="+mn-lt"/>
                <a:cs typeface="+mn-lt"/>
              </a:rPr>
              <a:t>Zdroj</a:t>
            </a:r>
            <a:r>
              <a:rPr lang="en-GB" sz="900" i="1">
                <a:ea typeface="+mn-lt"/>
                <a:cs typeface="+mn-lt"/>
              </a:rPr>
              <a:t>: Lipinsky, Anke; </a:t>
            </a:r>
            <a:r>
              <a:rPr lang="en-GB" sz="900" i="1" err="1">
                <a:ea typeface="+mn-lt"/>
                <a:cs typeface="+mn-lt"/>
              </a:rPr>
              <a:t>Schredl</a:t>
            </a:r>
            <a:r>
              <a:rPr lang="en-GB" sz="900" i="1">
                <a:ea typeface="+mn-lt"/>
                <a:cs typeface="+mn-lt"/>
              </a:rPr>
              <a:t>, Claudia; Baumann, Horst; Humbert, Anne Laure;, Tanwar, Jagriti; </a:t>
            </a:r>
            <a:r>
              <a:rPr lang="en-GB" sz="900" i="1" err="1">
                <a:ea typeface="+mn-lt"/>
                <a:cs typeface="+mn-lt"/>
              </a:rPr>
              <a:t>Bondestam</a:t>
            </a:r>
            <a:r>
              <a:rPr lang="en-GB" sz="900" i="1">
                <a:ea typeface="+mn-lt"/>
                <a:cs typeface="+mn-lt"/>
              </a:rPr>
              <a:t>, Fredrik; Freund, Frederike; </a:t>
            </a:r>
            <a:r>
              <a:rPr lang="en-GB" sz="900" i="1" err="1">
                <a:ea typeface="+mn-lt"/>
                <a:cs typeface="+mn-lt"/>
              </a:rPr>
              <a:t>Lomazzi</a:t>
            </a:r>
            <a:r>
              <a:rPr lang="en-GB" sz="900" i="1">
                <a:ea typeface="+mn-lt"/>
                <a:cs typeface="+mn-lt"/>
              </a:rPr>
              <a:t>, Vera (2022). </a:t>
            </a:r>
            <a:r>
              <a:rPr lang="en-US" sz="900" i="1" err="1">
                <a:ea typeface="+mn-lt"/>
                <a:cs typeface="+mn-lt"/>
              </a:rPr>
              <a:t>UniSAFE</a:t>
            </a:r>
            <a:r>
              <a:rPr lang="en-US" sz="900" i="1">
                <a:ea typeface="+mn-lt"/>
                <a:cs typeface="+mn-lt"/>
              </a:rPr>
              <a:t> Survey – Gender-based violence and institutional responses. GESIS - Leibniz </a:t>
            </a:r>
            <a:r>
              <a:rPr lang="en-US" sz="900" i="1" err="1">
                <a:ea typeface="+mn-lt"/>
                <a:cs typeface="+mn-lt"/>
              </a:rPr>
              <a:t>Institut</a:t>
            </a:r>
            <a:r>
              <a:rPr lang="en-US" sz="900" i="1">
                <a:ea typeface="+mn-lt"/>
                <a:cs typeface="+mn-lt"/>
              </a:rPr>
              <a:t> für </a:t>
            </a:r>
            <a:r>
              <a:rPr lang="en-US" sz="900" i="1" err="1">
                <a:ea typeface="+mn-lt"/>
                <a:cs typeface="+mn-lt"/>
              </a:rPr>
              <a:t>Sozialwissenschaften</a:t>
            </a:r>
            <a:r>
              <a:rPr lang="en-US" sz="900" i="1">
                <a:ea typeface="+mn-lt"/>
                <a:cs typeface="+mn-lt"/>
              </a:rPr>
              <a:t>. </a:t>
            </a:r>
            <a:r>
              <a:rPr lang="en-US" sz="900" i="1" err="1">
                <a:ea typeface="+mn-lt"/>
                <a:cs typeface="+mn-lt"/>
              </a:rPr>
              <a:t>Datenfile</a:t>
            </a:r>
            <a:r>
              <a:rPr lang="en-US" sz="900" i="1">
                <a:ea typeface="+mn-lt"/>
                <a:cs typeface="+mn-lt"/>
              </a:rPr>
              <a:t> Version 1.0.0, </a:t>
            </a:r>
            <a:r>
              <a:rPr lang="en-US" sz="900" i="1">
                <a:ea typeface="+mn-lt"/>
                <a:cs typeface="+mn-lt"/>
                <a:hlinkClick r:id="rId3"/>
              </a:rPr>
              <a:t>https://doi.org/10.7802/2475</a:t>
            </a:r>
            <a:r>
              <a:rPr lang="en-GB" sz="900" i="1">
                <a:ea typeface="+mn-lt"/>
                <a:cs typeface="+mn-lt"/>
              </a:rPr>
              <a:t> </a:t>
            </a:r>
            <a:endParaRPr lang="en-GB" sz="900">
              <a:ea typeface="+mn-lt"/>
              <a:cs typeface="+mn-lt"/>
            </a:endParaRPr>
          </a:p>
          <a:p>
            <a:endParaRPr lang="de-DE" sz="900" i="1">
              <a:ea typeface="Open Sans"/>
              <a:cs typeface="Open Sans"/>
            </a:endParaRPr>
          </a:p>
        </p:txBody>
      </p:sp>
      <p:pic>
        <p:nvPicPr>
          <p:cNvPr id="4" name="Obrázek 3" descr="Obsah obrázku text, snímek obrazovky, Písmo, číslo&#10;&#10;Popis se vygeneroval automaticky.">
            <a:extLst>
              <a:ext uri="{FF2B5EF4-FFF2-40B4-BE49-F238E27FC236}">
                <a16:creationId xmlns:a16="http://schemas.microsoft.com/office/drawing/2014/main" id="{B341005C-0205-94DE-0388-DFE62A04C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62" y="2182808"/>
            <a:ext cx="8323385" cy="408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28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531190-4735-54FD-2A44-E0652D91E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US" b="1">
                <a:latin typeface="Arial"/>
                <a:cs typeface="Arial"/>
              </a:rPr>
              <a:t>Hlavní </a:t>
            </a:r>
            <a:r>
              <a:rPr lang="en-US" b="1" err="1">
                <a:latin typeface="Arial"/>
                <a:cs typeface="Arial"/>
              </a:rPr>
              <a:t>faktory</a:t>
            </a:r>
            <a:endParaRPr lang="en-US" b="1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E65BD0-BD27-92BD-7D85-8FABBB4F6BA0}"/>
              </a:ext>
            </a:extLst>
          </p:cNvPr>
          <p:cNvSpPr txBox="1"/>
          <p:nvPr/>
        </p:nvSpPr>
        <p:spPr>
          <a:xfrm>
            <a:off x="894510" y="2283208"/>
            <a:ext cx="10239387" cy="86793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defPPr>
              <a:defRPr lang="en-US"/>
            </a:defPPr>
            <a:lvl1pPr defTabSz="914318">
              <a:lnSpc>
                <a:spcPct val="90000"/>
              </a:lnSpc>
              <a:spcBef>
                <a:spcPct val="0"/>
              </a:spcBef>
              <a:buNone/>
              <a:defRPr sz="2800" b="0" i="0" spc="0" baseline="0">
                <a:solidFill>
                  <a:srgbClr val="FFFFFF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US" sz="3200" b="1">
                <a:latin typeface="Calibri"/>
                <a:cs typeface="Calibri"/>
              </a:rPr>
              <a:t>Co je </a:t>
            </a:r>
            <a:r>
              <a:rPr lang="en-US" sz="3200" b="1" err="1">
                <a:latin typeface="Calibri"/>
                <a:cs typeface="Calibri"/>
              </a:rPr>
              <a:t>příčinou</a:t>
            </a:r>
            <a:r>
              <a:rPr lang="en-US" sz="3200" b="1">
                <a:latin typeface="Calibri"/>
                <a:cs typeface="Calibri"/>
              </a:rPr>
              <a:t> </a:t>
            </a:r>
            <a:r>
              <a:rPr lang="en-US" sz="3200" b="1" err="1">
                <a:latin typeface="Calibri"/>
                <a:cs typeface="Calibri"/>
              </a:rPr>
              <a:t>genderově</a:t>
            </a:r>
            <a:r>
              <a:rPr lang="en-US" sz="3200" b="1">
                <a:latin typeface="Calibri"/>
                <a:cs typeface="Calibri"/>
              </a:rPr>
              <a:t> </a:t>
            </a:r>
            <a:r>
              <a:rPr lang="en-US" sz="3200" b="1" err="1">
                <a:latin typeface="Calibri"/>
                <a:cs typeface="Calibri"/>
              </a:rPr>
              <a:t>podmíněného</a:t>
            </a:r>
            <a:r>
              <a:rPr lang="en-US" sz="3200" b="1">
                <a:latin typeface="Calibri"/>
                <a:cs typeface="Calibri"/>
              </a:rPr>
              <a:t> </a:t>
            </a:r>
            <a:r>
              <a:rPr lang="en-US" sz="3200" b="1" err="1">
                <a:latin typeface="Calibri"/>
                <a:cs typeface="Calibri"/>
              </a:rPr>
              <a:t>násilí</a:t>
            </a:r>
            <a:r>
              <a:rPr lang="en-US" sz="3200" b="1">
                <a:latin typeface="Calibri"/>
                <a:cs typeface="Calibri"/>
              </a:rPr>
              <a:t> v </a:t>
            </a:r>
            <a:r>
              <a:rPr lang="en-US" sz="3200" b="1" err="1">
                <a:latin typeface="Calibri"/>
                <a:cs typeface="Calibri"/>
              </a:rPr>
              <a:t>akademickém</a:t>
            </a:r>
            <a:r>
              <a:rPr lang="en-US" sz="3200" b="1">
                <a:latin typeface="Calibri"/>
                <a:cs typeface="Calibri"/>
              </a:rPr>
              <a:t> </a:t>
            </a:r>
            <a:r>
              <a:rPr lang="en-US" sz="3200" b="1" err="1">
                <a:latin typeface="Calibri"/>
                <a:cs typeface="Calibri"/>
              </a:rPr>
              <a:t>prostředí</a:t>
            </a:r>
            <a:r>
              <a:rPr lang="en-US" sz="3200" b="1">
                <a:latin typeface="Calibri"/>
                <a:cs typeface="Calibri"/>
              </a:rPr>
              <a:t>?</a:t>
            </a:r>
            <a:endParaRPr lang="cs-CZ">
              <a:latin typeface="Calibri"/>
              <a:cs typeface="Calibri"/>
            </a:endParaRPr>
          </a:p>
          <a:p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B6F9A2-651B-2E84-8BD6-04EC4F58F300}"/>
              </a:ext>
            </a:extLst>
          </p:cNvPr>
          <p:cNvCxnSpPr>
            <a:cxnSpLocks/>
          </p:cNvCxnSpPr>
          <p:nvPr/>
        </p:nvCxnSpPr>
        <p:spPr>
          <a:xfrm>
            <a:off x="622163" y="2359971"/>
            <a:ext cx="13368" cy="1020010"/>
          </a:xfrm>
          <a:prstGeom prst="line">
            <a:avLst/>
          </a:prstGeom>
          <a:ln w="57150">
            <a:solidFill>
              <a:srgbClr val="AED7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380D8C6-BC8F-71B9-1DBA-9F4AD367AC2F}"/>
              </a:ext>
            </a:extLst>
          </p:cNvPr>
          <p:cNvSpPr txBox="1"/>
          <p:nvPr/>
        </p:nvSpPr>
        <p:spPr>
          <a:xfrm>
            <a:off x="540166" y="3576053"/>
            <a:ext cx="9898566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Wingdings"/>
              <a:buChar char="q"/>
            </a:pP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Diskriminace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a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předsudky</a:t>
            </a:r>
            <a:endParaRPr lang="en-US" sz="240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  <a:p>
            <a:pPr marL="342900" indent="-342900">
              <a:buFont typeface="Wingdings"/>
              <a:buChar char="q"/>
            </a:pP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Genderové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stereotypy a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škodlivé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genderové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a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kulturní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normy</a:t>
            </a:r>
            <a:endParaRPr lang="en-US" err="1">
              <a:ea typeface="Open Sans"/>
              <a:cs typeface="Open Sans"/>
            </a:endParaRPr>
          </a:p>
          <a:p>
            <a:pPr marL="342900" indent="-342900">
              <a:buFont typeface="Wingdings"/>
              <a:buChar char="q"/>
            </a:pPr>
            <a:r>
              <a:rPr lang="en-US" sz="2400" err="1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Mocenské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nerovnosti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a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dynamika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moci</a:t>
            </a:r>
            <a:endParaRPr lang="en-US">
              <a:solidFill>
                <a:srgbClr val="000000"/>
              </a:solidFill>
              <a:latin typeface="Open Sans"/>
              <a:ea typeface="Open Sans"/>
              <a:cs typeface="Open Sans"/>
            </a:endParaRPr>
          </a:p>
          <a:p>
            <a:pPr marL="342900" indent="-342900">
              <a:buFont typeface="Wingdings"/>
              <a:buChar char="q"/>
            </a:pP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Systémové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problémy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(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patriarchální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mocenské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struktury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a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toxická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maskulinita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, 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genderová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nerovnost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 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rozhodovacích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FFFFFF"/>
                </a:solidFill>
                <a:latin typeface="Calibri"/>
                <a:cs typeface="Calibri"/>
              </a:rPr>
              <a:t>pozicích</a:t>
            </a:r>
            <a:r>
              <a:rPr lang="en-US" sz="2400">
                <a:solidFill>
                  <a:srgbClr val="FFFFFF"/>
                </a:solidFill>
                <a:latin typeface="Calibri"/>
                <a:cs typeface="Calibri"/>
              </a:rPr>
              <a:t>)</a:t>
            </a:r>
            <a:endParaRPr lang="LID4096"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715179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FCC938A6-51CF-6898-448D-8CF55EA84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0FABA9A4-7107-540D-CBBB-0E7142BCB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err="1">
                <a:latin typeface="Arial"/>
                <a:cs typeface="Arial"/>
              </a:rPr>
              <a:t>Intersekcionalita</a:t>
            </a:r>
            <a:r>
              <a:rPr lang="cs-CZ" b="1">
                <a:latin typeface="Arial"/>
                <a:cs typeface="Arial"/>
              </a:rPr>
              <a:t> a proč je důležitá</a:t>
            </a:r>
            <a:endParaRPr lang="cs-CZ" b="1"/>
          </a:p>
        </p:txBody>
      </p:sp>
      <p:pic>
        <p:nvPicPr>
          <p:cNvPr id="8" name="Obrázek 7" descr="Obsah obrázku snímek obrazovky, text&#10;&#10;Popis se vygeneroval automaticky.">
            <a:extLst>
              <a:ext uri="{FF2B5EF4-FFF2-40B4-BE49-F238E27FC236}">
                <a16:creationId xmlns:a16="http://schemas.microsoft.com/office/drawing/2014/main" id="{C6786D02-32EA-F3E8-45C2-54F84736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15" y="2438399"/>
            <a:ext cx="4454091" cy="3423139"/>
          </a:xfrm>
          <a:prstGeom prst="rect">
            <a:avLst/>
          </a:prstGeom>
        </p:spPr>
      </p:pic>
      <p:cxnSp>
        <p:nvCxnSpPr>
          <p:cNvPr id="10" name="Straight Connector 4">
            <a:extLst>
              <a:ext uri="{FF2B5EF4-FFF2-40B4-BE49-F238E27FC236}">
                <a16:creationId xmlns:a16="http://schemas.microsoft.com/office/drawing/2014/main" id="{47B89A2D-A443-0778-5C84-EBAFCFFDD2D0}"/>
              </a:ext>
            </a:extLst>
          </p:cNvPr>
          <p:cNvCxnSpPr>
            <a:cxnSpLocks/>
          </p:cNvCxnSpPr>
          <p:nvPr/>
        </p:nvCxnSpPr>
        <p:spPr>
          <a:xfrm>
            <a:off x="6256433" y="2443611"/>
            <a:ext cx="0" cy="1375687"/>
          </a:xfrm>
          <a:prstGeom prst="line">
            <a:avLst/>
          </a:prstGeom>
          <a:ln w="57150">
            <a:solidFill>
              <a:srgbClr val="AED7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3">
            <a:extLst>
              <a:ext uri="{FF2B5EF4-FFF2-40B4-BE49-F238E27FC236}">
                <a16:creationId xmlns:a16="http://schemas.microsoft.com/office/drawing/2014/main" id="{DA80085E-E2E4-AFD5-27F8-1736CAD18F9D}"/>
              </a:ext>
            </a:extLst>
          </p:cNvPr>
          <p:cNvSpPr txBox="1"/>
          <p:nvPr/>
        </p:nvSpPr>
        <p:spPr>
          <a:xfrm>
            <a:off x="6432645" y="2377787"/>
            <a:ext cx="5322850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O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genderově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podmíněného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násilí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v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akademické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instituci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je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potřeba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uvažovat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v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intersekcionální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perspektivě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tedy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že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dopadá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různě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US" sz="2000" err="1">
                <a:solidFill>
                  <a:srgbClr val="000000"/>
                </a:solidFill>
                <a:latin typeface="Arial"/>
                <a:cs typeface="Arial"/>
              </a:rPr>
              <a:t>nejen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)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na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osoby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, v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kterých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se "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potkává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"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mnoho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různých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charakteristik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a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identitárních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znaků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7255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FCC938A6-51CF-6898-448D-8CF55EA84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E278F9-DB02-8796-B689-8F8D78BC6828}"/>
              </a:ext>
            </a:extLst>
          </p:cNvPr>
          <p:cNvSpPr>
            <a:spLocks noGrp="1"/>
          </p:cNvSpPr>
          <p:nvPr/>
        </p:nvSpPr>
        <p:spPr>
          <a:xfrm>
            <a:off x="1040158" y="992154"/>
            <a:ext cx="11450545" cy="651076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b="1" err="1">
                <a:latin typeface="Arial"/>
                <a:ea typeface="Open Sans"/>
                <a:cs typeface="Arial"/>
              </a:rPr>
              <a:t>Cvičení</a:t>
            </a:r>
            <a:r>
              <a:rPr lang="fr-FR" sz="2400" b="1">
                <a:latin typeface="Arial"/>
                <a:ea typeface="Open Sans"/>
                <a:cs typeface="Arial"/>
              </a:rPr>
              <a:t> 2: </a:t>
            </a:r>
            <a:r>
              <a:rPr lang="fr-FR" sz="2400" b="1" err="1">
                <a:latin typeface="Arial"/>
                <a:ea typeface="Open Sans"/>
                <a:cs typeface="Arial"/>
              </a:rPr>
              <a:t>Kategorizace</a:t>
            </a:r>
            <a:r>
              <a:rPr lang="fr-FR" sz="2400" b="1">
                <a:latin typeface="Arial"/>
                <a:ea typeface="Open Sans"/>
                <a:cs typeface="Arial"/>
              </a:rPr>
              <a:t> </a:t>
            </a:r>
            <a:r>
              <a:rPr lang="fr-FR" sz="2400" b="1" err="1">
                <a:latin typeface="Arial"/>
                <a:ea typeface="Open Sans"/>
                <a:cs typeface="Arial"/>
              </a:rPr>
              <a:t>forem</a:t>
            </a:r>
            <a:r>
              <a:rPr lang="fr-FR" sz="2400" b="1">
                <a:latin typeface="Arial"/>
                <a:ea typeface="Open Sans"/>
                <a:cs typeface="Arial"/>
              </a:rPr>
              <a:t> </a:t>
            </a:r>
            <a:r>
              <a:rPr lang="fr-FR" sz="2400" b="1" err="1">
                <a:latin typeface="Arial"/>
                <a:ea typeface="Open Sans"/>
                <a:cs typeface="Arial"/>
              </a:rPr>
              <a:t>genderově</a:t>
            </a:r>
            <a:r>
              <a:rPr lang="fr-FR" sz="2400" b="1">
                <a:latin typeface="Arial"/>
                <a:ea typeface="Open Sans"/>
                <a:cs typeface="Arial"/>
              </a:rPr>
              <a:t> </a:t>
            </a:r>
            <a:r>
              <a:rPr lang="fr-FR" sz="2400" b="1" err="1">
                <a:latin typeface="Arial"/>
                <a:ea typeface="Open Sans"/>
                <a:cs typeface="Arial"/>
              </a:rPr>
              <a:t>podmíněného</a:t>
            </a:r>
            <a:r>
              <a:rPr lang="fr-FR" sz="2400" b="1">
                <a:latin typeface="Arial"/>
                <a:ea typeface="Open Sans"/>
                <a:cs typeface="Arial"/>
              </a:rPr>
              <a:t> </a:t>
            </a:r>
            <a:r>
              <a:rPr lang="fr-FR" sz="2400" b="1" err="1">
                <a:latin typeface="Arial"/>
                <a:ea typeface="Open Sans"/>
                <a:cs typeface="Arial"/>
              </a:rPr>
              <a:t>násilí</a:t>
            </a:r>
            <a:r>
              <a:rPr lang="fr-FR" sz="2400" b="1">
                <a:latin typeface="Arial"/>
                <a:ea typeface="Open Sans"/>
                <a:cs typeface="Arial"/>
              </a:rPr>
              <a:t> (20 </a:t>
            </a:r>
            <a:r>
              <a:rPr lang="fr-FR" sz="2400" b="1" err="1">
                <a:latin typeface="Arial"/>
                <a:ea typeface="Open Sans"/>
                <a:cs typeface="Arial"/>
              </a:rPr>
              <a:t>minut</a:t>
            </a:r>
            <a:r>
              <a:rPr lang="fr-FR" sz="2400" b="1">
                <a:latin typeface="Arial"/>
                <a:ea typeface="Open Sans"/>
                <a:cs typeface="Arial"/>
              </a:rPr>
              <a:t>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E3754D-50C7-6D3A-8BBC-9D7C64A81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048" y="1873173"/>
            <a:ext cx="10189488" cy="2595457"/>
          </a:xfr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latin typeface="Arial"/>
                <a:cs typeface="Arial"/>
              </a:rPr>
              <a:t>1. Rozdělte se prosím do 5 skupin </a:t>
            </a:r>
            <a:br>
              <a:rPr lang="en-US" sz="2000"/>
            </a:br>
            <a:br>
              <a:rPr lang="en-US" sz="2000"/>
            </a:br>
            <a:r>
              <a:rPr lang="en-US" sz="2000">
                <a:solidFill>
                  <a:schemeClr val="tx1"/>
                </a:solidFill>
                <a:latin typeface="Arial"/>
                <a:cs typeface="Arial"/>
              </a:rPr>
              <a:t>2. Diskutujte jednotlivé případy na kartičkách a zařaďte je dle vašeho uvážení do uvedených kategorií na pracovním listu</a:t>
            </a:r>
            <a:br>
              <a:rPr lang="en-US" sz="2000"/>
            </a:br>
            <a:br>
              <a:rPr lang="en-US" sz="2000"/>
            </a:br>
            <a:r>
              <a:rPr lang="en-US" sz="2000">
                <a:solidFill>
                  <a:schemeClr val="tx1"/>
                </a:solidFill>
                <a:latin typeface="Arial"/>
                <a:cs typeface="Arial"/>
              </a:rPr>
              <a:t>3. Následně bude prostor pro společné sdílení</a:t>
            </a:r>
            <a:br>
              <a:rPr lang="en-US" sz="2000"/>
            </a:br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143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0618E-7565-4BCE-C867-51A4ECB71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279C318-8887-0D76-1385-BE65F5C71040}"/>
              </a:ext>
            </a:extLst>
          </p:cNvPr>
          <p:cNvSpPr/>
          <p:nvPr/>
        </p:nvSpPr>
        <p:spPr>
          <a:xfrm>
            <a:off x="5254718" y="0"/>
            <a:ext cx="6937282" cy="6858000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0" rIns="251999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2E26FB-C75C-71B6-F3FC-FAE95D42121B}"/>
              </a:ext>
            </a:extLst>
          </p:cNvPr>
          <p:cNvSpPr txBox="1">
            <a:spLocks/>
          </p:cNvSpPr>
          <p:nvPr/>
        </p:nvSpPr>
        <p:spPr>
          <a:xfrm>
            <a:off x="574047" y="875753"/>
            <a:ext cx="4538622" cy="54218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rmAutofit fontScale="82500" lnSpcReduction="20000"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670254-3616-E5CE-453A-FA0C26B6532E}"/>
              </a:ext>
            </a:extLst>
          </p:cNvPr>
          <p:cNvSpPr txBox="1"/>
          <p:nvPr/>
        </p:nvSpPr>
        <p:spPr>
          <a:xfrm>
            <a:off x="5668675" y="1383889"/>
            <a:ext cx="6269789" cy="4485010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fyzické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kopání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strkání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údery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znemožňování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pohybu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cs-CZ" sz="1600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znásilnění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nátlak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psychické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nadávky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urážky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ponižování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skákání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do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řeči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ekonomické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odpírání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přístupu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k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finančním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zdrojům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genderové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obtěžování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sexuálně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laděné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komentáře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na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vzhled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nevyžádané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doteky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>
              <a:solidFill>
                <a:srgbClr val="FFFFFF"/>
              </a:solidFill>
              <a:ea typeface="+mn-lt"/>
              <a:cs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online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násilí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 (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kyberstalking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sexuální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násilí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na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internetu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, 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nekonsenzuální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šíření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sexuálních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textů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obrázků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) 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organizační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bagatelizace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tolerování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podpora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individuálního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ze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strany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vedení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instituce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osob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ve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vedoucích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pozicích</a:t>
            </a:r>
            <a:r>
              <a:rPr lang="en-US" sz="1600">
                <a:solidFill>
                  <a:srgbClr val="FFFFFF"/>
                </a:solidFill>
                <a:ea typeface="+mn-lt"/>
                <a:cs typeface="+mn-lt"/>
              </a:rPr>
              <a:t>)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1430F2F7-A995-A628-6485-31DC74515DDD}"/>
              </a:ext>
            </a:extLst>
          </p:cNvPr>
          <p:cNvSpPr txBox="1"/>
          <p:nvPr/>
        </p:nvSpPr>
        <p:spPr>
          <a:xfrm>
            <a:off x="575657" y="2262462"/>
            <a:ext cx="4012364" cy="330282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Termín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"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genderově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podmíněné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" 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(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GPN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)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se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používá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pro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všechny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formy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genderově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podmíněného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: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fyzické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sexuální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psychické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ekonomické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sexuální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na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základě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pohlaví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v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prostředí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- 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v </a:t>
            </a:r>
            <a:r>
              <a:rPr lang="en-US" b="1" i="0">
                <a:solidFill>
                  <a:srgbClr val="0E2234"/>
                </a:solidFill>
                <a:effectLst/>
                <a:ea typeface="+mn-lt"/>
                <a:cs typeface="+mn-lt"/>
              </a:rPr>
              <a:t>online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i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i="0">
                <a:solidFill>
                  <a:srgbClr val="0E2234"/>
                </a:solidFill>
                <a:effectLst/>
                <a:ea typeface="+mn-lt"/>
                <a:cs typeface="+mn-lt"/>
              </a:rPr>
              <a:t>offline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kontextu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.</a:t>
            </a:r>
            <a:endParaRPr lang="en-US">
              <a:solidFill>
                <a:srgbClr val="0E2234"/>
              </a:solidFill>
              <a:ea typeface="Open Sans"/>
              <a:cs typeface="Open Sans"/>
            </a:endParaRP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4730C2D5-27E1-84F9-DBC1-DA2FDB235D4C}"/>
              </a:ext>
            </a:extLst>
          </p:cNvPr>
          <p:cNvSpPr txBox="1">
            <a:spLocks/>
          </p:cNvSpPr>
          <p:nvPr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308EB53-6324-458B-2619-C5E384E3736A}"/>
              </a:ext>
            </a:extLst>
          </p:cNvPr>
          <p:cNvSpPr txBox="1">
            <a:spLocks/>
          </p:cNvSpPr>
          <p:nvPr/>
        </p:nvSpPr>
        <p:spPr>
          <a:xfrm>
            <a:off x="572686" y="1146844"/>
            <a:ext cx="4299660" cy="1121252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000" b="1">
                <a:latin typeface="Arial"/>
                <a:cs typeface="Arial"/>
              </a:rPr>
              <a:t>Jak </a:t>
            </a:r>
            <a:r>
              <a:rPr lang="en-US" sz="2000" b="1" err="1">
                <a:latin typeface="Arial"/>
                <a:cs typeface="Arial"/>
              </a:rPr>
              <a:t>genderově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podmíněné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násilí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chápou</a:t>
            </a:r>
            <a:r>
              <a:rPr lang="en-US" sz="2000" b="1">
                <a:latin typeface="Arial"/>
                <a:cs typeface="Arial"/>
              </a:rPr>
              <a:t> a jak s </a:t>
            </a:r>
            <a:r>
              <a:rPr lang="en-US" sz="2000" b="1" err="1">
                <a:latin typeface="Arial"/>
                <a:cs typeface="Arial"/>
              </a:rPr>
              <a:t>ním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pracují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projekty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UniSAFE</a:t>
            </a:r>
            <a:r>
              <a:rPr lang="en-US" sz="2000" b="1">
                <a:latin typeface="Arial"/>
                <a:cs typeface="Arial"/>
              </a:rPr>
              <a:t> a </a:t>
            </a:r>
            <a:r>
              <a:rPr lang="en-US" sz="2000" b="1" err="1">
                <a:latin typeface="Arial"/>
                <a:cs typeface="Arial"/>
              </a:rPr>
              <a:t>GenderSAFE</a:t>
            </a:r>
            <a:r>
              <a:rPr lang="en-US" sz="2000" b="1">
                <a:latin typeface="Arial"/>
                <a:cs typeface="Arial"/>
              </a:rPr>
              <a:t> </a:t>
            </a:r>
          </a:p>
          <a:p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1571944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FFFBB-623A-D305-9C16-17EBA8879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D4A5FD0B-DD1B-D5CA-ABEC-F4905BE55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F700F3-7605-29F9-9378-2F5265DBE94E}"/>
              </a:ext>
            </a:extLst>
          </p:cNvPr>
          <p:cNvSpPr txBox="1">
            <a:spLocks/>
          </p:cNvSpPr>
          <p:nvPr/>
        </p:nvSpPr>
        <p:spPr>
          <a:xfrm>
            <a:off x="1422772" y="2666661"/>
            <a:ext cx="9350516" cy="75379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Přestávka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(20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minut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5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C6B85A1-21F2-BAAC-007C-880D4D0CBD06}"/>
              </a:ext>
            </a:extLst>
          </p:cNvPr>
          <p:cNvSpPr txBox="1">
            <a:spLocks/>
          </p:cNvSpPr>
          <p:nvPr/>
        </p:nvSpPr>
        <p:spPr>
          <a:xfrm>
            <a:off x="1046922" y="1129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err="1">
                <a:latin typeface="Arial"/>
                <a:ea typeface="Calibri"/>
                <a:cs typeface="Arial"/>
              </a:rPr>
              <a:t>Pravidla</a:t>
            </a:r>
            <a:r>
              <a:rPr lang="en-US" b="1">
                <a:latin typeface="Arial"/>
                <a:ea typeface="Calibri"/>
                <a:cs typeface="Arial"/>
              </a:rPr>
              <a:t> a </a:t>
            </a:r>
            <a:r>
              <a:rPr lang="en-US" b="1" err="1">
                <a:latin typeface="Arial"/>
                <a:ea typeface="Calibri"/>
                <a:cs typeface="Arial"/>
              </a:rPr>
              <a:t>atmosféra</a:t>
            </a:r>
            <a:r>
              <a:rPr lang="en-US" b="1">
                <a:latin typeface="Arial"/>
                <a:ea typeface="Calibri"/>
                <a:cs typeface="Arial"/>
              </a:rPr>
              <a:t> </a:t>
            </a:r>
            <a:r>
              <a:rPr lang="en-US" b="1" err="1">
                <a:latin typeface="Arial"/>
                <a:ea typeface="Calibri"/>
                <a:cs typeface="Arial"/>
              </a:rPr>
              <a:t>školení</a:t>
            </a:r>
            <a:endParaRPr lang="en-US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673D3D-197B-E3FE-42F9-7F62C9A3845E}"/>
              </a:ext>
            </a:extLst>
          </p:cNvPr>
          <p:cNvSpPr txBox="1"/>
          <p:nvPr/>
        </p:nvSpPr>
        <p:spPr>
          <a:xfrm>
            <a:off x="7997413" y="3256915"/>
            <a:ext cx="297897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Toto je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bezpečný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prostor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pro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sdílení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zkušeností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-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důvěrnost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je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nanejvýš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důležitá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.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Chovejme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se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ke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zkušenostem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ostatních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s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respektem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.</a:t>
            </a:r>
            <a:endParaRPr lang="cs-CZ">
              <a:solidFill>
                <a:schemeClr val="bg2"/>
              </a:solidFill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C177AB-78F1-8C26-3AA5-ECC61103E19E}"/>
              </a:ext>
            </a:extLst>
          </p:cNvPr>
          <p:cNvSpPr txBox="1"/>
          <p:nvPr/>
        </p:nvSpPr>
        <p:spPr>
          <a:xfrm>
            <a:off x="4338036" y="3262297"/>
            <a:ext cx="3002424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Otázky a odpovědi formulujme výstižně a k tématu.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Respektujme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rozvrh, dávejme prostor ostatním a vracejme se z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přestávek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2"/>
                </a:solidFill>
                <a:ea typeface="+mn-lt"/>
                <a:cs typeface="+mn-lt"/>
              </a:rPr>
              <a:t>včas</a:t>
            </a:r>
            <a:r>
              <a:rPr lang="en-GB">
                <a:solidFill>
                  <a:schemeClr val="bg2"/>
                </a:solidFill>
                <a:ea typeface="+mn-lt"/>
                <a:cs typeface="+mn-lt"/>
              </a:rPr>
              <a:t>. </a:t>
            </a:r>
            <a:endParaRPr lang="cs-CZ">
              <a:solidFill>
                <a:schemeClr val="bg2"/>
              </a:solidFill>
              <a:ea typeface="Open Sans"/>
              <a:cs typeface="Open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73D8E2-234F-FEE3-8C19-7193D0DFD59B}"/>
              </a:ext>
            </a:extLst>
          </p:cNvPr>
          <p:cNvSpPr txBox="1"/>
          <p:nvPr/>
        </p:nvSpPr>
        <p:spPr>
          <a:xfrm>
            <a:off x="616776" y="3256915"/>
            <a:ext cx="297897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Bude prostor pro dotazy a komentáře. Podržme prosím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své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myšlenky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a 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otázky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, a 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během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 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částí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určených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pro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dotazy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se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nebojme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chemeClr val="bg2"/>
                </a:solidFill>
                <a:latin typeface="Arial"/>
                <a:cs typeface="Arial"/>
              </a:rPr>
              <a:t>zeptat</a:t>
            </a:r>
            <a:r>
              <a:rPr lang="en-GB">
                <a:solidFill>
                  <a:schemeClr val="bg2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5C1A1F-4ED6-3152-A9E0-59A05C08FC92}"/>
              </a:ext>
            </a:extLst>
          </p:cNvPr>
          <p:cNvSpPr txBox="1"/>
          <p:nvPr/>
        </p:nvSpPr>
        <p:spPr>
          <a:xfrm>
            <a:off x="7997413" y="2487264"/>
            <a:ext cx="320399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err="1">
                <a:solidFill>
                  <a:srgbClr val="AED7BD"/>
                </a:solidFill>
                <a:latin typeface="Arial"/>
                <a:cs typeface="Arial"/>
              </a:rPr>
              <a:t>Vytvářejme</a:t>
            </a:r>
            <a:r>
              <a:rPr lang="en-GB" sz="2000" b="1">
                <a:solidFill>
                  <a:srgbClr val="AED7BD"/>
                </a:solidFill>
                <a:latin typeface="Arial"/>
                <a:cs typeface="Arial"/>
              </a:rPr>
              <a:t> </a:t>
            </a:r>
            <a:r>
              <a:rPr lang="en-GB" sz="2000" b="1" err="1">
                <a:solidFill>
                  <a:srgbClr val="AED7BD"/>
                </a:solidFill>
                <a:latin typeface="Arial"/>
                <a:cs typeface="Arial"/>
              </a:rPr>
              <a:t>bezpečné</a:t>
            </a:r>
            <a:r>
              <a:rPr lang="en-GB" sz="2000" b="1">
                <a:solidFill>
                  <a:srgbClr val="AED7BD"/>
                </a:solidFill>
                <a:latin typeface="Arial"/>
                <a:cs typeface="Arial"/>
              </a:rPr>
              <a:t> </a:t>
            </a:r>
            <a:r>
              <a:rPr lang="en-GB" sz="2000" b="1" err="1">
                <a:solidFill>
                  <a:srgbClr val="AED7BD"/>
                </a:solidFill>
                <a:latin typeface="Arial"/>
                <a:cs typeface="Arial"/>
              </a:rPr>
              <a:t>prostředí</a:t>
            </a:r>
            <a:endParaRPr lang="cs-CZ" err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DFD332-162E-3043-2551-FEDB3313DB76}"/>
              </a:ext>
            </a:extLst>
          </p:cNvPr>
          <p:cNvSpPr txBox="1"/>
          <p:nvPr/>
        </p:nvSpPr>
        <p:spPr>
          <a:xfrm>
            <a:off x="593330" y="2549029"/>
            <a:ext cx="3203991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Ptejme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se a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diskutujme</a:t>
            </a:r>
            <a:endParaRPr lang="cs-CZ" b="1" err="1">
              <a:ea typeface="Open Sans"/>
              <a:cs typeface="Open San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22133B-DAD2-DC0E-BAAC-512BC250AFF5}"/>
              </a:ext>
            </a:extLst>
          </p:cNvPr>
          <p:cNvSpPr txBox="1"/>
          <p:nvPr/>
        </p:nvSpPr>
        <p:spPr>
          <a:xfrm>
            <a:off x="4338014" y="2549029"/>
            <a:ext cx="320399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>
                <a:solidFill>
                  <a:srgbClr val="AED7BD"/>
                </a:solidFill>
                <a:latin typeface="Arial"/>
                <a:cs typeface="Arial"/>
              </a:rPr>
              <a:t>Výstižně a s ohledem na druhé</a:t>
            </a:r>
            <a:endParaRPr lang="cs-CZ" err="1"/>
          </a:p>
        </p:txBody>
      </p:sp>
    </p:spTree>
    <p:extLst>
      <p:ext uri="{BB962C8B-B14F-4D97-AF65-F5344CB8AC3E}">
        <p14:creationId xmlns:p14="http://schemas.microsoft.com/office/powerpoint/2010/main" val="1745838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03DB334-B7C6-4728-81B8-1FFBEB7A6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799" y="1465949"/>
            <a:ext cx="4550689" cy="2161704"/>
          </a:xfrm>
        </p:spPr>
        <p:txBody>
          <a:bodyPr/>
          <a:lstStyle/>
          <a:p>
            <a:r>
              <a:rPr lang="en-US" sz="3200" err="1">
                <a:latin typeface="Arial"/>
                <a:cs typeface="Arial"/>
              </a:rPr>
              <a:t>Celostní</a:t>
            </a:r>
            <a:r>
              <a:rPr lang="en-US" sz="3200">
                <a:latin typeface="Arial"/>
                <a:cs typeface="Arial"/>
              </a:rPr>
              <a:t> model 7P k </a:t>
            </a:r>
            <a:r>
              <a:rPr lang="en-US" sz="3200" err="1">
                <a:latin typeface="Arial"/>
                <a:cs typeface="Arial"/>
              </a:rPr>
              <a:t>řešení</a:t>
            </a:r>
            <a:r>
              <a:rPr lang="en-US" sz="3200">
                <a:latin typeface="Arial"/>
                <a:cs typeface="Arial"/>
              </a:rPr>
              <a:t> </a:t>
            </a:r>
            <a:r>
              <a:rPr lang="en-US" sz="3200" err="1">
                <a:latin typeface="Arial"/>
                <a:cs typeface="Arial"/>
              </a:rPr>
              <a:t>genderově</a:t>
            </a:r>
            <a:r>
              <a:rPr lang="en-US" sz="3200">
                <a:latin typeface="Arial"/>
                <a:cs typeface="Arial"/>
              </a:rPr>
              <a:t> </a:t>
            </a:r>
            <a:r>
              <a:rPr lang="en-US" sz="3200" err="1">
                <a:latin typeface="Arial"/>
                <a:cs typeface="Arial"/>
              </a:rPr>
              <a:t>podmíněného</a:t>
            </a:r>
            <a:r>
              <a:rPr lang="en-US" sz="3200">
                <a:latin typeface="Arial"/>
                <a:cs typeface="Arial"/>
              </a:rPr>
              <a:t> </a:t>
            </a:r>
            <a:r>
              <a:rPr lang="en-US" sz="3200" err="1">
                <a:latin typeface="Arial"/>
                <a:cs typeface="Arial"/>
              </a:rPr>
              <a:t>násilí</a:t>
            </a:r>
            <a:r>
              <a:rPr lang="en-US" sz="3200">
                <a:latin typeface="Arial"/>
                <a:cs typeface="Arial"/>
              </a:rPr>
              <a:t> v </a:t>
            </a:r>
            <a:r>
              <a:rPr lang="en-US" sz="3200" err="1">
                <a:latin typeface="Arial"/>
                <a:cs typeface="Arial"/>
              </a:rPr>
              <a:t>akademickém</a:t>
            </a:r>
            <a:r>
              <a:rPr lang="en-US" sz="3200">
                <a:latin typeface="Arial"/>
                <a:cs typeface="Arial"/>
              </a:rPr>
              <a:t> </a:t>
            </a:r>
            <a:r>
              <a:rPr lang="en-US" sz="3200" err="1">
                <a:latin typeface="Arial"/>
                <a:cs typeface="Arial"/>
              </a:rPr>
              <a:t>prostředí</a:t>
            </a:r>
            <a:endParaRPr lang="cs-CZ" err="1"/>
          </a:p>
        </p:txBody>
      </p:sp>
      <p:sp>
        <p:nvSpPr>
          <p:cNvPr id="6" name="Espace réservé du numéro de diapositive 2">
            <a:extLst>
              <a:ext uri="{FF2B5EF4-FFF2-40B4-BE49-F238E27FC236}">
                <a16:creationId xmlns:a16="http://schemas.microsoft.com/office/drawing/2014/main" id="{1811AC14-B59F-5334-B6DB-DB4E0BF7A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20</a:t>
            </a:fld>
            <a:endParaRPr lang="fr-FR"/>
          </a:p>
        </p:txBody>
      </p:sp>
      <p:pic>
        <p:nvPicPr>
          <p:cNvPr id="7" name="Picture 4" descr="Diagram&#10;&#10;Description automatically generated">
            <a:extLst>
              <a:ext uri="{FF2B5EF4-FFF2-40B4-BE49-F238E27FC236}">
                <a16:creationId xmlns:a16="http://schemas.microsoft.com/office/drawing/2014/main" id="{94EC9745-1236-41C4-A909-F1DAE01970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326" y="1253916"/>
            <a:ext cx="4481847" cy="473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20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E284464-0451-C7CE-84B0-6A911CDA8AA4}"/>
              </a:ext>
            </a:extLst>
          </p:cNvPr>
          <p:cNvSpPr txBox="1"/>
          <p:nvPr/>
        </p:nvSpPr>
        <p:spPr>
          <a:xfrm>
            <a:off x="730411" y="1914768"/>
            <a:ext cx="2709075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>
                <a:solidFill>
                  <a:srgbClr val="5792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Prevalence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ADCBEB-AC7E-7010-3568-A1DE52F4BDBA}"/>
              </a:ext>
            </a:extLst>
          </p:cNvPr>
          <p:cNvSpPr txBox="1"/>
          <p:nvPr/>
        </p:nvSpPr>
        <p:spPr>
          <a:xfrm>
            <a:off x="4154391" y="1969352"/>
            <a:ext cx="2281074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Arial"/>
              </a:rPr>
              <a:t>Prevence</a:t>
            </a:r>
            <a:endParaRPr lang="en-US" sz="4000" b="1" err="1">
              <a:solidFill>
                <a:srgbClr val="579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677D5C-823D-F8FC-0010-CA2264C24FC1}"/>
              </a:ext>
            </a:extLst>
          </p:cNvPr>
          <p:cNvSpPr txBox="1"/>
          <p:nvPr/>
        </p:nvSpPr>
        <p:spPr>
          <a:xfrm>
            <a:off x="8233964" y="1942060"/>
            <a:ext cx="1708801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Arial"/>
              </a:rPr>
              <a:t>Pomoc</a:t>
            </a:r>
            <a:endParaRPr lang="en-US" sz="4000" b="1" err="1">
              <a:solidFill>
                <a:srgbClr val="579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673B39-3552-852F-6380-0FBFCB216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32935"/>
            <a:ext cx="10086975" cy="778381"/>
          </a:xfrm>
        </p:spPr>
        <p:txBody>
          <a:bodyPr/>
          <a:lstStyle/>
          <a:p>
            <a:r>
              <a:rPr lang="en-US" sz="3600" b="1" err="1">
                <a:latin typeface="Arial"/>
                <a:cs typeface="Arial"/>
              </a:rPr>
              <a:t>Celostní</a:t>
            </a:r>
            <a:r>
              <a:rPr lang="en-US" sz="3600" b="1">
                <a:latin typeface="Arial"/>
                <a:cs typeface="Arial"/>
              </a:rPr>
              <a:t> model 7P </a:t>
            </a:r>
          </a:p>
          <a:p>
            <a:endParaRPr lang="en-US" sz="3600" b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E2073-D3A1-2581-BE74-D1393E7AFE2A}"/>
              </a:ext>
            </a:extLst>
          </p:cNvPr>
          <p:cNvSpPr txBox="1"/>
          <p:nvPr/>
        </p:nvSpPr>
        <p:spPr>
          <a:xfrm>
            <a:off x="776675" y="2826107"/>
            <a:ext cx="2814221" cy="290797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Prevalence 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se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týká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sběru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údajů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dat</a:t>
            </a:r>
            <a:r>
              <a:rPr lang="en-US">
                <a:solidFill>
                  <a:srgbClr val="0E2234"/>
                </a:solidFill>
                <a:latin typeface="Calibri"/>
                <a:ea typeface="Open Sans"/>
                <a:cs typeface="Calibri"/>
              </a:rPr>
              <a:t>,</a:t>
            </a:r>
            <a:r>
              <a:rPr lang="en-US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které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odhadují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nebo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přímo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upřesňují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rozsah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genderově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podmíněného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násilí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u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různých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skupin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osob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a v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ideálním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případě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poskytují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informace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o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různých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formách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genderově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podmíněného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.</a:t>
            </a:r>
            <a:endParaRPr lang="cs-CZ">
              <a:latin typeface="Calibri"/>
              <a:cs typeface="Calibri"/>
            </a:endParaRPr>
          </a:p>
          <a:p>
            <a:pPr>
              <a:lnSpc>
                <a:spcPct val="130000"/>
              </a:lnSpc>
            </a:pPr>
            <a:endParaRPr lang="en-US">
              <a:solidFill>
                <a:srgbClr val="0E22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numéro de diapositive 2">
            <a:extLst>
              <a:ext uri="{FF2B5EF4-FFF2-40B4-BE49-F238E27FC236}">
                <a16:creationId xmlns:a16="http://schemas.microsoft.com/office/drawing/2014/main" id="{B91B8EFA-0994-F1B1-0D8B-4B4D0221A9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24110" y="6096756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1EBA468C-8577-4ADE-E802-18FB7C41B7C5}"/>
              </a:ext>
            </a:extLst>
          </p:cNvPr>
          <p:cNvSpPr txBox="1"/>
          <p:nvPr/>
        </p:nvSpPr>
        <p:spPr>
          <a:xfrm>
            <a:off x="4193366" y="2865217"/>
            <a:ext cx="3380600" cy="2353978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Prevence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týká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opatření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podporu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změn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v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sociálních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kulturních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vzorcích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chování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postojů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všech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osob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v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instituci</a:t>
            </a:r>
            <a:r>
              <a:rPr lang="en-GB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Zabývá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kulturou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hodnotami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organizace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tím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, k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čemu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zavazuje</a:t>
            </a:r>
            <a:r>
              <a:rPr lang="en-GB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</a:t>
            </a:r>
            <a:endParaRPr lang="cs-CZ">
              <a:latin typeface="Calibri"/>
              <a:cs typeface="Calibri"/>
            </a:endParaRPr>
          </a:p>
          <a:p>
            <a:pPr>
              <a:lnSpc>
                <a:spcPct val="130000"/>
              </a:lnSpc>
            </a:pPr>
            <a:endParaRPr lang="en-GB">
              <a:solidFill>
                <a:schemeClr val="tx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A1F54BC8-212F-C5E5-1984-4C159DC5CDBF}"/>
              </a:ext>
            </a:extLst>
          </p:cNvPr>
          <p:cNvSpPr txBox="1"/>
          <p:nvPr/>
        </p:nvSpPr>
        <p:spPr>
          <a:xfrm>
            <a:off x="8233963" y="2716379"/>
            <a:ext cx="3781573" cy="263097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Cílem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ochrany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zajistit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bezpečnost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potřeby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b="1" i="0">
                <a:solidFill>
                  <a:srgbClr val="000000"/>
                </a:solidFill>
                <a:effectLst/>
                <a:latin typeface="Calibri"/>
                <a:cs typeface="Calibri"/>
              </a:rPr>
              <a:t>(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potenciálních</a:t>
            </a:r>
            <a:r>
              <a:rPr lang="en-US" sz="1800" b="1" i="0">
                <a:solidFill>
                  <a:srgbClr val="000000"/>
                </a:solidFill>
                <a:effectLst/>
                <a:latin typeface="Calibri"/>
                <a:cs typeface="Calibri"/>
              </a:rPr>
              <a:t>)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obětí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 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To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zahrnuje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jasné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postupy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infrastrukturu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v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rámci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každé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instituce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pro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nahlašování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podporu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osob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které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GPN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nahlašují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včetně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obětí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přeživších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přihlížejících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oznamovatelů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/ek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zprostředkovatelů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/ek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atd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</a:t>
            </a:r>
            <a:endParaRPr lang="cs-CZ">
              <a:latin typeface="Calibri"/>
              <a:cs typeface="Calibri"/>
            </a:endParaRPr>
          </a:p>
          <a:p>
            <a:pPr>
              <a:lnSpc>
                <a:spcPct val="130000"/>
              </a:lnSpc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1739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74A4F1F-BE2B-1188-72FE-FD96BE69B70A}"/>
              </a:ext>
            </a:extLst>
          </p:cNvPr>
          <p:cNvSpPr txBox="1"/>
          <p:nvPr/>
        </p:nvSpPr>
        <p:spPr>
          <a:xfrm>
            <a:off x="1041369" y="2168655"/>
            <a:ext cx="1824217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Arial"/>
              </a:rPr>
              <a:t>Politiky</a:t>
            </a:r>
            <a:endParaRPr lang="cs-CZ" err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388375-ED19-FF17-C878-81E25B6635C8}"/>
              </a:ext>
            </a:extLst>
          </p:cNvPr>
          <p:cNvSpPr txBox="1"/>
          <p:nvPr/>
        </p:nvSpPr>
        <p:spPr>
          <a:xfrm>
            <a:off x="5934459" y="2178917"/>
            <a:ext cx="2681824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Arial"/>
              </a:rPr>
              <a:t>Partnerství</a:t>
            </a:r>
            <a:endParaRPr lang="cs-CZ" err="1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355805-C294-294D-4447-98FF70CD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093356"/>
            <a:ext cx="10086975" cy="778381"/>
          </a:xfrm>
        </p:spPr>
        <p:txBody>
          <a:bodyPr/>
          <a:lstStyle/>
          <a:p>
            <a:r>
              <a:rPr lang="en-US" sz="3600" b="1" err="1">
                <a:latin typeface="Arial"/>
                <a:cs typeface="Arial"/>
              </a:rPr>
              <a:t>Celostní</a:t>
            </a:r>
            <a:r>
              <a:rPr lang="en-US" sz="3600" b="1">
                <a:latin typeface="Arial"/>
                <a:cs typeface="Arial"/>
              </a:rPr>
              <a:t> model 7P </a:t>
            </a:r>
          </a:p>
          <a:p>
            <a:endParaRPr lang="en-US" sz="3600" b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78F385-4B62-7944-6085-83BB5B3C86CC}"/>
              </a:ext>
            </a:extLst>
          </p:cNvPr>
          <p:cNvSpPr txBox="1"/>
          <p:nvPr/>
        </p:nvSpPr>
        <p:spPr>
          <a:xfrm>
            <a:off x="1041369" y="3062728"/>
            <a:ext cx="4340970" cy="263097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Politiky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se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vztahují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k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politickým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rámcům</a:t>
            </a:r>
            <a:r>
              <a:rPr lang="en-US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které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představují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ucelený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soubor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opatření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s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jasnou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vizí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komplexní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strategií</a:t>
            </a:r>
            <a:r>
              <a:rPr lang="en-US" b="1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jež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reagují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na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problémy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GPN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integrálním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strukturálním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způsobem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.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Politiky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se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rovněž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vztahují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k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politickým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dokumentům</a:t>
            </a:r>
            <a:r>
              <a:rPr lang="en-US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které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výslovně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konkrétně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formalizují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E2234"/>
                </a:solidFill>
                <a:latin typeface="Calibri"/>
                <a:cs typeface="Calibri"/>
              </a:rPr>
              <a:t>závazek</a:t>
            </a:r>
            <a:r>
              <a:rPr lang="en-US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organizace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bojovat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E2234"/>
                </a:solidFill>
                <a:latin typeface="Calibri"/>
                <a:cs typeface="Calibri"/>
              </a:rPr>
              <a:t>proti</a:t>
            </a:r>
            <a:r>
              <a:rPr lang="en-US">
                <a:solidFill>
                  <a:srgbClr val="0E2234"/>
                </a:solidFill>
                <a:latin typeface="Calibri"/>
                <a:cs typeface="Calibri"/>
              </a:rPr>
              <a:t> GPN.</a:t>
            </a:r>
            <a:endParaRPr lang="cs-CZ"/>
          </a:p>
          <a:p>
            <a:pPr>
              <a:lnSpc>
                <a:spcPct val="130000"/>
              </a:lnSpc>
            </a:pPr>
            <a:endParaRPr lang="en-US">
              <a:solidFill>
                <a:srgbClr val="0E22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ce réservé du numéro de diapositive 2">
            <a:extLst>
              <a:ext uri="{FF2B5EF4-FFF2-40B4-BE49-F238E27FC236}">
                <a16:creationId xmlns:a16="http://schemas.microsoft.com/office/drawing/2014/main" id="{C894B66B-4D8E-1670-A8E7-0B6DF8618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22</a:t>
            </a:fld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8E92707-09BB-E234-3BA1-0CF7EA5920D4}"/>
              </a:ext>
            </a:extLst>
          </p:cNvPr>
          <p:cNvSpPr txBox="1"/>
          <p:nvPr/>
        </p:nvSpPr>
        <p:spPr>
          <a:xfrm>
            <a:off x="5954267" y="3102833"/>
            <a:ext cx="4343184" cy="2353978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Partnerství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týká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zapojení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příslušných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subjektů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všech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úrovních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jako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jsou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vládní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agentury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nevládní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organizace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poskytovatelé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služeb</a:t>
            </a:r>
            <a:r>
              <a:rPr lang="en-GB" b="1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odbory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nebo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zaměstnanecké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studentské</a:t>
            </a:r>
            <a:r>
              <a:rPr lang="en-GB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00000"/>
                </a:solidFill>
                <a:latin typeface="Calibri"/>
                <a:cs typeface="Calibri"/>
              </a:rPr>
              <a:t>spolky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Externí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partnerství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doplňují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dovednosti</a:t>
            </a:r>
            <a:r>
              <a:rPr lang="en-GB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,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kompetence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odborné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znalosti</a:t>
            </a:r>
            <a:r>
              <a:rPr lang="en-GB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00000"/>
                </a:solidFill>
                <a:latin typeface="Calibri"/>
                <a:cs typeface="Calibri"/>
              </a:rPr>
              <a:t>instituce</a:t>
            </a:r>
            <a:r>
              <a:rPr lang="en-GB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</a:t>
            </a:r>
            <a:endParaRPr lang="cs-CZ">
              <a:latin typeface="Calibri"/>
              <a:cs typeface="Calibri"/>
            </a:endParaRPr>
          </a:p>
          <a:p>
            <a:pPr>
              <a:lnSpc>
                <a:spcPct val="130000"/>
              </a:lnSpc>
            </a:pPr>
            <a:endParaRPr lang="en-GB">
              <a:solidFill>
                <a:schemeClr val="tx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534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630F46E-F11D-7D8F-B3E5-3FABA68E8954}"/>
              </a:ext>
            </a:extLst>
          </p:cNvPr>
          <p:cNvSpPr txBox="1">
            <a:spLocks/>
          </p:cNvSpPr>
          <p:nvPr/>
        </p:nvSpPr>
        <p:spPr>
          <a:xfrm>
            <a:off x="1046922" y="2043570"/>
            <a:ext cx="1566134" cy="70788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Calibri"/>
              </a:rPr>
              <a:t>Postih</a:t>
            </a:r>
            <a:endParaRPr lang="cs-CZ" sz="4000">
              <a:solidFill>
                <a:srgbClr val="5792CE"/>
              </a:solidFill>
              <a:latin typeface="Arial"/>
              <a:ea typeface="Open Sans"/>
              <a:cs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DC0BE7-8C8C-1D99-20F4-E413218BF711}"/>
              </a:ext>
            </a:extLst>
          </p:cNvPr>
          <p:cNvSpPr txBox="1">
            <a:spLocks/>
          </p:cNvSpPr>
          <p:nvPr/>
        </p:nvSpPr>
        <p:spPr>
          <a:xfrm>
            <a:off x="6390879" y="2047302"/>
            <a:ext cx="4757713" cy="1323439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 sz="4000" b="1" err="1">
                <a:solidFill>
                  <a:srgbClr val="5792CE"/>
                </a:solidFill>
                <a:latin typeface="Arial"/>
                <a:cs typeface="Calibri"/>
              </a:rPr>
              <a:t>Poskytování</a:t>
            </a:r>
            <a:r>
              <a:rPr lang="en-US" sz="4000" b="1">
                <a:solidFill>
                  <a:srgbClr val="5792CE"/>
                </a:solidFill>
                <a:latin typeface="Arial"/>
                <a:cs typeface="Calibri"/>
              </a:rPr>
              <a:t> </a:t>
            </a:r>
            <a:r>
              <a:rPr lang="en-US" sz="4000" b="1" err="1">
                <a:solidFill>
                  <a:srgbClr val="5792CE"/>
                </a:solidFill>
                <a:latin typeface="Arial"/>
                <a:cs typeface="Calibri"/>
              </a:rPr>
              <a:t>služeb</a:t>
            </a:r>
            <a:endParaRPr lang="cs-CZ" sz="4000">
              <a:solidFill>
                <a:srgbClr val="5792CE"/>
              </a:solidFill>
              <a:latin typeface="Arial"/>
              <a:ea typeface="Open Sans"/>
              <a:cs typeface="Open Sans"/>
            </a:endParaRPr>
          </a:p>
          <a:p>
            <a:endParaRPr lang="en-US" sz="4000" b="1">
              <a:solidFill>
                <a:srgbClr val="5792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A60B76-81F6-1E60-12BD-B490F675C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093357"/>
            <a:ext cx="10086975" cy="503590"/>
          </a:xfrm>
        </p:spPr>
        <p:txBody>
          <a:bodyPr/>
          <a:lstStyle/>
          <a:p>
            <a:r>
              <a:rPr lang="en-US" sz="3600" b="1" err="1">
                <a:latin typeface="Arial"/>
                <a:cs typeface="Arial"/>
              </a:rPr>
              <a:t>Celostní</a:t>
            </a:r>
            <a:r>
              <a:rPr lang="en-US" sz="3600" b="1">
                <a:latin typeface="Arial"/>
                <a:cs typeface="Arial"/>
              </a:rPr>
              <a:t> model 7P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5AF858-7B09-57F0-12F8-EDDEFE248389}"/>
              </a:ext>
            </a:extLst>
          </p:cNvPr>
          <p:cNvSpPr txBox="1">
            <a:spLocks/>
          </p:cNvSpPr>
          <p:nvPr/>
        </p:nvSpPr>
        <p:spPr>
          <a:xfrm>
            <a:off x="1081475" y="3062728"/>
            <a:ext cx="4505636" cy="263097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Postih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vztahuje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na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disciplinární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řízení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v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rámci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instituce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(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vyloučení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ze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studia</a:t>
            </a:r>
            <a:r>
              <a:rPr lang="en-GB" sz="1800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pracovněprávní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následky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).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Vztahuje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se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i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 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na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správněprávní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trestněprávní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rovinu</a:t>
            </a:r>
            <a:r>
              <a:rPr lang="en-GB" sz="1800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např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: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vytýkací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dopisy</a:t>
            </a:r>
            <a:r>
              <a:rPr lang="en-GB" sz="1800" b="0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ukončení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zaměstnání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studia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(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pokud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je to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právně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možné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), </a:t>
            </a:r>
            <a:r>
              <a:rPr lang="en-GB" err="1">
                <a:solidFill>
                  <a:srgbClr val="0E2234"/>
                </a:solidFill>
                <a:latin typeface="Calibri"/>
                <a:cs typeface="Calibri"/>
              </a:rPr>
              <a:t>nebo</a:t>
            </a:r>
            <a:r>
              <a:rPr lang="en-GB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spolupráce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s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právními</a:t>
            </a:r>
            <a:r>
              <a:rPr lang="en-GB" sz="1800" b="1" i="0">
                <a:solidFill>
                  <a:srgbClr val="0E2234"/>
                </a:solidFill>
                <a:effectLst/>
                <a:latin typeface="Calibri"/>
                <a:cs typeface="Calibri"/>
              </a:rPr>
              <a:t>,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policejními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trestněprávními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odborníky</a:t>
            </a:r>
            <a:r>
              <a:rPr lang="en-GB" b="1">
                <a:solidFill>
                  <a:srgbClr val="0E2234"/>
                </a:solidFill>
                <a:latin typeface="Calibri"/>
                <a:cs typeface="Calibri"/>
              </a:rPr>
              <a:t> a </a:t>
            </a:r>
            <a:r>
              <a:rPr lang="en-GB" b="1" err="1">
                <a:solidFill>
                  <a:srgbClr val="0E2234"/>
                </a:solidFill>
                <a:latin typeface="Calibri"/>
                <a:cs typeface="Calibri"/>
              </a:rPr>
              <a:t>organizacemi</a:t>
            </a:r>
            <a:r>
              <a:rPr lang="en-GB" sz="1800" b="1" i="0">
                <a:solidFill>
                  <a:srgbClr val="0E2234"/>
                </a:solidFill>
                <a:effectLst/>
                <a:latin typeface="Calibri"/>
                <a:cs typeface="Calibri"/>
              </a:rPr>
              <a:t>.</a:t>
            </a:r>
            <a:endParaRPr lang="cs-CZ" b="1">
              <a:solidFill>
                <a:srgbClr val="0E2234"/>
              </a:solidFill>
              <a:latin typeface="Calibri"/>
              <a:cs typeface="Calibri"/>
            </a:endParaRPr>
          </a:p>
          <a:p>
            <a:pPr>
              <a:lnSpc>
                <a:spcPct val="130000"/>
              </a:lnSpc>
            </a:pPr>
            <a:endParaRPr lang="en-GB">
              <a:solidFill>
                <a:schemeClr val="tx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space réservé du numéro de diapositive 2">
            <a:extLst>
              <a:ext uri="{FF2B5EF4-FFF2-40B4-BE49-F238E27FC236}">
                <a16:creationId xmlns:a16="http://schemas.microsoft.com/office/drawing/2014/main" id="{86405185-77CB-4D1F-9A3D-57E2E322E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236225"/>
          </a:xfrm>
        </p:spPr>
        <p:txBody>
          <a:bodyPr/>
          <a:lstStyle/>
          <a:p>
            <a:fld id="{783777ED-E0AE-DD49-A1E6-113717D9A99F}" type="slidenum"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49BFC5F5-D7CA-B97F-E2AF-61E6619BAF9A}"/>
              </a:ext>
            </a:extLst>
          </p:cNvPr>
          <p:cNvSpPr txBox="1">
            <a:spLocks/>
          </p:cNvSpPr>
          <p:nvPr/>
        </p:nvSpPr>
        <p:spPr>
          <a:xfrm>
            <a:off x="6413318" y="3062728"/>
            <a:ext cx="4658792" cy="290797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Poskytování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služeb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zahrnuje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poskytování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psychologických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či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lékařských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služeb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služeb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dalších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odborných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profesí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pro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oběti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jejich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rodiny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, ale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pro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pachatele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ky.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V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akademické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sféře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může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zahrnovat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jak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poradenství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tak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psychologickou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zdravotní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podporu</a:t>
            </a:r>
            <a:r>
              <a:rPr lang="en-US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Důležité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je,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o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poskytování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služeb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musí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být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dobře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alibri"/>
                <a:cs typeface="Calibri"/>
              </a:rPr>
              <a:t>informováni</a:t>
            </a:r>
            <a:r>
              <a:rPr lang="en-US" b="1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všichni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zaměstnanci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zaměstnankyně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studující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vedoucí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pracovníci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pracovnice</a:t>
            </a:r>
            <a:r>
              <a:rPr lang="en-US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.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lang="cs-CZ"/>
          </a:p>
          <a:p>
            <a:pPr>
              <a:lnSpc>
                <a:spcPct val="130000"/>
              </a:lnSpc>
            </a:pPr>
            <a:endParaRPr lang="en-US">
              <a:solidFill>
                <a:srgbClr val="0E22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311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CBC7E69-477A-87F4-A3A5-1891C4E69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latin typeface="D-DIN Exp"/>
                <a:cs typeface="Arial"/>
              </a:rPr>
              <a:t>UniSAFE</a:t>
            </a:r>
            <a:r>
              <a:rPr lang="en-GB" b="1">
                <a:latin typeface="D-DIN Exp"/>
                <a:cs typeface="Arial"/>
              </a:rPr>
              <a:t> toolkit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3FD97E-0816-ACC6-7DEA-B5F4A6D4A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527" y="5608044"/>
            <a:ext cx="342900" cy="342900"/>
          </a:xfrm>
          <a:prstGeom prst="rect">
            <a:avLst/>
          </a:prstGeom>
        </p:spPr>
      </p:pic>
      <p:pic>
        <p:nvPicPr>
          <p:cNvPr id="7" name="Picture 6" descr="A screenshot of a web page&#10;&#10;Description automatically generated">
            <a:extLst>
              <a:ext uri="{FF2B5EF4-FFF2-40B4-BE49-F238E27FC236}">
                <a16:creationId xmlns:a16="http://schemas.microsoft.com/office/drawing/2014/main" id="{7D4046D1-9074-8399-87DC-929862165E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950" y="2305050"/>
            <a:ext cx="5295900" cy="2447925"/>
          </a:xfrm>
          <a:prstGeom prst="rect">
            <a:avLst/>
          </a:prstGeom>
        </p:spPr>
      </p:pic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41F04A9-5077-A5DF-1486-54EF91EAF5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0250" y="3438525"/>
            <a:ext cx="4933950" cy="299085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6D448B0-F060-F44F-E9C6-A0F70B3CE1F3}"/>
              </a:ext>
            </a:extLst>
          </p:cNvPr>
          <p:cNvSpPr txBox="1">
            <a:spLocks/>
          </p:cNvSpPr>
          <p:nvPr/>
        </p:nvSpPr>
        <p:spPr>
          <a:xfrm>
            <a:off x="965771" y="5398673"/>
            <a:ext cx="9454510" cy="631077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solidFill>
                  <a:srgbClr val="5792CE"/>
                </a:solidFill>
                <a:latin typeface="D-DIN Exp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www.unisafe-toolkit.eu</a:t>
            </a:r>
            <a:endParaRPr lang="en-US" sz="2000" b="1">
              <a:solidFill>
                <a:srgbClr val="5792CE"/>
              </a:solidFill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endParaRPr lang="en-US" sz="2000" b="1">
              <a:solidFill>
                <a:srgbClr val="5792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362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06BE-5A4A-6CE8-7D4C-191892C74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Arial"/>
                <a:cs typeface="Arial"/>
              </a:rPr>
              <a:t>Prevalence</a:t>
            </a:r>
            <a:endParaRPr lang="en-GB" b="1">
              <a:latin typeface="Arial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774F75-D05E-AD62-7867-BB7E11067288}"/>
              </a:ext>
            </a:extLst>
          </p:cNvPr>
          <p:cNvSpPr txBox="1"/>
          <p:nvPr/>
        </p:nvSpPr>
        <p:spPr>
          <a:xfrm>
            <a:off x="519580" y="2365908"/>
            <a:ext cx="11118237" cy="25340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err="1">
                <a:latin typeface="Arial"/>
                <a:cs typeface="Arial"/>
              </a:rPr>
              <a:t>Prevence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označuje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výskyt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případů</a:t>
            </a:r>
            <a:r>
              <a:rPr lang="en-US">
                <a:latin typeface="Arial"/>
                <a:cs typeface="Arial"/>
              </a:rPr>
              <a:t> a </a:t>
            </a:r>
            <a:r>
              <a:rPr lang="en-US" err="1">
                <a:latin typeface="Arial"/>
                <a:cs typeface="Arial"/>
              </a:rPr>
              <a:t>týká</a:t>
            </a:r>
            <a:r>
              <a:rPr lang="en-US">
                <a:latin typeface="Arial"/>
                <a:cs typeface="Arial"/>
              </a:rPr>
              <a:t> se </a:t>
            </a:r>
            <a:r>
              <a:rPr lang="en-US" err="1">
                <a:latin typeface="Arial"/>
                <a:cs typeface="Arial"/>
              </a:rPr>
              <a:t>opatření</a:t>
            </a:r>
            <a:r>
              <a:rPr lang="en-US">
                <a:latin typeface="Arial"/>
                <a:cs typeface="Arial"/>
              </a:rPr>
              <a:t> k </a:t>
            </a:r>
            <a:r>
              <a:rPr lang="en-US" err="1">
                <a:latin typeface="Arial"/>
                <a:cs typeface="Arial"/>
              </a:rPr>
              <a:t>celkovému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počtu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osob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které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zažily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genderově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podmíněné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násilí</a:t>
            </a:r>
            <a:r>
              <a:rPr lang="en-US">
                <a:latin typeface="Arial"/>
                <a:cs typeface="Arial"/>
              </a:rPr>
              <a:t> v </a:t>
            </a:r>
            <a:r>
              <a:rPr lang="en-US" err="1">
                <a:latin typeface="Arial"/>
                <a:cs typeface="Arial"/>
              </a:rPr>
              <a:t>určitém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časovém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okamžiku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nebo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během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určitého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časového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období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přičemž</a:t>
            </a:r>
            <a:r>
              <a:rPr lang="en-US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vyjádřena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jako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podíl</a:t>
            </a:r>
            <a:r>
              <a:rPr lang="en-US">
                <a:latin typeface="Arial"/>
                <a:cs typeface="Arial"/>
              </a:rPr>
              <a:t> populace.</a:t>
            </a:r>
            <a:endParaRPr lang="cs-CZ"/>
          </a:p>
          <a:p>
            <a:pPr>
              <a:lnSpc>
                <a:spcPct val="150000"/>
              </a:lnSpc>
            </a:pPr>
            <a:endParaRPr lang="en-US"/>
          </a:p>
          <a:p>
            <a:pPr>
              <a:lnSpc>
                <a:spcPct val="150000"/>
              </a:lnSpc>
            </a:pPr>
            <a:r>
              <a:rPr lang="en-US">
                <a:latin typeface="Arial"/>
                <a:cs typeface="Arial"/>
              </a:rPr>
              <a:t>Prevalence se </a:t>
            </a:r>
            <a:r>
              <a:rPr lang="en-US" err="1">
                <a:latin typeface="Arial"/>
                <a:cs typeface="Arial"/>
              </a:rPr>
              <a:t>zaměřuje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na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sběr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dat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prostřednictvím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buď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specifických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průzkumů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genderově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podmíněného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násilí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nebo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přidáním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otázek</a:t>
            </a:r>
            <a:r>
              <a:rPr lang="en-US">
                <a:latin typeface="Arial"/>
                <a:cs typeface="Arial"/>
              </a:rPr>
              <a:t> do </a:t>
            </a:r>
            <a:r>
              <a:rPr lang="en-US" err="1">
                <a:latin typeface="Arial"/>
                <a:cs typeface="Arial"/>
              </a:rPr>
              <a:t>již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existujících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institucionálních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průzkumů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které</a:t>
            </a:r>
            <a:r>
              <a:rPr lang="en-US">
                <a:latin typeface="Arial"/>
                <a:cs typeface="Arial"/>
              </a:rPr>
              <a:t> se </a:t>
            </a:r>
            <a:r>
              <a:rPr lang="en-US" err="1">
                <a:latin typeface="Arial"/>
                <a:cs typeface="Arial"/>
              </a:rPr>
              <a:t>provádějí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pravidelně</a:t>
            </a:r>
            <a:r>
              <a:rPr lang="en-US">
                <a:latin typeface="Arial"/>
                <a:cs typeface="Arial"/>
              </a:rPr>
              <a:t>. </a:t>
            </a:r>
            <a:endParaRPr lang="en-GB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920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4229A99-EDDF-227F-8E2D-ECBD70D70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pro </a:t>
            </a:r>
            <a:r>
              <a:rPr lang="en-US" b="1" err="1">
                <a:latin typeface="Arial"/>
                <a:cs typeface="Arial"/>
              </a:rPr>
              <a:t>fázi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designu</a:t>
            </a:r>
            <a:r>
              <a:rPr lang="en-US" b="1">
                <a:latin typeface="Arial"/>
                <a:cs typeface="Arial"/>
              </a:rPr>
              <a:t> </a:t>
            </a:r>
            <a:r>
              <a:rPr lang="en-US" b="1" err="1">
                <a:latin typeface="Arial"/>
                <a:cs typeface="Arial"/>
              </a:rPr>
              <a:t>dotazníku</a:t>
            </a:r>
            <a:endParaRPr lang="cs-CZ" err="1"/>
          </a:p>
        </p:txBody>
      </p:sp>
      <p:sp>
        <p:nvSpPr>
          <p:cNvPr id="5" name="Shape 2553">
            <a:extLst>
              <a:ext uri="{FF2B5EF4-FFF2-40B4-BE49-F238E27FC236}">
                <a16:creationId xmlns:a16="http://schemas.microsoft.com/office/drawing/2014/main" id="{89EE9DD8-8F77-B8AB-FC2F-DF003B591616}"/>
              </a:ext>
            </a:extLst>
          </p:cNvPr>
          <p:cNvSpPr/>
          <p:nvPr/>
        </p:nvSpPr>
        <p:spPr>
          <a:xfrm>
            <a:off x="6513765" y="4716038"/>
            <a:ext cx="484352" cy="484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8CB181E5-AFBE-2471-6EA5-65B5F3C7E083}"/>
              </a:ext>
            </a:extLst>
          </p:cNvPr>
          <p:cNvSpPr txBox="1"/>
          <p:nvPr/>
        </p:nvSpPr>
        <p:spPr>
          <a:xfrm>
            <a:off x="1204823" y="3506345"/>
            <a:ext cx="487613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Dbejte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 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délku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dotazníku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aby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byl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 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funkční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, ale ne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příliš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zahlcující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5D8139C-1642-379B-3A2F-E6590C227D5D}"/>
              </a:ext>
            </a:extLst>
          </p:cNvPr>
          <p:cNvSpPr txBox="1"/>
          <p:nvPr/>
        </p:nvSpPr>
        <p:spPr>
          <a:xfrm>
            <a:off x="1204823" y="4416728"/>
            <a:ext cx="425450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err="1">
                <a:solidFill>
                  <a:srgbClr val="FFFFFF"/>
                </a:solidFill>
                <a:ea typeface="+mn-lt"/>
                <a:cs typeface="+mn-lt"/>
              </a:rPr>
              <a:t>Shromážděte</a:t>
            </a:r>
            <a:r>
              <a:rPr lang="en-GB" sz="2000">
                <a:solidFill>
                  <a:srgbClr val="FFFFFF"/>
                </a:solidFill>
                <a:ea typeface="+mn-lt"/>
                <a:cs typeface="+mn-lt"/>
              </a:rPr>
              <a:t> data, </a:t>
            </a:r>
            <a:r>
              <a:rPr lang="en-GB" sz="2000" err="1">
                <a:solidFill>
                  <a:srgbClr val="FFFFFF"/>
                </a:solidFill>
                <a:ea typeface="+mn-lt"/>
                <a:cs typeface="+mn-lt"/>
              </a:rPr>
              <a:t>která</a:t>
            </a:r>
            <a:r>
              <a:rPr lang="en-GB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2000" err="1">
                <a:solidFill>
                  <a:srgbClr val="FFFFFF"/>
                </a:solidFill>
                <a:ea typeface="+mn-lt"/>
                <a:cs typeface="+mn-lt"/>
              </a:rPr>
              <a:t>chcete</a:t>
            </a:r>
            <a:r>
              <a:rPr lang="en-GB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2000" err="1">
                <a:solidFill>
                  <a:srgbClr val="FFFFFF"/>
                </a:solidFill>
                <a:ea typeface="+mn-lt"/>
                <a:cs typeface="+mn-lt"/>
              </a:rPr>
              <a:t>analyzovat</a:t>
            </a:r>
            <a:endParaRPr lang="cs-CZ" err="1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732FC69-0649-2258-295D-0C8DEAD53985}"/>
              </a:ext>
            </a:extLst>
          </p:cNvPr>
          <p:cNvSpPr txBox="1"/>
          <p:nvPr/>
        </p:nvSpPr>
        <p:spPr>
          <a:xfrm>
            <a:off x="7207955" y="2539585"/>
            <a:ext cx="42545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Uveďte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jasné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definice</a:t>
            </a:r>
            <a:endParaRPr lang="cs-CZ" err="1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07E91F5-10D9-3514-5018-13C5881D5C7D}"/>
              </a:ext>
            </a:extLst>
          </p:cNvPr>
          <p:cNvSpPr txBox="1"/>
          <p:nvPr/>
        </p:nvSpPr>
        <p:spPr>
          <a:xfrm>
            <a:off x="7207584" y="4744826"/>
            <a:ext cx="472440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Používejte</a:t>
            </a:r>
            <a:r>
              <a:rPr lang="en-GB" sz="20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inkluzivní</a:t>
            </a:r>
            <a:r>
              <a:rPr lang="en-GB" sz="20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 (</a:t>
            </a:r>
            <a:r>
              <a:rPr lang="en-GB" sz="20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genderově</a:t>
            </a:r>
            <a:r>
              <a:rPr lang="en-GB" sz="20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) </a:t>
            </a:r>
            <a:r>
              <a:rPr lang="en-GB" sz="20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senzitivní</a:t>
            </a:r>
            <a:r>
              <a:rPr lang="en-GB" sz="20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jazyk</a:t>
            </a:r>
            <a:endParaRPr lang="cs-CZ" err="1"/>
          </a:p>
        </p:txBody>
      </p:sp>
      <p:grpSp>
        <p:nvGrpSpPr>
          <p:cNvPr id="10" name="กลุ่ม 99">
            <a:extLst>
              <a:ext uri="{FF2B5EF4-FFF2-40B4-BE49-F238E27FC236}">
                <a16:creationId xmlns:a16="http://schemas.microsoft.com/office/drawing/2014/main" id="{61F7DB8A-1B62-FAE1-D0B0-DF73E66B2C1C}"/>
              </a:ext>
            </a:extLst>
          </p:cNvPr>
          <p:cNvGrpSpPr/>
          <p:nvPr/>
        </p:nvGrpSpPr>
        <p:grpSpPr>
          <a:xfrm>
            <a:off x="6391650" y="2542019"/>
            <a:ext cx="594714" cy="358567"/>
            <a:chOff x="6351545" y="2693156"/>
            <a:chExt cx="723900" cy="400050"/>
          </a:xfrm>
          <a:solidFill>
            <a:srgbClr val="5792CE"/>
          </a:solidFill>
        </p:grpSpPr>
        <p:sp>
          <p:nvSpPr>
            <p:cNvPr id="11" name="Freeform 79">
              <a:extLst>
                <a:ext uri="{FF2B5EF4-FFF2-40B4-BE49-F238E27FC236}">
                  <a16:creationId xmlns:a16="http://schemas.microsoft.com/office/drawing/2014/main" id="{0FAC0BB7-F48E-15AB-BBB8-6F7DD215B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545" y="2693156"/>
              <a:ext cx="723900" cy="400050"/>
            </a:xfrm>
            <a:custGeom>
              <a:avLst/>
              <a:gdLst>
                <a:gd name="T0" fmla="*/ 76 w 76"/>
                <a:gd name="T1" fmla="*/ 21 h 42"/>
                <a:gd name="T2" fmla="*/ 76 w 76"/>
                <a:gd name="T3" fmla="*/ 21 h 42"/>
                <a:gd name="T4" fmla="*/ 76 w 76"/>
                <a:gd name="T5" fmla="*/ 21 h 42"/>
                <a:gd name="T6" fmla="*/ 76 w 76"/>
                <a:gd name="T7" fmla="*/ 21 h 42"/>
                <a:gd name="T8" fmla="*/ 76 w 76"/>
                <a:gd name="T9" fmla="*/ 20 h 42"/>
                <a:gd name="T10" fmla="*/ 76 w 76"/>
                <a:gd name="T11" fmla="*/ 20 h 42"/>
                <a:gd name="T12" fmla="*/ 76 w 76"/>
                <a:gd name="T13" fmla="*/ 20 h 42"/>
                <a:gd name="T14" fmla="*/ 55 w 76"/>
                <a:gd name="T15" fmla="*/ 3 h 42"/>
                <a:gd name="T16" fmla="*/ 47 w 76"/>
                <a:gd name="T17" fmla="*/ 1 h 42"/>
                <a:gd name="T18" fmla="*/ 39 w 76"/>
                <a:gd name="T19" fmla="*/ 0 h 42"/>
                <a:gd name="T20" fmla="*/ 38 w 76"/>
                <a:gd name="T21" fmla="*/ 0 h 42"/>
                <a:gd name="T22" fmla="*/ 38 w 76"/>
                <a:gd name="T23" fmla="*/ 0 h 42"/>
                <a:gd name="T24" fmla="*/ 20 w 76"/>
                <a:gd name="T25" fmla="*/ 4 h 42"/>
                <a:gd name="T26" fmla="*/ 0 w 76"/>
                <a:gd name="T27" fmla="*/ 20 h 42"/>
                <a:gd name="T28" fmla="*/ 0 w 76"/>
                <a:gd name="T29" fmla="*/ 20 h 42"/>
                <a:gd name="T30" fmla="*/ 0 w 76"/>
                <a:gd name="T31" fmla="*/ 20 h 42"/>
                <a:gd name="T32" fmla="*/ 0 w 76"/>
                <a:gd name="T33" fmla="*/ 21 h 42"/>
                <a:gd name="T34" fmla="*/ 0 w 76"/>
                <a:gd name="T35" fmla="*/ 21 h 42"/>
                <a:gd name="T36" fmla="*/ 0 w 76"/>
                <a:gd name="T37" fmla="*/ 21 h 42"/>
                <a:gd name="T38" fmla="*/ 0 w 76"/>
                <a:gd name="T39" fmla="*/ 21 h 42"/>
                <a:gd name="T40" fmla="*/ 0 w 76"/>
                <a:gd name="T41" fmla="*/ 22 h 42"/>
                <a:gd name="T42" fmla="*/ 0 w 76"/>
                <a:gd name="T43" fmla="*/ 22 h 42"/>
                <a:gd name="T44" fmla="*/ 37 w 76"/>
                <a:gd name="T45" fmla="*/ 42 h 42"/>
                <a:gd name="T46" fmla="*/ 38 w 76"/>
                <a:gd name="T47" fmla="*/ 42 h 42"/>
                <a:gd name="T48" fmla="*/ 76 w 76"/>
                <a:gd name="T49" fmla="*/ 22 h 42"/>
                <a:gd name="T50" fmla="*/ 76 w 76"/>
                <a:gd name="T51" fmla="*/ 22 h 42"/>
                <a:gd name="T52" fmla="*/ 76 w 76"/>
                <a:gd name="T53" fmla="*/ 21 h 42"/>
                <a:gd name="T54" fmla="*/ 58 w 76"/>
                <a:gd name="T55" fmla="*/ 11 h 42"/>
                <a:gd name="T56" fmla="*/ 38 w 76"/>
                <a:gd name="T57" fmla="*/ 31 h 42"/>
                <a:gd name="T58" fmla="*/ 18 w 76"/>
                <a:gd name="T59" fmla="*/ 11 h 42"/>
                <a:gd name="T60" fmla="*/ 22 w 76"/>
                <a:gd name="T61" fmla="*/ 7 h 42"/>
                <a:gd name="T62" fmla="*/ 38 w 76"/>
                <a:gd name="T63" fmla="*/ 3 h 42"/>
                <a:gd name="T64" fmla="*/ 47 w 76"/>
                <a:gd name="T65" fmla="*/ 4 h 42"/>
                <a:gd name="T66" fmla="*/ 52 w 76"/>
                <a:gd name="T67" fmla="*/ 5 h 42"/>
                <a:gd name="T68" fmla="*/ 58 w 76"/>
                <a:gd name="T69" fmla="*/ 11 h 42"/>
                <a:gd name="T70" fmla="*/ 38 w 76"/>
                <a:gd name="T71" fmla="*/ 39 h 42"/>
                <a:gd name="T72" fmla="*/ 3 w 76"/>
                <a:gd name="T73" fmla="*/ 21 h 42"/>
                <a:gd name="T74" fmla="*/ 15 w 76"/>
                <a:gd name="T75" fmla="*/ 11 h 42"/>
                <a:gd name="T76" fmla="*/ 15 w 76"/>
                <a:gd name="T77" fmla="*/ 11 h 42"/>
                <a:gd name="T78" fmla="*/ 38 w 76"/>
                <a:gd name="T79" fmla="*/ 34 h 42"/>
                <a:gd name="T80" fmla="*/ 61 w 76"/>
                <a:gd name="T81" fmla="*/ 11 h 42"/>
                <a:gd name="T82" fmla="*/ 61 w 76"/>
                <a:gd name="T83" fmla="*/ 10 h 42"/>
                <a:gd name="T84" fmla="*/ 73 w 76"/>
                <a:gd name="T85" fmla="*/ 21 h 42"/>
                <a:gd name="T86" fmla="*/ 38 w 76"/>
                <a:gd name="T87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42"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69" y="12"/>
                    <a:pt x="62" y="7"/>
                    <a:pt x="55" y="3"/>
                  </a:cubicBezTo>
                  <a:cubicBezTo>
                    <a:pt x="52" y="2"/>
                    <a:pt x="50" y="1"/>
                    <a:pt x="47" y="1"/>
                  </a:cubicBezTo>
                  <a:cubicBezTo>
                    <a:pt x="44" y="0"/>
                    <a:pt x="42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1" y="0"/>
                    <a:pt x="25" y="2"/>
                    <a:pt x="20" y="4"/>
                  </a:cubicBezTo>
                  <a:cubicBezTo>
                    <a:pt x="8" y="10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" y="35"/>
                    <a:pt x="24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60" y="42"/>
                    <a:pt x="76" y="23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1"/>
                  </a:cubicBezTo>
                  <a:close/>
                  <a:moveTo>
                    <a:pt x="58" y="11"/>
                  </a:moveTo>
                  <a:cubicBezTo>
                    <a:pt x="58" y="22"/>
                    <a:pt x="49" y="31"/>
                    <a:pt x="38" y="31"/>
                  </a:cubicBezTo>
                  <a:cubicBezTo>
                    <a:pt x="27" y="31"/>
                    <a:pt x="18" y="22"/>
                    <a:pt x="18" y="11"/>
                  </a:cubicBezTo>
                  <a:cubicBezTo>
                    <a:pt x="18" y="10"/>
                    <a:pt x="19" y="9"/>
                    <a:pt x="22" y="7"/>
                  </a:cubicBezTo>
                  <a:cubicBezTo>
                    <a:pt x="26" y="5"/>
                    <a:pt x="32" y="3"/>
                    <a:pt x="38" y="3"/>
                  </a:cubicBezTo>
                  <a:cubicBezTo>
                    <a:pt x="42" y="3"/>
                    <a:pt x="45" y="3"/>
                    <a:pt x="47" y="4"/>
                  </a:cubicBezTo>
                  <a:cubicBezTo>
                    <a:pt x="49" y="4"/>
                    <a:pt x="51" y="5"/>
                    <a:pt x="52" y="5"/>
                  </a:cubicBezTo>
                  <a:cubicBezTo>
                    <a:pt x="56" y="7"/>
                    <a:pt x="58" y="9"/>
                    <a:pt x="58" y="11"/>
                  </a:cubicBezTo>
                  <a:close/>
                  <a:moveTo>
                    <a:pt x="38" y="39"/>
                  </a:moveTo>
                  <a:cubicBezTo>
                    <a:pt x="26" y="39"/>
                    <a:pt x="14" y="33"/>
                    <a:pt x="3" y="21"/>
                  </a:cubicBezTo>
                  <a:cubicBezTo>
                    <a:pt x="5" y="19"/>
                    <a:pt x="9" y="15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24"/>
                    <a:pt x="26" y="34"/>
                    <a:pt x="38" y="34"/>
                  </a:cubicBezTo>
                  <a:cubicBezTo>
                    <a:pt x="51" y="34"/>
                    <a:pt x="61" y="24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5" y="13"/>
                    <a:pt x="69" y="17"/>
                    <a:pt x="73" y="21"/>
                  </a:cubicBezTo>
                  <a:cubicBezTo>
                    <a:pt x="70" y="25"/>
                    <a:pt x="56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2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5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 sz="2000">
                <a:latin typeface="Arial" panose="020B0604020202020204" pitchFamily="34" charset="0"/>
              </a:endParaRPr>
            </a:p>
          </p:txBody>
        </p:sp>
        <p:sp>
          <p:nvSpPr>
            <p:cNvPr id="12" name="Freeform 80">
              <a:extLst>
                <a:ext uri="{FF2B5EF4-FFF2-40B4-BE49-F238E27FC236}">
                  <a16:creationId xmlns:a16="http://schemas.microsoft.com/office/drawing/2014/main" id="{2B8BFC80-E55B-4DC9-FF47-A0E8E413BA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6820" y="2750306"/>
              <a:ext cx="133350" cy="133350"/>
            </a:xfrm>
            <a:custGeom>
              <a:avLst/>
              <a:gdLst>
                <a:gd name="T0" fmla="*/ 7 w 14"/>
                <a:gd name="T1" fmla="*/ 14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7 w 14"/>
                <a:gd name="T11" fmla="*/ 3 h 14"/>
                <a:gd name="T12" fmla="*/ 11 w 14"/>
                <a:gd name="T13" fmla="*/ 7 h 14"/>
                <a:gd name="T14" fmla="*/ 7 w 14"/>
                <a:gd name="T15" fmla="*/ 11 h 14"/>
                <a:gd name="T16" fmla="*/ 3 w 14"/>
                <a:gd name="T17" fmla="*/ 7 h 14"/>
                <a:gd name="T18" fmla="*/ 7 w 14"/>
                <a:gd name="T1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2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55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0" algn="l" defTabSz="91433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 sz="2000">
                <a:latin typeface="Arial" panose="020B0604020202020204" pitchFamily="34" charset="0"/>
              </a:endParaRPr>
            </a:p>
          </p:txBody>
        </p:sp>
      </p:grpSp>
      <p:sp>
        <p:nvSpPr>
          <p:cNvPr id="13" name="Shape 2748">
            <a:extLst>
              <a:ext uri="{FF2B5EF4-FFF2-40B4-BE49-F238E27FC236}">
                <a16:creationId xmlns:a16="http://schemas.microsoft.com/office/drawing/2014/main" id="{A602213A-FB09-5D63-F08E-A78A47063264}"/>
              </a:ext>
            </a:extLst>
          </p:cNvPr>
          <p:cNvSpPr/>
          <p:nvPr/>
        </p:nvSpPr>
        <p:spPr>
          <a:xfrm>
            <a:off x="541173" y="3541684"/>
            <a:ext cx="455913" cy="490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3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F55686FA-BC08-7306-F79E-4E2BDDAB6031}"/>
              </a:ext>
            </a:extLst>
          </p:cNvPr>
          <p:cNvSpPr txBox="1"/>
          <p:nvPr/>
        </p:nvSpPr>
        <p:spPr>
          <a:xfrm>
            <a:off x="7167479" y="3482801"/>
            <a:ext cx="425450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Pro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ilustraci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uveďte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konkrétní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příklady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genderově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podmíněného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násilí</a:t>
            </a:r>
            <a:endParaRPr lang="cs-CZ" err="1"/>
          </a:p>
        </p:txBody>
      </p:sp>
      <p:pic>
        <p:nvPicPr>
          <p:cNvPr id="15" name="Picture 9">
            <a:extLst>
              <a:ext uri="{FF2B5EF4-FFF2-40B4-BE49-F238E27FC236}">
                <a16:creationId xmlns:a16="http://schemas.microsoft.com/office/drawing/2014/main" id="{20348E11-520F-A780-72E3-029E92AD0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464" y="4500437"/>
            <a:ext cx="426619" cy="482767"/>
          </a:xfrm>
          <a:prstGeom prst="rect">
            <a:avLst/>
          </a:prstGeom>
        </p:spPr>
      </p:pic>
      <p:pic>
        <p:nvPicPr>
          <p:cNvPr id="16" name="Picture 12">
            <a:extLst>
              <a:ext uri="{FF2B5EF4-FFF2-40B4-BE49-F238E27FC236}">
                <a16:creationId xmlns:a16="http://schemas.microsoft.com/office/drawing/2014/main" id="{28D5135F-C264-6F58-4F78-BCF4B9CE7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708" y="3592179"/>
            <a:ext cx="453690" cy="415590"/>
          </a:xfrm>
          <a:prstGeom prst="rect">
            <a:avLst/>
          </a:prstGeom>
        </p:spPr>
      </p:pic>
      <p:sp>
        <p:nvSpPr>
          <p:cNvPr id="17" name="TextBox 2">
            <a:extLst>
              <a:ext uri="{FF2B5EF4-FFF2-40B4-BE49-F238E27FC236}">
                <a16:creationId xmlns:a16="http://schemas.microsoft.com/office/drawing/2014/main" id="{0FFC2A22-3CC0-B87E-9C19-0A9DD8A910DB}"/>
              </a:ext>
            </a:extLst>
          </p:cNvPr>
          <p:cNvSpPr txBox="1"/>
          <p:nvPr/>
        </p:nvSpPr>
        <p:spPr>
          <a:xfrm>
            <a:off x="1204822" y="2543061"/>
            <a:ext cx="487613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Využijte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již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existujících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a 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ověřených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dotazníků</a:t>
            </a:r>
            <a:endParaRPr lang="cs-CZ" err="1"/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623E1642-2141-DCC2-0BDF-6ED3DF9AE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70" y="2546684"/>
            <a:ext cx="414086" cy="49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43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EFE72CF-D46C-DCF7-1064-19762E22E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pro </a:t>
            </a:r>
            <a:r>
              <a:rPr lang="en-US" b="1" err="1">
                <a:latin typeface="Arial"/>
                <a:cs typeface="Arial"/>
              </a:rPr>
              <a:t>fázi</a:t>
            </a:r>
            <a:r>
              <a:rPr lang="en-US" b="1">
                <a:latin typeface="Arial"/>
                <a:cs typeface="Arial"/>
              </a:rPr>
              <a:t> </a:t>
            </a:r>
            <a:r>
              <a:rPr lang="en-US" b="1" err="1">
                <a:latin typeface="Arial"/>
                <a:cs typeface="Arial"/>
              </a:rPr>
              <a:t>implementace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dotazníku</a:t>
            </a:r>
            <a:endParaRPr lang="cs-CZ" err="1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2FD5C5EE-F425-0A41-089C-FBBD9EC1BD31}"/>
              </a:ext>
            </a:extLst>
          </p:cNvPr>
          <p:cNvSpPr txBox="1"/>
          <p:nvPr/>
        </p:nvSpPr>
        <p:spPr>
          <a:xfrm>
            <a:off x="1205089" y="3663683"/>
            <a:ext cx="487613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Vyvarujte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se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šíření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dotazníku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skrze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sociální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sítě</a:t>
            </a:r>
            <a:endParaRPr lang="cs-CZ" err="1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C6155358-9711-8571-F55F-A18112A7C138}"/>
              </a:ext>
            </a:extLst>
          </p:cNvPr>
          <p:cNvSpPr txBox="1"/>
          <p:nvPr/>
        </p:nvSpPr>
        <p:spPr>
          <a:xfrm>
            <a:off x="1212590" y="4700419"/>
            <a:ext cx="42545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Zasílejte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pravidelná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upozornění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ponechte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dotazník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otevřený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alespoň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4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týdny</a:t>
            </a:r>
            <a:endParaRPr lang="en-US" err="1"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39322C4E-B8B0-44A7-0A1B-EBD5003B247F}"/>
              </a:ext>
            </a:extLst>
          </p:cNvPr>
          <p:cNvSpPr txBox="1"/>
          <p:nvPr/>
        </p:nvSpPr>
        <p:spPr>
          <a:xfrm>
            <a:off x="6933417" y="2435163"/>
            <a:ext cx="47244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Komunikujte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výsledky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vedení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rozhodovacím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dalším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důležitým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orgánům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a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celé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akademické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komunitě</a:t>
            </a:r>
            <a:endParaRPr lang="en-GB">
              <a:solidFill>
                <a:srgbClr val="FFFFFF"/>
              </a:solidFill>
              <a:latin typeface="Arial"/>
              <a:ea typeface="Open Sans"/>
              <a:cs typeface="Arial"/>
            </a:endParaRP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6BFE8E0D-DAF5-E0E4-8674-67499F88B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20" y="4873320"/>
            <a:ext cx="453690" cy="415590"/>
          </a:xfrm>
          <a:prstGeom prst="rect">
            <a:avLst/>
          </a:prstGeom>
        </p:spPr>
      </p:pic>
      <p:sp>
        <p:nvSpPr>
          <p:cNvPr id="9" name="TextBox 3">
            <a:extLst>
              <a:ext uri="{FF2B5EF4-FFF2-40B4-BE49-F238E27FC236}">
                <a16:creationId xmlns:a16="http://schemas.microsoft.com/office/drawing/2014/main" id="{B211E5FB-9FE4-DE34-3272-C51F5735AC9A}"/>
              </a:ext>
            </a:extLst>
          </p:cNvPr>
          <p:cNvSpPr txBox="1"/>
          <p:nvPr/>
        </p:nvSpPr>
        <p:spPr>
          <a:xfrm>
            <a:off x="1219200" y="2546064"/>
            <a:ext cx="410398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Šiřte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dotazník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skrze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interní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kanály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kvůli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zabezpečení</a:t>
            </a:r>
            <a:r>
              <a:rPr lang="en-GB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přístupu</a:t>
            </a:r>
          </a:p>
        </p:txBody>
      </p:sp>
      <p:pic>
        <p:nvPicPr>
          <p:cNvPr id="10" name="Picture 18">
            <a:extLst>
              <a:ext uri="{FF2B5EF4-FFF2-40B4-BE49-F238E27FC236}">
                <a16:creationId xmlns:a16="http://schemas.microsoft.com/office/drawing/2014/main" id="{14A1F760-55A8-C517-FDF0-2404864AE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70" y="2546684"/>
            <a:ext cx="414086" cy="491289"/>
          </a:xfrm>
          <a:prstGeom prst="rect">
            <a:avLst/>
          </a:prstGeom>
        </p:spPr>
      </p:pic>
      <p:pic>
        <p:nvPicPr>
          <p:cNvPr id="11" name="Picture 19">
            <a:extLst>
              <a:ext uri="{FF2B5EF4-FFF2-40B4-BE49-F238E27FC236}">
                <a16:creationId xmlns:a16="http://schemas.microsoft.com/office/drawing/2014/main" id="{B8531314-93D7-EBF8-6925-23551FD2F2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757" y="3768456"/>
            <a:ext cx="473242" cy="443664"/>
          </a:xfrm>
          <a:prstGeom prst="rect">
            <a:avLst/>
          </a:prstGeom>
        </p:spPr>
      </p:pic>
      <p:pic>
        <p:nvPicPr>
          <p:cNvPr id="12" name="Picture 21">
            <a:extLst>
              <a:ext uri="{FF2B5EF4-FFF2-40B4-BE49-F238E27FC236}">
                <a16:creationId xmlns:a16="http://schemas.microsoft.com/office/drawing/2014/main" id="{5F667CB3-745D-2668-CE04-7612DE822E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9578" y="2551593"/>
            <a:ext cx="337385" cy="47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295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063C356F-0D63-B020-D4D6-751E184E4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928" y="2601100"/>
            <a:ext cx="4267200" cy="2805988"/>
          </a:xfrm>
          <a:prstGeom prst="rect">
            <a:avLst/>
          </a:prstGeom>
        </p:spPr>
      </p:pic>
      <p:pic>
        <p:nvPicPr>
          <p:cNvPr id="4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D2BED42E-DD67-F3A6-8F94-EA97FF0E2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173" y="2291275"/>
            <a:ext cx="7013275" cy="385695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5E4E366-C1EC-AB15-02BA-F4D5C7CD5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Příklad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dobré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praxe</a:t>
            </a:r>
            <a:r>
              <a:rPr lang="en-US" b="1">
                <a:latin typeface="Arial"/>
                <a:cs typeface="Arial"/>
              </a:rPr>
              <a:t>: </a:t>
            </a:r>
            <a:r>
              <a:rPr lang="en-US" b="1" err="1">
                <a:latin typeface="Arial"/>
                <a:cs typeface="Arial"/>
              </a:rPr>
              <a:t>UniSAFE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dotazník</a:t>
            </a:r>
            <a:endParaRPr lang="en-US" err="1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272D48-D927-8BE2-A33C-5D951B43CCC9}"/>
              </a:ext>
            </a:extLst>
          </p:cNvPr>
          <p:cNvSpPr txBox="1"/>
          <p:nvPr/>
        </p:nvSpPr>
        <p:spPr>
          <a:xfrm>
            <a:off x="425570" y="5558287"/>
            <a:ext cx="541738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/>
                <a:cs typeface="Arial"/>
              </a:rPr>
              <a:t>K </a:t>
            </a:r>
            <a:r>
              <a:rPr lang="en-US" err="1">
                <a:solidFill>
                  <a:schemeClr val="bg1"/>
                </a:solidFill>
                <a:latin typeface="Arial"/>
                <a:cs typeface="Arial"/>
              </a:rPr>
              <a:t>dispozici</a:t>
            </a:r>
            <a:r>
              <a:rPr lang="en-US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chemeClr val="bg1"/>
                </a:solidFill>
                <a:latin typeface="Arial"/>
                <a:cs typeface="Arial"/>
              </a:rPr>
              <a:t>na</a:t>
            </a:r>
            <a:r>
              <a:rPr lang="en-US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chemeClr val="bg1"/>
                </a:solidFill>
                <a:latin typeface="Arial"/>
                <a:cs typeface="Arial"/>
              </a:rPr>
              <a:t>Zenodo</a:t>
            </a:r>
            <a:r>
              <a:rPr lang="en-US">
                <a:solidFill>
                  <a:schemeClr val="bg1"/>
                </a:solidFill>
                <a:latin typeface="Arial"/>
                <a:cs typeface="Arial"/>
              </a:rPr>
              <a:t>: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>
                <a:latin typeface="Arial"/>
                <a:cs typeface="Arial"/>
                <a:hlinkClick r:id="rId5"/>
              </a:rPr>
              <a:t>https://zenodo.org/record/7220636</a:t>
            </a:r>
            <a:r>
              <a:rPr lang="en-US">
                <a:latin typeface="Arial"/>
                <a:cs typeface="Arial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43331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06BE-5A4A-6CE8-7D4C-191892C74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>
                <a:latin typeface="Arial"/>
                <a:cs typeface="Arial"/>
              </a:rPr>
              <a:t>Prevence</a:t>
            </a:r>
            <a:endParaRPr lang="en-GB" b="1" err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774F75-D05E-AD62-7867-BB7E11067288}"/>
              </a:ext>
            </a:extLst>
          </p:cNvPr>
          <p:cNvSpPr txBox="1"/>
          <p:nvPr/>
        </p:nvSpPr>
        <p:spPr>
          <a:xfrm>
            <a:off x="519580" y="2365908"/>
            <a:ext cx="11118237" cy="33650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GB" err="1">
                <a:latin typeface="Arial"/>
                <a:cs typeface="Arial"/>
              </a:rPr>
              <a:t>Prevence</a:t>
            </a:r>
            <a:r>
              <a:rPr lang="en-GB">
                <a:latin typeface="Arial"/>
                <a:cs typeface="Arial"/>
              </a:rPr>
              <a:t> se </a:t>
            </a:r>
            <a:r>
              <a:rPr lang="en-GB" err="1">
                <a:latin typeface="Arial"/>
                <a:cs typeface="Arial"/>
              </a:rPr>
              <a:t>týká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opatření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na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podporu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změn</a:t>
            </a:r>
            <a:r>
              <a:rPr lang="en-GB">
                <a:latin typeface="Arial"/>
                <a:cs typeface="Arial"/>
              </a:rPr>
              <a:t> v </a:t>
            </a:r>
            <a:r>
              <a:rPr lang="en-GB" err="1">
                <a:latin typeface="Arial"/>
                <a:cs typeface="Arial"/>
              </a:rPr>
              <a:t>sociálních</a:t>
            </a:r>
            <a:r>
              <a:rPr lang="en-GB">
                <a:latin typeface="Arial"/>
                <a:cs typeface="Arial"/>
              </a:rPr>
              <a:t> a </a:t>
            </a:r>
            <a:r>
              <a:rPr lang="en-GB" err="1">
                <a:latin typeface="Arial"/>
                <a:cs typeface="Arial"/>
              </a:rPr>
              <a:t>kulturních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vzorcích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chování</a:t>
            </a:r>
            <a:r>
              <a:rPr lang="en-GB">
                <a:latin typeface="Arial"/>
                <a:cs typeface="Arial"/>
              </a:rPr>
              <a:t> a </a:t>
            </a:r>
            <a:r>
              <a:rPr lang="en-GB" err="1">
                <a:latin typeface="Arial"/>
                <a:cs typeface="Arial"/>
              </a:rPr>
              <a:t>postojů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celého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členstva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institucionální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komunity</a:t>
            </a:r>
            <a:r>
              <a:rPr lang="en-GB">
                <a:latin typeface="Arial"/>
                <a:cs typeface="Arial"/>
              </a:rPr>
              <a:t>. </a:t>
            </a:r>
            <a:endParaRPr lang="cs-CZ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>
                <a:latin typeface="Arial"/>
                <a:cs typeface="Arial"/>
              </a:rPr>
              <a:t>Kodex </a:t>
            </a:r>
            <a:r>
              <a:rPr lang="en-GB" b="1" err="1">
                <a:latin typeface="Arial"/>
                <a:cs typeface="Arial"/>
              </a:rPr>
              <a:t>chování</a:t>
            </a:r>
            <a:r>
              <a:rPr lang="en-GB" b="1">
                <a:latin typeface="Arial"/>
                <a:cs typeface="Arial"/>
              </a:rPr>
              <a:t> a </a:t>
            </a:r>
            <a:r>
              <a:rPr lang="en-GB" b="1" err="1">
                <a:latin typeface="Arial"/>
                <a:cs typeface="Arial"/>
              </a:rPr>
              <a:t>vnitní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předpis</a:t>
            </a:r>
            <a:r>
              <a:rPr lang="en-GB" b="1">
                <a:latin typeface="Arial"/>
                <a:cs typeface="Arial"/>
              </a:rPr>
              <a:t> pro </a:t>
            </a:r>
            <a:r>
              <a:rPr lang="en-GB" b="1" err="1">
                <a:latin typeface="Arial"/>
                <a:cs typeface="Arial"/>
              </a:rPr>
              <a:t>řešení</a:t>
            </a:r>
            <a:r>
              <a:rPr lang="en-GB" b="1">
                <a:latin typeface="Arial"/>
                <a:cs typeface="Arial"/>
              </a:rPr>
              <a:t> </a:t>
            </a:r>
            <a:r>
              <a:rPr lang="en-GB" b="1" err="1">
                <a:latin typeface="Arial"/>
                <a:cs typeface="Arial"/>
              </a:rPr>
              <a:t>případů</a:t>
            </a:r>
            <a:r>
              <a:rPr lang="en-GB" b="1">
                <a:latin typeface="Arial"/>
                <a:cs typeface="Arial"/>
              </a:rPr>
              <a:t>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err="1">
                <a:latin typeface="Arial"/>
                <a:cs typeface="Arial"/>
              </a:rPr>
              <a:t>Komunikace</a:t>
            </a:r>
            <a:r>
              <a:rPr lang="en-GB" b="1">
                <a:latin typeface="Arial"/>
                <a:cs typeface="Arial"/>
              </a:rPr>
              <a:t> a </a:t>
            </a:r>
            <a:r>
              <a:rPr lang="en-GB" b="1" err="1">
                <a:latin typeface="Arial"/>
                <a:cs typeface="Arial"/>
              </a:rPr>
              <a:t>metriály</a:t>
            </a:r>
            <a:r>
              <a:rPr lang="en-GB" b="1">
                <a:latin typeface="Arial"/>
                <a:cs typeface="Arial"/>
              </a:rPr>
              <a:t> pro </a:t>
            </a:r>
            <a:r>
              <a:rPr lang="en-GB" b="1" err="1">
                <a:latin typeface="Arial"/>
                <a:cs typeface="Arial"/>
              </a:rPr>
              <a:t>stávající</a:t>
            </a:r>
            <a:r>
              <a:rPr lang="en-GB" b="1">
                <a:latin typeface="Arial"/>
                <a:cs typeface="Arial"/>
              </a:rPr>
              <a:t> </a:t>
            </a:r>
            <a:r>
              <a:rPr lang="en-GB" b="1" err="1">
                <a:latin typeface="Arial"/>
                <a:cs typeface="Arial"/>
              </a:rPr>
              <a:t>i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nové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zaměstnanectvo</a:t>
            </a:r>
            <a:r>
              <a:rPr lang="en-GB" b="1">
                <a:latin typeface="Arial"/>
                <a:cs typeface="Arial"/>
              </a:rPr>
              <a:t> a </a:t>
            </a:r>
            <a:r>
              <a:rPr lang="en-GB" b="1" err="1">
                <a:latin typeface="Arial"/>
                <a:cs typeface="Arial"/>
              </a:rPr>
              <a:t>studující</a:t>
            </a:r>
            <a:r>
              <a:rPr lang="en-GB" b="1">
                <a:latin typeface="Arial"/>
                <a:cs typeface="Arial"/>
              </a:rPr>
              <a:t> </a:t>
            </a:r>
            <a:endParaRPr lang="en-GB" b="1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err="1">
                <a:latin typeface="Arial"/>
                <a:cs typeface="Arial"/>
              </a:rPr>
              <a:t>Neustálá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osvětová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kampaň</a:t>
            </a:r>
            <a:r>
              <a:rPr lang="en-GB" b="1">
                <a:latin typeface="Arial"/>
                <a:cs typeface="Arial"/>
              </a:rPr>
              <a:t> </a:t>
            </a:r>
            <a:endParaRPr lang="en-GB" b="1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err="1">
                <a:latin typeface="Arial"/>
                <a:cs typeface="Arial"/>
              </a:rPr>
              <a:t>Průběžná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aktualizace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znalostí</a:t>
            </a:r>
            <a:endParaRPr lang="en-GB" b="1" err="1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err="1">
                <a:latin typeface="Arial"/>
                <a:cs typeface="Arial"/>
              </a:rPr>
              <a:t>Proškolování</a:t>
            </a:r>
            <a:r>
              <a:rPr lang="en-GB" b="1">
                <a:latin typeface="Arial"/>
                <a:cs typeface="Arial"/>
              </a:rPr>
              <a:t> a </a:t>
            </a:r>
            <a:r>
              <a:rPr lang="en-GB" b="1" err="1">
                <a:latin typeface="Arial"/>
                <a:cs typeface="Arial"/>
              </a:rPr>
              <a:t>posilňování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přihlížejících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osob</a:t>
            </a:r>
            <a:endParaRPr lang="en-GB" b="1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b="1" err="1">
                <a:latin typeface="Arial"/>
                <a:cs typeface="Arial"/>
              </a:rPr>
              <a:t>Začleňování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problematiky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genderově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podmíněného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násilí</a:t>
            </a:r>
            <a:r>
              <a:rPr lang="en-GB" b="1">
                <a:latin typeface="Arial"/>
                <a:cs typeface="Arial"/>
              </a:rPr>
              <a:t> do </a:t>
            </a:r>
            <a:r>
              <a:rPr lang="en-GB" b="1" err="1">
                <a:latin typeface="Arial"/>
                <a:cs typeface="Arial"/>
              </a:rPr>
              <a:t>výuky</a:t>
            </a:r>
            <a:r>
              <a:rPr lang="en-GB" b="1">
                <a:latin typeface="Arial"/>
                <a:cs typeface="Arial"/>
              </a:rPr>
              <a:t> a </a:t>
            </a:r>
            <a:r>
              <a:rPr lang="en-GB" b="1" err="1">
                <a:latin typeface="Arial"/>
                <a:cs typeface="Arial"/>
              </a:rPr>
              <a:t>výzkumu</a:t>
            </a:r>
            <a:r>
              <a:rPr lang="en-GB" b="1">
                <a:latin typeface="Arial"/>
                <a:cs typeface="Arial"/>
              </a:rPr>
              <a:t> </a:t>
            </a:r>
            <a:endParaRPr lang="en-GB" b="1"/>
          </a:p>
        </p:txBody>
      </p:sp>
    </p:spTree>
    <p:extLst>
      <p:ext uri="{BB962C8B-B14F-4D97-AF65-F5344CB8AC3E}">
        <p14:creationId xmlns:p14="http://schemas.microsoft.com/office/powerpoint/2010/main" val="405678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C6B85A1-21F2-BAAC-007C-880D4D0CBD06}"/>
              </a:ext>
            </a:extLst>
          </p:cNvPr>
          <p:cNvSpPr txBox="1">
            <a:spLocks/>
          </p:cNvSpPr>
          <p:nvPr/>
        </p:nvSpPr>
        <p:spPr>
          <a:xfrm>
            <a:off x="1046922" y="1129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err="1">
                <a:latin typeface="Arial"/>
                <a:cs typeface="Arial"/>
              </a:rPr>
              <a:t>Varování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před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citlivým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obsahem</a:t>
            </a:r>
            <a:endParaRPr lang="cs-CZ" err="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DFD332-162E-3043-2551-FEDB3313DB76}"/>
              </a:ext>
            </a:extLst>
          </p:cNvPr>
          <p:cNvSpPr txBox="1"/>
          <p:nvPr/>
        </p:nvSpPr>
        <p:spPr>
          <a:xfrm>
            <a:off x="1050529" y="2724875"/>
            <a:ext cx="5981871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Školení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obsahuje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informace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týkající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se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genderově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podmíněného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násilí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,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jeho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výskytu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a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podob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v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akademickém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prostředí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.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Obsahuje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proto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sdělení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,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která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mohou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vyvolávat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nepříjemné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pocity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. V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případě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potřeby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se prosím opečujte a 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dejte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si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 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pauzu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.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Vaše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 pohodlí a bezpečí je to </a:t>
            </a:r>
            <a:r>
              <a:rPr lang="en-GB" sz="2000" b="1" err="1">
                <a:solidFill>
                  <a:srgbClr val="AED7BD"/>
                </a:solidFill>
                <a:ea typeface="+mn-lt"/>
                <a:cs typeface="+mn-lt"/>
              </a:rPr>
              <a:t>nejdůležitější</a:t>
            </a:r>
            <a:r>
              <a:rPr lang="en-GB" sz="2000" b="1">
                <a:solidFill>
                  <a:srgbClr val="AED7BD"/>
                </a:solidFill>
                <a:ea typeface="+mn-lt"/>
                <a:cs typeface="+mn-lt"/>
              </a:rPr>
              <a:t>.</a:t>
            </a:r>
            <a:endParaRPr lang="cs-CZ" b="1">
              <a:solidFill>
                <a:srgbClr val="AED7BD"/>
              </a:solidFill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7825326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1DEA4DF-C02F-8D4D-EA1D-4267F44B6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Prevenci</a:t>
            </a:r>
            <a:endParaRPr lang="cs-CZ" err="1"/>
          </a:p>
        </p:txBody>
      </p:sp>
      <p:sp>
        <p:nvSpPr>
          <p:cNvPr id="5" name="Shape 2553">
            <a:extLst>
              <a:ext uri="{FF2B5EF4-FFF2-40B4-BE49-F238E27FC236}">
                <a16:creationId xmlns:a16="http://schemas.microsoft.com/office/drawing/2014/main" id="{19DF69EA-3C49-4818-BF69-69D4D481418C}"/>
              </a:ext>
            </a:extLst>
          </p:cNvPr>
          <p:cNvSpPr/>
          <p:nvPr/>
        </p:nvSpPr>
        <p:spPr>
          <a:xfrm>
            <a:off x="568160" y="2600485"/>
            <a:ext cx="484352" cy="484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2B7B06-6497-A1C6-E316-F70D53AF2FB0}"/>
              </a:ext>
            </a:extLst>
          </p:cNvPr>
          <p:cNvSpPr txBox="1"/>
          <p:nvPr/>
        </p:nvSpPr>
        <p:spPr>
          <a:xfrm>
            <a:off x="1219200" y="2558147"/>
            <a:ext cx="42545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Zapojte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tiskové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komunikační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PR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oddělení</a:t>
            </a:r>
            <a:endParaRPr lang="cs-CZ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65000B-AA05-369D-30AA-C14B38BDE344}"/>
              </a:ext>
            </a:extLst>
          </p:cNvPr>
          <p:cNvSpPr txBox="1"/>
          <p:nvPr/>
        </p:nvSpPr>
        <p:spPr>
          <a:xfrm>
            <a:off x="1219200" y="3429000"/>
            <a:ext cx="42545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Oslovte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široké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publikum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pomocí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více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různorodých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komunikačních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kanálů</a:t>
            </a:r>
            <a:endParaRPr lang="cs-CZ" err="1">
              <a:ea typeface="+mn-lt"/>
              <a:cs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657D26-1CB6-1B83-57DE-7B941350A50E}"/>
              </a:ext>
            </a:extLst>
          </p:cNvPr>
          <p:cNvSpPr txBox="1"/>
          <p:nvPr/>
        </p:nvSpPr>
        <p:spPr>
          <a:xfrm>
            <a:off x="1219200" y="4439443"/>
            <a:ext cx="4554303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Ujistěte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se,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že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institucionální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služby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předpisy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kodexy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chování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etcké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kodexy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postupy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sankce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jsou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jasně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komunikovány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uplatňují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victim-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centered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přístup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že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je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kladen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důraz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na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to,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že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odpovědnost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vždy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nese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pachatel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*ka</a:t>
            </a:r>
          </a:p>
        </p:txBody>
      </p:sp>
      <p:sp>
        <p:nvSpPr>
          <p:cNvPr id="9" name="Freeform 147">
            <a:extLst>
              <a:ext uri="{FF2B5EF4-FFF2-40B4-BE49-F238E27FC236}">
                <a16:creationId xmlns:a16="http://schemas.microsoft.com/office/drawing/2014/main" id="{0D6AC1B5-7847-1697-84BB-D55E94FBB784}"/>
              </a:ext>
            </a:extLst>
          </p:cNvPr>
          <p:cNvSpPr>
            <a:spLocks noEditPoints="1"/>
          </p:cNvSpPr>
          <p:nvPr/>
        </p:nvSpPr>
        <p:spPr bwMode="auto">
          <a:xfrm>
            <a:off x="593560" y="4584725"/>
            <a:ext cx="420769" cy="380975"/>
          </a:xfrm>
          <a:custGeom>
            <a:avLst/>
            <a:gdLst>
              <a:gd name="T0" fmla="*/ 69 w 69"/>
              <a:gd name="T1" fmla="*/ 40 h 55"/>
              <a:gd name="T2" fmla="*/ 53 w 69"/>
              <a:gd name="T3" fmla="*/ 1 h 55"/>
              <a:gd name="T4" fmla="*/ 52 w 69"/>
              <a:gd name="T5" fmla="*/ 0 h 55"/>
              <a:gd name="T6" fmla="*/ 51 w 69"/>
              <a:gd name="T7" fmla="*/ 0 h 55"/>
              <a:gd name="T8" fmla="*/ 7 w 69"/>
              <a:gd name="T9" fmla="*/ 33 h 55"/>
              <a:gd name="T10" fmla="*/ 1 w 69"/>
              <a:gd name="T11" fmla="*/ 34 h 55"/>
              <a:gd name="T12" fmla="*/ 0 w 69"/>
              <a:gd name="T13" fmla="*/ 35 h 55"/>
              <a:gd name="T14" fmla="*/ 0 w 69"/>
              <a:gd name="T15" fmla="*/ 36 h 55"/>
              <a:gd name="T16" fmla="*/ 6 w 69"/>
              <a:gd name="T17" fmla="*/ 51 h 55"/>
              <a:gd name="T18" fmla="*/ 7 w 69"/>
              <a:gd name="T19" fmla="*/ 52 h 55"/>
              <a:gd name="T20" fmla="*/ 8 w 69"/>
              <a:gd name="T21" fmla="*/ 51 h 55"/>
              <a:gd name="T22" fmla="*/ 12 w 69"/>
              <a:gd name="T23" fmla="*/ 48 h 55"/>
              <a:gd name="T24" fmla="*/ 13 w 69"/>
              <a:gd name="T25" fmla="*/ 48 h 55"/>
              <a:gd name="T26" fmla="*/ 13 w 69"/>
              <a:gd name="T27" fmla="*/ 48 h 55"/>
              <a:gd name="T28" fmla="*/ 22 w 69"/>
              <a:gd name="T29" fmla="*/ 47 h 55"/>
              <a:gd name="T30" fmla="*/ 22 w 69"/>
              <a:gd name="T31" fmla="*/ 47 h 55"/>
              <a:gd name="T32" fmla="*/ 29 w 69"/>
              <a:gd name="T33" fmla="*/ 54 h 55"/>
              <a:gd name="T34" fmla="*/ 39 w 69"/>
              <a:gd name="T35" fmla="*/ 54 h 55"/>
              <a:gd name="T36" fmla="*/ 47 w 69"/>
              <a:gd name="T37" fmla="*/ 44 h 55"/>
              <a:gd name="T38" fmla="*/ 68 w 69"/>
              <a:gd name="T39" fmla="*/ 42 h 55"/>
              <a:gd name="T40" fmla="*/ 68 w 69"/>
              <a:gd name="T41" fmla="*/ 42 h 55"/>
              <a:gd name="T42" fmla="*/ 69 w 69"/>
              <a:gd name="T43" fmla="*/ 41 h 55"/>
              <a:gd name="T44" fmla="*/ 69 w 69"/>
              <a:gd name="T45" fmla="*/ 40 h 55"/>
              <a:gd name="T46" fmla="*/ 8 w 69"/>
              <a:gd name="T47" fmla="*/ 48 h 55"/>
              <a:gd name="T48" fmla="*/ 3 w 69"/>
              <a:gd name="T49" fmla="*/ 37 h 55"/>
              <a:gd name="T50" fmla="*/ 7 w 69"/>
              <a:gd name="T51" fmla="*/ 37 h 55"/>
              <a:gd name="T52" fmla="*/ 10 w 69"/>
              <a:gd name="T53" fmla="*/ 46 h 55"/>
              <a:gd name="T54" fmla="*/ 8 w 69"/>
              <a:gd name="T55" fmla="*/ 48 h 55"/>
              <a:gd name="T56" fmla="*/ 37 w 69"/>
              <a:gd name="T57" fmla="*/ 51 h 55"/>
              <a:gd name="T58" fmla="*/ 25 w 69"/>
              <a:gd name="T59" fmla="*/ 46 h 55"/>
              <a:gd name="T60" fmla="*/ 43 w 69"/>
              <a:gd name="T61" fmla="*/ 45 h 55"/>
              <a:gd name="T62" fmla="*/ 37 w 69"/>
              <a:gd name="T63" fmla="*/ 51 h 55"/>
              <a:gd name="T64" fmla="*/ 45 w 69"/>
              <a:gd name="T65" fmla="*/ 41 h 55"/>
              <a:gd name="T66" fmla="*/ 45 w 69"/>
              <a:gd name="T67" fmla="*/ 41 h 55"/>
              <a:gd name="T68" fmla="*/ 13 w 69"/>
              <a:gd name="T69" fmla="*/ 45 h 55"/>
              <a:gd name="T70" fmla="*/ 9 w 69"/>
              <a:gd name="T71" fmla="*/ 35 h 55"/>
              <a:gd name="T72" fmla="*/ 34 w 69"/>
              <a:gd name="T73" fmla="*/ 17 h 55"/>
              <a:gd name="T74" fmla="*/ 34 w 69"/>
              <a:gd name="T75" fmla="*/ 17 h 55"/>
              <a:gd name="T76" fmla="*/ 38 w 69"/>
              <a:gd name="T77" fmla="*/ 27 h 55"/>
              <a:gd name="T78" fmla="*/ 40 w 69"/>
              <a:gd name="T79" fmla="*/ 28 h 55"/>
              <a:gd name="T80" fmla="*/ 41 w 69"/>
              <a:gd name="T81" fmla="*/ 26 h 55"/>
              <a:gd name="T82" fmla="*/ 37 w 69"/>
              <a:gd name="T83" fmla="*/ 16 h 55"/>
              <a:gd name="T84" fmla="*/ 36 w 69"/>
              <a:gd name="T85" fmla="*/ 15 h 55"/>
              <a:gd name="T86" fmla="*/ 40 w 69"/>
              <a:gd name="T87" fmla="*/ 12 h 55"/>
              <a:gd name="T88" fmla="*/ 47 w 69"/>
              <a:gd name="T89" fmla="*/ 31 h 55"/>
              <a:gd name="T90" fmla="*/ 49 w 69"/>
              <a:gd name="T91" fmla="*/ 32 h 55"/>
              <a:gd name="T92" fmla="*/ 50 w 69"/>
              <a:gd name="T93" fmla="*/ 30 h 55"/>
              <a:gd name="T94" fmla="*/ 43 w 69"/>
              <a:gd name="T95" fmla="*/ 11 h 55"/>
              <a:gd name="T96" fmla="*/ 42 w 69"/>
              <a:gd name="T97" fmla="*/ 11 h 55"/>
              <a:gd name="T98" fmla="*/ 46 w 69"/>
              <a:gd name="T99" fmla="*/ 8 h 55"/>
              <a:gd name="T100" fmla="*/ 59 w 69"/>
              <a:gd name="T101" fmla="*/ 40 h 55"/>
              <a:gd name="T102" fmla="*/ 45 w 69"/>
              <a:gd name="T103" fmla="*/ 41 h 55"/>
              <a:gd name="T104" fmla="*/ 62 w 69"/>
              <a:gd name="T105" fmla="*/ 40 h 55"/>
              <a:gd name="T106" fmla="*/ 49 w 69"/>
              <a:gd name="T107" fmla="*/ 6 h 55"/>
              <a:gd name="T108" fmla="*/ 51 w 69"/>
              <a:gd name="T109" fmla="*/ 4 h 55"/>
              <a:gd name="T110" fmla="*/ 65 w 69"/>
              <a:gd name="T111" fmla="*/ 39 h 55"/>
              <a:gd name="T112" fmla="*/ 62 w 69"/>
              <a:gd name="T113" fmla="*/ 4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9" h="55">
                <a:moveTo>
                  <a:pt x="69" y="40"/>
                </a:moveTo>
                <a:cubicBezTo>
                  <a:pt x="53" y="1"/>
                  <a:pt x="53" y="1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cubicBezTo>
                  <a:pt x="7" y="33"/>
                  <a:pt x="7" y="33"/>
                  <a:pt x="7" y="33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4"/>
                  <a:pt x="0" y="34"/>
                  <a:pt x="0" y="35"/>
                </a:cubicBezTo>
                <a:cubicBezTo>
                  <a:pt x="0" y="35"/>
                  <a:pt x="0" y="36"/>
                  <a:pt x="0" y="36"/>
                </a:cubicBezTo>
                <a:cubicBezTo>
                  <a:pt x="6" y="51"/>
                  <a:pt x="6" y="51"/>
                  <a:pt x="6" y="51"/>
                </a:cubicBezTo>
                <a:cubicBezTo>
                  <a:pt x="6" y="51"/>
                  <a:pt x="6" y="52"/>
                  <a:pt x="7" y="52"/>
                </a:cubicBezTo>
                <a:cubicBezTo>
                  <a:pt x="7" y="52"/>
                  <a:pt x="8" y="52"/>
                  <a:pt x="8" y="51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50"/>
                  <a:pt x="26" y="52"/>
                  <a:pt x="29" y="54"/>
                </a:cubicBezTo>
                <a:cubicBezTo>
                  <a:pt x="32" y="55"/>
                  <a:pt x="35" y="55"/>
                  <a:pt x="39" y="54"/>
                </a:cubicBezTo>
                <a:cubicBezTo>
                  <a:pt x="43" y="52"/>
                  <a:pt x="46" y="49"/>
                  <a:pt x="47" y="44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9" y="42"/>
                  <a:pt x="69" y="42"/>
                  <a:pt x="69" y="41"/>
                </a:cubicBezTo>
                <a:cubicBezTo>
                  <a:pt x="69" y="41"/>
                  <a:pt x="69" y="40"/>
                  <a:pt x="69" y="40"/>
                </a:cubicBezTo>
                <a:close/>
                <a:moveTo>
                  <a:pt x="8" y="48"/>
                </a:moveTo>
                <a:cubicBezTo>
                  <a:pt x="3" y="37"/>
                  <a:pt x="3" y="37"/>
                  <a:pt x="3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10" y="46"/>
                  <a:pt x="10" y="46"/>
                  <a:pt x="10" y="46"/>
                </a:cubicBezTo>
                <a:lnTo>
                  <a:pt x="8" y="48"/>
                </a:lnTo>
                <a:close/>
                <a:moveTo>
                  <a:pt x="37" y="51"/>
                </a:moveTo>
                <a:cubicBezTo>
                  <a:pt x="33" y="53"/>
                  <a:pt x="27" y="51"/>
                  <a:pt x="25" y="46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7"/>
                  <a:pt x="40" y="50"/>
                  <a:pt x="37" y="51"/>
                </a:cubicBezTo>
                <a:close/>
                <a:moveTo>
                  <a:pt x="45" y="41"/>
                </a:moveTo>
                <a:cubicBezTo>
                  <a:pt x="45" y="41"/>
                  <a:pt x="45" y="41"/>
                  <a:pt x="45" y="41"/>
                </a:cubicBezTo>
                <a:cubicBezTo>
                  <a:pt x="13" y="45"/>
                  <a:pt x="13" y="45"/>
                  <a:pt x="13" y="45"/>
                </a:cubicBezTo>
                <a:cubicBezTo>
                  <a:pt x="9" y="35"/>
                  <a:pt x="9" y="35"/>
                  <a:pt x="9" y="35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8"/>
                  <a:pt x="39" y="28"/>
                  <a:pt x="40" y="28"/>
                </a:cubicBezTo>
                <a:cubicBezTo>
                  <a:pt x="41" y="27"/>
                  <a:pt x="41" y="26"/>
                  <a:pt x="41" y="26"/>
                </a:cubicBezTo>
                <a:cubicBezTo>
                  <a:pt x="37" y="16"/>
                  <a:pt x="37" y="16"/>
                  <a:pt x="37" y="16"/>
                </a:cubicBezTo>
                <a:cubicBezTo>
                  <a:pt x="37" y="16"/>
                  <a:pt x="37" y="15"/>
                  <a:pt x="36" y="15"/>
                </a:cubicBezTo>
                <a:cubicBezTo>
                  <a:pt x="40" y="12"/>
                  <a:pt x="40" y="12"/>
                  <a:pt x="40" y="12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1" y="31"/>
                  <a:pt x="50" y="30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2" y="11"/>
                  <a:pt x="42" y="11"/>
                </a:cubicBezTo>
                <a:cubicBezTo>
                  <a:pt x="46" y="8"/>
                  <a:pt x="46" y="8"/>
                  <a:pt x="46" y="8"/>
                </a:cubicBezTo>
                <a:cubicBezTo>
                  <a:pt x="59" y="40"/>
                  <a:pt x="59" y="40"/>
                  <a:pt x="59" y="40"/>
                </a:cubicBezTo>
                <a:lnTo>
                  <a:pt x="45" y="41"/>
                </a:lnTo>
                <a:close/>
                <a:moveTo>
                  <a:pt x="62" y="40"/>
                </a:moveTo>
                <a:cubicBezTo>
                  <a:pt x="49" y="6"/>
                  <a:pt x="49" y="6"/>
                  <a:pt x="49" y="6"/>
                </a:cubicBezTo>
                <a:cubicBezTo>
                  <a:pt x="51" y="4"/>
                  <a:pt x="51" y="4"/>
                  <a:pt x="51" y="4"/>
                </a:cubicBezTo>
                <a:cubicBezTo>
                  <a:pt x="65" y="39"/>
                  <a:pt x="65" y="39"/>
                  <a:pt x="65" y="39"/>
                </a:cubicBezTo>
                <a:lnTo>
                  <a:pt x="62" y="40"/>
                </a:lnTo>
                <a:close/>
              </a:path>
            </a:pathLst>
          </a:custGeom>
          <a:solidFill>
            <a:srgbClr val="5792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latin typeface="Arial" panose="020B0604020202020204" pitchFamily="34" charset="0"/>
            </a:endParaRPr>
          </a:p>
        </p:txBody>
      </p:sp>
      <p:sp>
        <p:nvSpPr>
          <p:cNvPr id="10" name="Freeform 205">
            <a:extLst>
              <a:ext uri="{FF2B5EF4-FFF2-40B4-BE49-F238E27FC236}">
                <a16:creationId xmlns:a16="http://schemas.microsoft.com/office/drawing/2014/main" id="{F8DF973A-09A7-331C-5395-53BE409D8A1C}"/>
              </a:ext>
            </a:extLst>
          </p:cNvPr>
          <p:cNvSpPr>
            <a:spLocks noEditPoints="1"/>
          </p:cNvSpPr>
          <p:nvPr/>
        </p:nvSpPr>
        <p:spPr bwMode="auto">
          <a:xfrm>
            <a:off x="622699" y="3584613"/>
            <a:ext cx="362490" cy="335104"/>
          </a:xfrm>
          <a:custGeom>
            <a:avLst/>
            <a:gdLst>
              <a:gd name="T0" fmla="*/ 42 w 46"/>
              <a:gd name="T1" fmla="*/ 0 h 64"/>
              <a:gd name="T2" fmla="*/ 39 w 46"/>
              <a:gd name="T3" fmla="*/ 2 h 64"/>
              <a:gd name="T4" fmla="*/ 19 w 46"/>
              <a:gd name="T5" fmla="*/ 15 h 64"/>
              <a:gd name="T6" fmla="*/ 6 w 46"/>
              <a:gd name="T7" fmla="*/ 15 h 64"/>
              <a:gd name="T8" fmla="*/ 0 w 46"/>
              <a:gd name="T9" fmla="*/ 21 h 64"/>
              <a:gd name="T10" fmla="*/ 0 w 46"/>
              <a:gd name="T11" fmla="*/ 43 h 64"/>
              <a:gd name="T12" fmla="*/ 6 w 46"/>
              <a:gd name="T13" fmla="*/ 50 h 64"/>
              <a:gd name="T14" fmla="*/ 19 w 46"/>
              <a:gd name="T15" fmla="*/ 50 h 64"/>
              <a:gd name="T16" fmla="*/ 39 w 46"/>
              <a:gd name="T17" fmla="*/ 63 h 64"/>
              <a:gd name="T18" fmla="*/ 42 w 46"/>
              <a:gd name="T19" fmla="*/ 64 h 64"/>
              <a:gd name="T20" fmla="*/ 45 w 46"/>
              <a:gd name="T21" fmla="*/ 63 h 64"/>
              <a:gd name="T22" fmla="*/ 46 w 46"/>
              <a:gd name="T23" fmla="*/ 60 h 64"/>
              <a:gd name="T24" fmla="*/ 46 w 46"/>
              <a:gd name="T25" fmla="*/ 5 h 64"/>
              <a:gd name="T26" fmla="*/ 42 w 46"/>
              <a:gd name="T27" fmla="*/ 0 h 64"/>
              <a:gd name="T28" fmla="*/ 18 w 46"/>
              <a:gd name="T29" fmla="*/ 46 h 64"/>
              <a:gd name="T30" fmla="*/ 6 w 46"/>
              <a:gd name="T31" fmla="*/ 46 h 64"/>
              <a:gd name="T32" fmla="*/ 3 w 46"/>
              <a:gd name="T33" fmla="*/ 43 h 64"/>
              <a:gd name="T34" fmla="*/ 3 w 46"/>
              <a:gd name="T35" fmla="*/ 21 h 64"/>
              <a:gd name="T36" fmla="*/ 6 w 46"/>
              <a:gd name="T37" fmla="*/ 19 h 64"/>
              <a:gd name="T38" fmla="*/ 18 w 46"/>
              <a:gd name="T39" fmla="*/ 19 h 64"/>
              <a:gd name="T40" fmla="*/ 18 w 46"/>
              <a:gd name="T41" fmla="*/ 46 h 64"/>
              <a:gd name="T42" fmla="*/ 42 w 46"/>
              <a:gd name="T43" fmla="*/ 60 h 64"/>
              <a:gd name="T44" fmla="*/ 42 w 46"/>
              <a:gd name="T45" fmla="*/ 60 h 64"/>
              <a:gd name="T46" fmla="*/ 41 w 46"/>
              <a:gd name="T47" fmla="*/ 60 h 64"/>
              <a:gd name="T48" fmla="*/ 41 w 46"/>
              <a:gd name="T49" fmla="*/ 60 h 64"/>
              <a:gd name="T50" fmla="*/ 22 w 46"/>
              <a:gd name="T51" fmla="*/ 47 h 64"/>
              <a:gd name="T52" fmla="*/ 22 w 46"/>
              <a:gd name="T53" fmla="*/ 18 h 64"/>
              <a:gd name="T54" fmla="*/ 29 w 46"/>
              <a:gd name="T55" fmla="*/ 13 h 64"/>
              <a:gd name="T56" fmla="*/ 29 w 46"/>
              <a:gd name="T57" fmla="*/ 32 h 64"/>
              <a:gd name="T58" fmla="*/ 30 w 46"/>
              <a:gd name="T59" fmla="*/ 34 h 64"/>
              <a:gd name="T60" fmla="*/ 32 w 46"/>
              <a:gd name="T61" fmla="*/ 32 h 64"/>
              <a:gd name="T62" fmla="*/ 32 w 46"/>
              <a:gd name="T63" fmla="*/ 12 h 64"/>
              <a:gd name="T64" fmla="*/ 32 w 46"/>
              <a:gd name="T65" fmla="*/ 11 h 64"/>
              <a:gd name="T66" fmla="*/ 41 w 46"/>
              <a:gd name="T67" fmla="*/ 5 h 64"/>
              <a:gd name="T68" fmla="*/ 41 w 46"/>
              <a:gd name="T69" fmla="*/ 5 h 64"/>
              <a:gd name="T70" fmla="*/ 42 w 46"/>
              <a:gd name="T71" fmla="*/ 4 h 64"/>
              <a:gd name="T72" fmla="*/ 42 w 46"/>
              <a:gd name="T73" fmla="*/ 5 h 64"/>
              <a:gd name="T74" fmla="*/ 42 w 46"/>
              <a:gd name="T75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64">
                <a:moveTo>
                  <a:pt x="42" y="0"/>
                </a:moveTo>
                <a:cubicBezTo>
                  <a:pt x="41" y="0"/>
                  <a:pt x="40" y="1"/>
                  <a:pt x="39" y="2"/>
                </a:cubicBezTo>
                <a:cubicBezTo>
                  <a:pt x="19" y="15"/>
                  <a:pt x="19" y="15"/>
                  <a:pt x="19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0" y="18"/>
                  <a:pt x="0" y="2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7"/>
                  <a:pt x="3" y="50"/>
                  <a:pt x="6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39" y="63"/>
                  <a:pt x="39" y="63"/>
                  <a:pt x="39" y="63"/>
                </a:cubicBezTo>
                <a:cubicBezTo>
                  <a:pt x="40" y="64"/>
                  <a:pt x="41" y="64"/>
                  <a:pt x="42" y="64"/>
                </a:cubicBezTo>
                <a:cubicBezTo>
                  <a:pt x="43" y="64"/>
                  <a:pt x="44" y="64"/>
                  <a:pt x="45" y="63"/>
                </a:cubicBezTo>
                <a:cubicBezTo>
                  <a:pt x="45" y="62"/>
                  <a:pt x="46" y="61"/>
                  <a:pt x="46" y="60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2"/>
                  <a:pt x="44" y="0"/>
                  <a:pt x="42" y="0"/>
                </a:cubicBezTo>
                <a:close/>
                <a:moveTo>
                  <a:pt x="18" y="46"/>
                </a:move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3" y="45"/>
                  <a:pt x="3" y="43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5" y="19"/>
                  <a:pt x="6" y="19"/>
                </a:cubicBezTo>
                <a:cubicBezTo>
                  <a:pt x="18" y="19"/>
                  <a:pt x="18" y="19"/>
                  <a:pt x="18" y="19"/>
                </a:cubicBezTo>
                <a:lnTo>
                  <a:pt x="18" y="46"/>
                </a:lnTo>
                <a:close/>
                <a:moveTo>
                  <a:pt x="42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1" y="60"/>
                  <a:pt x="41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18"/>
                  <a:pt x="22" y="18"/>
                  <a:pt x="22" y="18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29" y="34"/>
                  <a:pt x="30" y="34"/>
                </a:cubicBezTo>
                <a:cubicBezTo>
                  <a:pt x="31" y="34"/>
                  <a:pt x="32" y="33"/>
                  <a:pt x="32" y="32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32" y="11"/>
                  <a:pt x="32" y="11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4"/>
                  <a:pt x="42" y="4"/>
                  <a:pt x="42" y="4"/>
                </a:cubicBezTo>
                <a:cubicBezTo>
                  <a:pt x="42" y="4"/>
                  <a:pt x="42" y="5"/>
                  <a:pt x="42" y="5"/>
                </a:cubicBezTo>
                <a:lnTo>
                  <a:pt x="42" y="60"/>
                </a:lnTo>
                <a:close/>
              </a:path>
            </a:pathLst>
          </a:custGeom>
          <a:solidFill>
            <a:srgbClr val="5792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915F19-E673-AA9F-F88A-F935A743A284}"/>
              </a:ext>
            </a:extLst>
          </p:cNvPr>
          <p:cNvSpPr txBox="1"/>
          <p:nvPr/>
        </p:nvSpPr>
        <p:spPr>
          <a:xfrm>
            <a:off x="7137400" y="2500551"/>
            <a:ext cx="42545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Zajistěte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snadný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přístup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ke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všem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linkám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podpory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službám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způsobům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nahlašování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200A18-F5BD-A09D-3D18-29631190E9B7}"/>
              </a:ext>
            </a:extLst>
          </p:cNvPr>
          <p:cNvSpPr txBox="1"/>
          <p:nvPr/>
        </p:nvSpPr>
        <p:spPr>
          <a:xfrm>
            <a:off x="7137400" y="3579472"/>
            <a:ext cx="4724400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Zaměřte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se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na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nově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příchozí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zaměstnanectvo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studující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),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poskytněte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materiály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vysvětlující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co je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genderově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podmíněné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jakou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institucionální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podporu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nabízíte</a:t>
            </a:r>
            <a:endParaRPr lang="en-GB" err="1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9D3D97-4E4A-8704-4875-5D4330010D98}"/>
              </a:ext>
            </a:extLst>
          </p:cNvPr>
          <p:cNvSpPr txBox="1"/>
          <p:nvPr/>
        </p:nvSpPr>
        <p:spPr>
          <a:xfrm>
            <a:off x="7137399" y="5211696"/>
            <a:ext cx="4727940" cy="9358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Vytvořte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pracovní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skupinu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pro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prevenci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která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bude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zodpovědná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za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návrh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realizaci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postupů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aktivit</a:t>
            </a:r>
          </a:p>
        </p:txBody>
      </p:sp>
      <p:sp>
        <p:nvSpPr>
          <p:cNvPr id="14" name="Freeform 224">
            <a:extLst>
              <a:ext uri="{FF2B5EF4-FFF2-40B4-BE49-F238E27FC236}">
                <a16:creationId xmlns:a16="http://schemas.microsoft.com/office/drawing/2014/main" id="{037C6E2A-A0E6-E8B3-C670-48E01BF90D04}"/>
              </a:ext>
            </a:extLst>
          </p:cNvPr>
          <p:cNvSpPr>
            <a:spLocks noEditPoints="1"/>
          </p:cNvSpPr>
          <p:nvPr/>
        </p:nvSpPr>
        <p:spPr bwMode="auto">
          <a:xfrm>
            <a:off x="6427745" y="5254102"/>
            <a:ext cx="455914" cy="419259"/>
          </a:xfrm>
          <a:custGeom>
            <a:avLst/>
            <a:gdLst>
              <a:gd name="T0" fmla="*/ 76 w 77"/>
              <a:gd name="T1" fmla="*/ 34 h 71"/>
              <a:gd name="T2" fmla="*/ 40 w 77"/>
              <a:gd name="T3" fmla="*/ 1 h 71"/>
              <a:gd name="T4" fmla="*/ 38 w 77"/>
              <a:gd name="T5" fmla="*/ 0 h 71"/>
              <a:gd name="T6" fmla="*/ 37 w 77"/>
              <a:gd name="T7" fmla="*/ 1 h 71"/>
              <a:gd name="T8" fmla="*/ 0 w 77"/>
              <a:gd name="T9" fmla="*/ 34 h 71"/>
              <a:gd name="T10" fmla="*/ 0 w 77"/>
              <a:gd name="T11" fmla="*/ 36 h 71"/>
              <a:gd name="T12" fmla="*/ 2 w 77"/>
              <a:gd name="T13" fmla="*/ 37 h 71"/>
              <a:gd name="T14" fmla="*/ 8 w 77"/>
              <a:gd name="T15" fmla="*/ 37 h 71"/>
              <a:gd name="T16" fmla="*/ 8 w 77"/>
              <a:gd name="T17" fmla="*/ 69 h 71"/>
              <a:gd name="T18" fmla="*/ 10 w 77"/>
              <a:gd name="T19" fmla="*/ 71 h 71"/>
              <a:gd name="T20" fmla="*/ 67 w 77"/>
              <a:gd name="T21" fmla="*/ 71 h 71"/>
              <a:gd name="T22" fmla="*/ 68 w 77"/>
              <a:gd name="T23" fmla="*/ 69 h 71"/>
              <a:gd name="T24" fmla="*/ 68 w 77"/>
              <a:gd name="T25" fmla="*/ 37 h 71"/>
              <a:gd name="T26" fmla="*/ 75 w 77"/>
              <a:gd name="T27" fmla="*/ 37 h 71"/>
              <a:gd name="T28" fmla="*/ 75 w 77"/>
              <a:gd name="T29" fmla="*/ 37 h 71"/>
              <a:gd name="T30" fmla="*/ 77 w 77"/>
              <a:gd name="T31" fmla="*/ 36 h 71"/>
              <a:gd name="T32" fmla="*/ 76 w 77"/>
              <a:gd name="T33" fmla="*/ 34 h 71"/>
              <a:gd name="T34" fmla="*/ 38 w 77"/>
              <a:gd name="T35" fmla="*/ 4 h 71"/>
              <a:gd name="T36" fmla="*/ 61 w 77"/>
              <a:gd name="T37" fmla="*/ 25 h 71"/>
              <a:gd name="T38" fmla="*/ 16 w 77"/>
              <a:gd name="T39" fmla="*/ 25 h 71"/>
              <a:gd name="T40" fmla="*/ 22 w 77"/>
              <a:gd name="T41" fmla="*/ 19 h 71"/>
              <a:gd name="T42" fmla="*/ 45 w 77"/>
              <a:gd name="T43" fmla="*/ 19 h 71"/>
              <a:gd name="T44" fmla="*/ 47 w 77"/>
              <a:gd name="T45" fmla="*/ 18 h 71"/>
              <a:gd name="T46" fmla="*/ 45 w 77"/>
              <a:gd name="T47" fmla="*/ 16 h 71"/>
              <a:gd name="T48" fmla="*/ 25 w 77"/>
              <a:gd name="T49" fmla="*/ 16 h 71"/>
              <a:gd name="T50" fmla="*/ 38 w 77"/>
              <a:gd name="T51" fmla="*/ 4 h 71"/>
              <a:gd name="T52" fmla="*/ 44 w 77"/>
              <a:gd name="T53" fmla="*/ 68 h 71"/>
              <a:gd name="T54" fmla="*/ 33 w 77"/>
              <a:gd name="T55" fmla="*/ 68 h 71"/>
              <a:gd name="T56" fmla="*/ 33 w 77"/>
              <a:gd name="T57" fmla="*/ 44 h 71"/>
              <a:gd name="T58" fmla="*/ 44 w 77"/>
              <a:gd name="T59" fmla="*/ 44 h 71"/>
              <a:gd name="T60" fmla="*/ 44 w 77"/>
              <a:gd name="T61" fmla="*/ 68 h 71"/>
              <a:gd name="T62" fmla="*/ 67 w 77"/>
              <a:gd name="T63" fmla="*/ 34 h 71"/>
              <a:gd name="T64" fmla="*/ 65 w 77"/>
              <a:gd name="T65" fmla="*/ 36 h 71"/>
              <a:gd name="T66" fmla="*/ 65 w 77"/>
              <a:gd name="T67" fmla="*/ 68 h 71"/>
              <a:gd name="T68" fmla="*/ 47 w 77"/>
              <a:gd name="T69" fmla="*/ 68 h 71"/>
              <a:gd name="T70" fmla="*/ 47 w 77"/>
              <a:gd name="T71" fmla="*/ 42 h 71"/>
              <a:gd name="T72" fmla="*/ 46 w 77"/>
              <a:gd name="T73" fmla="*/ 40 h 71"/>
              <a:gd name="T74" fmla="*/ 31 w 77"/>
              <a:gd name="T75" fmla="*/ 40 h 71"/>
              <a:gd name="T76" fmla="*/ 29 w 77"/>
              <a:gd name="T77" fmla="*/ 42 h 71"/>
              <a:gd name="T78" fmla="*/ 29 w 77"/>
              <a:gd name="T79" fmla="*/ 68 h 71"/>
              <a:gd name="T80" fmla="*/ 12 w 77"/>
              <a:gd name="T81" fmla="*/ 68 h 71"/>
              <a:gd name="T82" fmla="*/ 12 w 77"/>
              <a:gd name="T83" fmla="*/ 36 h 71"/>
              <a:gd name="T84" fmla="*/ 10 w 77"/>
              <a:gd name="T85" fmla="*/ 34 h 71"/>
              <a:gd name="T86" fmla="*/ 6 w 77"/>
              <a:gd name="T87" fmla="*/ 34 h 71"/>
              <a:gd name="T88" fmla="*/ 12 w 77"/>
              <a:gd name="T89" fmla="*/ 28 h 71"/>
              <a:gd name="T90" fmla="*/ 64 w 77"/>
              <a:gd name="T91" fmla="*/ 28 h 71"/>
              <a:gd name="T92" fmla="*/ 64 w 77"/>
              <a:gd name="T93" fmla="*/ 28 h 71"/>
              <a:gd name="T94" fmla="*/ 71 w 77"/>
              <a:gd name="T95" fmla="*/ 34 h 71"/>
              <a:gd name="T96" fmla="*/ 67 w 77"/>
              <a:gd name="T9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71">
                <a:moveTo>
                  <a:pt x="76" y="34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8" y="0"/>
                  <a:pt x="37" y="0"/>
                  <a:pt x="37" y="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6"/>
                  <a:pt x="0" y="36"/>
                </a:cubicBezTo>
                <a:cubicBezTo>
                  <a:pt x="0" y="37"/>
                  <a:pt x="1" y="37"/>
                  <a:pt x="2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69"/>
                  <a:pt x="8" y="69"/>
                  <a:pt x="8" y="69"/>
                </a:cubicBezTo>
                <a:cubicBezTo>
                  <a:pt x="8" y="70"/>
                  <a:pt x="9" y="71"/>
                  <a:pt x="10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8" y="71"/>
                  <a:pt x="68" y="70"/>
                  <a:pt x="68" y="69"/>
                </a:cubicBezTo>
                <a:cubicBezTo>
                  <a:pt x="68" y="37"/>
                  <a:pt x="68" y="37"/>
                  <a:pt x="68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6" y="37"/>
                  <a:pt x="77" y="37"/>
                  <a:pt x="77" y="36"/>
                </a:cubicBezTo>
                <a:cubicBezTo>
                  <a:pt x="77" y="35"/>
                  <a:pt x="77" y="35"/>
                  <a:pt x="76" y="34"/>
                </a:cubicBezTo>
                <a:close/>
                <a:moveTo>
                  <a:pt x="38" y="4"/>
                </a:moveTo>
                <a:cubicBezTo>
                  <a:pt x="61" y="25"/>
                  <a:pt x="61" y="25"/>
                  <a:pt x="6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22" y="19"/>
                  <a:pt x="22" y="19"/>
                  <a:pt x="22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9"/>
                  <a:pt x="47" y="19"/>
                  <a:pt x="47" y="18"/>
                </a:cubicBezTo>
                <a:cubicBezTo>
                  <a:pt x="47" y="17"/>
                  <a:pt x="46" y="16"/>
                  <a:pt x="45" y="16"/>
                </a:cubicBezTo>
                <a:cubicBezTo>
                  <a:pt x="25" y="16"/>
                  <a:pt x="25" y="16"/>
                  <a:pt x="25" y="16"/>
                </a:cubicBezTo>
                <a:lnTo>
                  <a:pt x="38" y="4"/>
                </a:lnTo>
                <a:close/>
                <a:moveTo>
                  <a:pt x="44" y="68"/>
                </a:moveTo>
                <a:cubicBezTo>
                  <a:pt x="33" y="68"/>
                  <a:pt x="33" y="68"/>
                  <a:pt x="33" y="68"/>
                </a:cubicBezTo>
                <a:cubicBezTo>
                  <a:pt x="33" y="44"/>
                  <a:pt x="33" y="44"/>
                  <a:pt x="33" y="44"/>
                </a:cubicBezTo>
                <a:cubicBezTo>
                  <a:pt x="44" y="44"/>
                  <a:pt x="44" y="44"/>
                  <a:pt x="44" y="44"/>
                </a:cubicBezTo>
                <a:lnTo>
                  <a:pt x="44" y="68"/>
                </a:lnTo>
                <a:close/>
                <a:moveTo>
                  <a:pt x="67" y="34"/>
                </a:moveTo>
                <a:cubicBezTo>
                  <a:pt x="66" y="34"/>
                  <a:pt x="65" y="35"/>
                  <a:pt x="65" y="36"/>
                </a:cubicBezTo>
                <a:cubicBezTo>
                  <a:pt x="65" y="68"/>
                  <a:pt x="65" y="68"/>
                  <a:pt x="65" y="68"/>
                </a:cubicBezTo>
                <a:cubicBezTo>
                  <a:pt x="47" y="68"/>
                  <a:pt x="47" y="68"/>
                  <a:pt x="47" y="68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1"/>
                  <a:pt x="47" y="40"/>
                  <a:pt x="46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29" y="41"/>
                  <a:pt x="29" y="42"/>
                </a:cubicBezTo>
                <a:cubicBezTo>
                  <a:pt x="29" y="68"/>
                  <a:pt x="29" y="68"/>
                  <a:pt x="29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5"/>
                  <a:pt x="11" y="34"/>
                  <a:pt x="10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2" y="28"/>
                  <a:pt x="12" y="28"/>
                  <a:pt x="12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1" y="34"/>
                  <a:pt x="71" y="34"/>
                  <a:pt x="71" y="34"/>
                </a:cubicBezTo>
                <a:lnTo>
                  <a:pt x="67" y="34"/>
                </a:lnTo>
                <a:close/>
              </a:path>
            </a:pathLst>
          </a:custGeom>
          <a:solidFill>
            <a:srgbClr val="5792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latin typeface="Arial" panose="020B0604020202020204" pitchFamily="34" charset="0"/>
            </a:endParaRPr>
          </a:p>
        </p:txBody>
      </p:sp>
      <p:grpSp>
        <p:nvGrpSpPr>
          <p:cNvPr id="15" name="กลุ่ม 99">
            <a:extLst>
              <a:ext uri="{FF2B5EF4-FFF2-40B4-BE49-F238E27FC236}">
                <a16:creationId xmlns:a16="http://schemas.microsoft.com/office/drawing/2014/main" id="{9D0291FD-46CF-9943-DDA0-69FDDE9547D7}"/>
              </a:ext>
            </a:extLst>
          </p:cNvPr>
          <p:cNvGrpSpPr/>
          <p:nvPr/>
        </p:nvGrpSpPr>
        <p:grpSpPr>
          <a:xfrm>
            <a:off x="6351545" y="2693156"/>
            <a:ext cx="594714" cy="358567"/>
            <a:chOff x="17619663" y="4157663"/>
            <a:chExt cx="723900" cy="400050"/>
          </a:xfrm>
          <a:solidFill>
            <a:srgbClr val="5792CE"/>
          </a:solidFill>
        </p:grpSpPr>
        <p:sp>
          <p:nvSpPr>
            <p:cNvPr id="16" name="Freeform 79">
              <a:extLst>
                <a:ext uri="{FF2B5EF4-FFF2-40B4-BE49-F238E27FC236}">
                  <a16:creationId xmlns:a16="http://schemas.microsoft.com/office/drawing/2014/main" id="{729A807B-86C3-1B38-512B-B1BE39159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19663" y="4157663"/>
              <a:ext cx="723900" cy="400050"/>
            </a:xfrm>
            <a:custGeom>
              <a:avLst/>
              <a:gdLst>
                <a:gd name="T0" fmla="*/ 76 w 76"/>
                <a:gd name="T1" fmla="*/ 21 h 42"/>
                <a:gd name="T2" fmla="*/ 76 w 76"/>
                <a:gd name="T3" fmla="*/ 21 h 42"/>
                <a:gd name="T4" fmla="*/ 76 w 76"/>
                <a:gd name="T5" fmla="*/ 21 h 42"/>
                <a:gd name="T6" fmla="*/ 76 w 76"/>
                <a:gd name="T7" fmla="*/ 21 h 42"/>
                <a:gd name="T8" fmla="*/ 76 w 76"/>
                <a:gd name="T9" fmla="*/ 20 h 42"/>
                <a:gd name="T10" fmla="*/ 76 w 76"/>
                <a:gd name="T11" fmla="*/ 20 h 42"/>
                <a:gd name="T12" fmla="*/ 76 w 76"/>
                <a:gd name="T13" fmla="*/ 20 h 42"/>
                <a:gd name="T14" fmla="*/ 55 w 76"/>
                <a:gd name="T15" fmla="*/ 3 h 42"/>
                <a:gd name="T16" fmla="*/ 47 w 76"/>
                <a:gd name="T17" fmla="*/ 1 h 42"/>
                <a:gd name="T18" fmla="*/ 39 w 76"/>
                <a:gd name="T19" fmla="*/ 0 h 42"/>
                <a:gd name="T20" fmla="*/ 38 w 76"/>
                <a:gd name="T21" fmla="*/ 0 h 42"/>
                <a:gd name="T22" fmla="*/ 38 w 76"/>
                <a:gd name="T23" fmla="*/ 0 h 42"/>
                <a:gd name="T24" fmla="*/ 20 w 76"/>
                <a:gd name="T25" fmla="*/ 4 h 42"/>
                <a:gd name="T26" fmla="*/ 0 w 76"/>
                <a:gd name="T27" fmla="*/ 20 h 42"/>
                <a:gd name="T28" fmla="*/ 0 w 76"/>
                <a:gd name="T29" fmla="*/ 20 h 42"/>
                <a:gd name="T30" fmla="*/ 0 w 76"/>
                <a:gd name="T31" fmla="*/ 20 h 42"/>
                <a:gd name="T32" fmla="*/ 0 w 76"/>
                <a:gd name="T33" fmla="*/ 21 h 42"/>
                <a:gd name="T34" fmla="*/ 0 w 76"/>
                <a:gd name="T35" fmla="*/ 21 h 42"/>
                <a:gd name="T36" fmla="*/ 0 w 76"/>
                <a:gd name="T37" fmla="*/ 21 h 42"/>
                <a:gd name="T38" fmla="*/ 0 w 76"/>
                <a:gd name="T39" fmla="*/ 21 h 42"/>
                <a:gd name="T40" fmla="*/ 0 w 76"/>
                <a:gd name="T41" fmla="*/ 22 h 42"/>
                <a:gd name="T42" fmla="*/ 0 w 76"/>
                <a:gd name="T43" fmla="*/ 22 h 42"/>
                <a:gd name="T44" fmla="*/ 37 w 76"/>
                <a:gd name="T45" fmla="*/ 42 h 42"/>
                <a:gd name="T46" fmla="*/ 38 w 76"/>
                <a:gd name="T47" fmla="*/ 42 h 42"/>
                <a:gd name="T48" fmla="*/ 76 w 76"/>
                <a:gd name="T49" fmla="*/ 22 h 42"/>
                <a:gd name="T50" fmla="*/ 76 w 76"/>
                <a:gd name="T51" fmla="*/ 22 h 42"/>
                <a:gd name="T52" fmla="*/ 76 w 76"/>
                <a:gd name="T53" fmla="*/ 21 h 42"/>
                <a:gd name="T54" fmla="*/ 58 w 76"/>
                <a:gd name="T55" fmla="*/ 11 h 42"/>
                <a:gd name="T56" fmla="*/ 38 w 76"/>
                <a:gd name="T57" fmla="*/ 31 h 42"/>
                <a:gd name="T58" fmla="*/ 18 w 76"/>
                <a:gd name="T59" fmla="*/ 11 h 42"/>
                <a:gd name="T60" fmla="*/ 22 w 76"/>
                <a:gd name="T61" fmla="*/ 7 h 42"/>
                <a:gd name="T62" fmla="*/ 38 w 76"/>
                <a:gd name="T63" fmla="*/ 3 h 42"/>
                <a:gd name="T64" fmla="*/ 47 w 76"/>
                <a:gd name="T65" fmla="*/ 4 h 42"/>
                <a:gd name="T66" fmla="*/ 52 w 76"/>
                <a:gd name="T67" fmla="*/ 5 h 42"/>
                <a:gd name="T68" fmla="*/ 58 w 76"/>
                <a:gd name="T69" fmla="*/ 11 h 42"/>
                <a:gd name="T70" fmla="*/ 38 w 76"/>
                <a:gd name="T71" fmla="*/ 39 h 42"/>
                <a:gd name="T72" fmla="*/ 3 w 76"/>
                <a:gd name="T73" fmla="*/ 21 h 42"/>
                <a:gd name="T74" fmla="*/ 15 w 76"/>
                <a:gd name="T75" fmla="*/ 11 h 42"/>
                <a:gd name="T76" fmla="*/ 15 w 76"/>
                <a:gd name="T77" fmla="*/ 11 h 42"/>
                <a:gd name="T78" fmla="*/ 38 w 76"/>
                <a:gd name="T79" fmla="*/ 34 h 42"/>
                <a:gd name="T80" fmla="*/ 61 w 76"/>
                <a:gd name="T81" fmla="*/ 11 h 42"/>
                <a:gd name="T82" fmla="*/ 61 w 76"/>
                <a:gd name="T83" fmla="*/ 10 h 42"/>
                <a:gd name="T84" fmla="*/ 73 w 76"/>
                <a:gd name="T85" fmla="*/ 21 h 42"/>
                <a:gd name="T86" fmla="*/ 38 w 76"/>
                <a:gd name="T87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42"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69" y="12"/>
                    <a:pt x="62" y="7"/>
                    <a:pt x="55" y="3"/>
                  </a:cubicBezTo>
                  <a:cubicBezTo>
                    <a:pt x="52" y="2"/>
                    <a:pt x="50" y="1"/>
                    <a:pt x="47" y="1"/>
                  </a:cubicBezTo>
                  <a:cubicBezTo>
                    <a:pt x="44" y="0"/>
                    <a:pt x="42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1" y="0"/>
                    <a:pt x="25" y="2"/>
                    <a:pt x="20" y="4"/>
                  </a:cubicBezTo>
                  <a:cubicBezTo>
                    <a:pt x="8" y="10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" y="35"/>
                    <a:pt x="24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60" y="42"/>
                    <a:pt x="76" y="23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1"/>
                  </a:cubicBezTo>
                  <a:close/>
                  <a:moveTo>
                    <a:pt x="58" y="11"/>
                  </a:moveTo>
                  <a:cubicBezTo>
                    <a:pt x="58" y="22"/>
                    <a:pt x="49" y="31"/>
                    <a:pt x="38" y="31"/>
                  </a:cubicBezTo>
                  <a:cubicBezTo>
                    <a:pt x="27" y="31"/>
                    <a:pt x="18" y="22"/>
                    <a:pt x="18" y="11"/>
                  </a:cubicBezTo>
                  <a:cubicBezTo>
                    <a:pt x="18" y="10"/>
                    <a:pt x="19" y="9"/>
                    <a:pt x="22" y="7"/>
                  </a:cubicBezTo>
                  <a:cubicBezTo>
                    <a:pt x="26" y="5"/>
                    <a:pt x="32" y="3"/>
                    <a:pt x="38" y="3"/>
                  </a:cubicBezTo>
                  <a:cubicBezTo>
                    <a:pt x="42" y="3"/>
                    <a:pt x="45" y="3"/>
                    <a:pt x="47" y="4"/>
                  </a:cubicBezTo>
                  <a:cubicBezTo>
                    <a:pt x="49" y="4"/>
                    <a:pt x="51" y="5"/>
                    <a:pt x="52" y="5"/>
                  </a:cubicBezTo>
                  <a:cubicBezTo>
                    <a:pt x="56" y="7"/>
                    <a:pt x="58" y="9"/>
                    <a:pt x="58" y="11"/>
                  </a:cubicBezTo>
                  <a:close/>
                  <a:moveTo>
                    <a:pt x="38" y="39"/>
                  </a:moveTo>
                  <a:cubicBezTo>
                    <a:pt x="26" y="39"/>
                    <a:pt x="14" y="33"/>
                    <a:pt x="3" y="21"/>
                  </a:cubicBezTo>
                  <a:cubicBezTo>
                    <a:pt x="5" y="19"/>
                    <a:pt x="9" y="15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24"/>
                    <a:pt x="26" y="34"/>
                    <a:pt x="38" y="34"/>
                  </a:cubicBezTo>
                  <a:cubicBezTo>
                    <a:pt x="51" y="34"/>
                    <a:pt x="61" y="24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5" y="13"/>
                    <a:pt x="69" y="17"/>
                    <a:pt x="73" y="21"/>
                  </a:cubicBezTo>
                  <a:cubicBezTo>
                    <a:pt x="70" y="25"/>
                    <a:pt x="56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</a:endParaRPr>
            </a:p>
          </p:txBody>
        </p:sp>
        <p:sp>
          <p:nvSpPr>
            <p:cNvPr id="17" name="Freeform 80">
              <a:extLst>
                <a:ext uri="{FF2B5EF4-FFF2-40B4-BE49-F238E27FC236}">
                  <a16:creationId xmlns:a16="http://schemas.microsoft.com/office/drawing/2014/main" id="{940FD48F-EFAA-BB6D-3787-0DDCF8B06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14938" y="4214813"/>
              <a:ext cx="133350" cy="133350"/>
            </a:xfrm>
            <a:custGeom>
              <a:avLst/>
              <a:gdLst>
                <a:gd name="T0" fmla="*/ 7 w 14"/>
                <a:gd name="T1" fmla="*/ 14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7 w 14"/>
                <a:gd name="T11" fmla="*/ 3 h 14"/>
                <a:gd name="T12" fmla="*/ 11 w 14"/>
                <a:gd name="T13" fmla="*/ 7 h 14"/>
                <a:gd name="T14" fmla="*/ 7 w 14"/>
                <a:gd name="T15" fmla="*/ 11 h 14"/>
                <a:gd name="T16" fmla="*/ 3 w 14"/>
                <a:gd name="T17" fmla="*/ 7 h 14"/>
                <a:gd name="T18" fmla="*/ 7 w 14"/>
                <a:gd name="T1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</a:endParaRPr>
            </a:p>
          </p:txBody>
        </p:sp>
      </p:grpSp>
      <p:sp>
        <p:nvSpPr>
          <p:cNvPr id="18" name="Shape 2748">
            <a:extLst>
              <a:ext uri="{FF2B5EF4-FFF2-40B4-BE49-F238E27FC236}">
                <a16:creationId xmlns:a16="http://schemas.microsoft.com/office/drawing/2014/main" id="{3AB8776F-7A9D-0673-5E11-4BC88118E814}"/>
              </a:ext>
            </a:extLst>
          </p:cNvPr>
          <p:cNvSpPr/>
          <p:nvPr/>
        </p:nvSpPr>
        <p:spPr>
          <a:xfrm>
            <a:off x="6420945" y="3674295"/>
            <a:ext cx="455913" cy="490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5767843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2EC3622-BF7D-D631-4F8E-3A6A67D97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Prevenci</a:t>
            </a:r>
            <a:endParaRPr lang="cs-CZ" err="1">
              <a:latin typeface="Arial"/>
              <a:cs typeface="Arial"/>
            </a:endParaRPr>
          </a:p>
          <a:p>
            <a:endParaRPr lang="en-US" sz="3200" b="1"/>
          </a:p>
        </p:txBody>
      </p:sp>
      <p:sp>
        <p:nvSpPr>
          <p:cNvPr id="5" name="Shape 2553">
            <a:extLst>
              <a:ext uri="{FF2B5EF4-FFF2-40B4-BE49-F238E27FC236}">
                <a16:creationId xmlns:a16="http://schemas.microsoft.com/office/drawing/2014/main" id="{DDAF5DF8-E6D5-1A80-827C-01120D4C5681}"/>
              </a:ext>
            </a:extLst>
          </p:cNvPr>
          <p:cNvSpPr/>
          <p:nvPr/>
        </p:nvSpPr>
        <p:spPr>
          <a:xfrm>
            <a:off x="568160" y="2600485"/>
            <a:ext cx="484352" cy="4845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7567C0-9EB3-3D40-92E2-1B7E538B0EEB}"/>
              </a:ext>
            </a:extLst>
          </p:cNvPr>
          <p:cNvSpPr txBox="1"/>
          <p:nvPr/>
        </p:nvSpPr>
        <p:spPr>
          <a:xfrm>
            <a:off x="1359160" y="2606930"/>
            <a:ext cx="555576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Zaveďte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/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usilujte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o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zavedení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povinných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nástupních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školení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pro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zaměstnanectvo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studující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DB468D-912A-3B8F-BE14-D46BAE084653}"/>
              </a:ext>
            </a:extLst>
          </p:cNvPr>
          <p:cNvSpPr txBox="1"/>
          <p:nvPr/>
        </p:nvSpPr>
        <p:spPr>
          <a:xfrm>
            <a:off x="1361114" y="3893410"/>
            <a:ext cx="534474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Alokujte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/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usilujte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o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alokaci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dostatečného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rozpočtu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na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osvětovou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kampaň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školicí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plán</a:t>
            </a:r>
            <a:endParaRPr lang="en-US" err="1">
              <a:solidFill>
                <a:srgbClr val="FFFFFF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2D4333-0D5E-6454-9FF8-E71230A2A704}"/>
              </a:ext>
            </a:extLst>
          </p:cNvPr>
          <p:cNvSpPr txBox="1"/>
          <p:nvPr/>
        </p:nvSpPr>
        <p:spPr>
          <a:xfrm>
            <a:off x="1404688" y="5140073"/>
            <a:ext cx="507511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Pravidelně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vyhodnocujte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případně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aktualizujte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všechny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složky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"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preventivního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programu</a:t>
            </a:r>
            <a:r>
              <a:rPr lang="en-GB">
                <a:solidFill>
                  <a:srgbClr val="FFFFFF"/>
                </a:solidFill>
                <a:latin typeface="Arial"/>
                <a:ea typeface="Calibri"/>
                <a:cs typeface="Arial"/>
              </a:rPr>
              <a:t>"</a:t>
            </a:r>
            <a:endParaRPr lang="en-US" err="1">
              <a:solidFill>
                <a:srgbClr val="FFFFFF"/>
              </a:solidFill>
              <a:latin typeface="Arial"/>
              <a:ea typeface="Calibri"/>
              <a:cs typeface="Arial"/>
            </a:endParaRPr>
          </a:p>
        </p:txBody>
      </p:sp>
      <p:grpSp>
        <p:nvGrpSpPr>
          <p:cNvPr id="9" name="กลุ่ม 99">
            <a:extLst>
              <a:ext uri="{FF2B5EF4-FFF2-40B4-BE49-F238E27FC236}">
                <a16:creationId xmlns:a16="http://schemas.microsoft.com/office/drawing/2014/main" id="{1167B9F9-5C89-C8B5-40D7-AE9FE245C782}"/>
              </a:ext>
            </a:extLst>
          </p:cNvPr>
          <p:cNvGrpSpPr/>
          <p:nvPr/>
        </p:nvGrpSpPr>
        <p:grpSpPr>
          <a:xfrm>
            <a:off x="477434" y="5234839"/>
            <a:ext cx="594714" cy="358567"/>
            <a:chOff x="17619663" y="4157663"/>
            <a:chExt cx="723900" cy="400050"/>
          </a:xfrm>
          <a:solidFill>
            <a:srgbClr val="5792CE"/>
          </a:solidFill>
        </p:grpSpPr>
        <p:sp>
          <p:nvSpPr>
            <p:cNvPr id="10" name="Freeform 79">
              <a:extLst>
                <a:ext uri="{FF2B5EF4-FFF2-40B4-BE49-F238E27FC236}">
                  <a16:creationId xmlns:a16="http://schemas.microsoft.com/office/drawing/2014/main" id="{96117A1D-DF54-64B4-3EC2-3CCA315DB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19663" y="4157663"/>
              <a:ext cx="723900" cy="400050"/>
            </a:xfrm>
            <a:custGeom>
              <a:avLst/>
              <a:gdLst>
                <a:gd name="T0" fmla="*/ 76 w 76"/>
                <a:gd name="T1" fmla="*/ 21 h 42"/>
                <a:gd name="T2" fmla="*/ 76 w 76"/>
                <a:gd name="T3" fmla="*/ 21 h 42"/>
                <a:gd name="T4" fmla="*/ 76 w 76"/>
                <a:gd name="T5" fmla="*/ 21 h 42"/>
                <a:gd name="T6" fmla="*/ 76 w 76"/>
                <a:gd name="T7" fmla="*/ 21 h 42"/>
                <a:gd name="T8" fmla="*/ 76 w 76"/>
                <a:gd name="T9" fmla="*/ 20 h 42"/>
                <a:gd name="T10" fmla="*/ 76 w 76"/>
                <a:gd name="T11" fmla="*/ 20 h 42"/>
                <a:gd name="T12" fmla="*/ 76 w 76"/>
                <a:gd name="T13" fmla="*/ 20 h 42"/>
                <a:gd name="T14" fmla="*/ 55 w 76"/>
                <a:gd name="T15" fmla="*/ 3 h 42"/>
                <a:gd name="T16" fmla="*/ 47 w 76"/>
                <a:gd name="T17" fmla="*/ 1 h 42"/>
                <a:gd name="T18" fmla="*/ 39 w 76"/>
                <a:gd name="T19" fmla="*/ 0 h 42"/>
                <a:gd name="T20" fmla="*/ 38 w 76"/>
                <a:gd name="T21" fmla="*/ 0 h 42"/>
                <a:gd name="T22" fmla="*/ 38 w 76"/>
                <a:gd name="T23" fmla="*/ 0 h 42"/>
                <a:gd name="T24" fmla="*/ 20 w 76"/>
                <a:gd name="T25" fmla="*/ 4 h 42"/>
                <a:gd name="T26" fmla="*/ 0 w 76"/>
                <a:gd name="T27" fmla="*/ 20 h 42"/>
                <a:gd name="T28" fmla="*/ 0 w 76"/>
                <a:gd name="T29" fmla="*/ 20 h 42"/>
                <a:gd name="T30" fmla="*/ 0 w 76"/>
                <a:gd name="T31" fmla="*/ 20 h 42"/>
                <a:gd name="T32" fmla="*/ 0 w 76"/>
                <a:gd name="T33" fmla="*/ 21 h 42"/>
                <a:gd name="T34" fmla="*/ 0 w 76"/>
                <a:gd name="T35" fmla="*/ 21 h 42"/>
                <a:gd name="T36" fmla="*/ 0 w 76"/>
                <a:gd name="T37" fmla="*/ 21 h 42"/>
                <a:gd name="T38" fmla="*/ 0 w 76"/>
                <a:gd name="T39" fmla="*/ 21 h 42"/>
                <a:gd name="T40" fmla="*/ 0 w 76"/>
                <a:gd name="T41" fmla="*/ 22 h 42"/>
                <a:gd name="T42" fmla="*/ 0 w 76"/>
                <a:gd name="T43" fmla="*/ 22 h 42"/>
                <a:gd name="T44" fmla="*/ 37 w 76"/>
                <a:gd name="T45" fmla="*/ 42 h 42"/>
                <a:gd name="T46" fmla="*/ 38 w 76"/>
                <a:gd name="T47" fmla="*/ 42 h 42"/>
                <a:gd name="T48" fmla="*/ 76 w 76"/>
                <a:gd name="T49" fmla="*/ 22 h 42"/>
                <a:gd name="T50" fmla="*/ 76 w 76"/>
                <a:gd name="T51" fmla="*/ 22 h 42"/>
                <a:gd name="T52" fmla="*/ 76 w 76"/>
                <a:gd name="T53" fmla="*/ 21 h 42"/>
                <a:gd name="T54" fmla="*/ 58 w 76"/>
                <a:gd name="T55" fmla="*/ 11 h 42"/>
                <a:gd name="T56" fmla="*/ 38 w 76"/>
                <a:gd name="T57" fmla="*/ 31 h 42"/>
                <a:gd name="T58" fmla="*/ 18 w 76"/>
                <a:gd name="T59" fmla="*/ 11 h 42"/>
                <a:gd name="T60" fmla="*/ 22 w 76"/>
                <a:gd name="T61" fmla="*/ 7 h 42"/>
                <a:gd name="T62" fmla="*/ 38 w 76"/>
                <a:gd name="T63" fmla="*/ 3 h 42"/>
                <a:gd name="T64" fmla="*/ 47 w 76"/>
                <a:gd name="T65" fmla="*/ 4 h 42"/>
                <a:gd name="T66" fmla="*/ 52 w 76"/>
                <a:gd name="T67" fmla="*/ 5 h 42"/>
                <a:gd name="T68" fmla="*/ 58 w 76"/>
                <a:gd name="T69" fmla="*/ 11 h 42"/>
                <a:gd name="T70" fmla="*/ 38 w 76"/>
                <a:gd name="T71" fmla="*/ 39 h 42"/>
                <a:gd name="T72" fmla="*/ 3 w 76"/>
                <a:gd name="T73" fmla="*/ 21 h 42"/>
                <a:gd name="T74" fmla="*/ 15 w 76"/>
                <a:gd name="T75" fmla="*/ 11 h 42"/>
                <a:gd name="T76" fmla="*/ 15 w 76"/>
                <a:gd name="T77" fmla="*/ 11 h 42"/>
                <a:gd name="T78" fmla="*/ 38 w 76"/>
                <a:gd name="T79" fmla="*/ 34 h 42"/>
                <a:gd name="T80" fmla="*/ 61 w 76"/>
                <a:gd name="T81" fmla="*/ 11 h 42"/>
                <a:gd name="T82" fmla="*/ 61 w 76"/>
                <a:gd name="T83" fmla="*/ 10 h 42"/>
                <a:gd name="T84" fmla="*/ 73 w 76"/>
                <a:gd name="T85" fmla="*/ 21 h 42"/>
                <a:gd name="T86" fmla="*/ 38 w 76"/>
                <a:gd name="T87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42"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69" y="12"/>
                    <a:pt x="62" y="7"/>
                    <a:pt x="55" y="3"/>
                  </a:cubicBezTo>
                  <a:cubicBezTo>
                    <a:pt x="52" y="2"/>
                    <a:pt x="50" y="1"/>
                    <a:pt x="47" y="1"/>
                  </a:cubicBezTo>
                  <a:cubicBezTo>
                    <a:pt x="44" y="0"/>
                    <a:pt x="42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1" y="0"/>
                    <a:pt x="25" y="2"/>
                    <a:pt x="20" y="4"/>
                  </a:cubicBezTo>
                  <a:cubicBezTo>
                    <a:pt x="8" y="10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" y="35"/>
                    <a:pt x="24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60" y="42"/>
                    <a:pt x="76" y="23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1"/>
                  </a:cubicBezTo>
                  <a:close/>
                  <a:moveTo>
                    <a:pt x="58" y="11"/>
                  </a:moveTo>
                  <a:cubicBezTo>
                    <a:pt x="58" y="22"/>
                    <a:pt x="49" y="31"/>
                    <a:pt x="38" y="31"/>
                  </a:cubicBezTo>
                  <a:cubicBezTo>
                    <a:pt x="27" y="31"/>
                    <a:pt x="18" y="22"/>
                    <a:pt x="18" y="11"/>
                  </a:cubicBezTo>
                  <a:cubicBezTo>
                    <a:pt x="18" y="10"/>
                    <a:pt x="19" y="9"/>
                    <a:pt x="22" y="7"/>
                  </a:cubicBezTo>
                  <a:cubicBezTo>
                    <a:pt x="26" y="5"/>
                    <a:pt x="32" y="3"/>
                    <a:pt x="38" y="3"/>
                  </a:cubicBezTo>
                  <a:cubicBezTo>
                    <a:pt x="42" y="3"/>
                    <a:pt x="45" y="3"/>
                    <a:pt x="47" y="4"/>
                  </a:cubicBezTo>
                  <a:cubicBezTo>
                    <a:pt x="49" y="4"/>
                    <a:pt x="51" y="5"/>
                    <a:pt x="52" y="5"/>
                  </a:cubicBezTo>
                  <a:cubicBezTo>
                    <a:pt x="56" y="7"/>
                    <a:pt x="58" y="9"/>
                    <a:pt x="58" y="11"/>
                  </a:cubicBezTo>
                  <a:close/>
                  <a:moveTo>
                    <a:pt x="38" y="39"/>
                  </a:moveTo>
                  <a:cubicBezTo>
                    <a:pt x="26" y="39"/>
                    <a:pt x="14" y="33"/>
                    <a:pt x="3" y="21"/>
                  </a:cubicBezTo>
                  <a:cubicBezTo>
                    <a:pt x="5" y="19"/>
                    <a:pt x="9" y="15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24"/>
                    <a:pt x="26" y="34"/>
                    <a:pt x="38" y="34"/>
                  </a:cubicBezTo>
                  <a:cubicBezTo>
                    <a:pt x="51" y="34"/>
                    <a:pt x="61" y="24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5" y="13"/>
                    <a:pt x="69" y="17"/>
                    <a:pt x="73" y="21"/>
                  </a:cubicBezTo>
                  <a:cubicBezTo>
                    <a:pt x="70" y="25"/>
                    <a:pt x="56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  <p:sp>
          <p:nvSpPr>
            <p:cNvPr id="11" name="Freeform 80">
              <a:extLst>
                <a:ext uri="{FF2B5EF4-FFF2-40B4-BE49-F238E27FC236}">
                  <a16:creationId xmlns:a16="http://schemas.microsoft.com/office/drawing/2014/main" id="{4FF083C5-FE17-0BCA-0CF2-3DD092DEF5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14938" y="4214813"/>
              <a:ext cx="133350" cy="133350"/>
            </a:xfrm>
            <a:custGeom>
              <a:avLst/>
              <a:gdLst>
                <a:gd name="T0" fmla="*/ 7 w 14"/>
                <a:gd name="T1" fmla="*/ 14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7 w 14"/>
                <a:gd name="T11" fmla="*/ 3 h 14"/>
                <a:gd name="T12" fmla="*/ 11 w 14"/>
                <a:gd name="T13" fmla="*/ 7 h 14"/>
                <a:gd name="T14" fmla="*/ 7 w 14"/>
                <a:gd name="T15" fmla="*/ 11 h 14"/>
                <a:gd name="T16" fmla="*/ 3 w 14"/>
                <a:gd name="T17" fmla="*/ 7 h 14"/>
                <a:gd name="T18" fmla="*/ 7 w 14"/>
                <a:gd name="T1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</p:grpSp>
      <p:grpSp>
        <p:nvGrpSpPr>
          <p:cNvPr id="12" name="กลุ่ม 266">
            <a:extLst>
              <a:ext uri="{FF2B5EF4-FFF2-40B4-BE49-F238E27FC236}">
                <a16:creationId xmlns:a16="http://schemas.microsoft.com/office/drawing/2014/main" id="{608ED127-C585-B96E-D0EA-9379CA1DCA36}"/>
              </a:ext>
            </a:extLst>
          </p:cNvPr>
          <p:cNvGrpSpPr/>
          <p:nvPr/>
        </p:nvGrpSpPr>
        <p:grpSpPr>
          <a:xfrm>
            <a:off x="568160" y="3966574"/>
            <a:ext cx="359691" cy="565985"/>
            <a:chOff x="9260948" y="10553700"/>
            <a:chExt cx="447675" cy="668338"/>
          </a:xfrm>
          <a:solidFill>
            <a:srgbClr val="5792CE"/>
          </a:solidFill>
        </p:grpSpPr>
        <p:sp>
          <p:nvSpPr>
            <p:cNvPr id="13" name="Freeform 220">
              <a:extLst>
                <a:ext uri="{FF2B5EF4-FFF2-40B4-BE49-F238E27FC236}">
                  <a16:creationId xmlns:a16="http://schemas.microsoft.com/office/drawing/2014/main" id="{CE965178-E465-FDF3-F156-B53B8F28EC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0948" y="10553700"/>
              <a:ext cx="447675" cy="668338"/>
            </a:xfrm>
            <a:custGeom>
              <a:avLst/>
              <a:gdLst>
                <a:gd name="T0" fmla="*/ 43 w 47"/>
                <a:gd name="T1" fmla="*/ 12 h 70"/>
                <a:gd name="T2" fmla="*/ 47 w 47"/>
                <a:gd name="T3" fmla="*/ 10 h 70"/>
                <a:gd name="T4" fmla="*/ 45 w 47"/>
                <a:gd name="T5" fmla="*/ 0 h 70"/>
                <a:gd name="T6" fmla="*/ 0 w 47"/>
                <a:gd name="T7" fmla="*/ 2 h 70"/>
                <a:gd name="T8" fmla="*/ 1 w 47"/>
                <a:gd name="T9" fmla="*/ 12 h 70"/>
                <a:gd name="T10" fmla="*/ 4 w 47"/>
                <a:gd name="T11" fmla="*/ 14 h 70"/>
                <a:gd name="T12" fmla="*/ 17 w 47"/>
                <a:gd name="T13" fmla="*/ 36 h 70"/>
                <a:gd name="T14" fmla="*/ 4 w 47"/>
                <a:gd name="T15" fmla="*/ 59 h 70"/>
                <a:gd name="T16" fmla="*/ 0 w 47"/>
                <a:gd name="T17" fmla="*/ 60 h 70"/>
                <a:gd name="T18" fmla="*/ 1 w 47"/>
                <a:gd name="T19" fmla="*/ 70 h 70"/>
                <a:gd name="T20" fmla="*/ 47 w 47"/>
                <a:gd name="T21" fmla="*/ 69 h 70"/>
                <a:gd name="T22" fmla="*/ 45 w 47"/>
                <a:gd name="T23" fmla="*/ 59 h 70"/>
                <a:gd name="T24" fmla="*/ 43 w 47"/>
                <a:gd name="T25" fmla="*/ 56 h 70"/>
                <a:gd name="T26" fmla="*/ 30 w 47"/>
                <a:gd name="T27" fmla="*/ 35 h 70"/>
                <a:gd name="T28" fmla="*/ 3 w 47"/>
                <a:gd name="T29" fmla="*/ 8 h 70"/>
                <a:gd name="T30" fmla="*/ 43 w 47"/>
                <a:gd name="T31" fmla="*/ 3 h 70"/>
                <a:gd name="T32" fmla="*/ 3 w 47"/>
                <a:gd name="T33" fmla="*/ 8 h 70"/>
                <a:gd name="T34" fmla="*/ 43 w 47"/>
                <a:gd name="T35" fmla="*/ 62 h 70"/>
                <a:gd name="T36" fmla="*/ 3 w 47"/>
                <a:gd name="T37" fmla="*/ 67 h 70"/>
                <a:gd name="T38" fmla="*/ 6 w 47"/>
                <a:gd name="T39" fmla="*/ 62 h 70"/>
                <a:gd name="T40" fmla="*/ 41 w 47"/>
                <a:gd name="T41" fmla="*/ 62 h 70"/>
                <a:gd name="T42" fmla="*/ 39 w 47"/>
                <a:gd name="T43" fmla="*/ 56 h 70"/>
                <a:gd name="T44" fmla="*/ 7 w 47"/>
                <a:gd name="T45" fmla="*/ 59 h 70"/>
                <a:gd name="T46" fmla="*/ 8 w 47"/>
                <a:gd name="T47" fmla="*/ 51 h 70"/>
                <a:gd name="T48" fmla="*/ 39 w 47"/>
                <a:gd name="T49" fmla="*/ 56 h 70"/>
                <a:gd name="T50" fmla="*/ 37 w 47"/>
                <a:gd name="T51" fmla="*/ 48 h 70"/>
                <a:gd name="T52" fmla="*/ 19 w 47"/>
                <a:gd name="T53" fmla="*/ 39 h 70"/>
                <a:gd name="T54" fmla="*/ 20 w 47"/>
                <a:gd name="T55" fmla="*/ 33 h 70"/>
                <a:gd name="T56" fmla="*/ 7 w 47"/>
                <a:gd name="T57" fmla="*/ 14 h 70"/>
                <a:gd name="T58" fmla="*/ 9 w 47"/>
                <a:gd name="T59" fmla="*/ 12 h 70"/>
                <a:gd name="T60" fmla="*/ 38 w 47"/>
                <a:gd name="T61" fmla="*/ 12 h 70"/>
                <a:gd name="T62" fmla="*/ 39 w 47"/>
                <a:gd name="T63" fmla="*/ 14 h 70"/>
                <a:gd name="T64" fmla="*/ 27 w 47"/>
                <a:gd name="T65" fmla="*/ 33 h 70"/>
                <a:gd name="T66" fmla="*/ 28 w 47"/>
                <a:gd name="T6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7" h="70">
                  <a:moveTo>
                    <a:pt x="43" y="14"/>
                  </a:move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7" y="11"/>
                    <a:pt x="47" y="1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23"/>
                    <a:pt x="9" y="31"/>
                    <a:pt x="17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9" y="40"/>
                    <a:pt x="4" y="48"/>
                    <a:pt x="4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0" y="59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6" y="70"/>
                    <a:pt x="47" y="70"/>
                    <a:pt x="47" y="69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59"/>
                    <a:pt x="46" y="59"/>
                    <a:pt x="45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48"/>
                    <a:pt x="38" y="40"/>
                    <a:pt x="30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8" y="31"/>
                    <a:pt x="43" y="23"/>
                    <a:pt x="43" y="14"/>
                  </a:cubicBezTo>
                  <a:close/>
                  <a:moveTo>
                    <a:pt x="3" y="8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3" y="8"/>
                  </a:lnTo>
                  <a:close/>
                  <a:moveTo>
                    <a:pt x="41" y="62"/>
                  </a:moveTo>
                  <a:cubicBezTo>
                    <a:pt x="43" y="62"/>
                    <a:pt x="43" y="62"/>
                    <a:pt x="43" y="62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lose/>
                  <a:moveTo>
                    <a:pt x="39" y="56"/>
                  </a:moveTo>
                  <a:cubicBezTo>
                    <a:pt x="39" y="59"/>
                    <a:pt x="39" y="59"/>
                    <a:pt x="39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5"/>
                    <a:pt x="8" y="53"/>
                    <a:pt x="8" y="51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53"/>
                    <a:pt x="39" y="55"/>
                    <a:pt x="39" y="56"/>
                  </a:cubicBezTo>
                  <a:close/>
                  <a:moveTo>
                    <a:pt x="28" y="39"/>
                  </a:moveTo>
                  <a:cubicBezTo>
                    <a:pt x="32" y="40"/>
                    <a:pt x="35" y="44"/>
                    <a:pt x="37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4"/>
                    <a:pt x="15" y="40"/>
                    <a:pt x="19" y="39"/>
                  </a:cubicBezTo>
                  <a:cubicBezTo>
                    <a:pt x="20" y="38"/>
                    <a:pt x="20" y="38"/>
                    <a:pt x="20" y="37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12" y="29"/>
                    <a:pt x="7" y="22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5" y="29"/>
                    <a:pt x="28" y="32"/>
                  </a:cubicBezTo>
                  <a:cubicBezTo>
                    <a:pt x="27" y="32"/>
                    <a:pt x="27" y="33"/>
                    <a:pt x="27" y="33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  <p:sp>
          <p:nvSpPr>
            <p:cNvPr id="14" name="Oval 221">
              <a:extLst>
                <a:ext uri="{FF2B5EF4-FFF2-40B4-BE49-F238E27FC236}">
                  <a16:creationId xmlns:a16="http://schemas.microsoft.com/office/drawing/2014/main" id="{3720E6D6-B18A-812D-00C5-DAA07E7DF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8598" y="10726737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  <p:sp>
          <p:nvSpPr>
            <p:cNvPr id="15" name="Oval 222">
              <a:extLst>
                <a:ext uri="{FF2B5EF4-FFF2-40B4-BE49-F238E27FC236}">
                  <a16:creationId xmlns:a16="http://schemas.microsoft.com/office/drawing/2014/main" id="{5769815A-5802-7A4A-2EB6-4EDC50ED5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0023" y="10793412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  <p:sp>
          <p:nvSpPr>
            <p:cNvPr id="16" name="Oval 223">
              <a:extLst>
                <a:ext uri="{FF2B5EF4-FFF2-40B4-BE49-F238E27FC236}">
                  <a16:creationId xmlns:a16="http://schemas.microsoft.com/office/drawing/2014/main" id="{5CD9CD49-378E-FE72-9388-0C06F55A2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9073" y="10936287"/>
              <a:ext cx="2857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  <a:ea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0343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D67AAF7-7D59-342C-A5B9-E34693A9FFD8}"/>
              </a:ext>
            </a:extLst>
          </p:cNvPr>
          <p:cNvSpPr txBox="1">
            <a:spLocks/>
          </p:cNvSpPr>
          <p:nvPr/>
        </p:nvSpPr>
        <p:spPr>
          <a:xfrm>
            <a:off x="1216255" y="1002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sz="2400" b="1" err="1">
                <a:latin typeface="Arial"/>
                <a:ea typeface="Calibri"/>
                <a:cs typeface="Arial"/>
              </a:rPr>
              <a:t>Příklad</a:t>
            </a:r>
            <a:r>
              <a:rPr lang="en-GB" sz="2400" b="1">
                <a:latin typeface="Arial"/>
                <a:ea typeface="Calibri"/>
                <a:cs typeface="Arial"/>
              </a:rPr>
              <a:t> </a:t>
            </a:r>
            <a:r>
              <a:rPr lang="en-GB" sz="2400" b="1" err="1">
                <a:latin typeface="Arial"/>
                <a:ea typeface="Calibri"/>
                <a:cs typeface="Arial"/>
              </a:rPr>
              <a:t>dobré</a:t>
            </a:r>
            <a:r>
              <a:rPr lang="en-GB" sz="2400" b="1">
                <a:latin typeface="Arial"/>
                <a:ea typeface="Calibri"/>
                <a:cs typeface="Arial"/>
              </a:rPr>
              <a:t> </a:t>
            </a:r>
            <a:r>
              <a:rPr lang="en-GB" sz="2400" b="1" err="1">
                <a:latin typeface="Arial"/>
                <a:ea typeface="Calibri"/>
                <a:cs typeface="Arial"/>
              </a:rPr>
              <a:t>praxe</a:t>
            </a:r>
            <a:r>
              <a:rPr lang="en-GB" sz="2400" b="1">
                <a:latin typeface="Arial"/>
                <a:ea typeface="Calibri"/>
                <a:cs typeface="Arial"/>
              </a:rPr>
              <a:t>: </a:t>
            </a:r>
            <a:r>
              <a:rPr lang="en-GB" sz="2400" b="1" i="1" err="1">
                <a:latin typeface="Arial"/>
                <a:ea typeface="Calibri"/>
                <a:cs typeface="Arial"/>
              </a:rPr>
              <a:t>Prolomení</a:t>
            </a:r>
            <a:r>
              <a:rPr lang="en-GB" sz="2400" b="1" i="1">
                <a:latin typeface="Arial"/>
                <a:ea typeface="Calibri"/>
                <a:cs typeface="Arial"/>
              </a:rPr>
              <a:t> </a:t>
            </a:r>
            <a:r>
              <a:rPr lang="en-GB" sz="2400" b="1" i="1" err="1">
                <a:latin typeface="Arial"/>
                <a:ea typeface="Calibri"/>
                <a:cs typeface="Arial"/>
              </a:rPr>
              <a:t>ticha</a:t>
            </a:r>
            <a:r>
              <a:rPr lang="en-GB" sz="2400" b="1">
                <a:latin typeface="Arial"/>
                <a:ea typeface="Calibri"/>
                <a:cs typeface="Arial"/>
              </a:rPr>
              <a:t> - </a:t>
            </a:r>
            <a:r>
              <a:rPr lang="en-GB" sz="2400" b="1" err="1">
                <a:latin typeface="Arial"/>
                <a:ea typeface="Calibri"/>
                <a:cs typeface="Arial"/>
              </a:rPr>
              <a:t>prevence</a:t>
            </a:r>
            <a:r>
              <a:rPr lang="en-GB" sz="2400" b="1">
                <a:latin typeface="Arial"/>
                <a:ea typeface="Calibri"/>
                <a:cs typeface="Arial"/>
              </a:rPr>
              <a:t> </a:t>
            </a:r>
            <a:r>
              <a:rPr lang="en-GB" sz="2400" b="1" err="1">
                <a:latin typeface="Arial"/>
                <a:ea typeface="Calibri"/>
                <a:cs typeface="Arial"/>
              </a:rPr>
              <a:t>obtěžování</a:t>
            </a:r>
            <a:r>
              <a:rPr lang="en-GB" sz="2400" b="1">
                <a:latin typeface="Arial"/>
                <a:ea typeface="Calibri"/>
                <a:cs typeface="Arial"/>
              </a:rPr>
              <a:t> a </a:t>
            </a:r>
            <a:r>
              <a:rPr lang="en-GB" sz="2400" b="1" err="1">
                <a:latin typeface="Arial"/>
                <a:ea typeface="Calibri"/>
                <a:cs typeface="Arial"/>
              </a:rPr>
              <a:t>sexuálního</a:t>
            </a:r>
            <a:r>
              <a:rPr lang="en-GB" sz="2400" b="1">
                <a:latin typeface="Arial"/>
                <a:ea typeface="Calibri"/>
                <a:cs typeface="Arial"/>
              </a:rPr>
              <a:t> </a:t>
            </a:r>
            <a:r>
              <a:rPr lang="en-GB" sz="2400" b="1" err="1">
                <a:latin typeface="Arial"/>
                <a:ea typeface="Calibri"/>
                <a:cs typeface="Arial"/>
              </a:rPr>
              <a:t>zneužívání</a:t>
            </a:r>
            <a:r>
              <a:rPr lang="en-GB" sz="2400" b="1">
                <a:latin typeface="Arial"/>
                <a:ea typeface="Calibri"/>
                <a:cs typeface="Arial"/>
              </a:rPr>
              <a:t> </a:t>
            </a:r>
            <a:r>
              <a:rPr lang="en-GB" sz="2400" b="1" err="1">
                <a:latin typeface="Arial"/>
                <a:ea typeface="Calibri"/>
                <a:cs typeface="Arial"/>
              </a:rPr>
              <a:t>na</a:t>
            </a:r>
            <a:r>
              <a:rPr lang="en-GB" sz="2400" b="1">
                <a:latin typeface="Arial"/>
                <a:ea typeface="Calibri"/>
                <a:cs typeface="Arial"/>
              </a:rPr>
              <a:t> University of Cambridge</a:t>
            </a:r>
            <a:endParaRPr lang="cs-CZ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B8966E-9E93-F35A-987E-D93CA8563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8" y="2680952"/>
            <a:ext cx="6087533" cy="3259985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3ACFE7EE-1034-3987-223D-6C326ADF0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3177" y="2681184"/>
            <a:ext cx="6087532" cy="3259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B4AF36-A868-DD0B-1E25-3193BBC486AA}"/>
              </a:ext>
            </a:extLst>
          </p:cNvPr>
          <p:cNvSpPr txBox="1"/>
          <p:nvPr/>
        </p:nvSpPr>
        <p:spPr>
          <a:xfrm>
            <a:off x="416718" y="2190750"/>
            <a:ext cx="55364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ea typeface="+mn-lt"/>
                <a:cs typeface="+mn-lt"/>
                <a:hlinkClick r:id="rId5"/>
              </a:rPr>
              <a:t>https://www.breakingthesilence.cam.ac.uk/</a:t>
            </a:r>
            <a:r>
              <a:rPr lang="en-GB">
                <a:ea typeface="+mn-lt"/>
                <a:cs typeface="+mn-lt"/>
              </a:rPr>
              <a:t> </a:t>
            </a:r>
            <a:endParaRPr lang="cs-CZ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5192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F5BD3-AEC3-B757-F7D3-550DEE298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8E9FFD5-FDB4-1201-4FEF-C5A69BC90D6B}"/>
              </a:ext>
            </a:extLst>
          </p:cNvPr>
          <p:cNvSpPr txBox="1">
            <a:spLocks/>
          </p:cNvSpPr>
          <p:nvPr/>
        </p:nvSpPr>
        <p:spPr>
          <a:xfrm>
            <a:off x="1216255" y="1002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sz="2400" b="1" err="1">
                <a:latin typeface="Arial"/>
                <a:ea typeface="Calibri"/>
                <a:cs typeface="Arial"/>
              </a:rPr>
              <a:t>Příklad</a:t>
            </a:r>
            <a:r>
              <a:rPr lang="en-GB" sz="2400" b="1">
                <a:latin typeface="Arial"/>
                <a:ea typeface="Calibri"/>
                <a:cs typeface="Arial"/>
              </a:rPr>
              <a:t> </a:t>
            </a:r>
            <a:r>
              <a:rPr lang="en-GB" sz="2400" b="1" err="1">
                <a:latin typeface="Arial"/>
                <a:ea typeface="Calibri"/>
                <a:cs typeface="Arial"/>
              </a:rPr>
              <a:t>dobré</a:t>
            </a:r>
            <a:r>
              <a:rPr lang="en-GB" sz="2400" b="1">
                <a:latin typeface="Arial"/>
                <a:ea typeface="Calibri"/>
                <a:cs typeface="Arial"/>
              </a:rPr>
              <a:t> praxe: Sciences Po, Francie</a:t>
            </a:r>
            <a:endParaRPr lang="en-GB" sz="2400" b="1" i="1">
              <a:ea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CB21EA-FB15-081C-7B65-59D3EB9EF797}"/>
              </a:ext>
            </a:extLst>
          </p:cNvPr>
          <p:cNvSpPr txBox="1"/>
          <p:nvPr/>
        </p:nvSpPr>
        <p:spPr>
          <a:xfrm>
            <a:off x="8845611" y="2284535"/>
            <a:ext cx="318006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ea typeface="+mn-lt"/>
                <a:cs typeface="+mn-lt"/>
                <a:hlinkClick r:id="rId3"/>
              </a:rPr>
              <a:t>https://www.sciencespo.fr/students/en/living/sexual-gender-based-violence/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BA083B-248A-4A7D-F1E9-AE2D2083F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969" y="2112396"/>
            <a:ext cx="7573107" cy="41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982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B588BA7-41F6-9ACE-F83C-0452A2952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529" y="1021298"/>
            <a:ext cx="10086975" cy="778381"/>
          </a:xfrm>
        </p:spPr>
        <p:txBody>
          <a:bodyPr/>
          <a:lstStyle/>
          <a:p>
            <a:r>
              <a:rPr lang="en-GB" sz="2400" b="1" err="1">
                <a:latin typeface="Arial"/>
                <a:cs typeface="Arial"/>
              </a:rPr>
              <a:t>Příklad</a:t>
            </a:r>
            <a:r>
              <a:rPr lang="en-GB" sz="2400" b="1">
                <a:latin typeface="Arial"/>
                <a:cs typeface="Arial"/>
              </a:rPr>
              <a:t> </a:t>
            </a:r>
            <a:r>
              <a:rPr lang="en-GB" sz="2400" b="1" err="1">
                <a:latin typeface="Arial"/>
                <a:cs typeface="Arial"/>
              </a:rPr>
              <a:t>dobré</a:t>
            </a:r>
            <a:r>
              <a:rPr lang="en-GB" sz="2400" b="1">
                <a:latin typeface="Arial"/>
                <a:cs typeface="Arial"/>
              </a:rPr>
              <a:t> </a:t>
            </a:r>
            <a:r>
              <a:rPr lang="en-GB" sz="2400" b="1" err="1">
                <a:latin typeface="Arial"/>
                <a:cs typeface="Arial"/>
              </a:rPr>
              <a:t>praxe</a:t>
            </a:r>
            <a:r>
              <a:rPr lang="en-GB" sz="2400" b="1">
                <a:latin typeface="Arial"/>
                <a:cs typeface="Arial"/>
              </a:rPr>
              <a:t>: </a:t>
            </a:r>
            <a:r>
              <a:rPr lang="en-GB" sz="2400" b="1" err="1">
                <a:latin typeface="Arial"/>
                <a:cs typeface="Arial"/>
              </a:rPr>
              <a:t>kampaň</a:t>
            </a:r>
            <a:r>
              <a:rPr lang="en-GB" sz="2400" b="1">
                <a:latin typeface="Arial"/>
                <a:cs typeface="Arial"/>
              </a:rPr>
              <a:t> </a:t>
            </a:r>
            <a:r>
              <a:rPr lang="en-GB" sz="2400" b="1" i="1" err="1">
                <a:latin typeface="Arial"/>
                <a:cs typeface="Arial"/>
              </a:rPr>
              <a:t>Nezavírej</a:t>
            </a:r>
            <a:r>
              <a:rPr lang="en-GB" sz="2400" b="1" i="1">
                <a:latin typeface="Arial"/>
                <a:cs typeface="Arial"/>
              </a:rPr>
              <a:t> </a:t>
            </a:r>
            <a:r>
              <a:rPr lang="en-GB" sz="2400" b="1" i="1" err="1">
                <a:latin typeface="Arial"/>
                <a:cs typeface="Arial"/>
              </a:rPr>
              <a:t>předtím</a:t>
            </a:r>
            <a:r>
              <a:rPr lang="en-GB" sz="2400" b="1" i="1">
                <a:latin typeface="Arial"/>
                <a:cs typeface="Arial"/>
              </a:rPr>
              <a:t> </a:t>
            </a:r>
            <a:r>
              <a:rPr lang="en-GB" sz="2400" b="1" i="1" err="1">
                <a:latin typeface="Arial"/>
                <a:cs typeface="Arial"/>
              </a:rPr>
              <a:t>oči</a:t>
            </a:r>
            <a:r>
              <a:rPr lang="en-GB" sz="2400" b="1" i="1">
                <a:latin typeface="Arial"/>
                <a:cs typeface="Arial"/>
              </a:rPr>
              <a:t> </a:t>
            </a:r>
            <a:r>
              <a:rPr lang="en-GB" sz="2400" b="1" i="1" err="1">
                <a:latin typeface="Arial"/>
                <a:cs typeface="Arial"/>
              </a:rPr>
              <a:t>na</a:t>
            </a:r>
            <a:r>
              <a:rPr lang="en-GB" sz="2400" b="1" i="1">
                <a:latin typeface="Arial"/>
                <a:cs typeface="Arial"/>
              </a:rPr>
              <a:t> </a:t>
            </a:r>
            <a:r>
              <a:rPr lang="en-GB" sz="2400" b="1">
                <a:latin typeface="Arial"/>
                <a:cs typeface="Arial"/>
              </a:rPr>
              <a:t>University of Geneva</a:t>
            </a:r>
          </a:p>
        </p:txBody>
      </p:sp>
      <p:pic>
        <p:nvPicPr>
          <p:cNvPr id="4" name="Picture 3" descr="A group of people standing in a crowd&#10;&#10;Description automatically generated">
            <a:extLst>
              <a:ext uri="{FF2B5EF4-FFF2-40B4-BE49-F238E27FC236}">
                <a16:creationId xmlns:a16="http://schemas.microsoft.com/office/drawing/2014/main" id="{D8624E9D-CD8E-7FB2-B01F-C5E02821F6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032" r="-164" b="-55"/>
          <a:stretch/>
        </p:blipFill>
        <p:spPr>
          <a:xfrm>
            <a:off x="2512446" y="2105930"/>
            <a:ext cx="7157234" cy="47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171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ext&#10;&#10;Description automatically generated">
            <a:extLst>
              <a:ext uri="{FF2B5EF4-FFF2-40B4-BE49-F238E27FC236}">
                <a16:creationId xmlns:a16="http://schemas.microsoft.com/office/drawing/2014/main" id="{C275B0B4-F1E3-E9B2-8316-DB2DF7B1D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84" y="628407"/>
            <a:ext cx="2981184" cy="423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60F5A121-19D6-E4E2-D763-412BECC2C4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965" y="2654840"/>
            <a:ext cx="2756437" cy="390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FB69B2-B5D0-832D-8E7B-7908AFDEE0AC}"/>
              </a:ext>
            </a:extLst>
          </p:cNvPr>
          <p:cNvSpPr txBox="1"/>
          <p:nvPr/>
        </p:nvSpPr>
        <p:spPr>
          <a:xfrm>
            <a:off x="1034513" y="994637"/>
            <a:ext cx="727645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err="1">
                <a:solidFill>
                  <a:srgbClr val="0F2235"/>
                </a:solidFill>
                <a:latin typeface="Arial"/>
                <a:cs typeface="Arial"/>
              </a:rPr>
              <a:t>Návod</a:t>
            </a:r>
            <a:r>
              <a:rPr lang="en-US" sz="2400" b="1">
                <a:solidFill>
                  <a:srgbClr val="0F2235"/>
                </a:solidFill>
                <a:latin typeface="Arial"/>
                <a:cs typeface="Arial"/>
              </a:rPr>
              <a:t> 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Jak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na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osvětovou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kampaň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k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tématu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genderově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podmíněného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 </a:t>
            </a:r>
            <a:r>
              <a:rPr lang="en-US" sz="2400" b="1" i="1" err="1">
                <a:solidFill>
                  <a:srgbClr val="0F2235"/>
                </a:solidFill>
                <a:latin typeface="Arial"/>
                <a:cs typeface="Arial"/>
              </a:rPr>
              <a:t>násilí</a:t>
            </a:r>
            <a:r>
              <a:rPr lang="en-US" i="1"/>
              <a:t>​</a:t>
            </a:r>
            <a:endParaRPr lang="en-GB" i="1">
              <a:ea typeface="Open Sans"/>
              <a:cs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A403D3-98BD-59C5-4EEE-C303D907AB28}"/>
              </a:ext>
            </a:extLst>
          </p:cNvPr>
          <p:cNvSpPr txBox="1"/>
          <p:nvPr/>
        </p:nvSpPr>
        <p:spPr>
          <a:xfrm>
            <a:off x="1106441" y="2354711"/>
            <a:ext cx="5040824" cy="22467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Tento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návod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je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praktickým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nástrojem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pro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evropské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vysoké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školy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výzkumné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instituce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se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chtějí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dozvědět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více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o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plánování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realizaci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osvětových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kampaní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Součástí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návodu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jsou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také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inspirativní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postupy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z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institucí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cs-CZ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8619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09E35-933C-CEF7-A8A1-DFEDC38A3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FD1C54-4B5B-5BC2-6EA0-D7444FE566CC}"/>
              </a:ext>
            </a:extLst>
          </p:cNvPr>
          <p:cNvSpPr txBox="1"/>
          <p:nvPr/>
        </p:nvSpPr>
        <p:spPr>
          <a:xfrm>
            <a:off x="1034513" y="994637"/>
            <a:ext cx="727645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>
                <a:solidFill>
                  <a:srgbClr val="0F2235"/>
                </a:solidFill>
                <a:latin typeface="Arial"/>
                <a:cs typeface="Arial"/>
              </a:rPr>
              <a:t>Návod </a:t>
            </a:r>
            <a:r>
              <a:rPr lang="en-US" sz="2400" b="1" i="1">
                <a:solidFill>
                  <a:srgbClr val="0F2235"/>
                </a:solidFill>
                <a:latin typeface="Arial"/>
                <a:cs typeface="Arial"/>
              </a:rPr>
              <a:t>Jak mluvit o bezpečí a respektu v akademickém prostředí</a:t>
            </a:r>
            <a:r>
              <a:rPr lang="en-US" i="1"/>
              <a:t>​</a:t>
            </a:r>
            <a:endParaRPr lang="en-GB" i="1">
              <a:ea typeface="Open Sans"/>
              <a:cs typeface="Open San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C38CD-D612-3996-4FCD-609976C28038}"/>
              </a:ext>
            </a:extLst>
          </p:cNvPr>
          <p:cNvSpPr txBox="1"/>
          <p:nvPr/>
        </p:nvSpPr>
        <p:spPr>
          <a:xfrm>
            <a:off x="6792133" y="2225757"/>
            <a:ext cx="5040824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V této příručce naleznete tipy, jak o problematice komunikovat tak, aby nedocházelo k retraumatizaci a sekundární viktimizaci dotečných osob, obětí a přeživších.</a:t>
            </a:r>
            <a:endParaRPr lang="en-US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7979C1-0B54-C07F-0C92-58DF02E84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103" y="2227384"/>
            <a:ext cx="539567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749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D2EEFDE-1EE3-1C25-B2B0-927EDBB6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latin typeface="Arial"/>
                <a:cs typeface="Arial"/>
              </a:rPr>
              <a:t>Pomoc</a:t>
            </a:r>
            <a:endParaRPr lang="en-US" b="1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E9EC6F-F34B-6183-8403-E9B9856CDB91}"/>
              </a:ext>
            </a:extLst>
          </p:cNvPr>
          <p:cNvSpPr txBox="1"/>
          <p:nvPr/>
        </p:nvSpPr>
        <p:spPr>
          <a:xfrm>
            <a:off x="839871" y="2243353"/>
            <a:ext cx="10545678" cy="258532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  <a:t>Opatření týkající se pomoci by měly:  </a:t>
            </a:r>
            <a:b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</a:br>
            <a: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  <a:t> </a:t>
            </a:r>
          </a:p>
          <a:p>
            <a:pPr marL="285750" indent="-285750" algn="just">
              <a:buFont typeface="Arial"/>
              <a:buChar char="•"/>
            </a:pP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pokrývat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všechny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typy nevhodného a škodlivého chování,</a:t>
            </a:r>
            <a:endParaRPr lang="en-US">
              <a:solidFill>
                <a:schemeClr val="bg1"/>
              </a:solidFill>
              <a:latin typeface="Arial"/>
              <a:ea typeface="Open Sans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být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uplatněny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co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možná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nejdříve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po tom, co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dojde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ke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zjištění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/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nahlášení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(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potenciálně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)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škodlivého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chování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,</a:t>
            </a:r>
            <a:endParaRPr lang="en-US">
              <a:solidFill>
                <a:schemeClr val="bg1"/>
              </a:solidFill>
              <a:latin typeface="Arial"/>
              <a:ea typeface="Open Sans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být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uplatněny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i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v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případě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,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že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nedojde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k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formálnímu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podání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stížnosti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,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nebo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v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případě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anonymního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podání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stížnosti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. </a:t>
            </a: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85750" indent="-285750" algn="just">
              <a:buFont typeface="Arial"/>
              <a:buChar char="•"/>
            </a:pPr>
            <a:endParaRPr lang="en-US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2DCF2D-3234-411E-F909-7CFF4C7AA7C9}"/>
              </a:ext>
            </a:extLst>
          </p:cNvPr>
          <p:cNvSpPr txBox="1"/>
          <p:nvPr/>
        </p:nvSpPr>
        <p:spPr>
          <a:xfrm>
            <a:off x="702472" y="4300006"/>
            <a:ext cx="10056896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Pomoc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by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měla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být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vzána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do 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úvahy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 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nabídnuta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v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případě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jakéhokoliv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typu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incidentu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87FF32-DC01-23B7-5A58-8EA012479AC2}"/>
              </a:ext>
            </a:extLst>
          </p:cNvPr>
          <p:cNvSpPr txBox="1"/>
          <p:nvPr/>
        </p:nvSpPr>
        <p:spPr>
          <a:xfrm>
            <a:off x="839869" y="4826969"/>
            <a:ext cx="106895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budově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v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kampusu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v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prostorách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na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půdě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akademické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instituce</a:t>
            </a:r>
            <a:endParaRPr lang="en-US" b="0" i="0" err="1">
              <a:solidFill>
                <a:srgbClr val="FFFFFF"/>
              </a:solidFill>
              <a:effectLst/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online </a:t>
            </a:r>
            <a:endParaRPr lang="en-US" b="0" i="0">
              <a:solidFill>
                <a:srgbClr val="FFFFFF"/>
              </a:solidFill>
              <a:effectLst/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během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studentských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akcí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mimo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prostory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instituce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například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během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konferencí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výjezdů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terénního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výzkumu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apod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732925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DFD6DD4-CFDE-7961-CE81-076AF6238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Pomoc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DF490F-F2C7-E523-8F96-736ED8C8B1A0}"/>
              </a:ext>
            </a:extLst>
          </p:cNvPr>
          <p:cNvSpPr txBox="1"/>
          <p:nvPr/>
        </p:nvSpPr>
        <p:spPr>
          <a:xfrm>
            <a:off x="1052512" y="2443403"/>
            <a:ext cx="10193337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US" b="1" err="1">
                <a:solidFill>
                  <a:schemeClr val="bg1"/>
                </a:solidFill>
                <a:latin typeface="Arial"/>
                <a:cs typeface="Arial"/>
              </a:rPr>
              <a:t>Důležité</a:t>
            </a:r>
            <a:r>
              <a:rPr lang="en-US" sz="1800" b="0" i="0">
                <a:solidFill>
                  <a:schemeClr val="bg1"/>
                </a:solidFill>
                <a:effectLst/>
                <a:latin typeface="Arial"/>
                <a:cs typeface="Arial"/>
              </a:rPr>
              <a:t>: </a:t>
            </a:r>
            <a:r>
              <a:rPr lang="en-US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Opatření</a:t>
            </a:r>
            <a: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týkající</a:t>
            </a:r>
            <a: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  <a:t> se </a:t>
            </a:r>
            <a:r>
              <a:rPr lang="en-US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pomoci</a:t>
            </a:r>
            <a:r>
              <a:rPr lang="en-US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>
                <a:solidFill>
                  <a:schemeClr val="bg1"/>
                </a:solidFill>
                <a:latin typeface="Open Sans"/>
                <a:ea typeface="+mn-lt"/>
                <a:cs typeface="Open Sans"/>
              </a:rPr>
              <a:t>se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určují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případ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od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případu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přičemž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zohledňují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jedinečné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okolnosti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požadavky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každé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situace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poskytují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řadu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možných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US" sz="1800" b="0" i="0">
              <a:solidFill>
                <a:schemeClr val="bg1"/>
              </a:solidFill>
              <a:effectLst/>
              <a:ea typeface="+mn-lt"/>
              <a:cs typeface="+mn-lt"/>
            </a:endParaRPr>
          </a:p>
        </p:txBody>
      </p:sp>
      <p:sp>
        <p:nvSpPr>
          <p:cNvPr id="6" name="Shape 2613">
            <a:extLst>
              <a:ext uri="{FF2B5EF4-FFF2-40B4-BE49-F238E27FC236}">
                <a16:creationId xmlns:a16="http://schemas.microsoft.com/office/drawing/2014/main" id="{8D863D94-9512-F4E9-D9A0-AD5A01EB0561}"/>
              </a:ext>
            </a:extLst>
          </p:cNvPr>
          <p:cNvSpPr/>
          <p:nvPr/>
        </p:nvSpPr>
        <p:spPr>
          <a:xfrm>
            <a:off x="393952" y="3502886"/>
            <a:ext cx="472841" cy="471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7" name="Shape 2619">
            <a:extLst>
              <a:ext uri="{FF2B5EF4-FFF2-40B4-BE49-F238E27FC236}">
                <a16:creationId xmlns:a16="http://schemas.microsoft.com/office/drawing/2014/main" id="{7B60B40E-72EC-BD44-2479-D407366BC4B4}"/>
              </a:ext>
            </a:extLst>
          </p:cNvPr>
          <p:cNvSpPr/>
          <p:nvPr/>
        </p:nvSpPr>
        <p:spPr>
          <a:xfrm>
            <a:off x="393952" y="2513587"/>
            <a:ext cx="436242" cy="490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3BF18B-B84D-4985-B032-DB994F17A62C}"/>
              </a:ext>
            </a:extLst>
          </p:cNvPr>
          <p:cNvSpPr txBox="1"/>
          <p:nvPr/>
        </p:nvSpPr>
        <p:spPr>
          <a:xfrm>
            <a:off x="1052512" y="3429000"/>
            <a:ext cx="10764252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US" b="1" err="1">
                <a:solidFill>
                  <a:srgbClr val="FFFFFF"/>
                </a:solidFill>
                <a:latin typeface="Arial"/>
                <a:cs typeface="Arial"/>
              </a:rPr>
              <a:t>Nahlašovací</a:t>
            </a:r>
            <a:r>
              <a:rPr lang="en-US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b="1" err="1">
                <a:solidFill>
                  <a:srgbClr val="FFFFFF"/>
                </a:solidFill>
                <a:latin typeface="Arial"/>
                <a:cs typeface="Arial"/>
              </a:rPr>
              <a:t>procesy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: 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měly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by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být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zavedeny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efektivní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způsoby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nahlašování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, a to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tak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, aby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instituce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měla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možnost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nabídnout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pomoc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v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případě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potřeby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. 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Nahlašování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by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mělo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být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 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umožněno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několika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+mn-lt"/>
                <a:cs typeface="Arial"/>
              </a:rPr>
              <a:t>způsoby</a:t>
            </a:r>
            <a:r>
              <a:rPr lang="en-US">
                <a:solidFill>
                  <a:srgbClr val="FFFFFF"/>
                </a:solidFill>
                <a:latin typeface="Arial"/>
                <a:ea typeface="+mn-lt"/>
                <a:cs typeface="Arial"/>
              </a:rPr>
              <a:t>:​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fyzicky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a online ​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anonymně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či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nikoliv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 ​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formálně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nebo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neformálně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 ​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/>
              <a:buChar char="•"/>
            </a:pP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v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různých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jazycích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 ​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 fontAlgn="base">
              <a:buFont typeface="Arial"/>
              <a:buChar char="•"/>
            </a:pP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k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dispozici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24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hodin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denně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a 7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dní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v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týdnu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​</a:t>
            </a:r>
          </a:p>
          <a:p>
            <a:pPr marL="285750" indent="-285750">
              <a:buFont typeface="Arial"/>
              <a:buChar char="•"/>
            </a:pP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možnost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obrátit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se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na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svou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domovskou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instituci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např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. v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případě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mobilních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výzkumníků</a:t>
            </a:r>
            <a:r>
              <a:rPr lang="en-US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*</a:t>
            </a:r>
            <a:r>
              <a:rPr lang="en-US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ic</a:t>
            </a:r>
            <a:endParaRPr lang="en-US">
              <a:solidFill>
                <a:srgbClr val="FFFFFF"/>
              </a:solidFill>
              <a:latin typeface="Arial"/>
              <a:ea typeface="Open San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6379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7F98E95-9D30-8069-3724-099A62DB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Pomoc</a:t>
            </a:r>
            <a:endParaRPr lang="en-US" b="1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A02E91-94DF-FB50-7D49-D1B406FB792E}"/>
              </a:ext>
            </a:extLst>
          </p:cNvPr>
          <p:cNvSpPr txBox="1"/>
          <p:nvPr/>
        </p:nvSpPr>
        <p:spPr>
          <a:xfrm>
            <a:off x="1052512" y="2418834"/>
            <a:ext cx="5360988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Usilujte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o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nastavení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opatření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postupů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která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umožňují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 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reagovat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rychle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F21706-A30B-DBF2-606D-EEC828234A53}"/>
              </a:ext>
            </a:extLst>
          </p:cNvPr>
          <p:cNvSpPr txBox="1"/>
          <p:nvPr/>
        </p:nvSpPr>
        <p:spPr>
          <a:xfrm>
            <a:off x="1052512" y="3435079"/>
            <a:ext cx="4789488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GB" err="1">
                <a:latin typeface="Arial"/>
                <a:cs typeface="Arial"/>
              </a:rPr>
              <a:t>Vyhněte</a:t>
            </a:r>
            <a:r>
              <a:rPr lang="en-GB">
                <a:latin typeface="Arial"/>
                <a:cs typeface="Arial"/>
              </a:rPr>
              <a:t> se </a:t>
            </a:r>
            <a:r>
              <a:rPr lang="en-GB" err="1">
                <a:latin typeface="Arial"/>
                <a:cs typeface="Arial"/>
              </a:rPr>
              <a:t>opatřením</a:t>
            </a:r>
            <a:r>
              <a:rPr lang="en-GB">
                <a:latin typeface="Arial"/>
                <a:cs typeface="Arial"/>
              </a:rPr>
              <a:t>, </a:t>
            </a:r>
            <a:r>
              <a:rPr lang="en-GB" err="1">
                <a:latin typeface="Arial"/>
                <a:cs typeface="Arial"/>
              </a:rPr>
              <a:t>která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vyžadují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kontaktovat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vedoucí</a:t>
            </a:r>
            <a:r>
              <a:rPr lang="en-GB">
                <a:latin typeface="Arial"/>
                <a:cs typeface="Arial"/>
              </a:rPr>
              <a:t>*</a:t>
            </a:r>
            <a:r>
              <a:rPr lang="en-GB" err="1">
                <a:latin typeface="Arial"/>
                <a:cs typeface="Arial"/>
              </a:rPr>
              <a:t>ho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nebo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supervizora</a:t>
            </a:r>
            <a:r>
              <a:rPr lang="en-GB">
                <a:latin typeface="Arial"/>
                <a:cs typeface="Arial"/>
              </a:rPr>
              <a:t>*</a:t>
            </a:r>
            <a:r>
              <a:rPr lang="en-GB" err="1">
                <a:latin typeface="Arial"/>
                <a:cs typeface="Arial"/>
              </a:rPr>
              <a:t>ku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jako</a:t>
            </a:r>
            <a:r>
              <a:rPr lang="en-GB">
                <a:latin typeface="Arial"/>
                <a:cs typeface="Arial"/>
              </a:rPr>
              <a:t> </a:t>
            </a:r>
            <a:r>
              <a:rPr lang="en-GB" err="1">
                <a:latin typeface="Arial"/>
                <a:cs typeface="Arial"/>
              </a:rPr>
              <a:t>první</a:t>
            </a:r>
            <a:r>
              <a:rPr lang="en-GB">
                <a:latin typeface="Arial"/>
                <a:cs typeface="Arial"/>
              </a:rPr>
              <a:t> bod </a:t>
            </a:r>
            <a:r>
              <a:rPr lang="en-GB" err="1">
                <a:latin typeface="Arial"/>
                <a:cs typeface="Arial"/>
              </a:rPr>
              <a:t>kontaktu</a:t>
            </a:r>
          </a:p>
        </p:txBody>
      </p:sp>
      <p:sp>
        <p:nvSpPr>
          <p:cNvPr id="7" name="Shape 2526">
            <a:extLst>
              <a:ext uri="{FF2B5EF4-FFF2-40B4-BE49-F238E27FC236}">
                <a16:creationId xmlns:a16="http://schemas.microsoft.com/office/drawing/2014/main" id="{D048FDD9-2CF3-66F3-AFE0-20A0A2BC95EB}"/>
              </a:ext>
            </a:extLst>
          </p:cNvPr>
          <p:cNvSpPr/>
          <p:nvPr/>
        </p:nvSpPr>
        <p:spPr>
          <a:xfrm>
            <a:off x="384408" y="2434826"/>
            <a:ext cx="494995" cy="4831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8" name="Shape 2549">
            <a:extLst>
              <a:ext uri="{FF2B5EF4-FFF2-40B4-BE49-F238E27FC236}">
                <a16:creationId xmlns:a16="http://schemas.microsoft.com/office/drawing/2014/main" id="{E1DB6823-56F5-01C3-DEC8-70DBE302F758}"/>
              </a:ext>
            </a:extLst>
          </p:cNvPr>
          <p:cNvSpPr/>
          <p:nvPr/>
        </p:nvSpPr>
        <p:spPr>
          <a:xfrm>
            <a:off x="381613" y="3483193"/>
            <a:ext cx="494995" cy="483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9" name="Shape 2554">
            <a:extLst>
              <a:ext uri="{FF2B5EF4-FFF2-40B4-BE49-F238E27FC236}">
                <a16:creationId xmlns:a16="http://schemas.microsoft.com/office/drawing/2014/main" id="{E776AF10-C6C9-C91E-B18B-D0796F728188}"/>
              </a:ext>
            </a:extLst>
          </p:cNvPr>
          <p:cNvSpPr/>
          <p:nvPr/>
        </p:nvSpPr>
        <p:spPr>
          <a:xfrm>
            <a:off x="6330692" y="2373468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Shape 2571">
            <a:extLst>
              <a:ext uri="{FF2B5EF4-FFF2-40B4-BE49-F238E27FC236}">
                <a16:creationId xmlns:a16="http://schemas.microsoft.com/office/drawing/2014/main" id="{32C51EFA-182E-1EFC-9C1C-02F5F9BAFD10}"/>
              </a:ext>
            </a:extLst>
          </p:cNvPr>
          <p:cNvSpPr/>
          <p:nvPr/>
        </p:nvSpPr>
        <p:spPr>
          <a:xfrm>
            <a:off x="373944" y="4807251"/>
            <a:ext cx="332790" cy="332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C2913F-C41D-E821-F59D-25D98288FBBE}"/>
              </a:ext>
            </a:extLst>
          </p:cNvPr>
          <p:cNvSpPr txBox="1"/>
          <p:nvPr/>
        </p:nvSpPr>
        <p:spPr>
          <a:xfrm>
            <a:off x="7025221" y="2377795"/>
            <a:ext cx="50292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Poskytujte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podrobné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úplné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informace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o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možných</a:t>
            </a:r>
            <a:r>
              <a:rPr lang="en-GB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err="1">
                <a:solidFill>
                  <a:srgbClr val="FFFFFF"/>
                </a:solidFill>
                <a:latin typeface="Arial"/>
                <a:cs typeface="Arial"/>
              </a:rPr>
              <a:t>sankcích</a:t>
            </a:r>
            <a:endParaRPr lang="cs-CZ" err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544D39-E4A4-07B1-07D6-7477A70BE484}"/>
              </a:ext>
            </a:extLst>
          </p:cNvPr>
          <p:cNvSpPr txBox="1"/>
          <p:nvPr/>
        </p:nvSpPr>
        <p:spPr>
          <a:xfrm>
            <a:off x="999067" y="4696178"/>
            <a:ext cx="5367866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Vyhněte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se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varovným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nápisům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v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místech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určených</a:t>
            </a:r>
            <a:r>
              <a:rPr lang="en-US">
                <a:solidFill>
                  <a:srgbClr val="FFFFFF"/>
                </a:solidFill>
                <a:latin typeface="Arial"/>
                <a:cs typeface="Arial"/>
              </a:rPr>
              <a:t> pro </a:t>
            </a:r>
            <a:r>
              <a:rPr lang="en-US" err="1">
                <a:solidFill>
                  <a:srgbClr val="FFFFFF"/>
                </a:solidFill>
                <a:latin typeface="Arial"/>
                <a:cs typeface="Arial"/>
              </a:rPr>
              <a:t>nahlašování</a:t>
            </a:r>
            <a:endParaRPr lang="en-US" err="1">
              <a:solidFill>
                <a:srgbClr val="FFFFFF"/>
              </a:solidFill>
              <a:latin typeface="Arial"/>
              <a:ea typeface="Open Sans"/>
              <a:cs typeface="Arial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9085B4A7-7F1F-3CEC-66F2-9E14C0A383A3}"/>
              </a:ext>
            </a:extLst>
          </p:cNvPr>
          <p:cNvSpPr txBox="1"/>
          <p:nvPr/>
        </p:nvSpPr>
        <p:spPr>
          <a:xfrm>
            <a:off x="7025932" y="5065984"/>
            <a:ext cx="4426833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Předvídejte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nouzové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finanční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výdaje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umožní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odjezd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v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případě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incidentů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odehrávajících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se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během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exkurzí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konferencí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cs-CZ">
              <a:solidFill>
                <a:schemeClr val="bg1"/>
              </a:solidFill>
            </a:endParaRPr>
          </a:p>
        </p:txBody>
      </p:sp>
      <p:sp>
        <p:nvSpPr>
          <p:cNvPr id="14" name="Shape 2568">
            <a:extLst>
              <a:ext uri="{FF2B5EF4-FFF2-40B4-BE49-F238E27FC236}">
                <a16:creationId xmlns:a16="http://schemas.microsoft.com/office/drawing/2014/main" id="{BF7B4BD8-52C8-B931-4BBF-6B8B3FDD0120}"/>
              </a:ext>
            </a:extLst>
          </p:cNvPr>
          <p:cNvSpPr/>
          <p:nvPr/>
        </p:nvSpPr>
        <p:spPr>
          <a:xfrm>
            <a:off x="6348082" y="5018980"/>
            <a:ext cx="464948" cy="54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3E675111-3459-0DBA-C7F8-8C0F66820035}"/>
              </a:ext>
            </a:extLst>
          </p:cNvPr>
          <p:cNvSpPr txBox="1"/>
          <p:nvPr/>
        </p:nvSpPr>
        <p:spPr>
          <a:xfrm>
            <a:off x="7068265" y="3443180"/>
            <a:ext cx="4384500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Zavádějte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systémy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podchytí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také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případy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online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(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sociální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sítě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online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výuka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e-mail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atd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.),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umožní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upozornit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na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tyto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případy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 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nabídnou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podporu</a:t>
            </a:r>
            <a:endParaRPr lang="en-US" err="1">
              <a:solidFill>
                <a:schemeClr val="bg1"/>
              </a:solidFill>
              <a:ea typeface="Open Sans"/>
              <a:cs typeface="Open Sans"/>
            </a:endParaRPr>
          </a:p>
        </p:txBody>
      </p:sp>
      <p:sp>
        <p:nvSpPr>
          <p:cNvPr id="16" name="Shape 2541">
            <a:extLst>
              <a:ext uri="{FF2B5EF4-FFF2-40B4-BE49-F238E27FC236}">
                <a16:creationId xmlns:a16="http://schemas.microsoft.com/office/drawing/2014/main" id="{76E26059-F34C-734C-1EEE-D44EE5EF5560}"/>
              </a:ext>
            </a:extLst>
          </p:cNvPr>
          <p:cNvSpPr/>
          <p:nvPr/>
        </p:nvSpPr>
        <p:spPr>
          <a:xfrm>
            <a:off x="6333971" y="3555129"/>
            <a:ext cx="464948" cy="406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103285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0814375-6052-3DE8-EA75-92F44BF97C2C}"/>
              </a:ext>
            </a:extLst>
          </p:cNvPr>
          <p:cNvSpPr txBox="1">
            <a:spLocks/>
          </p:cNvSpPr>
          <p:nvPr/>
        </p:nvSpPr>
        <p:spPr>
          <a:xfrm>
            <a:off x="1052512" y="1103075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err="1">
                <a:latin typeface="Arial"/>
                <a:cs typeface="Arial"/>
              </a:rPr>
              <a:t>Cíle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školení</a:t>
            </a:r>
            <a:endParaRPr lang="cs-CZ" err="1"/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BF28EEE-5380-E7C2-68BC-8FE6D362727D}"/>
              </a:ext>
            </a:extLst>
          </p:cNvPr>
          <p:cNvSpPr txBox="1"/>
          <p:nvPr/>
        </p:nvSpPr>
        <p:spPr>
          <a:xfrm>
            <a:off x="359338" y="2148557"/>
            <a:ext cx="11365010" cy="4229619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 marL="285750" indent="-285750">
              <a:buFont typeface="Wingdings"/>
              <a:buChar char="q"/>
            </a:pPr>
            <a:r>
              <a:rPr lang="en-GB" sz="1700" err="1">
                <a:solidFill>
                  <a:schemeClr val="bg1"/>
                </a:solidFill>
                <a:latin typeface="Open Sans"/>
                <a:ea typeface="+mn-lt"/>
                <a:cs typeface="Open Sans"/>
              </a:rPr>
              <a:t>Porozumět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pojmům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souvisejícím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s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podmíněným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násilím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pochopit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jeho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dopad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v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akademickém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prostředí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US" sz="1700">
              <a:solidFill>
                <a:schemeClr val="bg1"/>
              </a:solidFill>
              <a:latin typeface="Arial"/>
              <a:ea typeface="+mn-lt"/>
              <a:cs typeface="Arial"/>
            </a:endParaRPr>
          </a:p>
          <a:p>
            <a:endParaRPr lang="en-GB" sz="1700">
              <a:solidFill>
                <a:schemeClr val="bg1"/>
              </a:solidFill>
              <a:ea typeface="+mn-lt"/>
              <a:cs typeface="+mn-lt"/>
            </a:endParaRPr>
          </a:p>
          <a:p>
            <a:pPr marL="285750" indent="-285750">
              <a:buFont typeface="Wingdings"/>
              <a:buChar char="q"/>
            </a:pP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Seznámit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se s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výskytem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v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akademickém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prostředí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poukázat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na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jeho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specifické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rysy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en-US" sz="1700">
              <a:solidFill>
                <a:schemeClr val="bg1"/>
              </a:solidFill>
              <a:latin typeface="Arial"/>
              <a:ea typeface="+mn-lt"/>
              <a:cs typeface="Arial"/>
            </a:endParaRPr>
          </a:p>
          <a:p>
            <a:endParaRPr lang="en-GB" sz="1700">
              <a:solidFill>
                <a:schemeClr val="bg1"/>
              </a:solidFill>
              <a:ea typeface="+mn-lt"/>
              <a:cs typeface="+mn-lt"/>
            </a:endParaRPr>
          </a:p>
          <a:p>
            <a:pPr marL="285750" indent="-285750">
              <a:buFont typeface="Wingdings"/>
              <a:buChar char="q"/>
            </a:pP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Porozumět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tzv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modelu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7P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projektu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UniSAFE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(prevalence,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prevence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pomoc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postih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poskytování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služeb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partnerství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politika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),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který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představuje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komplexní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přístup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k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vysokoškolských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výzkumných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 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institucích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en-GB">
              <a:solidFill>
                <a:schemeClr val="bg1"/>
              </a:solidFill>
              <a:ea typeface="Open Sans"/>
              <a:cs typeface="Open Sans"/>
            </a:endParaRPr>
          </a:p>
          <a:p>
            <a:endParaRPr lang="en-GB" sz="1700">
              <a:solidFill>
                <a:schemeClr val="bg1"/>
              </a:solidFill>
              <a:ea typeface="+mn-lt"/>
              <a:cs typeface="+mn-lt"/>
            </a:endParaRPr>
          </a:p>
          <a:p>
            <a:pPr marL="285750" indent="-285750">
              <a:buFont typeface="Wingdings"/>
              <a:buChar char="q"/>
            </a:pP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Získat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informace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o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osvědčených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inspirativních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postupech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při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vytváření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zavádění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institucionálních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politik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za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účelem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již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některé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evropské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vysoké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školy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výzkumné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institutce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přijaly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právě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za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pomoci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využití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sz="1700" err="1">
                <a:solidFill>
                  <a:schemeClr val="bg1"/>
                </a:solidFill>
                <a:ea typeface="+mn-lt"/>
                <a:cs typeface="+mn-lt"/>
              </a:rPr>
              <a:t>modelu</a:t>
            </a:r>
            <a:r>
              <a:rPr lang="en-GB" sz="1700">
                <a:solidFill>
                  <a:schemeClr val="bg1"/>
                </a:solidFill>
                <a:ea typeface="+mn-lt"/>
                <a:cs typeface="+mn-lt"/>
              </a:rPr>
              <a:t> 7P. </a:t>
            </a:r>
            <a:endParaRPr lang="en-GB">
              <a:solidFill>
                <a:schemeClr val="bg1"/>
              </a:solidFill>
              <a:ea typeface="Open Sans"/>
              <a:cs typeface="Open Sans"/>
            </a:endParaRPr>
          </a:p>
          <a:p>
            <a:pPr>
              <a:lnSpc>
                <a:spcPct val="150000"/>
              </a:lnSpc>
            </a:pPr>
            <a:endParaRPr lang="en-GB" sz="1700">
              <a:solidFill>
                <a:schemeClr val="bg1"/>
              </a:solidFill>
              <a:latin typeface="Arial"/>
              <a:ea typeface="+mn-lt"/>
              <a:cs typeface="Arial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US" sz="170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7570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8427BB3-C6E4-BAC5-C500-615395DC0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92522"/>
            <a:ext cx="10086975" cy="1053200"/>
          </a:xfrm>
        </p:spPr>
        <p:txBody>
          <a:bodyPr/>
          <a:lstStyle/>
          <a:p>
            <a:r>
              <a:rPr lang="en-GB" b="1" err="1">
                <a:latin typeface="open sans"/>
                <a:cs typeface="Calibri"/>
              </a:rPr>
              <a:t>Případ</a:t>
            </a:r>
            <a:r>
              <a:rPr lang="en-GB" b="1">
                <a:latin typeface="open sans"/>
                <a:cs typeface="Calibri"/>
              </a:rPr>
              <a:t> </a:t>
            </a:r>
            <a:r>
              <a:rPr lang="en-GB" b="1" err="1">
                <a:latin typeface="open sans"/>
                <a:cs typeface="Calibri"/>
              </a:rPr>
              <a:t>dobré</a:t>
            </a:r>
            <a:r>
              <a:rPr lang="en-GB" b="1">
                <a:latin typeface="open sans"/>
                <a:cs typeface="Calibri"/>
              </a:rPr>
              <a:t> </a:t>
            </a:r>
            <a:r>
              <a:rPr lang="en-GB" b="1" err="1">
                <a:latin typeface="open sans"/>
                <a:cs typeface="Calibri"/>
              </a:rPr>
              <a:t>praxe</a:t>
            </a:r>
            <a:r>
              <a:rPr lang="en-GB" b="1">
                <a:latin typeface="open sans"/>
                <a:cs typeface="Calibri"/>
              </a:rPr>
              <a:t>: Combat Harassment Tool (CHAT), </a:t>
            </a:r>
            <a:r>
              <a:rPr lang="en-GB" b="1" err="1">
                <a:latin typeface="open sans"/>
                <a:cs typeface="Calibri"/>
              </a:rPr>
              <a:t>KULeuven</a:t>
            </a:r>
            <a:r>
              <a:rPr lang="en-GB" b="1">
                <a:latin typeface="open sans"/>
                <a:cs typeface="Calibri"/>
              </a:rPr>
              <a:t>, Belgium</a:t>
            </a:r>
            <a:endParaRPr lang="en-US" b="1">
              <a:latin typeface="open sans"/>
            </a:endParaRPr>
          </a:p>
        </p:txBody>
      </p:sp>
      <p:pic>
        <p:nvPicPr>
          <p:cNvPr id="4" name="Picture 3" descr="A group of men looking at a computer&#10;&#10;Description automatically generated">
            <a:extLst>
              <a:ext uri="{FF2B5EF4-FFF2-40B4-BE49-F238E27FC236}">
                <a16:creationId xmlns:a16="http://schemas.microsoft.com/office/drawing/2014/main" id="{6B6439C6-B516-5239-9CE9-764CDBE73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365" y="2209747"/>
            <a:ext cx="7587342" cy="404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350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0FBB536-C4D3-C90E-2F5F-1E2147438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43026"/>
            <a:ext cx="10086975" cy="778381"/>
          </a:xfrm>
        </p:spPr>
        <p:txBody>
          <a:bodyPr/>
          <a:lstStyle/>
          <a:p>
            <a:r>
              <a:rPr lang="en-GB" b="1" err="1">
                <a:latin typeface="Arial"/>
                <a:cs typeface="Arial"/>
              </a:rPr>
              <a:t>Příklad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dobré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praxe</a:t>
            </a:r>
            <a:r>
              <a:rPr lang="en-GB" b="1">
                <a:latin typeface="Arial"/>
                <a:cs typeface="Arial"/>
              </a:rPr>
              <a:t>: </a:t>
            </a:r>
            <a:r>
              <a:rPr lang="en-GB" b="1" i="1" err="1">
                <a:latin typeface="Arial"/>
                <a:cs typeface="Arial"/>
              </a:rPr>
              <a:t>Speakout</a:t>
            </a:r>
            <a:r>
              <a:rPr lang="en-GB" b="1" i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na</a:t>
            </a:r>
            <a:r>
              <a:rPr lang="en-GB" b="1" i="1">
                <a:latin typeface="Arial"/>
                <a:cs typeface="Arial"/>
              </a:rPr>
              <a:t> </a:t>
            </a:r>
            <a:r>
              <a:rPr lang="en-GB" b="1">
                <a:latin typeface="Arial"/>
                <a:cs typeface="Arial"/>
              </a:rPr>
              <a:t>Technological University of Dublin, Ireland</a:t>
            </a:r>
            <a:endParaRPr lang="en-US" b="1">
              <a:latin typeface="Arial"/>
              <a:cs typeface="Arial"/>
            </a:endParaRPr>
          </a:p>
        </p:txBody>
      </p:sp>
      <p:pic>
        <p:nvPicPr>
          <p:cNvPr id="4" name="Picture 4" descr="A screenshot of a website&#10;&#10;Description automatically generated">
            <a:extLst>
              <a:ext uri="{FF2B5EF4-FFF2-40B4-BE49-F238E27FC236}">
                <a16:creationId xmlns:a16="http://schemas.microsoft.com/office/drawing/2014/main" id="{65E6F9EE-0D25-AAA4-1DB6-A79731F70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0055" y="2077975"/>
            <a:ext cx="7119052" cy="446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598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C38F3-1190-4CC2-F568-EE618F265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FE45DDA-58A5-ED94-00DA-D2A46BFB4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43026"/>
            <a:ext cx="10086975" cy="1083181"/>
          </a:xfrm>
        </p:spPr>
        <p:txBody>
          <a:bodyPr/>
          <a:lstStyle/>
          <a:p>
            <a:r>
              <a:rPr lang="en-GB" b="1" err="1">
                <a:latin typeface="Arial"/>
                <a:cs typeface="Arial"/>
              </a:rPr>
              <a:t>Příklad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dobré</a:t>
            </a:r>
            <a:r>
              <a:rPr lang="en-GB" b="1">
                <a:latin typeface="Arial"/>
                <a:cs typeface="Arial"/>
              </a:rPr>
              <a:t> praxe: </a:t>
            </a:r>
            <a:r>
              <a:rPr lang="en-GB" b="1" i="1">
                <a:latin typeface="Arial"/>
                <a:cs typeface="Arial"/>
              </a:rPr>
              <a:t>Nenech to být </a:t>
            </a:r>
            <a:r>
              <a:rPr lang="en-GB" b="1">
                <a:latin typeface="Arial"/>
                <a:cs typeface="Arial"/>
              </a:rPr>
              <a:t>v České republice</a:t>
            </a:r>
            <a:endParaRPr lang="en-GB" b="1" i="1">
              <a:latin typeface="Arial"/>
              <a:cs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0487A5-CAFD-6797-A790-B04A1B2FD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484" y="2028092"/>
            <a:ext cx="5783585" cy="482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7417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2C3B1-70F6-831A-D070-43FCABD77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183376B9-841F-DE84-CC44-F45DEEE53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43</a:t>
            </a:fld>
            <a:endParaRPr lang="fr-FR"/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08825FD6-FC39-9678-6D1D-9E636008A04A}"/>
              </a:ext>
            </a:extLst>
          </p:cNvPr>
          <p:cNvSpPr txBox="1">
            <a:spLocks/>
          </p:cNvSpPr>
          <p:nvPr/>
        </p:nvSpPr>
        <p:spPr>
          <a:xfrm>
            <a:off x="1422772" y="2666661"/>
            <a:ext cx="9350516" cy="75379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US" sz="3600" b="1">
              <a:solidFill>
                <a:srgbClr val="96409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1B03B63B-2FE4-ABAC-8B36-5AB687262303}"/>
              </a:ext>
            </a:extLst>
          </p:cNvPr>
          <p:cNvSpPr txBox="1">
            <a:spLocks/>
          </p:cNvSpPr>
          <p:nvPr/>
        </p:nvSpPr>
        <p:spPr>
          <a:xfrm>
            <a:off x="1575172" y="2819061"/>
            <a:ext cx="9350516" cy="75379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Obědová přestávka (1 hodina)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807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D2EEFDE-1EE3-1C25-B2B0-927EDBB6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latin typeface="Arial"/>
                <a:cs typeface="Arial"/>
              </a:rPr>
              <a:t>Postih</a:t>
            </a:r>
            <a:endParaRPr lang="cs-CZ" err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2DCF2D-3234-411E-F909-7CFF4C7AA7C9}"/>
              </a:ext>
            </a:extLst>
          </p:cNvPr>
          <p:cNvSpPr txBox="1"/>
          <p:nvPr/>
        </p:nvSpPr>
        <p:spPr>
          <a:xfrm>
            <a:off x="698167" y="2218287"/>
            <a:ext cx="11081456" cy="386310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Postih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se 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týká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řešení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případů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genderově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podmíněného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násilí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ze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strany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instituce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vyšetřovacích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úkonů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disciplinárních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postupů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případně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sankcí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pro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pachatele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*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ky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V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některých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případech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může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zahrnovat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také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soudní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řízení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,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včetně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soudních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případů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pro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trestné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činy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občanskoprávní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delikty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 </a:t>
            </a:r>
            <a:endParaRPr lang="cs-CZ" sz="1600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endParaRPr lang="en-US" sz="1600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Je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potřeba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vzít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v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úvahu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následující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prvky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Jasné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dostupné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transparentní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řešení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incidentů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stížností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;</a:t>
            </a:r>
            <a:endParaRPr lang="en-US" sz="1600">
              <a:solidFill>
                <a:srgbClr val="FFFFFF"/>
              </a:solidFill>
              <a:latin typeface="Arial"/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Přiměřené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časové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lhůty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mezi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stížností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šetřením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rozhodnutím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/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sankcí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  <a:endParaRPr lang="en-US" sz="1600">
              <a:latin typeface="Arial"/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Tzv</a:t>
            </a:r>
            <a:r>
              <a:rPr lang="en-US" sz="1600" b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. victim-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centred</a:t>
            </a:r>
            <a:r>
              <a:rPr lang="en-US" sz="1600" b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, trauma-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informovaný</a:t>
            </a:r>
            <a:r>
              <a:rPr lang="en-US" sz="1600" b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genderově</a:t>
            </a:r>
            <a:r>
              <a:rPr lang="en-US" sz="1600" b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citlivý</a:t>
            </a:r>
            <a:r>
              <a:rPr lang="en-US" sz="1600" b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přístup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ve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všech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fázích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šetření</a:t>
            </a:r>
            <a:r>
              <a:rPr lang="en-US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Efektivní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komunikace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s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obětí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/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přeživší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pachatelem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*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kou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přihlížejícími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osobami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v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každém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kroku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procesu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Arial"/>
              </a:rPr>
              <a:t>;</a:t>
            </a:r>
            <a:endParaRPr lang="en-US" sz="1600"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Samostatné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zaměstnané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studující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osoby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;</a:t>
            </a:r>
            <a:endParaRPr lang="en-US" sz="1600">
              <a:solidFill>
                <a:srgbClr val="FFFFFF"/>
              </a:solidFill>
              <a:latin typeface="Arial"/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Open Sans"/>
                <a:cs typeface="Open Sans"/>
              </a:rPr>
              <a:t>Kritéria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složení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vyšetřovací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komise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;</a:t>
            </a:r>
            <a:endParaRPr lang="en-US" sz="1600">
              <a:solidFill>
                <a:srgbClr val="FFFFFF"/>
              </a:solidFill>
              <a:latin typeface="Arial"/>
              <a:ea typeface="+mn-lt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Přiměřené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vhodné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spravedlivé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sankce</a:t>
            </a:r>
            <a:r>
              <a:rPr lang="en-US" sz="1600" b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jako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výsledek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vyšetřování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disciplinárního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řízení</a:t>
            </a:r>
            <a:r>
              <a:rPr lang="en-US" sz="16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21932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D2EEFDE-1EE3-1C25-B2B0-927EDBB6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latin typeface="Arial"/>
                <a:cs typeface="Arial"/>
              </a:rPr>
              <a:t>Postih</a:t>
            </a:r>
            <a:endParaRPr lang="en-US" b="1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47A34B-1520-BC6F-912B-4E198B0889F7}"/>
              </a:ext>
            </a:extLst>
          </p:cNvPr>
          <p:cNvSpPr txBox="1"/>
          <p:nvPr/>
        </p:nvSpPr>
        <p:spPr>
          <a:xfrm>
            <a:off x="346475" y="2101056"/>
            <a:ext cx="11503486" cy="40164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Osvědčené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standardy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postupů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tykající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se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postihu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: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Interní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řeší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genderově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podmíněné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násilí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odděleně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od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obecných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disciplinárních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pravidel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postupů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Arial"/>
              </a:rPr>
              <a:t>.</a:t>
            </a:r>
            <a:endParaRPr lang="en-US" sz="15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Neformální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formální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jsou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jasně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stanoveny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včetně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informací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o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typech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disciplinárních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opatření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nebo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sankcí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Jsou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uvedeny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jasné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informace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o tom, co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lze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použít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jako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důkazní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materiály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posuzování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různých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forem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genderově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podmíněného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násilí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Organizace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by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neměla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 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prosazovat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doporučovat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společná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setkání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s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oběma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stranami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"za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účelem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vyjasnění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situace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",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externí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mediaci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ani "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smírčí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"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</a:p>
          <a:p>
            <a:endParaRPr lang="en-US" sz="15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Osvědčené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standardy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týkající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se 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vyšetřovacích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opatření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postupů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: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Vyšetřování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se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zahajuje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na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základě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formální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stížnosti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nebo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v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že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existují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trvalé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náznaky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závažná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podezření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.</a:t>
            </a:r>
            <a:endParaRPr lang="en-US" sz="1500">
              <a:solidFill>
                <a:srgbClr val="000000"/>
              </a:solidFill>
              <a:latin typeface="Arial"/>
              <a:ea typeface="+mn-lt"/>
              <a:cs typeface="+mn-lt"/>
            </a:endParaRP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Vyšetřování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postupy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se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provádějí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v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případě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,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že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oběť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/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poškozená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osoba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nebo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(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údajný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*a)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pachatel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*ka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organizaci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+mn-lt"/>
                <a:cs typeface="+mn-lt"/>
              </a:rPr>
              <a:t>opustil</a:t>
            </a:r>
            <a:r>
              <a:rPr lang="en-US" sz="1500">
                <a:solidFill>
                  <a:srgbClr val="FFFFFF"/>
                </a:solidFill>
                <a:latin typeface="Arial"/>
                <a:ea typeface="+mn-lt"/>
                <a:cs typeface="+mn-lt"/>
              </a:rPr>
              <a:t>*a.</a:t>
            </a:r>
          </a:p>
          <a:p>
            <a:endParaRPr lang="en-US" sz="15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Osvědčené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standardy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týkající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se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interního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disciplinárního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postupy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5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sankcí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: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Hlavní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myšlenkou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disciplinárních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opatření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je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náprava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chování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která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nutně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nemusí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zahrnovat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postih</a:t>
            </a:r>
            <a:r>
              <a:rPr lang="en-US" sz="150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/</a:t>
            </a:r>
            <a:r>
              <a:rPr lang="en-US" sz="1500" err="1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sankce</a:t>
            </a:r>
            <a:r>
              <a:rPr lang="en-US" sz="1500">
                <a:solidFill>
                  <a:srgbClr val="FFFFFF"/>
                </a:solidFill>
                <a:latin typeface="Open Sans"/>
                <a:ea typeface="Open Sans"/>
                <a:cs typeface="Open Sans"/>
              </a:rPr>
              <a:t>.</a:t>
            </a:r>
            <a:r>
              <a:rPr lang="en-US" sz="15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 </a:t>
            </a:r>
          </a:p>
          <a:p>
            <a:pPr marL="742315" lvl="1" indent="-285750">
              <a:buFont typeface="Courier New" panose="020B0604020202020204" pitchFamily="34" charset="0"/>
              <a:buChar char="o"/>
            </a:pP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Vnitřní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disciplinární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opatření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by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měla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být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nezávislá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na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rozhodnutí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oběti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/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poškozené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osoby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oznámit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incident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policii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soudním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500" err="1">
                <a:solidFill>
                  <a:srgbClr val="FFFFFF"/>
                </a:solidFill>
                <a:ea typeface="+mn-lt"/>
                <a:cs typeface="+mn-lt"/>
              </a:rPr>
              <a:t>orgánům</a:t>
            </a:r>
            <a:r>
              <a:rPr lang="en-US" sz="1500">
                <a:solidFill>
                  <a:srgbClr val="FFFFFF"/>
                </a:solidFill>
                <a:ea typeface="+mn-lt"/>
                <a:cs typeface="+mn-lt"/>
              </a:rPr>
              <a:t>. </a:t>
            </a:r>
            <a:endParaRPr lang="en-US" sz="15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9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14876FB-CC8E-C52F-FD35-DE9218532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380" y="1123940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Postih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AC1261-F310-27F2-72D7-6DF4DA8D4F96}"/>
              </a:ext>
            </a:extLst>
          </p:cNvPr>
          <p:cNvSpPr txBox="1"/>
          <p:nvPr/>
        </p:nvSpPr>
        <p:spPr>
          <a:xfrm>
            <a:off x="1002380" y="2956245"/>
            <a:ext cx="4338304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Vytvořte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specifický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externí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subjekt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pro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řešení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GB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případu</a:t>
            </a:r>
            <a:r>
              <a:rPr lang="en-GB">
                <a:solidFill>
                  <a:schemeClr val="bg1"/>
                </a:solidFill>
                <a:latin typeface="Arial"/>
                <a:ea typeface="+mn-lt"/>
                <a:cs typeface="Arial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CE49F1-BFA9-A6A6-0399-35B54EF2689A}"/>
              </a:ext>
            </a:extLst>
          </p:cNvPr>
          <p:cNvSpPr txBox="1"/>
          <p:nvPr/>
        </p:nvSpPr>
        <p:spPr>
          <a:xfrm>
            <a:off x="1007470" y="4012690"/>
            <a:ext cx="4948574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GB" err="1">
                <a:ea typeface="+mn-lt"/>
                <a:cs typeface="+mn-lt"/>
              </a:rPr>
              <a:t>Upravte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úměrně</a:t>
            </a:r>
            <a:r>
              <a:rPr lang="en-GB">
                <a:ea typeface="+mn-lt"/>
                <a:cs typeface="+mn-lt"/>
              </a:rPr>
              <a:t> k </a:t>
            </a:r>
            <a:r>
              <a:rPr lang="en-GB" err="1">
                <a:ea typeface="+mn-lt"/>
                <a:cs typeface="+mn-lt"/>
              </a:rPr>
              <a:t>situaci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povinnosti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obviněné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osoby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nebo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její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pohyb</a:t>
            </a:r>
            <a:r>
              <a:rPr lang="en-GB">
                <a:ea typeface="+mn-lt"/>
                <a:cs typeface="+mn-lt"/>
              </a:rPr>
              <a:t> v </a:t>
            </a:r>
            <a:r>
              <a:rPr lang="en-GB" err="1">
                <a:ea typeface="+mn-lt"/>
                <a:cs typeface="+mn-lt"/>
              </a:rPr>
              <a:t>prostorách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instituce</a:t>
            </a:r>
            <a:r>
              <a:rPr lang="en-GB">
                <a:ea typeface="+mn-lt"/>
                <a:cs typeface="+mn-l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57CBB0-DE38-7831-5E00-E6155C3F3510}"/>
              </a:ext>
            </a:extLst>
          </p:cNvPr>
          <p:cNvSpPr txBox="1"/>
          <p:nvPr/>
        </p:nvSpPr>
        <p:spPr>
          <a:xfrm>
            <a:off x="990520" y="5149400"/>
            <a:ext cx="459105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Zajistěte</a:t>
            </a:r>
            <a:r>
              <a:rPr lang="en-US">
                <a:ea typeface="+mn-lt"/>
                <a:cs typeface="+mn-lt"/>
              </a:rPr>
              <a:t>, aby se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interpretaci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uváděných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skutečností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podílel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psycholog</a:t>
            </a:r>
            <a:r>
              <a:rPr lang="en-US">
                <a:ea typeface="+mn-lt"/>
                <a:cs typeface="+mn-lt"/>
              </a:rPr>
              <a:t>*</a:t>
            </a:r>
            <a:r>
              <a:rPr lang="en-US" err="1">
                <a:ea typeface="+mn-lt"/>
                <a:cs typeface="+mn-lt"/>
              </a:rPr>
              <a:t>žka</a:t>
            </a:r>
            <a:r>
              <a:rPr lang="en-US">
                <a:ea typeface="+mn-lt"/>
                <a:cs typeface="+mn-lt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87721A-A3AD-D6FA-DA09-56D05B77B527}"/>
              </a:ext>
            </a:extLst>
          </p:cNvPr>
          <p:cNvSpPr txBox="1"/>
          <p:nvPr/>
        </p:nvSpPr>
        <p:spPr>
          <a:xfrm>
            <a:off x="7317342" y="2960141"/>
            <a:ext cx="4063512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GB" err="1">
                <a:ea typeface="+mn-lt"/>
                <a:cs typeface="+mn-lt"/>
              </a:rPr>
              <a:t>Zaveďte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kontrolní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mechanismy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vyšetřovacích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postupů</a:t>
            </a:r>
            <a:r>
              <a:rPr lang="en-GB">
                <a:ea typeface="+mn-lt"/>
                <a:cs typeface="+mn-lt"/>
              </a:rPr>
              <a:t> a </a:t>
            </a:r>
            <a:r>
              <a:rPr lang="en-GB" err="1">
                <a:ea typeface="+mn-lt"/>
                <a:cs typeface="+mn-lt"/>
              </a:rPr>
              <a:t>udělených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>
                <a:ea typeface="Open Sans"/>
                <a:cs typeface="Open Sans"/>
              </a:rPr>
              <a:t>sankcí</a:t>
            </a:r>
            <a:endParaRPr lang="cs-CZ" err="1"/>
          </a:p>
        </p:txBody>
      </p:sp>
      <p:sp>
        <p:nvSpPr>
          <p:cNvPr id="9" name="Shape 2554">
            <a:extLst>
              <a:ext uri="{FF2B5EF4-FFF2-40B4-BE49-F238E27FC236}">
                <a16:creationId xmlns:a16="http://schemas.microsoft.com/office/drawing/2014/main" id="{7FE940FB-D971-807B-F6FC-2359A0CEDE61}"/>
              </a:ext>
            </a:extLst>
          </p:cNvPr>
          <p:cNvSpPr/>
          <p:nvPr/>
        </p:nvSpPr>
        <p:spPr>
          <a:xfrm>
            <a:off x="331870" y="2992633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Shape 2550">
            <a:extLst>
              <a:ext uri="{FF2B5EF4-FFF2-40B4-BE49-F238E27FC236}">
                <a16:creationId xmlns:a16="http://schemas.microsoft.com/office/drawing/2014/main" id="{2A76DA7F-3A1F-85C5-AFA0-DC0C2CAEF838}"/>
              </a:ext>
            </a:extLst>
          </p:cNvPr>
          <p:cNvSpPr/>
          <p:nvPr/>
        </p:nvSpPr>
        <p:spPr>
          <a:xfrm>
            <a:off x="6597577" y="5241651"/>
            <a:ext cx="565447" cy="510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1" name="Shape 2571">
            <a:extLst>
              <a:ext uri="{FF2B5EF4-FFF2-40B4-BE49-F238E27FC236}">
                <a16:creationId xmlns:a16="http://schemas.microsoft.com/office/drawing/2014/main" id="{3785974F-ACDA-132C-0C16-F94966E820B6}"/>
              </a:ext>
            </a:extLst>
          </p:cNvPr>
          <p:cNvSpPr/>
          <p:nvPr/>
        </p:nvSpPr>
        <p:spPr>
          <a:xfrm>
            <a:off x="327525" y="4124961"/>
            <a:ext cx="413000" cy="392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2" name="Shape 2541">
            <a:extLst>
              <a:ext uri="{FF2B5EF4-FFF2-40B4-BE49-F238E27FC236}">
                <a16:creationId xmlns:a16="http://schemas.microsoft.com/office/drawing/2014/main" id="{33AB1292-F7C6-15EB-15F3-956198977D9F}"/>
              </a:ext>
            </a:extLst>
          </p:cNvPr>
          <p:cNvSpPr/>
          <p:nvPr/>
        </p:nvSpPr>
        <p:spPr>
          <a:xfrm>
            <a:off x="6614966" y="4116010"/>
            <a:ext cx="464948" cy="406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8494B9C2-8883-5C99-8CFA-BF0975C51F48}"/>
              </a:ext>
            </a:extLst>
          </p:cNvPr>
          <p:cNvSpPr txBox="1"/>
          <p:nvPr/>
        </p:nvSpPr>
        <p:spPr>
          <a:xfrm>
            <a:off x="7359682" y="4081660"/>
            <a:ext cx="3867067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Zvažte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zaznamenávání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(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např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nahrávání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)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závažných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forem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transgresivního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chování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cs-CZ">
              <a:solidFill>
                <a:schemeClr val="bg1"/>
              </a:solidFill>
            </a:endParaRPr>
          </a:p>
        </p:txBody>
      </p:sp>
      <p:sp>
        <p:nvSpPr>
          <p:cNvPr id="14" name="Shape 2616">
            <a:extLst>
              <a:ext uri="{FF2B5EF4-FFF2-40B4-BE49-F238E27FC236}">
                <a16:creationId xmlns:a16="http://schemas.microsoft.com/office/drawing/2014/main" id="{45D34D5F-F444-9354-BB61-F6F04A2D5705}"/>
              </a:ext>
            </a:extLst>
          </p:cNvPr>
          <p:cNvSpPr/>
          <p:nvPr/>
        </p:nvSpPr>
        <p:spPr>
          <a:xfrm>
            <a:off x="385097" y="5241651"/>
            <a:ext cx="388540" cy="382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74D0F360-AFFF-17C1-D267-E80CA6C20C0B}"/>
              </a:ext>
            </a:extLst>
          </p:cNvPr>
          <p:cNvSpPr txBox="1"/>
          <p:nvPr/>
        </p:nvSpPr>
        <p:spPr>
          <a:xfrm>
            <a:off x="7359682" y="5162947"/>
            <a:ext cx="3867067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Nenuťte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strany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, aby v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rámci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stížnosti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podepisovaly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dohodu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 o </a:t>
            </a:r>
            <a:r>
              <a:rPr lang="en-GB" err="1">
                <a:solidFill>
                  <a:schemeClr val="bg1"/>
                </a:solidFill>
                <a:ea typeface="+mn-lt"/>
                <a:cs typeface="+mn-lt"/>
              </a:rPr>
              <a:t>mlčenlivosti</a:t>
            </a:r>
            <a:r>
              <a:rPr lang="en-GB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cs-CZ">
              <a:solidFill>
                <a:schemeClr val="bg1"/>
              </a:solidFill>
            </a:endParaRPr>
          </a:p>
        </p:txBody>
      </p:sp>
      <p:sp>
        <p:nvSpPr>
          <p:cNvPr id="16" name="Shape 2588">
            <a:extLst>
              <a:ext uri="{FF2B5EF4-FFF2-40B4-BE49-F238E27FC236}">
                <a16:creationId xmlns:a16="http://schemas.microsoft.com/office/drawing/2014/main" id="{376D719F-8CCB-58DA-A56B-76CCB34BC436}"/>
              </a:ext>
            </a:extLst>
          </p:cNvPr>
          <p:cNvSpPr/>
          <p:nvPr/>
        </p:nvSpPr>
        <p:spPr>
          <a:xfrm>
            <a:off x="6692233" y="3046284"/>
            <a:ext cx="491784" cy="381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B56440-6394-046D-6B35-FCD867A477FD}"/>
              </a:ext>
            </a:extLst>
          </p:cNvPr>
          <p:cNvSpPr txBox="1"/>
          <p:nvPr/>
        </p:nvSpPr>
        <p:spPr>
          <a:xfrm>
            <a:off x="327525" y="2341365"/>
            <a:ext cx="4338304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Vyšetřovací</a:t>
            </a:r>
            <a:r>
              <a:rPr lang="en-US" b="1">
                <a:solidFill>
                  <a:schemeClr val="bg1"/>
                </a:solidFill>
                <a:latin typeface="Arial"/>
                <a:ea typeface="+mn-lt"/>
                <a:cs typeface="Arial"/>
              </a:rPr>
              <a:t> </a:t>
            </a:r>
            <a:r>
              <a:rPr lang="en-US" b="1" err="1">
                <a:solidFill>
                  <a:schemeClr val="bg1"/>
                </a:solidFill>
                <a:latin typeface="Arial"/>
                <a:ea typeface="+mn-lt"/>
                <a:cs typeface="Arial"/>
              </a:rPr>
              <a:t>opatření</a:t>
            </a:r>
            <a:r>
              <a:rPr lang="en-US" b="1">
                <a:solidFill>
                  <a:schemeClr val="bg1"/>
                </a:solidFill>
                <a:latin typeface="Arial"/>
                <a:ea typeface="+mn-lt"/>
                <a:cs typeface="Arial"/>
              </a:rPr>
              <a:t>:</a:t>
            </a:r>
            <a:endParaRPr lang="cs-CZ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14FF41-65E7-50EB-8A58-37F950EEE612}"/>
              </a:ext>
            </a:extLst>
          </p:cNvPr>
          <p:cNvSpPr txBox="1"/>
          <p:nvPr/>
        </p:nvSpPr>
        <p:spPr>
          <a:xfrm>
            <a:off x="6519186" y="2348902"/>
            <a:ext cx="59393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err="1">
                <a:solidFill>
                  <a:schemeClr val="bg1"/>
                </a:solidFill>
                <a:ea typeface="+mn-lt"/>
                <a:cs typeface="+mn-lt"/>
              </a:rPr>
              <a:t>Interní</a:t>
            </a:r>
            <a:r>
              <a:rPr lang="en-US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chemeClr val="bg1"/>
                </a:solidFill>
                <a:ea typeface="+mn-lt"/>
                <a:cs typeface="+mn-lt"/>
              </a:rPr>
              <a:t>disciplinární</a:t>
            </a:r>
            <a:r>
              <a:rPr lang="en-US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chemeClr val="bg1"/>
                </a:solidFill>
                <a:ea typeface="+mn-lt"/>
                <a:cs typeface="+mn-lt"/>
              </a:rPr>
              <a:t>postupy</a:t>
            </a:r>
            <a:r>
              <a:rPr lang="en-US" b="1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b="1" err="1">
                <a:solidFill>
                  <a:schemeClr val="bg1"/>
                </a:solidFill>
                <a:ea typeface="+mn-lt"/>
                <a:cs typeface="+mn-lt"/>
              </a:rPr>
              <a:t>sankce</a:t>
            </a:r>
            <a:r>
              <a:rPr lang="en-US" b="1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cs-CZ" b="1">
              <a:solidFill>
                <a:schemeClr val="bg1"/>
              </a:solidFill>
              <a:ea typeface="Open Sans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267220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54D17BC-310B-1F68-02BA-112B6EF1E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Poskytování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služeb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56CC37-0CFD-57D8-C49A-3B30C8BFFD39}"/>
              </a:ext>
            </a:extLst>
          </p:cNvPr>
          <p:cNvSpPr txBox="1"/>
          <p:nvPr/>
        </p:nvSpPr>
        <p:spPr>
          <a:xfrm>
            <a:off x="1052512" y="2420006"/>
            <a:ext cx="4789488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GB" err="1">
                <a:latin typeface="Arial"/>
                <a:ea typeface="Open Sans"/>
                <a:cs typeface="Arial"/>
              </a:rPr>
              <a:t>Zřiďte</a:t>
            </a:r>
            <a:r>
              <a:rPr lang="en-GB"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latin typeface="Arial"/>
                <a:ea typeface="Open Sans"/>
                <a:cs typeface="Arial"/>
              </a:rPr>
              <a:t>centrální</a:t>
            </a:r>
            <a:r>
              <a:rPr lang="en-GB">
                <a:latin typeface="Arial"/>
                <a:ea typeface="Open Sans"/>
                <a:cs typeface="Arial"/>
              </a:rPr>
              <a:t> bod/</a:t>
            </a:r>
            <a:r>
              <a:rPr lang="en-GB" err="1">
                <a:latin typeface="Arial"/>
                <a:ea typeface="Open Sans"/>
                <a:cs typeface="Arial"/>
              </a:rPr>
              <a:t>oddělení</a:t>
            </a:r>
            <a:r>
              <a:rPr lang="en-GB">
                <a:latin typeface="Arial"/>
                <a:ea typeface="Open Sans"/>
                <a:cs typeface="Arial"/>
              </a:rPr>
              <a:t>, </a:t>
            </a:r>
            <a:r>
              <a:rPr lang="en-GB" err="1">
                <a:latin typeface="Arial"/>
                <a:ea typeface="Open Sans"/>
                <a:cs typeface="Arial"/>
              </a:rPr>
              <a:t>který</a:t>
            </a:r>
            <a:r>
              <a:rPr lang="en-GB"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latin typeface="Arial"/>
                <a:ea typeface="Open Sans"/>
                <a:cs typeface="Arial"/>
              </a:rPr>
              <a:t>bude</a:t>
            </a:r>
            <a:r>
              <a:rPr lang="en-GB">
                <a:latin typeface="Arial"/>
                <a:ea typeface="Open Sans"/>
                <a:cs typeface="Arial"/>
              </a:rPr>
              <a:t> </a:t>
            </a:r>
            <a:r>
              <a:rPr lang="en-GB" err="1">
                <a:latin typeface="Arial"/>
                <a:ea typeface="Open Sans"/>
                <a:cs typeface="Arial"/>
              </a:rPr>
              <a:t>sloužit</a:t>
            </a:r>
            <a:r>
              <a:rPr lang="en-GB"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latin typeface="Arial"/>
                <a:ea typeface="Open Sans"/>
                <a:cs typeface="Arial"/>
              </a:rPr>
              <a:t>jako</a:t>
            </a:r>
            <a:r>
              <a:rPr lang="en-GB"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latin typeface="Arial"/>
                <a:ea typeface="Open Sans"/>
                <a:cs typeface="Arial"/>
              </a:rPr>
              <a:t>rozcestník</a:t>
            </a:r>
            <a:r>
              <a:rPr lang="en-GB">
                <a:latin typeface="Arial"/>
                <a:ea typeface="Open Sans"/>
                <a:cs typeface="Arial"/>
              </a:rPr>
              <a:t> pro </a:t>
            </a:r>
            <a:r>
              <a:rPr lang="en-GB" err="1">
                <a:latin typeface="Arial"/>
                <a:ea typeface="Open Sans"/>
                <a:cs typeface="Arial"/>
              </a:rPr>
              <a:t>všechny</a:t>
            </a:r>
            <a:r>
              <a:rPr lang="en-GB"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latin typeface="Arial"/>
                <a:ea typeface="Open Sans"/>
                <a:cs typeface="Arial"/>
              </a:rPr>
              <a:t>poskytované</a:t>
            </a:r>
            <a:r>
              <a:rPr lang="en-GB">
                <a:latin typeface="Arial"/>
                <a:ea typeface="Open Sans"/>
                <a:cs typeface="Arial"/>
              </a:rPr>
              <a:t> </a:t>
            </a:r>
            <a:r>
              <a:rPr lang="en-GB" err="1">
                <a:latin typeface="Arial"/>
                <a:ea typeface="Open Sans"/>
                <a:cs typeface="Arial"/>
              </a:rPr>
              <a:t>služby</a:t>
            </a:r>
            <a:r>
              <a:rPr lang="en-GB">
                <a:latin typeface="Arial"/>
                <a:ea typeface="Open Sans"/>
                <a:cs typeface="Arial"/>
              </a:rPr>
              <a:t>.</a:t>
            </a:r>
            <a:endParaRPr lang="cs-CZ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15DA7D-C3DF-34F7-3090-94F3C7E3CF79}"/>
              </a:ext>
            </a:extLst>
          </p:cNvPr>
          <p:cNvSpPr txBox="1"/>
          <p:nvPr/>
        </p:nvSpPr>
        <p:spPr>
          <a:xfrm>
            <a:off x="1052512" y="3518745"/>
            <a:ext cx="5259388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Zajistěte</a:t>
            </a:r>
            <a:r>
              <a:rPr lang="en-US">
                <a:ea typeface="+mn-lt"/>
                <a:cs typeface="+mn-lt"/>
              </a:rPr>
              <a:t>, aby </a:t>
            </a:r>
            <a:r>
              <a:rPr lang="en-US" err="1">
                <a:ea typeface="+mn-lt"/>
                <a:cs typeface="+mn-lt"/>
              </a:rPr>
              <a:t>byl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všech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budovách</a:t>
            </a:r>
            <a:r>
              <a:rPr lang="en-US">
                <a:ea typeface="+mn-lt"/>
                <a:cs typeface="+mn-lt"/>
              </a:rPr>
              <a:t> k </a:t>
            </a:r>
            <a:r>
              <a:rPr lang="en-US" err="1">
                <a:ea typeface="+mn-lt"/>
                <a:cs typeface="+mn-lt"/>
              </a:rPr>
              <a:t>dispozici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alespoň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jeden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kontaktní</a:t>
            </a:r>
            <a:r>
              <a:rPr lang="en-US">
                <a:ea typeface="+mn-lt"/>
                <a:cs typeface="+mn-lt"/>
              </a:rPr>
              <a:t> bod </a:t>
            </a:r>
            <a:r>
              <a:rPr lang="en-US" err="1">
                <a:ea typeface="+mn-lt"/>
                <a:cs typeface="+mn-lt"/>
              </a:rPr>
              <a:t>podpory</a:t>
            </a:r>
            <a:r>
              <a:rPr lang="en-US">
                <a:ea typeface="+mn-lt"/>
                <a:cs typeface="+mn-l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5A3F99-6A09-90F6-3A62-0A54CAD712BB}"/>
              </a:ext>
            </a:extLst>
          </p:cNvPr>
          <p:cNvSpPr txBox="1"/>
          <p:nvPr/>
        </p:nvSpPr>
        <p:spPr>
          <a:xfrm>
            <a:off x="7133167" y="2405818"/>
            <a:ext cx="459105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Nabídněte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snadno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dostupný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rezervační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systém</a:t>
            </a:r>
            <a:r>
              <a:rPr lang="en-US">
                <a:ea typeface="+mn-lt"/>
                <a:cs typeface="+mn-lt"/>
              </a:rPr>
              <a:t> pro </a:t>
            </a:r>
            <a:r>
              <a:rPr lang="en-US" err="1">
                <a:ea typeface="+mn-lt"/>
                <a:cs typeface="+mn-lt"/>
              </a:rPr>
              <a:t>fyzické</a:t>
            </a:r>
            <a:r>
              <a:rPr lang="en-US">
                <a:ea typeface="+mn-lt"/>
                <a:cs typeface="+mn-lt"/>
              </a:rPr>
              <a:t> I online </a:t>
            </a:r>
            <a:r>
              <a:rPr lang="en-US" err="1">
                <a:ea typeface="+mn-lt"/>
                <a:cs typeface="+mn-lt"/>
              </a:rPr>
              <a:t>schůzky</a:t>
            </a:r>
            <a:r>
              <a:rPr lang="en-US">
                <a:ea typeface="+mn-lt"/>
                <a:cs typeface="+mn-lt"/>
              </a:rPr>
              <a:t> s </a:t>
            </a:r>
            <a:r>
              <a:rPr lang="en-US" err="1">
                <a:ea typeface="+mn-lt"/>
                <a:cs typeface="+mn-lt"/>
              </a:rPr>
              <a:t>pracovníky</a:t>
            </a:r>
            <a:r>
              <a:rPr lang="en-US">
                <a:ea typeface="+mn-lt"/>
                <a:cs typeface="+mn-lt"/>
              </a:rPr>
              <a:t>*</a:t>
            </a:r>
            <a:r>
              <a:rPr lang="en-US" err="1">
                <a:ea typeface="+mn-lt"/>
                <a:cs typeface="+mn-lt"/>
              </a:rPr>
              <a:t>icemi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posyktovaných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služeb</a:t>
            </a:r>
            <a:r>
              <a:rPr lang="en-US">
                <a:ea typeface="+mn-lt"/>
                <a:cs typeface="+mn-lt"/>
              </a:rPr>
              <a:t>.</a:t>
            </a:r>
          </a:p>
        </p:txBody>
      </p:sp>
      <p:sp>
        <p:nvSpPr>
          <p:cNvPr id="8" name="Shape 2549">
            <a:extLst>
              <a:ext uri="{FF2B5EF4-FFF2-40B4-BE49-F238E27FC236}">
                <a16:creationId xmlns:a16="http://schemas.microsoft.com/office/drawing/2014/main" id="{D71DEED8-C927-C683-9EA9-2436EADE03FB}"/>
              </a:ext>
            </a:extLst>
          </p:cNvPr>
          <p:cNvSpPr/>
          <p:nvPr/>
        </p:nvSpPr>
        <p:spPr>
          <a:xfrm>
            <a:off x="384408" y="4706419"/>
            <a:ext cx="494995" cy="483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9" name="Shape 2554">
            <a:extLst>
              <a:ext uri="{FF2B5EF4-FFF2-40B4-BE49-F238E27FC236}">
                <a16:creationId xmlns:a16="http://schemas.microsoft.com/office/drawing/2014/main" id="{8A8B371D-48C1-B864-BD31-67CB00F142D4}"/>
              </a:ext>
            </a:extLst>
          </p:cNvPr>
          <p:cNvSpPr/>
          <p:nvPr/>
        </p:nvSpPr>
        <p:spPr>
          <a:xfrm>
            <a:off x="351923" y="3591859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Shape 2550">
            <a:extLst>
              <a:ext uri="{FF2B5EF4-FFF2-40B4-BE49-F238E27FC236}">
                <a16:creationId xmlns:a16="http://schemas.microsoft.com/office/drawing/2014/main" id="{0603DBC2-CD69-0697-D5BE-69202FCE2428}"/>
              </a:ext>
            </a:extLst>
          </p:cNvPr>
          <p:cNvSpPr/>
          <p:nvPr/>
        </p:nvSpPr>
        <p:spPr>
          <a:xfrm>
            <a:off x="6583219" y="2500825"/>
            <a:ext cx="364164" cy="366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DBC22F-CB55-49EE-973E-C1473BCC2684}"/>
              </a:ext>
            </a:extLst>
          </p:cNvPr>
          <p:cNvSpPr txBox="1"/>
          <p:nvPr/>
        </p:nvSpPr>
        <p:spPr>
          <a:xfrm>
            <a:off x="1052512" y="4588581"/>
            <a:ext cx="459105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Služby</a:t>
            </a:r>
            <a:r>
              <a:rPr lang="en-US">
                <a:ea typeface="+mn-lt"/>
                <a:cs typeface="+mn-lt"/>
              </a:rPr>
              <a:t> by </a:t>
            </a:r>
            <a:r>
              <a:rPr lang="en-US" err="1">
                <a:ea typeface="+mn-lt"/>
                <a:cs typeface="+mn-lt"/>
              </a:rPr>
              <a:t>měly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být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vybaveny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schopny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řešit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všechny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formy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genderově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podmíněného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násilí</a:t>
            </a:r>
            <a:r>
              <a:rPr lang="en-US">
                <a:ea typeface="+mn-lt"/>
                <a:cs typeface="+mn-lt"/>
              </a:rPr>
              <a:t>. </a:t>
            </a:r>
            <a:endParaRPr lang="cs-CZ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EBE7E0-1C12-8EC2-7084-F1ABE23E12EB}"/>
              </a:ext>
            </a:extLst>
          </p:cNvPr>
          <p:cNvSpPr txBox="1"/>
          <p:nvPr/>
        </p:nvSpPr>
        <p:spPr>
          <a:xfrm>
            <a:off x="7133167" y="3569993"/>
            <a:ext cx="459105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Při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hlášení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incidentů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vždy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poskytněte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informace</a:t>
            </a:r>
            <a:r>
              <a:rPr lang="en-US">
                <a:ea typeface="+mn-lt"/>
                <a:cs typeface="+mn-lt"/>
              </a:rPr>
              <a:t> o </a:t>
            </a:r>
            <a:r>
              <a:rPr lang="en-US" err="1">
                <a:ea typeface="+mn-lt"/>
                <a:cs typeface="+mn-lt"/>
              </a:rPr>
              <a:t>dostupných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službách</a:t>
            </a:r>
            <a:r>
              <a:rPr lang="en-US">
                <a:ea typeface="+mn-lt"/>
                <a:cs typeface="+mn-lt"/>
              </a:rPr>
              <a:t>.</a:t>
            </a:r>
            <a:endParaRPr lang="cs-CZ">
              <a:ea typeface="+mn-lt"/>
              <a:cs typeface="+mn-lt"/>
            </a:endParaRPr>
          </a:p>
        </p:txBody>
      </p:sp>
      <p:sp>
        <p:nvSpPr>
          <p:cNvPr id="13" name="Shape 2748">
            <a:extLst>
              <a:ext uri="{FF2B5EF4-FFF2-40B4-BE49-F238E27FC236}">
                <a16:creationId xmlns:a16="http://schemas.microsoft.com/office/drawing/2014/main" id="{B826E0E5-1A67-8A71-F9ED-1F83F937FB63}"/>
              </a:ext>
            </a:extLst>
          </p:cNvPr>
          <p:cNvSpPr/>
          <p:nvPr/>
        </p:nvSpPr>
        <p:spPr>
          <a:xfrm>
            <a:off x="341873" y="2469576"/>
            <a:ext cx="573985" cy="54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4" name="Shape 2615">
            <a:extLst>
              <a:ext uri="{FF2B5EF4-FFF2-40B4-BE49-F238E27FC236}">
                <a16:creationId xmlns:a16="http://schemas.microsoft.com/office/drawing/2014/main" id="{E8D85BCA-63A4-7F89-8232-4C4FD6003A4E}"/>
              </a:ext>
            </a:extLst>
          </p:cNvPr>
          <p:cNvSpPr/>
          <p:nvPr/>
        </p:nvSpPr>
        <p:spPr>
          <a:xfrm>
            <a:off x="6553247" y="3634201"/>
            <a:ext cx="459172" cy="460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D8245155-2261-F83E-1B28-DF559AD0DBCE}"/>
              </a:ext>
            </a:extLst>
          </p:cNvPr>
          <p:cNvSpPr txBox="1"/>
          <p:nvPr/>
        </p:nvSpPr>
        <p:spPr>
          <a:xfrm>
            <a:off x="7148512" y="4600498"/>
            <a:ext cx="4789488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Dostupnost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jakéhokoli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typu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služby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pro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oběť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/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přeživší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 by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neměla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záviset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na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časovém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rámci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incidentu</a:t>
            </a:r>
            <a:r>
              <a:rPr lang="en-US">
                <a:solidFill>
                  <a:srgbClr val="FFFFFF"/>
                </a:solidFill>
                <a:ea typeface="+mn-lt"/>
                <a:cs typeface="+mn-lt"/>
              </a:rPr>
              <a:t>.</a:t>
            </a:r>
            <a:endParaRPr lang="cs-CZ">
              <a:ea typeface="+mn-lt"/>
              <a:cs typeface="+mn-lt"/>
            </a:endParaRPr>
          </a:p>
        </p:txBody>
      </p:sp>
      <p:sp>
        <p:nvSpPr>
          <p:cNvPr id="16" name="Shape 2712">
            <a:extLst>
              <a:ext uri="{FF2B5EF4-FFF2-40B4-BE49-F238E27FC236}">
                <a16:creationId xmlns:a16="http://schemas.microsoft.com/office/drawing/2014/main" id="{033E325C-C342-E966-AC46-172B8DB84229}"/>
              </a:ext>
            </a:extLst>
          </p:cNvPr>
          <p:cNvSpPr/>
          <p:nvPr/>
        </p:nvSpPr>
        <p:spPr>
          <a:xfrm>
            <a:off x="6462138" y="4657941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4964092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C5185DB-4501-9CAD-C732-F0D97400B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Poskytování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služeb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966C45-4C4A-DE12-04F7-2145757B586A}"/>
              </a:ext>
            </a:extLst>
          </p:cNvPr>
          <p:cNvSpPr txBox="1"/>
          <p:nvPr/>
        </p:nvSpPr>
        <p:spPr>
          <a:xfrm>
            <a:off x="1067870" y="2459013"/>
            <a:ext cx="5259388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latin typeface="Arial"/>
                <a:cs typeface="Arial"/>
              </a:rPr>
              <a:t>Nabízejte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psychologickou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podporu</a:t>
            </a:r>
            <a:r>
              <a:rPr lang="en-US">
                <a:latin typeface="Arial"/>
                <a:cs typeface="Arial"/>
              </a:rPr>
              <a:t>.</a:t>
            </a:r>
            <a:endParaRPr lang="cs-CZ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42CF9D-007A-FDA0-6D6E-7B195CDBB5ED}"/>
              </a:ext>
            </a:extLst>
          </p:cNvPr>
          <p:cNvSpPr txBox="1"/>
          <p:nvPr/>
        </p:nvSpPr>
        <p:spPr>
          <a:xfrm>
            <a:off x="6545711" y="2462339"/>
            <a:ext cx="5174306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Vytvořte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krákou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příručku</a:t>
            </a:r>
            <a:r>
              <a:rPr lang="en-US">
                <a:ea typeface="+mn-lt"/>
                <a:cs typeface="+mn-lt"/>
              </a:rPr>
              <a:t> pro </a:t>
            </a:r>
            <a:r>
              <a:rPr lang="en-US" err="1">
                <a:ea typeface="+mn-lt"/>
                <a:cs typeface="+mn-lt"/>
              </a:rPr>
              <a:t>vaši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komunitu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která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pomůže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budouvat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povědomí</a:t>
            </a:r>
            <a:r>
              <a:rPr lang="en-US">
                <a:ea typeface="+mn-lt"/>
                <a:cs typeface="+mn-lt"/>
              </a:rPr>
              <a:t> o tom, jak </a:t>
            </a:r>
            <a:r>
              <a:rPr lang="en-US" err="1">
                <a:ea typeface="+mn-lt"/>
                <a:cs typeface="+mn-lt"/>
              </a:rPr>
              <a:t>být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oběti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podporou</a:t>
            </a:r>
            <a:r>
              <a:rPr lang="en-US">
                <a:ea typeface="+mn-lt"/>
                <a:cs typeface="+mn-lt"/>
              </a:rPr>
              <a:t>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8A5995-4A91-997C-7C59-5D3D54D3BB77}"/>
              </a:ext>
            </a:extLst>
          </p:cNvPr>
          <p:cNvSpPr txBox="1"/>
          <p:nvPr/>
        </p:nvSpPr>
        <p:spPr>
          <a:xfrm>
            <a:off x="6545711" y="3445698"/>
            <a:ext cx="459105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Mediace</a:t>
            </a:r>
            <a:r>
              <a:rPr lang="en-US">
                <a:ea typeface="+mn-lt"/>
                <a:cs typeface="+mn-lt"/>
              </a:rPr>
              <a:t> by </a:t>
            </a:r>
            <a:r>
              <a:rPr lang="en-US" err="1">
                <a:ea typeface="+mn-lt"/>
                <a:cs typeface="+mn-lt"/>
              </a:rPr>
              <a:t>nikdy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neměla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být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nařízena</a:t>
            </a:r>
            <a:r>
              <a:rPr lang="en-US">
                <a:ea typeface="+mn-lt"/>
                <a:cs typeface="+mn-lt"/>
              </a:rPr>
              <a:t>, ale </a:t>
            </a:r>
            <a:r>
              <a:rPr lang="en-US" err="1">
                <a:ea typeface="+mn-lt"/>
                <a:cs typeface="+mn-lt"/>
              </a:rPr>
              <a:t>může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být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nabídnuta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jako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jedna</a:t>
            </a:r>
            <a:r>
              <a:rPr lang="en-US">
                <a:ea typeface="+mn-lt"/>
                <a:cs typeface="+mn-lt"/>
              </a:rPr>
              <a:t> z </a:t>
            </a:r>
            <a:r>
              <a:rPr lang="en-US" err="1">
                <a:ea typeface="+mn-lt"/>
                <a:cs typeface="+mn-lt"/>
              </a:rPr>
              <a:t>možností</a:t>
            </a:r>
            <a:r>
              <a:rPr lang="en-US">
                <a:ea typeface="+mn-lt"/>
                <a:cs typeface="+mn-lt"/>
              </a:rPr>
              <a:t>.</a:t>
            </a:r>
            <a:endParaRPr lang="cs-CZ">
              <a:ea typeface="+mn-lt"/>
              <a:cs typeface="+mn-lt"/>
            </a:endParaRPr>
          </a:p>
        </p:txBody>
      </p:sp>
      <p:sp>
        <p:nvSpPr>
          <p:cNvPr id="8" name="Shape 2550">
            <a:extLst>
              <a:ext uri="{FF2B5EF4-FFF2-40B4-BE49-F238E27FC236}">
                <a16:creationId xmlns:a16="http://schemas.microsoft.com/office/drawing/2014/main" id="{72C0A2C5-474E-6666-59A8-E20F3F81933C}"/>
              </a:ext>
            </a:extLst>
          </p:cNvPr>
          <p:cNvSpPr/>
          <p:nvPr/>
        </p:nvSpPr>
        <p:spPr>
          <a:xfrm>
            <a:off x="5911096" y="3583038"/>
            <a:ext cx="364164" cy="366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9" name="Shape 2616">
            <a:extLst>
              <a:ext uri="{FF2B5EF4-FFF2-40B4-BE49-F238E27FC236}">
                <a16:creationId xmlns:a16="http://schemas.microsoft.com/office/drawing/2014/main" id="{3DE1B4B7-A947-2E4F-CE8A-03F7450AE4F9}"/>
              </a:ext>
            </a:extLst>
          </p:cNvPr>
          <p:cNvSpPr/>
          <p:nvPr/>
        </p:nvSpPr>
        <p:spPr>
          <a:xfrm>
            <a:off x="5937568" y="2519782"/>
            <a:ext cx="388540" cy="382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D370D9-C194-FF61-8389-0CD82A13186F}"/>
              </a:ext>
            </a:extLst>
          </p:cNvPr>
          <p:cNvSpPr txBox="1"/>
          <p:nvPr/>
        </p:nvSpPr>
        <p:spPr>
          <a:xfrm>
            <a:off x="1115903" y="3543435"/>
            <a:ext cx="459105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latin typeface="Arial"/>
                <a:cs typeface="Arial"/>
              </a:rPr>
              <a:t>Poskytujte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informace</a:t>
            </a:r>
            <a:r>
              <a:rPr lang="en-US">
                <a:latin typeface="Arial"/>
                <a:cs typeface="Arial"/>
              </a:rPr>
              <a:t> o </a:t>
            </a:r>
            <a:r>
              <a:rPr lang="en-US" err="1">
                <a:latin typeface="Arial"/>
                <a:cs typeface="Arial"/>
              </a:rPr>
              <a:t>první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pomoci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např</a:t>
            </a:r>
            <a:r>
              <a:rPr lang="en-US">
                <a:latin typeface="Arial"/>
                <a:cs typeface="Arial"/>
              </a:rPr>
              <a:t>. </a:t>
            </a:r>
            <a:r>
              <a:rPr lang="en-US" err="1">
                <a:latin typeface="Arial"/>
                <a:cs typeface="Arial"/>
              </a:rPr>
              <a:t>linky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důvěry</a:t>
            </a:r>
            <a:r>
              <a:rPr lang="en-US">
                <a:latin typeface="Arial"/>
                <a:cs typeface="Arial"/>
              </a:rPr>
              <a:t>.</a:t>
            </a:r>
          </a:p>
        </p:txBody>
      </p:sp>
      <p:sp>
        <p:nvSpPr>
          <p:cNvPr id="11" name="Shape 2588">
            <a:extLst>
              <a:ext uri="{FF2B5EF4-FFF2-40B4-BE49-F238E27FC236}">
                <a16:creationId xmlns:a16="http://schemas.microsoft.com/office/drawing/2014/main" id="{EE0F0B6C-0C2D-1F34-64AA-9DFC37D505C6}"/>
              </a:ext>
            </a:extLst>
          </p:cNvPr>
          <p:cNvSpPr/>
          <p:nvPr/>
        </p:nvSpPr>
        <p:spPr>
          <a:xfrm>
            <a:off x="417652" y="2532330"/>
            <a:ext cx="391143" cy="366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2" name="Shape 2554">
            <a:extLst>
              <a:ext uri="{FF2B5EF4-FFF2-40B4-BE49-F238E27FC236}">
                <a16:creationId xmlns:a16="http://schemas.microsoft.com/office/drawing/2014/main" id="{DC7CA6FD-8A09-4E72-4035-1B282DA34396}"/>
              </a:ext>
            </a:extLst>
          </p:cNvPr>
          <p:cNvSpPr/>
          <p:nvPr/>
        </p:nvSpPr>
        <p:spPr>
          <a:xfrm>
            <a:off x="401307" y="3518438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7006108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CFF8165-C591-401E-E8B0-E85632129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GB" b="1" err="1">
                <a:latin typeface="Calibri"/>
                <a:cs typeface="Arial"/>
              </a:rPr>
              <a:t>Příklad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dobré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praxe</a:t>
            </a:r>
            <a:r>
              <a:rPr lang="en-GB" b="1">
                <a:latin typeface="Calibri"/>
                <a:cs typeface="Arial"/>
              </a:rPr>
              <a:t>: Centrum pro </a:t>
            </a:r>
            <a:r>
              <a:rPr lang="en-GB" b="1" err="1">
                <a:latin typeface="Calibri"/>
                <a:cs typeface="Arial"/>
              </a:rPr>
              <a:t>dotazy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na</a:t>
            </a:r>
            <a:r>
              <a:rPr lang="en-GB" b="1">
                <a:latin typeface="Calibri"/>
                <a:cs typeface="Arial"/>
              </a:rPr>
              <a:t> University of Dundee</a:t>
            </a:r>
            <a:endParaRPr lang="en-GB">
              <a:latin typeface="Calibri"/>
              <a:cs typeface="Arial"/>
            </a:endParaRPr>
          </a:p>
        </p:txBody>
      </p:sp>
      <p:pic>
        <p:nvPicPr>
          <p:cNvPr id="4" name="Picture 3" descr="A screenshot of a message&#10;&#10;Description automatically generated">
            <a:extLst>
              <a:ext uri="{FF2B5EF4-FFF2-40B4-BE49-F238E27FC236}">
                <a16:creationId xmlns:a16="http://schemas.microsoft.com/office/drawing/2014/main" id="{CFDD277A-F339-3D5A-6768-9E3B4D544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588" y="2250154"/>
            <a:ext cx="6064370" cy="4183616"/>
          </a:xfrm>
          <a:prstGeom prst="rect">
            <a:avLst/>
          </a:prstGeom>
        </p:spPr>
      </p:pic>
      <p:pic>
        <p:nvPicPr>
          <p:cNvPr id="5" name="Picture 4" descr="A screen shot of a message&#10;&#10;Description automatically generated">
            <a:extLst>
              <a:ext uri="{FF2B5EF4-FFF2-40B4-BE49-F238E27FC236}">
                <a16:creationId xmlns:a16="http://schemas.microsoft.com/office/drawing/2014/main" id="{04C0943D-97DA-B71F-EDB4-ADD0B8B98A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532" y="2871502"/>
            <a:ext cx="5532407" cy="2480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4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19A15CB-D405-EA30-0654-F25D8A9253BC}"/>
              </a:ext>
            </a:extLst>
          </p:cNvPr>
          <p:cNvSpPr txBox="1">
            <a:spLocks/>
          </p:cNvSpPr>
          <p:nvPr/>
        </p:nvSpPr>
        <p:spPr>
          <a:xfrm>
            <a:off x="1046922" y="1129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b="1" err="1">
                <a:latin typeface="Arial"/>
                <a:cs typeface="Arial"/>
              </a:rPr>
              <a:t>Obsah</a:t>
            </a:r>
            <a:r>
              <a:rPr lang="en-GB" b="1">
                <a:latin typeface="Arial"/>
                <a:cs typeface="Arial"/>
              </a:rPr>
              <a:t> </a:t>
            </a:r>
            <a:r>
              <a:rPr lang="en-GB" b="1" err="1">
                <a:latin typeface="Arial"/>
                <a:cs typeface="Arial"/>
              </a:rPr>
              <a:t>školení</a:t>
            </a:r>
          </a:p>
        </p:txBody>
      </p:sp>
      <p:sp>
        <p:nvSpPr>
          <p:cNvPr id="4" name="ZoneTexte 4">
            <a:extLst>
              <a:ext uri="{FF2B5EF4-FFF2-40B4-BE49-F238E27FC236}">
                <a16:creationId xmlns:a16="http://schemas.microsoft.com/office/drawing/2014/main" id="{697C84D8-AB83-EB4D-4E94-D2030D69A076}"/>
              </a:ext>
            </a:extLst>
          </p:cNvPr>
          <p:cNvSpPr txBox="1"/>
          <p:nvPr/>
        </p:nvSpPr>
        <p:spPr>
          <a:xfrm>
            <a:off x="4724400" y="3200400"/>
            <a:ext cx="2743200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EEC46AC3-6E61-B571-4EDE-369F5F17D864}"/>
              </a:ext>
            </a:extLst>
          </p:cNvPr>
          <p:cNvSpPr txBox="1"/>
          <p:nvPr/>
        </p:nvSpPr>
        <p:spPr>
          <a:xfrm>
            <a:off x="1039531" y="2527488"/>
            <a:ext cx="10416748" cy="21544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10:00 – 11:40   </a:t>
            </a:r>
            <a:r>
              <a:rPr lang="en" sz="1700" b="1" err="1">
                <a:solidFill>
                  <a:schemeClr val="bg1"/>
                </a:solidFill>
                <a:ea typeface="+mn-lt"/>
                <a:cs typeface="+mn-lt"/>
              </a:rPr>
              <a:t>Úvodní</a:t>
            </a:r>
            <a:r>
              <a:rPr lang="en" sz="17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" sz="1700" b="1" err="1">
                <a:solidFill>
                  <a:schemeClr val="bg1"/>
                </a:solidFill>
                <a:ea typeface="+mn-lt"/>
                <a:cs typeface="+mn-lt"/>
              </a:rPr>
              <a:t>blok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: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práce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s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kazuistikou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přednáška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skupinové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cvičení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k 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definicím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GPN</a:t>
            </a:r>
          </a:p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11:40 – 12:00   </a:t>
            </a:r>
            <a:r>
              <a:rPr lang="en" sz="1700" b="1" err="1">
                <a:solidFill>
                  <a:srgbClr val="964091"/>
                </a:solidFill>
                <a:ea typeface="+mn-lt"/>
                <a:cs typeface="+mn-lt"/>
              </a:rPr>
              <a:t>Přestávka</a:t>
            </a:r>
            <a:r>
              <a:rPr lang="en" sz="1700">
                <a:solidFill>
                  <a:srgbClr val="964091"/>
                </a:solidFill>
                <a:ea typeface="+mn-lt"/>
                <a:cs typeface="+mn-lt"/>
              </a:rPr>
              <a:t> </a:t>
            </a:r>
            <a:endParaRPr lang="cs-CZ" sz="1700">
              <a:solidFill>
                <a:srgbClr val="964091"/>
              </a:solidFill>
              <a:ea typeface="Open Sans"/>
              <a:cs typeface="Open Sans"/>
            </a:endParaRPr>
          </a:p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12:00 – 13:00   </a:t>
            </a:r>
            <a:r>
              <a:rPr lang="en" sz="1700" b="1">
                <a:solidFill>
                  <a:schemeClr val="bg1"/>
                </a:solidFill>
                <a:ea typeface="+mn-lt"/>
                <a:cs typeface="+mn-lt"/>
              </a:rPr>
              <a:t>Model 7P: 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prevalence,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prevence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pomoc</a:t>
            </a:r>
            <a:endParaRPr lang="en-GB" sz="1700" err="1">
              <a:solidFill>
                <a:schemeClr val="bg1"/>
              </a:solidFill>
              <a:ea typeface="Open Sans"/>
              <a:cs typeface="Open Sans"/>
            </a:endParaRPr>
          </a:p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13:00 – 14:00   </a:t>
            </a:r>
            <a:r>
              <a:rPr lang="en" sz="1700" b="1" err="1">
                <a:solidFill>
                  <a:srgbClr val="964091"/>
                </a:solidFill>
                <a:ea typeface="+mn-lt"/>
                <a:cs typeface="+mn-lt"/>
              </a:rPr>
              <a:t>Oběd</a:t>
            </a:r>
            <a:r>
              <a:rPr lang="en" sz="1700" b="1">
                <a:solidFill>
                  <a:srgbClr val="964091"/>
                </a:solidFill>
                <a:ea typeface="+mn-lt"/>
                <a:cs typeface="+mn-lt"/>
              </a:rPr>
              <a:t> </a:t>
            </a:r>
            <a:endParaRPr lang="en" sz="1700">
              <a:solidFill>
                <a:srgbClr val="964091"/>
              </a:solidFill>
              <a:ea typeface="Open Sans"/>
              <a:cs typeface="Open Sans"/>
            </a:endParaRPr>
          </a:p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14:00 – 15:20   </a:t>
            </a:r>
            <a:r>
              <a:rPr lang="en" sz="1700" b="1">
                <a:solidFill>
                  <a:schemeClr val="bg1"/>
                </a:solidFill>
                <a:ea typeface="+mn-lt"/>
                <a:cs typeface="+mn-lt"/>
              </a:rPr>
              <a:t>Model 7P: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postih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poskytování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služeb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partnerství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předpisy</a:t>
            </a:r>
            <a:endParaRPr lang="en" sz="1700" err="1">
              <a:solidFill>
                <a:schemeClr val="bg1"/>
              </a:solidFill>
              <a:ea typeface="Open Sans"/>
              <a:cs typeface="Open Sans"/>
            </a:endParaRPr>
          </a:p>
          <a:p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15:20 – 15:30   </a:t>
            </a:r>
            <a:r>
              <a:rPr lang="en" sz="1700" b="1" err="1">
                <a:solidFill>
                  <a:schemeClr val="bg1"/>
                </a:solidFill>
                <a:ea typeface="+mn-lt"/>
                <a:cs typeface="+mn-lt"/>
              </a:rPr>
              <a:t>Závěr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: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prostor</a:t>
            </a:r>
            <a:r>
              <a:rPr lang="en" sz="1700">
                <a:solidFill>
                  <a:schemeClr val="bg1"/>
                </a:solidFill>
                <a:ea typeface="+mn-lt"/>
                <a:cs typeface="+mn-lt"/>
              </a:rPr>
              <a:t> pro </a:t>
            </a:r>
            <a:r>
              <a:rPr lang="en" sz="1700" err="1">
                <a:solidFill>
                  <a:schemeClr val="bg1"/>
                </a:solidFill>
                <a:ea typeface="+mn-lt"/>
                <a:cs typeface="+mn-lt"/>
              </a:rPr>
              <a:t>dotazy</a:t>
            </a:r>
            <a:endParaRPr lang="en" sz="1700" err="1">
              <a:solidFill>
                <a:schemeClr val="bg1"/>
              </a:solidFill>
              <a:ea typeface="Open Sans"/>
              <a:cs typeface="Open Sans"/>
            </a:endParaRPr>
          </a:p>
          <a:p>
            <a:endParaRPr lang="cs-CZ" sz="1600">
              <a:solidFill>
                <a:schemeClr val="bg1"/>
              </a:solidFill>
              <a:latin typeface="Arial"/>
              <a:ea typeface="Open Sans"/>
              <a:cs typeface="Calibri"/>
            </a:endParaRPr>
          </a:p>
          <a:p>
            <a:endParaRPr lang="fr-FR" sz="160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7093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EFF0BB8-19D6-D2CA-F5BD-2BC1A97DB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715" y="929059"/>
            <a:ext cx="10848975" cy="778381"/>
          </a:xfrm>
        </p:spPr>
        <p:txBody>
          <a:bodyPr/>
          <a:lstStyle/>
          <a:p>
            <a:r>
              <a:rPr lang="en-GB" b="1" err="1">
                <a:latin typeface="Calibri"/>
                <a:cs typeface="Arial"/>
              </a:rPr>
              <a:t>Příklad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dobré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praxe</a:t>
            </a:r>
            <a:r>
              <a:rPr lang="en-GB" b="1">
                <a:latin typeface="Calibri"/>
                <a:cs typeface="Arial"/>
              </a:rPr>
              <a:t>: Help desk </a:t>
            </a:r>
            <a:r>
              <a:rPr lang="en-GB" b="1" err="1">
                <a:latin typeface="Calibri"/>
                <a:cs typeface="Arial"/>
              </a:rPr>
              <a:t>proti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genderově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podmíněnému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násilí</a:t>
            </a:r>
            <a:r>
              <a:rPr lang="en-GB" b="1">
                <a:latin typeface="Calibri"/>
                <a:cs typeface="Arial"/>
              </a:rPr>
              <a:t> </a:t>
            </a:r>
            <a:r>
              <a:rPr lang="en-GB" b="1" err="1">
                <a:latin typeface="Calibri"/>
                <a:cs typeface="Arial"/>
              </a:rPr>
              <a:t>na</a:t>
            </a:r>
            <a:r>
              <a:rPr lang="en-GB" b="1">
                <a:latin typeface="Calibri"/>
                <a:cs typeface="Arial"/>
              </a:rPr>
              <a:t> University of Bologna </a:t>
            </a:r>
            <a:endParaRPr lang="en-GB" b="1">
              <a:latin typeface="Calibri"/>
              <a:cs typeface="Calibri"/>
            </a:endParaRPr>
          </a:p>
        </p:txBody>
      </p:sp>
      <p:pic>
        <p:nvPicPr>
          <p:cNvPr id="4" name="Picture 5" descr="Text&#10;&#10;Description automatically generated">
            <a:extLst>
              <a:ext uri="{FF2B5EF4-FFF2-40B4-BE49-F238E27FC236}">
                <a16:creationId xmlns:a16="http://schemas.microsoft.com/office/drawing/2014/main" id="{0578722B-6748-3588-4AF3-9CC0206E9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289" y="2126116"/>
            <a:ext cx="4944533" cy="4341431"/>
          </a:xfrm>
          <a:prstGeom prst="rect">
            <a:avLst/>
          </a:prstGeom>
        </p:spPr>
      </p:pic>
      <p:pic>
        <p:nvPicPr>
          <p:cNvPr id="5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6393247-D425-DB7A-B653-6E3BECAEC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94" y="2365904"/>
            <a:ext cx="6115755" cy="377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74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0BA75-C580-7E61-88E4-899B90427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err="1">
                <a:latin typeface="Arial"/>
                <a:cs typeface="Arial"/>
              </a:rPr>
              <a:t>Partnerství</a:t>
            </a:r>
            <a:endParaRPr lang="cs-CZ" err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4B8B12-85B3-41C7-C8FD-7BA4DBF4EC41}"/>
              </a:ext>
            </a:extLst>
          </p:cNvPr>
          <p:cNvSpPr txBox="1"/>
          <p:nvPr/>
        </p:nvSpPr>
        <p:spPr>
          <a:xfrm>
            <a:off x="442912" y="2381897"/>
            <a:ext cx="11380120" cy="31393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>
                <a:latin typeface="Arial"/>
                <a:cs typeface="Arial"/>
              </a:rPr>
              <a:t>V </a:t>
            </a:r>
            <a:r>
              <a:rPr lang="en-US" err="1">
                <a:latin typeface="Arial"/>
                <a:cs typeface="Arial"/>
              </a:rPr>
              <a:t>kontextu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akademických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institucí</a:t>
            </a:r>
            <a:r>
              <a:rPr lang="en-US">
                <a:latin typeface="Arial"/>
                <a:cs typeface="Arial"/>
              </a:rPr>
              <a:t>, </a:t>
            </a:r>
            <a:r>
              <a:rPr lang="en-US" err="1">
                <a:latin typeface="Arial"/>
                <a:cs typeface="Arial"/>
              </a:rPr>
              <a:t>příklady</a:t>
            </a:r>
            <a:r>
              <a:rPr lang="en-US">
                <a:latin typeface="Arial"/>
                <a:cs typeface="Arial"/>
              </a:rPr>
              <a:t> institucionální partnerství </a:t>
            </a:r>
            <a:r>
              <a:rPr lang="en-US" err="1">
                <a:latin typeface="Arial"/>
                <a:cs typeface="Arial"/>
              </a:rPr>
              <a:t>mohou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vypadat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např</a:t>
            </a:r>
            <a:r>
              <a:rPr lang="en-US">
                <a:latin typeface="Arial"/>
                <a:cs typeface="Arial"/>
              </a:rPr>
              <a:t>. </a:t>
            </a:r>
            <a:r>
              <a:rPr lang="en-US" err="1">
                <a:latin typeface="Arial"/>
                <a:cs typeface="Arial"/>
              </a:rPr>
              <a:t>takto</a:t>
            </a:r>
            <a:r>
              <a:rPr lang="en-US">
                <a:latin typeface="Arial"/>
                <a:cs typeface="Arial"/>
              </a:rPr>
              <a:t>:</a:t>
            </a: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ea typeface="+mn-lt"/>
                <a:cs typeface="+mn-lt"/>
              </a:rPr>
              <a:t>Lokální</a:t>
            </a:r>
            <a:r>
              <a:rPr lang="en-US" b="1">
                <a:ea typeface="+mn-lt"/>
                <a:cs typeface="+mn-lt"/>
              </a:rPr>
              <a:t> a </a:t>
            </a:r>
            <a:r>
              <a:rPr lang="en-US" b="1" err="1">
                <a:ea typeface="+mn-lt"/>
                <a:cs typeface="+mn-lt"/>
              </a:rPr>
              <a:t>národní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vládní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orgány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včetně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právních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policejních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trestněprávních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organizací</a:t>
            </a:r>
            <a:r>
              <a:rPr lang="en-US">
                <a:ea typeface="+mn-lt"/>
                <a:cs typeface="+mn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latin typeface="Arial"/>
                <a:cs typeface="Arial"/>
              </a:rPr>
              <a:t>Neziskový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sektor</a:t>
            </a:r>
            <a:r>
              <a:rPr lang="en-US">
                <a:latin typeface="Arial"/>
                <a:cs typeface="Arial"/>
              </a:rPr>
              <a:t> a </a:t>
            </a:r>
            <a:r>
              <a:rPr lang="en-US" err="1">
                <a:latin typeface="Arial"/>
                <a:cs typeface="Arial"/>
              </a:rPr>
              <a:t>občanské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organizace</a:t>
            </a:r>
            <a:endParaRPr lang="en-US" err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ea typeface="+mn-lt"/>
                <a:cs typeface="+mn-lt"/>
              </a:rPr>
              <a:t>Studentská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sdružení</a:t>
            </a:r>
            <a:r>
              <a:rPr lang="en-US" b="1">
                <a:ea typeface="+mn-lt"/>
                <a:cs typeface="+mn-lt"/>
              </a:rPr>
              <a:t>,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spolky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asociace</a:t>
            </a:r>
            <a:endParaRPr lang="en-US" err="1">
              <a:latin typeface="Open Sans"/>
              <a:ea typeface="Open Sans"/>
              <a:cs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ea typeface="+mn-lt"/>
                <a:cs typeface="+mn-lt"/>
              </a:rPr>
              <a:t>Lokální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komunitní</a:t>
            </a:r>
            <a:r>
              <a:rPr lang="en-US" b="1">
                <a:ea typeface="+mn-lt"/>
                <a:cs typeface="+mn-lt"/>
              </a:rPr>
              <a:t> a </a:t>
            </a:r>
            <a:r>
              <a:rPr lang="en-US" b="1" err="1">
                <a:ea typeface="+mn-lt"/>
                <a:cs typeface="+mn-lt"/>
              </a:rPr>
              <a:t>zdravotnické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organizace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>
                <a:ea typeface="+mn-lt"/>
                <a:cs typeface="+mn-lt"/>
              </a:rPr>
              <a:t>pro </a:t>
            </a:r>
            <a:r>
              <a:rPr lang="en-US" err="1">
                <a:ea typeface="+mn-lt"/>
                <a:cs typeface="+mn-lt"/>
              </a:rPr>
              <a:t>koordinaci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služeb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poskytování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podpory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obětem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genderově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podmíněné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násilí</a:t>
            </a:r>
            <a:r>
              <a:rPr lang="en-US">
                <a:ea typeface="+mn-lt"/>
                <a:cs typeface="+mn-lt"/>
              </a:rPr>
              <a:t>.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ea typeface="+mn-lt"/>
                <a:cs typeface="+mn-lt"/>
              </a:rPr>
              <a:t>Soukromý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sektor</a:t>
            </a:r>
            <a:r>
              <a:rPr lang="en-US">
                <a:ea typeface="+mn-lt"/>
                <a:cs typeface="+mn-lt"/>
              </a:rPr>
              <a:t> pro </a:t>
            </a:r>
            <a:r>
              <a:rPr lang="en-US" err="1">
                <a:ea typeface="+mn-lt"/>
                <a:cs typeface="+mn-lt"/>
              </a:rPr>
              <a:t>poskytování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specifických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odborných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znalostí</a:t>
            </a:r>
            <a:r>
              <a:rPr lang="en-US">
                <a:ea typeface="+mn-lt"/>
                <a:cs typeface="+mn-lt"/>
              </a:rPr>
              <a:t>, </a:t>
            </a:r>
            <a:r>
              <a:rPr lang="en-US" err="1">
                <a:ea typeface="+mn-lt"/>
                <a:cs typeface="+mn-lt"/>
              </a:rPr>
              <a:t>např</a:t>
            </a:r>
            <a:r>
              <a:rPr lang="en-US">
                <a:ea typeface="+mn-lt"/>
                <a:cs typeface="+mn-lt"/>
              </a:rPr>
              <a:t>. </a:t>
            </a:r>
            <a:r>
              <a:rPr lang="en-US" err="1">
                <a:ea typeface="+mn-lt"/>
                <a:cs typeface="+mn-lt"/>
              </a:rPr>
              <a:t>školení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nebo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vytváření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specifických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nástrojů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zdrojů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prevence</a:t>
            </a:r>
            <a:r>
              <a:rPr lang="en-US">
                <a:ea typeface="+mn-lt"/>
                <a:cs typeface="+mn-lt"/>
              </a:rPr>
              <a:t>.</a:t>
            </a:r>
            <a:r>
              <a:rPr lang="en-US">
                <a:latin typeface="Arial"/>
                <a:cs typeface="Arial"/>
              </a:rPr>
              <a:t> 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err="1">
                <a:ea typeface="+mn-lt"/>
                <a:cs typeface="+mn-lt"/>
              </a:rPr>
              <a:t>Další</a:t>
            </a:r>
            <a:r>
              <a:rPr lang="en-US" b="1">
                <a:ea typeface="+mn-lt"/>
                <a:cs typeface="+mn-lt"/>
              </a:rPr>
              <a:t> </a:t>
            </a:r>
            <a:r>
              <a:rPr lang="en-US" b="1" err="1">
                <a:ea typeface="+mn-lt"/>
                <a:cs typeface="+mn-lt"/>
              </a:rPr>
              <a:t>vysokoškolské</a:t>
            </a:r>
            <a:r>
              <a:rPr lang="en-US" b="1">
                <a:ea typeface="+mn-lt"/>
                <a:cs typeface="+mn-lt"/>
              </a:rPr>
              <a:t> a </a:t>
            </a:r>
            <a:r>
              <a:rPr lang="en-US" b="1" err="1">
                <a:ea typeface="+mn-lt"/>
                <a:cs typeface="+mn-lt"/>
              </a:rPr>
              <a:t>výzkumné</a:t>
            </a:r>
            <a:r>
              <a:rPr lang="en-US" b="1">
                <a:ea typeface="+mn-lt"/>
                <a:cs typeface="+mn-lt"/>
              </a:rPr>
              <a:t> instituce</a:t>
            </a:r>
            <a:r>
              <a:rPr lang="en-US">
                <a:ea typeface="+mn-lt"/>
                <a:cs typeface="+mn-lt"/>
              </a:rPr>
              <a:t> za </a:t>
            </a:r>
            <a:r>
              <a:rPr lang="en-US" err="1">
                <a:ea typeface="+mn-lt"/>
                <a:cs typeface="+mn-lt"/>
              </a:rPr>
              <a:t>účelem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vzájemného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učení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výměny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osvědčených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postupů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znalostí</a:t>
            </a:r>
            <a:r>
              <a:rPr lang="en-US">
                <a:ea typeface="+mn-lt"/>
                <a:cs typeface="+mn-lt"/>
              </a:rPr>
              <a:t>.</a:t>
            </a:r>
            <a:endParaRPr lang="LID4096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48218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F55F6C9-001B-288E-B150-7E4E02B9E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err="1">
                <a:latin typeface="Arial"/>
                <a:cs typeface="Arial"/>
              </a:rPr>
              <a:t>Partnerství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5F3607-B0DF-1695-7F6A-24044B9C130F}"/>
              </a:ext>
            </a:extLst>
          </p:cNvPr>
          <p:cNvSpPr txBox="1"/>
          <p:nvPr/>
        </p:nvSpPr>
        <p:spPr>
          <a:xfrm>
            <a:off x="1052512" y="2420006"/>
            <a:ext cx="4789488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GB" err="1">
                <a:ea typeface="+mn-lt"/>
                <a:cs typeface="+mn-lt"/>
              </a:rPr>
              <a:t>Připojte</a:t>
            </a:r>
            <a:r>
              <a:rPr lang="en-GB">
                <a:ea typeface="+mn-lt"/>
                <a:cs typeface="+mn-lt"/>
              </a:rPr>
              <a:t> se k </a:t>
            </a:r>
            <a:r>
              <a:rPr lang="en-GB" err="1">
                <a:ea typeface="+mn-lt"/>
                <a:cs typeface="+mn-lt"/>
              </a:rPr>
              <a:t>evropské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alianci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nebo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mezinárodnímu</a:t>
            </a:r>
            <a:r>
              <a:rPr lang="en-GB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projektu</a:t>
            </a:r>
            <a:r>
              <a:rPr lang="en-GB">
                <a:ea typeface="+mn-lt"/>
                <a:cs typeface="+mn-lt"/>
              </a:rPr>
              <a:t>.</a:t>
            </a:r>
            <a:endParaRPr lang="cs-CZ">
              <a:ea typeface="+mn-lt"/>
              <a:cs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747CC-7650-8558-2369-3097FF1227C9}"/>
              </a:ext>
            </a:extLst>
          </p:cNvPr>
          <p:cNvSpPr txBox="1"/>
          <p:nvPr/>
        </p:nvSpPr>
        <p:spPr>
          <a:xfrm>
            <a:off x="1052512" y="3518745"/>
            <a:ext cx="4587317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Využijte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všech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možností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financování</a:t>
            </a:r>
            <a:r>
              <a:rPr lang="en-US">
                <a:ea typeface="+mn-lt"/>
                <a:cs typeface="+mn-lt"/>
              </a:rPr>
              <a:t> za </a:t>
            </a:r>
            <a:r>
              <a:rPr lang="en-US" err="1">
                <a:ea typeface="+mn-lt"/>
                <a:cs typeface="+mn-lt"/>
              </a:rPr>
              <a:t>účelem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navazování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partnerství</a:t>
            </a:r>
            <a:r>
              <a:rPr lang="en-US">
                <a:ea typeface="+mn-lt"/>
                <a:cs typeface="+mn-lt"/>
              </a:rPr>
              <a:t> s </a:t>
            </a:r>
            <a:r>
              <a:rPr lang="en-US" err="1">
                <a:ea typeface="+mn-lt"/>
                <a:cs typeface="+mn-lt"/>
              </a:rPr>
              <a:t>dalšími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subjekty</a:t>
            </a:r>
            <a:r>
              <a:rPr lang="en-US">
                <a:ea typeface="+mn-lt"/>
                <a:cs typeface="+mn-l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CF0578-C02E-DF99-84AF-CF69A37CC31F}"/>
              </a:ext>
            </a:extLst>
          </p:cNvPr>
          <p:cNvSpPr txBox="1"/>
          <p:nvPr/>
        </p:nvSpPr>
        <p:spPr>
          <a:xfrm>
            <a:off x="7040931" y="2372545"/>
            <a:ext cx="4591050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Nespoléhejte</a:t>
            </a:r>
            <a:r>
              <a:rPr lang="en-US">
                <a:ea typeface="+mn-lt"/>
                <a:cs typeface="+mn-lt"/>
              </a:rPr>
              <a:t> se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neplacené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dobrovolnictvo</a:t>
            </a:r>
            <a:r>
              <a:rPr lang="en-US">
                <a:ea typeface="+mn-lt"/>
                <a:cs typeface="+mn-lt"/>
              </a:rPr>
              <a:t>. </a:t>
            </a:r>
            <a:r>
              <a:rPr lang="en-US" err="1">
                <a:ea typeface="+mn-lt"/>
                <a:cs typeface="+mn-lt"/>
              </a:rPr>
              <a:t>Formalizujte</a:t>
            </a:r>
            <a:r>
              <a:rPr lang="en-US">
                <a:ea typeface="+mn-lt"/>
                <a:cs typeface="+mn-lt"/>
              </a:rPr>
              <a:t> a </a:t>
            </a:r>
            <a:r>
              <a:rPr lang="en-US" err="1">
                <a:ea typeface="+mn-lt"/>
                <a:cs typeface="+mn-lt"/>
              </a:rPr>
              <a:t>uznávejte</a:t>
            </a:r>
            <a:r>
              <a:rPr lang="en-US">
                <a:ea typeface="+mn-lt"/>
                <a:cs typeface="+mn-lt"/>
              </a:rPr>
              <a:t> </a:t>
            </a:r>
            <a:r>
              <a:rPr lang="en-US" err="1">
                <a:ea typeface="+mn-lt"/>
                <a:cs typeface="+mn-lt"/>
              </a:rPr>
              <a:t>pozice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věnující</a:t>
            </a:r>
            <a:r>
              <a:rPr lang="en-US">
                <a:ea typeface="+mn-lt"/>
                <a:cs typeface="+mn-lt"/>
              </a:rPr>
              <a:t> se </a:t>
            </a:r>
            <a:r>
              <a:rPr lang="en-US" err="1">
                <a:ea typeface="+mn-lt"/>
                <a:cs typeface="+mn-lt"/>
              </a:rPr>
              <a:t>řešení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genderově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podmíněného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násilí</a:t>
            </a:r>
            <a:r>
              <a:rPr lang="en-US">
                <a:ea typeface="+mn-lt"/>
                <a:cs typeface="+mn-lt"/>
              </a:rPr>
              <a:t>.</a:t>
            </a:r>
          </a:p>
        </p:txBody>
      </p:sp>
      <p:sp>
        <p:nvSpPr>
          <p:cNvPr id="8" name="Shape 2549">
            <a:extLst>
              <a:ext uri="{FF2B5EF4-FFF2-40B4-BE49-F238E27FC236}">
                <a16:creationId xmlns:a16="http://schemas.microsoft.com/office/drawing/2014/main" id="{A2FDC339-6421-4004-6A6A-5B9195859103}"/>
              </a:ext>
            </a:extLst>
          </p:cNvPr>
          <p:cNvSpPr/>
          <p:nvPr/>
        </p:nvSpPr>
        <p:spPr>
          <a:xfrm>
            <a:off x="384408" y="4706419"/>
            <a:ext cx="494995" cy="4831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9" name="Shape 2554">
            <a:extLst>
              <a:ext uri="{FF2B5EF4-FFF2-40B4-BE49-F238E27FC236}">
                <a16:creationId xmlns:a16="http://schemas.microsoft.com/office/drawing/2014/main" id="{16072131-5BC6-344D-548A-5C6D9E45FBF4}"/>
              </a:ext>
            </a:extLst>
          </p:cNvPr>
          <p:cNvSpPr/>
          <p:nvPr/>
        </p:nvSpPr>
        <p:spPr>
          <a:xfrm>
            <a:off x="351923" y="3591859"/>
            <a:ext cx="494994" cy="483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Shape 2550">
            <a:extLst>
              <a:ext uri="{FF2B5EF4-FFF2-40B4-BE49-F238E27FC236}">
                <a16:creationId xmlns:a16="http://schemas.microsoft.com/office/drawing/2014/main" id="{1E28C929-604A-24B1-64BA-CEB14EAE8AAE}"/>
              </a:ext>
            </a:extLst>
          </p:cNvPr>
          <p:cNvSpPr/>
          <p:nvPr/>
        </p:nvSpPr>
        <p:spPr>
          <a:xfrm>
            <a:off x="6401312" y="4013532"/>
            <a:ext cx="364164" cy="3666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1" name="Shape 2616">
            <a:extLst>
              <a:ext uri="{FF2B5EF4-FFF2-40B4-BE49-F238E27FC236}">
                <a16:creationId xmlns:a16="http://schemas.microsoft.com/office/drawing/2014/main" id="{F77A6B29-F79D-AB6D-4FD9-D24F7B55EF74}"/>
              </a:ext>
            </a:extLst>
          </p:cNvPr>
          <p:cNvSpPr/>
          <p:nvPr/>
        </p:nvSpPr>
        <p:spPr>
          <a:xfrm>
            <a:off x="6389124" y="2477449"/>
            <a:ext cx="388540" cy="382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F61C8-CDFD-C9DA-7BAD-0BF2089C2199}"/>
              </a:ext>
            </a:extLst>
          </p:cNvPr>
          <p:cNvSpPr txBox="1"/>
          <p:nvPr/>
        </p:nvSpPr>
        <p:spPr>
          <a:xfrm>
            <a:off x="1048779" y="4735917"/>
            <a:ext cx="459105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b="0" i="0">
                <a:solidFill>
                  <a:srgbClr val="FFFFFF"/>
                </a:solidFill>
                <a:effectLst/>
              </a:defRPr>
            </a:lvl1pPr>
          </a:lstStyle>
          <a:p>
            <a:r>
              <a:rPr lang="en-US" err="1">
                <a:ea typeface="+mn-lt"/>
                <a:cs typeface="+mn-lt"/>
              </a:rPr>
              <a:t>Budujte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neformální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sítě</a:t>
            </a:r>
            <a:r>
              <a:rPr lang="en-US">
                <a:ea typeface="+mn-lt"/>
                <a:cs typeface="+mn-lt"/>
              </a:rPr>
              <a:t> s </a:t>
            </a:r>
            <a:r>
              <a:rPr lang="en-US" err="1">
                <a:ea typeface="+mn-lt"/>
                <a:cs typeface="+mn-lt"/>
              </a:rPr>
              <a:t>klíčovými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aktéry</a:t>
            </a:r>
            <a:r>
              <a:rPr lang="en-US">
                <a:ea typeface="+mn-lt"/>
                <a:cs typeface="+mn-lt"/>
              </a:rPr>
              <a:t>*kami.</a:t>
            </a:r>
          </a:p>
        </p:txBody>
      </p:sp>
      <p:sp>
        <p:nvSpPr>
          <p:cNvPr id="13" name="Shape 2748">
            <a:extLst>
              <a:ext uri="{FF2B5EF4-FFF2-40B4-BE49-F238E27FC236}">
                <a16:creationId xmlns:a16="http://schemas.microsoft.com/office/drawing/2014/main" id="{5DA0D258-5A54-6030-147F-66AA15BDDBE0}"/>
              </a:ext>
            </a:extLst>
          </p:cNvPr>
          <p:cNvSpPr/>
          <p:nvPr/>
        </p:nvSpPr>
        <p:spPr>
          <a:xfrm>
            <a:off x="341873" y="2469576"/>
            <a:ext cx="573985" cy="54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5FE805B2-757F-61AE-33CB-344377C91A1C}"/>
              </a:ext>
            </a:extLst>
          </p:cNvPr>
          <p:cNvSpPr txBox="1"/>
          <p:nvPr/>
        </p:nvSpPr>
        <p:spPr>
          <a:xfrm>
            <a:off x="6943496" y="3922891"/>
            <a:ext cx="4309696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Budujte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další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externí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partnerství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s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cílem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podpořit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 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oddělení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s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nedostatečnými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err="1">
                <a:solidFill>
                  <a:srgbClr val="FFFFFF"/>
                </a:solidFill>
                <a:ea typeface="+mn-lt"/>
                <a:cs typeface="+mn-lt"/>
              </a:rPr>
              <a:t>zdroji</a:t>
            </a:r>
            <a:r>
              <a:rPr lang="en-GB">
                <a:solidFill>
                  <a:srgbClr val="FFFFFF"/>
                </a:solidFill>
                <a:ea typeface="+mn-lt"/>
                <a:cs typeface="+mn-lt"/>
              </a:rPr>
              <a:t>.</a:t>
            </a:r>
            <a:endParaRPr lang="cs-CZ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15064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9F6D2CB-D59C-DAD5-7AC5-C3C0A83FA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9458" y="1049320"/>
            <a:ext cx="10777088" cy="778381"/>
          </a:xfr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sz="2400" b="1" err="1">
                <a:latin typeface="Open Sans"/>
                <a:cs typeface="Arial"/>
              </a:rPr>
              <a:t>Příklad</a:t>
            </a:r>
            <a:r>
              <a:rPr lang="en-US" sz="2400" b="1">
                <a:latin typeface="Open Sans"/>
                <a:cs typeface="Arial"/>
              </a:rPr>
              <a:t> </a:t>
            </a:r>
            <a:r>
              <a:rPr lang="en-US" sz="2400" b="1" err="1">
                <a:latin typeface="Open Sans"/>
                <a:cs typeface="Arial"/>
              </a:rPr>
              <a:t>dobré</a:t>
            </a:r>
            <a:r>
              <a:rPr lang="en-US" sz="2400" b="1">
                <a:latin typeface="Open Sans"/>
                <a:cs typeface="Arial"/>
              </a:rPr>
              <a:t> </a:t>
            </a:r>
            <a:r>
              <a:rPr lang="en-US" sz="2400" b="1" err="1">
                <a:latin typeface="Open Sans"/>
                <a:cs typeface="Arial"/>
              </a:rPr>
              <a:t>praxe</a:t>
            </a:r>
            <a:r>
              <a:rPr lang="en-US" sz="2400" b="1">
                <a:latin typeface="Open Sans"/>
                <a:cs typeface="Arial"/>
              </a:rPr>
              <a:t>: </a:t>
            </a:r>
            <a:r>
              <a:rPr lang="en-US" sz="2400" b="1" err="1">
                <a:latin typeface="Open Sans"/>
                <a:cs typeface="Arial"/>
              </a:rPr>
              <a:t>kampaň</a:t>
            </a:r>
            <a:r>
              <a:rPr lang="en-US" sz="2400" b="1">
                <a:latin typeface="Open Sans"/>
                <a:cs typeface="Arial"/>
              </a:rPr>
              <a:t> "Ask for Angela" </a:t>
            </a:r>
            <a:r>
              <a:rPr lang="en-US" sz="2400" b="1" err="1">
                <a:latin typeface="Open Sans"/>
                <a:cs typeface="Arial"/>
              </a:rPr>
              <a:t>ve</a:t>
            </a:r>
            <a:r>
              <a:rPr lang="en-US" sz="2400" b="1">
                <a:latin typeface="Open Sans"/>
                <a:cs typeface="Arial"/>
              </a:rPr>
              <a:t> </a:t>
            </a:r>
            <a:r>
              <a:rPr lang="en-US" sz="2400" b="1" err="1">
                <a:latin typeface="Open Sans"/>
                <a:cs typeface="Arial"/>
              </a:rPr>
              <a:t>spolupráci</a:t>
            </a:r>
            <a:r>
              <a:rPr lang="en-US" sz="2400" b="1">
                <a:latin typeface="Open Sans"/>
                <a:cs typeface="Arial"/>
              </a:rPr>
              <a:t> s </a:t>
            </a:r>
            <a:r>
              <a:rPr lang="en-US" sz="2400" b="1" err="1">
                <a:latin typeface="Open Sans"/>
                <a:cs typeface="Arial"/>
              </a:rPr>
              <a:t>lokálními</a:t>
            </a:r>
            <a:r>
              <a:rPr lang="en-US" sz="2400" b="1">
                <a:latin typeface="Open Sans"/>
                <a:cs typeface="Arial"/>
              </a:rPr>
              <a:t> </a:t>
            </a:r>
            <a:r>
              <a:rPr lang="en-US" sz="2400" b="1" err="1">
                <a:latin typeface="Open Sans"/>
                <a:cs typeface="Arial"/>
              </a:rPr>
              <a:t>bary</a:t>
            </a:r>
            <a:r>
              <a:rPr lang="en-US" sz="2400" b="1">
                <a:latin typeface="Open Sans"/>
                <a:cs typeface="Arial"/>
              </a:rPr>
              <a:t>, </a:t>
            </a:r>
            <a:r>
              <a:rPr lang="en-US" sz="2400" b="1" err="1">
                <a:latin typeface="Open Sans"/>
                <a:cs typeface="Arial"/>
              </a:rPr>
              <a:t>sportovními</a:t>
            </a:r>
            <a:r>
              <a:rPr lang="en-US" sz="2400" b="1">
                <a:latin typeface="Open Sans"/>
                <a:cs typeface="Arial"/>
              </a:rPr>
              <a:t> </a:t>
            </a:r>
            <a:r>
              <a:rPr lang="en-US" sz="2400" b="1" err="1">
                <a:latin typeface="Open Sans"/>
                <a:cs typeface="Arial"/>
              </a:rPr>
              <a:t>kluby</a:t>
            </a:r>
            <a:r>
              <a:rPr lang="en-US" sz="2400" b="1">
                <a:latin typeface="Open Sans"/>
                <a:cs typeface="Arial"/>
              </a:rPr>
              <a:t> a </a:t>
            </a:r>
            <a:r>
              <a:rPr lang="en-US" sz="2400" b="1" err="1">
                <a:latin typeface="Open Sans"/>
                <a:cs typeface="Arial"/>
              </a:rPr>
              <a:t>policií</a:t>
            </a:r>
            <a:endParaRPr lang="en-US" sz="2400" b="1">
              <a:latin typeface="Open Sans"/>
              <a:cs typeface="Arial"/>
            </a:endParaRPr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E42AD9CB-B4C5-A1A3-91F4-6D6A9F475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047" y="2439761"/>
            <a:ext cx="3657600" cy="3781425"/>
          </a:xfrm>
          <a:prstGeom prst="rect">
            <a:avLst/>
          </a:prstGeom>
        </p:spPr>
      </p:pic>
      <p:pic>
        <p:nvPicPr>
          <p:cNvPr id="5" name="Picture 7" descr="Text&#10;&#10;Description automatically generated">
            <a:extLst>
              <a:ext uri="{FF2B5EF4-FFF2-40B4-BE49-F238E27FC236}">
                <a16:creationId xmlns:a16="http://schemas.microsoft.com/office/drawing/2014/main" id="{CE5CA07C-7733-F117-DF8B-43EEF1FB8B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814" y="2639786"/>
            <a:ext cx="39338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9571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B3DE30D-6FFE-EEC7-BCCA-940E2C0FB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1222786" cy="778381"/>
          </a:xfrm>
        </p:spPr>
        <p:txBody>
          <a:bodyPr/>
          <a:lstStyle/>
          <a:p>
            <a:r>
              <a:rPr lang="en-GB" sz="2400" b="1" err="1">
                <a:latin typeface="Open Sans"/>
                <a:cs typeface="Arial"/>
              </a:rPr>
              <a:t>Příklad</a:t>
            </a:r>
            <a:r>
              <a:rPr lang="en-GB" sz="2400" b="1">
                <a:latin typeface="Open Sans"/>
                <a:cs typeface="Arial"/>
              </a:rPr>
              <a:t> </a:t>
            </a:r>
            <a:r>
              <a:rPr lang="en-GB" sz="2400" b="1" err="1">
                <a:latin typeface="Open Sans"/>
                <a:cs typeface="Arial"/>
              </a:rPr>
              <a:t>dobré</a:t>
            </a:r>
            <a:r>
              <a:rPr lang="en-GB" sz="2400" b="1">
                <a:latin typeface="Open Sans"/>
                <a:cs typeface="Arial"/>
              </a:rPr>
              <a:t> </a:t>
            </a:r>
            <a:r>
              <a:rPr lang="en-GB" sz="2400" b="1" err="1">
                <a:latin typeface="Open Sans"/>
                <a:cs typeface="Arial"/>
              </a:rPr>
              <a:t>praxe</a:t>
            </a:r>
            <a:r>
              <a:rPr lang="en-GB" sz="2400" b="1">
                <a:latin typeface="Open Sans"/>
                <a:cs typeface="Arial"/>
              </a:rPr>
              <a:t>: </a:t>
            </a:r>
            <a:r>
              <a:rPr lang="en-GB" sz="2400" b="1" i="1" err="1">
                <a:latin typeface="Open Sans"/>
                <a:cs typeface="Arial"/>
              </a:rPr>
              <a:t>Proč</a:t>
            </a:r>
            <a:r>
              <a:rPr lang="en-GB" sz="2400" b="1" i="1">
                <a:latin typeface="Open Sans"/>
                <a:cs typeface="Arial"/>
              </a:rPr>
              <a:t> </a:t>
            </a:r>
            <a:r>
              <a:rPr lang="en-GB" sz="2400" b="1" i="1" err="1">
                <a:latin typeface="Open Sans"/>
                <a:cs typeface="Arial"/>
              </a:rPr>
              <a:t>jsme</a:t>
            </a:r>
            <a:r>
              <a:rPr lang="en-GB" sz="2400" b="1" i="1">
                <a:latin typeface="Open Sans"/>
                <a:cs typeface="Arial"/>
              </a:rPr>
              <a:t> to </a:t>
            </a:r>
            <a:r>
              <a:rPr lang="en-GB" sz="2400" b="1" i="1" err="1">
                <a:latin typeface="Open Sans"/>
                <a:cs typeface="Arial"/>
              </a:rPr>
              <a:t>nenahlásily</a:t>
            </a:r>
            <a:r>
              <a:rPr lang="en-GB" sz="2400" b="1" i="1">
                <a:latin typeface="Open Sans"/>
                <a:cs typeface="Arial"/>
              </a:rPr>
              <a:t>*</a:t>
            </a:r>
            <a:r>
              <a:rPr lang="en-GB" sz="2400" b="1" i="1" err="1">
                <a:latin typeface="Open Sans"/>
                <a:cs typeface="Arial"/>
              </a:rPr>
              <a:t>i</a:t>
            </a:r>
            <a:r>
              <a:rPr lang="en-GB" sz="2400" b="1" i="1">
                <a:latin typeface="Open Sans"/>
                <a:cs typeface="Arial"/>
              </a:rPr>
              <a:t> </a:t>
            </a:r>
            <a:r>
              <a:rPr lang="en-GB" sz="2400" b="1" err="1">
                <a:latin typeface="Open Sans"/>
                <a:cs typeface="Arial"/>
              </a:rPr>
              <a:t>ve</a:t>
            </a:r>
            <a:r>
              <a:rPr lang="en-GB" sz="2400" b="1">
                <a:latin typeface="Open Sans"/>
                <a:cs typeface="Arial"/>
              </a:rPr>
              <a:t> </a:t>
            </a:r>
            <a:r>
              <a:rPr lang="en-GB" sz="2400" b="1" err="1">
                <a:latin typeface="Open Sans"/>
                <a:cs typeface="Arial"/>
              </a:rPr>
              <a:t>spolupráci</a:t>
            </a:r>
            <a:r>
              <a:rPr lang="en-GB" sz="2400" b="1">
                <a:latin typeface="Open Sans"/>
                <a:cs typeface="Arial"/>
              </a:rPr>
              <a:t> se </a:t>
            </a:r>
            <a:r>
              <a:rPr lang="en-GB" sz="2400" b="1" err="1">
                <a:latin typeface="Open Sans"/>
                <a:cs typeface="Arial"/>
              </a:rPr>
              <a:t>studentskými</a:t>
            </a:r>
            <a:r>
              <a:rPr lang="en-GB" sz="2400" b="1">
                <a:latin typeface="Open Sans"/>
                <a:cs typeface="Arial"/>
              </a:rPr>
              <a:t> </a:t>
            </a:r>
            <a:r>
              <a:rPr lang="en-GB" sz="2400" b="1" err="1">
                <a:latin typeface="Open Sans"/>
                <a:cs typeface="Arial"/>
              </a:rPr>
              <a:t>spolky</a:t>
            </a:r>
            <a:r>
              <a:rPr lang="en-GB" sz="2400" b="1">
                <a:latin typeface="Open Sans"/>
                <a:cs typeface="Arial"/>
              </a:rPr>
              <a:t> a </a:t>
            </a:r>
            <a:r>
              <a:rPr lang="en-GB" sz="2400" b="1" err="1">
                <a:latin typeface="Open Sans"/>
                <a:cs typeface="Arial"/>
              </a:rPr>
              <a:t>iniciativami</a:t>
            </a:r>
            <a:endParaRPr lang="en-GB" sz="2400" b="1">
              <a:latin typeface="Open Sans"/>
              <a:cs typeface="Arial"/>
            </a:endParaRPr>
          </a:p>
        </p:txBody>
      </p:sp>
      <p:pic>
        <p:nvPicPr>
          <p:cNvPr id="4" name="Picture 3" descr="A screenshot of a paper with writing&#10;&#10;Description automatically generated">
            <a:extLst>
              <a:ext uri="{FF2B5EF4-FFF2-40B4-BE49-F238E27FC236}">
                <a16:creationId xmlns:a16="http://schemas.microsoft.com/office/drawing/2014/main" id="{C940C3A7-A0F2-18C4-5F2C-284876ADD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32" y="2868686"/>
            <a:ext cx="6409426" cy="2874665"/>
          </a:xfrm>
          <a:prstGeom prst="rect">
            <a:avLst/>
          </a:prstGeom>
        </p:spPr>
      </p:pic>
      <p:pic>
        <p:nvPicPr>
          <p:cNvPr id="5" name="Picture 4" descr="A collage of papers with writing&#10;&#10;Description automatically generated">
            <a:extLst>
              <a:ext uri="{FF2B5EF4-FFF2-40B4-BE49-F238E27FC236}">
                <a16:creationId xmlns:a16="http://schemas.microsoft.com/office/drawing/2014/main" id="{C90F2CD3-B5FF-4972-C02B-BCDA6182BB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4136" y="2546492"/>
            <a:ext cx="4942935" cy="350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6765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4433907-8718-215E-3E83-A624699CA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sz="3200" b="1" err="1">
                <a:latin typeface="Arial"/>
                <a:cs typeface="Arial"/>
              </a:rPr>
              <a:t>Předpisy</a:t>
            </a:r>
            <a:endParaRPr lang="cs-CZ" err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911089-CC80-7CBB-BD45-0159D59A18A9}"/>
              </a:ext>
            </a:extLst>
          </p:cNvPr>
          <p:cNvSpPr txBox="1"/>
          <p:nvPr/>
        </p:nvSpPr>
        <p:spPr>
          <a:xfrm>
            <a:off x="728406" y="2191537"/>
            <a:ext cx="10734173" cy="18933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b="1" err="1">
                <a:solidFill>
                  <a:srgbClr val="FFFFFF"/>
                </a:solidFill>
                <a:latin typeface="Arial"/>
                <a:cs typeface="Arial"/>
              </a:rPr>
              <a:t>Předpisy</a:t>
            </a:r>
            <a:r>
              <a:rPr lang="en-GB" sz="16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zahrnují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 marL="228600" indent="-228600">
              <a:lnSpc>
                <a:spcPct val="150000"/>
              </a:lnSpc>
            </a:pP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a)</a:t>
            </a:r>
            <a:r>
              <a:rPr lang="en-GB" sz="16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b="1" err="1">
                <a:solidFill>
                  <a:srgbClr val="FFFFFF"/>
                </a:solidFill>
                <a:ea typeface="+mn-lt"/>
                <a:cs typeface="+mn-lt"/>
              </a:rPr>
              <a:t>předpisové</a:t>
            </a:r>
            <a:r>
              <a:rPr lang="en-GB" sz="1600" b="1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b="1" err="1">
                <a:solidFill>
                  <a:srgbClr val="FFFFFF"/>
                </a:solidFill>
                <a:ea typeface="+mn-lt"/>
                <a:cs typeface="+mn-lt"/>
              </a:rPr>
              <a:t>rámce</a:t>
            </a:r>
            <a:r>
              <a:rPr lang="en-GB" sz="1600" b="1">
                <a:solidFill>
                  <a:srgbClr val="FFFFFF"/>
                </a:solidFill>
                <a:ea typeface="+mn-lt"/>
                <a:cs typeface="+mn-lt"/>
              </a:rPr>
              <a:t>: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ucelený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soubor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opatření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s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jasnou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vizí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komplexní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strategií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pro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řešení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genderově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podmíněného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integrálním a strukturovaným způsobem.</a:t>
            </a:r>
            <a:endParaRPr lang="en-US">
              <a:solidFill>
                <a:srgbClr val="000000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28600" indent="-228600">
              <a:lnSpc>
                <a:spcPct val="150000"/>
              </a:lnSpc>
            </a:pP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b) </a:t>
            </a:r>
            <a:r>
              <a:rPr lang="en-GB" sz="1600" b="1" err="1">
                <a:solidFill>
                  <a:srgbClr val="FFFFFF"/>
                </a:solidFill>
                <a:latin typeface="Arial"/>
                <a:cs typeface="Arial"/>
              </a:rPr>
              <a:t>předpisové</a:t>
            </a:r>
            <a:r>
              <a:rPr lang="en-GB" sz="160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b="1" err="1">
                <a:solidFill>
                  <a:srgbClr val="FFFFFF"/>
                </a:solidFill>
                <a:latin typeface="Arial"/>
                <a:cs typeface="Arial"/>
              </a:rPr>
              <a:t>dokumenty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které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výslovně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konkrétně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formalizují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závazek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organizace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řešit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genderově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podmíněné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předcházet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mu.</a:t>
            </a:r>
            <a:endParaRPr lang="en-GB" sz="1600">
              <a:solidFill>
                <a:srgbClr val="FFFFFF"/>
              </a:solidFill>
              <a:latin typeface="Open Sans"/>
              <a:ea typeface="Open Sans"/>
              <a:cs typeface="Open San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64E54D-0BB9-6702-6C6B-D26A2F318E1A}"/>
              </a:ext>
            </a:extLst>
          </p:cNvPr>
          <p:cNvSpPr txBox="1"/>
          <p:nvPr/>
        </p:nvSpPr>
        <p:spPr>
          <a:xfrm>
            <a:off x="722577" y="4279269"/>
            <a:ext cx="10493542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Předpisy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mohou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mít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různou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podobu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jako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např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.:</a:t>
            </a:r>
            <a:endParaRPr lang="cs-CZ"/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Vnitřní</a:t>
            </a:r>
            <a:r>
              <a:rPr lang="en-GB" sz="1600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ea typeface="Open Sans"/>
                <a:cs typeface="Arial"/>
              </a:rPr>
              <a:t>předpisy</a:t>
            </a:r>
            <a:endParaRPr lang="en-GB" sz="1600" err="1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Akční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plány</a:t>
            </a:r>
            <a:endParaRPr lang="en-GB" sz="1600" err="1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Informativní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vysvětlující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dokumenty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 </a:t>
            </a:r>
            <a:endParaRPr lang="en-GB" sz="16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Strategie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nařízení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směrnice</a:t>
            </a:r>
            <a:endParaRPr lang="en-GB" sz="1600" err="1">
              <a:solidFill>
                <a:srgbClr val="FFFFFF"/>
              </a:solidFill>
              <a:latin typeface="Arial"/>
              <a:ea typeface="Open Sans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Kodexy</a:t>
            </a:r>
            <a:r>
              <a:rPr lang="en-GB" sz="16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1600" err="1">
                <a:solidFill>
                  <a:srgbClr val="FFFFFF"/>
                </a:solidFill>
                <a:latin typeface="Arial"/>
                <a:cs typeface="Arial"/>
              </a:rPr>
              <a:t>chování</a:t>
            </a:r>
            <a:endParaRPr lang="en-GB" sz="1600" err="1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Postupy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pro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nahlašování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řešení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případů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genderově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podmíněného</a:t>
            </a:r>
            <a:r>
              <a:rPr lang="en-GB" sz="16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GB" sz="160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endParaRPr lang="en-GB" sz="1600" err="1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473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4433907-8718-215E-3E83-A624699CA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2" y="1129932"/>
            <a:ext cx="10086975" cy="778381"/>
          </a:xfrm>
        </p:spPr>
        <p:txBody>
          <a:bodyPr/>
          <a:lstStyle/>
          <a:p>
            <a:r>
              <a:rPr lang="en-US" sz="3200" b="1" err="1">
                <a:latin typeface="Arial"/>
                <a:cs typeface="Arial"/>
              </a:rPr>
              <a:t>Předpisy</a:t>
            </a:r>
            <a:endParaRPr lang="en-US" sz="3200" b="1" err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911089-CC80-7CBB-BD45-0159D59A18A9}"/>
              </a:ext>
            </a:extLst>
          </p:cNvPr>
          <p:cNvSpPr txBox="1"/>
          <p:nvPr/>
        </p:nvSpPr>
        <p:spPr>
          <a:xfrm>
            <a:off x="577436" y="2142400"/>
            <a:ext cx="11293722" cy="4663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Stávající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právní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rámec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politiky</a:t>
            </a:r>
            <a:endParaRPr lang="cs-CZ" b="1" err="1">
              <a:solidFill>
                <a:schemeClr val="bg1"/>
              </a:solidFill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Institucionální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politiky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musí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být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v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souladu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s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regionálním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národním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a/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nebo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evropským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právním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rámcem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Začněte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tím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že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prozkoumáte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právní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zázemí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na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národní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evropské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úrovni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. </a:t>
            </a:r>
            <a:endParaRPr lang="en-US">
              <a:solidFill>
                <a:schemeClr val="bg1"/>
              </a:solidFill>
              <a:ea typeface="+mn-lt"/>
              <a:cs typeface="+mn-lt"/>
            </a:endParaRPr>
          </a:p>
          <a:p>
            <a:endParaRPr lang="en-US"/>
          </a:p>
          <a:p>
            <a:pPr>
              <a:lnSpc>
                <a:spcPct val="150000"/>
              </a:lnSpc>
            </a:pP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Institucionální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kontext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interní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hodnocení</a:t>
            </a:r>
            <a:endParaRPr lang="en-US" b="1" err="1">
              <a:solidFill>
                <a:schemeClr val="bg1"/>
              </a:solidFill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Je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vždy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velmi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důležité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zohlednit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institucionální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kontext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organizační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struktura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kultura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řízení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zdroje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) a v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návaznosti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monitorovat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1600" err="1">
                <a:solidFill>
                  <a:schemeClr val="bg1"/>
                </a:solidFill>
                <a:ea typeface="+mn-lt"/>
                <a:cs typeface="+mn-lt"/>
              </a:rPr>
              <a:t>evaluovat</a:t>
            </a:r>
            <a:r>
              <a:rPr lang="en-US" sz="1600">
                <a:solidFill>
                  <a:schemeClr val="bg1"/>
                </a:solidFill>
                <a:ea typeface="+mn-lt"/>
                <a:cs typeface="+mn-lt"/>
              </a:rPr>
              <a:t>. </a:t>
            </a:r>
          </a:p>
          <a:p>
            <a:endParaRPr lang="en-US"/>
          </a:p>
          <a:p>
            <a:pPr>
              <a:lnSpc>
                <a:spcPct val="150000"/>
              </a:lnSpc>
            </a:pP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Zapojení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zúčastněných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chemeClr val="bg1"/>
                </a:solidFill>
                <a:ea typeface="+mn-lt"/>
                <a:cs typeface="+mn-lt"/>
              </a:rPr>
              <a:t>stran</a:t>
            </a:r>
            <a:r>
              <a:rPr lang="en-US" sz="1600" b="1">
                <a:solidFill>
                  <a:schemeClr val="bg1"/>
                </a:solidFill>
                <a:ea typeface="+mn-lt"/>
                <a:cs typeface="+mn-lt"/>
              </a:rPr>
              <a:t> (stakeholders)</a:t>
            </a:r>
            <a:endParaRPr lang="en-US">
              <a:solidFill>
                <a:schemeClr val="bg1"/>
              </a:solidFill>
              <a:ea typeface="Open Sans"/>
              <a:cs typeface="Open Sans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Spolupráce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spolutvorba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s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různými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stakeholdery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je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klíčová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k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zohlednění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nejrůznějších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perspektiv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s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cílem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obsáhnout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co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nejvíce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specifických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potřeb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různých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osob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skupin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v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rámci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komunity</a:t>
            </a:r>
            <a:r>
              <a:rPr lang="en-US" sz="160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2452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7CD1160-3154-D92E-3168-E6B6E2370C3D}"/>
              </a:ext>
            </a:extLst>
          </p:cNvPr>
          <p:cNvSpPr txBox="1">
            <a:spLocks/>
          </p:cNvSpPr>
          <p:nvPr/>
        </p:nvSpPr>
        <p:spPr>
          <a:xfrm>
            <a:off x="1086305" y="1064477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b="1" err="1">
                <a:latin typeface="Arial"/>
                <a:cs typeface="Arial"/>
              </a:rPr>
              <a:t>Tipy</a:t>
            </a:r>
            <a:r>
              <a:rPr lang="en-US" b="1">
                <a:latin typeface="Arial"/>
                <a:cs typeface="Arial"/>
              </a:rPr>
              <a:t> jak </a:t>
            </a:r>
            <a:r>
              <a:rPr lang="en-US" b="1" err="1">
                <a:latin typeface="Arial"/>
                <a:cs typeface="Arial"/>
              </a:rPr>
              <a:t>na</a:t>
            </a:r>
            <a:r>
              <a:rPr lang="en-US" b="1">
                <a:latin typeface="Arial"/>
                <a:cs typeface="Arial"/>
              </a:rPr>
              <a:t> </a:t>
            </a:r>
            <a:r>
              <a:rPr lang="en-US" b="1" err="1">
                <a:latin typeface="Arial"/>
                <a:cs typeface="Arial"/>
              </a:rPr>
              <a:t>Předpisy</a:t>
            </a:r>
            <a:endParaRPr lang="cs-CZ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BFAAA-B69E-FAC7-141B-9D980525583F}"/>
              </a:ext>
            </a:extLst>
          </p:cNvPr>
          <p:cNvSpPr txBox="1"/>
          <p:nvPr/>
        </p:nvSpPr>
        <p:spPr>
          <a:xfrm>
            <a:off x="1304369" y="2567656"/>
            <a:ext cx="7183884" cy="440120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Řešte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všechny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formy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násilí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a 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nepřijatelného</a:t>
            </a:r>
            <a:r>
              <a:rPr lang="en-GB" sz="20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GB" sz="2000" err="1">
                <a:solidFill>
                  <a:srgbClr val="FFFFFF"/>
                </a:solidFill>
                <a:latin typeface="Arial"/>
                <a:cs typeface="Arial"/>
              </a:rPr>
              <a:t>chování</a:t>
            </a:r>
            <a:endParaRPr lang="en-GB" sz="2000" err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0" i="0">
              <a:solidFill>
                <a:srgbClr val="FFFF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0" i="0">
              <a:solidFill>
                <a:srgbClr val="FFFF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Stanovte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jasné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institucionální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hodnoty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specifikujte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žádoucí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chování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a to, co je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považováno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za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nesprávné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nevhodné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chování</a:t>
            </a:r>
          </a:p>
          <a:p>
            <a:endParaRPr lang="en-US" sz="2000" b="0" i="0">
              <a:solidFill>
                <a:srgbClr val="FFFFFF"/>
              </a:solidFill>
              <a:effectLst/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Zajistěte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, aby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bylo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členstvo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vaší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institucionální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komunity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s 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předpisy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FFFFFF"/>
                </a:solidFill>
                <a:ea typeface="+mn-lt"/>
                <a:cs typeface="+mn-lt"/>
              </a:rPr>
              <a:t>důkladně</a:t>
            </a:r>
            <a:r>
              <a:rPr lang="en-US" sz="2000">
                <a:solidFill>
                  <a:srgbClr val="FFFFFF"/>
                </a:solidFill>
                <a:ea typeface="+mn-lt"/>
                <a:cs typeface="+mn-lt"/>
              </a:rPr>
              <a:t> obeznámeno</a:t>
            </a:r>
          </a:p>
          <a:p>
            <a:endParaRPr lang="en-US" sz="20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br>
              <a:rPr lang="en-US" sz="2000">
                <a:latin typeface="Arial" panose="020B0604020202020204" pitchFamily="34" charset="0"/>
                <a:ea typeface="Open Sans"/>
                <a:cs typeface="Arial" panose="020B0604020202020204" pitchFamily="34" charset="0"/>
              </a:rPr>
            </a:br>
            <a:endParaRPr lang="en-US" sz="20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endParaRPr lang="en-US" sz="20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  <a:p>
            <a:endParaRPr lang="en-GB" sz="2000">
              <a:solidFill>
                <a:srgbClr val="FFFFFF"/>
              </a:solidFill>
              <a:latin typeface="Arial" panose="020B0604020202020204" pitchFamily="34" charset="0"/>
              <a:ea typeface="Open Sans"/>
              <a:cs typeface="Arial" panose="020B0604020202020204" pitchFamily="34" charset="0"/>
            </a:endParaRPr>
          </a:p>
        </p:txBody>
      </p:sp>
      <p:grpSp>
        <p:nvGrpSpPr>
          <p:cNvPr id="6" name="กลุ่ม 99">
            <a:extLst>
              <a:ext uri="{FF2B5EF4-FFF2-40B4-BE49-F238E27FC236}">
                <a16:creationId xmlns:a16="http://schemas.microsoft.com/office/drawing/2014/main" id="{7EDCC676-25E6-81AE-2D43-D5BBA9AD4EEA}"/>
              </a:ext>
            </a:extLst>
          </p:cNvPr>
          <p:cNvGrpSpPr/>
          <p:nvPr/>
        </p:nvGrpSpPr>
        <p:grpSpPr>
          <a:xfrm>
            <a:off x="520690" y="4768258"/>
            <a:ext cx="519760" cy="308460"/>
            <a:chOff x="17619663" y="4157663"/>
            <a:chExt cx="723900" cy="400050"/>
          </a:xfrm>
          <a:solidFill>
            <a:srgbClr val="5792CE"/>
          </a:solidFill>
        </p:grpSpPr>
        <p:sp>
          <p:nvSpPr>
            <p:cNvPr id="7" name="Freeform 79">
              <a:extLst>
                <a:ext uri="{FF2B5EF4-FFF2-40B4-BE49-F238E27FC236}">
                  <a16:creationId xmlns:a16="http://schemas.microsoft.com/office/drawing/2014/main" id="{BBA336A5-2D22-DAE7-77C1-8209372A2C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19663" y="4157663"/>
              <a:ext cx="723900" cy="400050"/>
            </a:xfrm>
            <a:custGeom>
              <a:avLst/>
              <a:gdLst>
                <a:gd name="T0" fmla="*/ 76 w 76"/>
                <a:gd name="T1" fmla="*/ 21 h 42"/>
                <a:gd name="T2" fmla="*/ 76 w 76"/>
                <a:gd name="T3" fmla="*/ 21 h 42"/>
                <a:gd name="T4" fmla="*/ 76 w 76"/>
                <a:gd name="T5" fmla="*/ 21 h 42"/>
                <a:gd name="T6" fmla="*/ 76 w 76"/>
                <a:gd name="T7" fmla="*/ 21 h 42"/>
                <a:gd name="T8" fmla="*/ 76 w 76"/>
                <a:gd name="T9" fmla="*/ 20 h 42"/>
                <a:gd name="T10" fmla="*/ 76 w 76"/>
                <a:gd name="T11" fmla="*/ 20 h 42"/>
                <a:gd name="T12" fmla="*/ 76 w 76"/>
                <a:gd name="T13" fmla="*/ 20 h 42"/>
                <a:gd name="T14" fmla="*/ 55 w 76"/>
                <a:gd name="T15" fmla="*/ 3 h 42"/>
                <a:gd name="T16" fmla="*/ 47 w 76"/>
                <a:gd name="T17" fmla="*/ 1 h 42"/>
                <a:gd name="T18" fmla="*/ 39 w 76"/>
                <a:gd name="T19" fmla="*/ 0 h 42"/>
                <a:gd name="T20" fmla="*/ 38 w 76"/>
                <a:gd name="T21" fmla="*/ 0 h 42"/>
                <a:gd name="T22" fmla="*/ 38 w 76"/>
                <a:gd name="T23" fmla="*/ 0 h 42"/>
                <a:gd name="T24" fmla="*/ 20 w 76"/>
                <a:gd name="T25" fmla="*/ 4 h 42"/>
                <a:gd name="T26" fmla="*/ 0 w 76"/>
                <a:gd name="T27" fmla="*/ 20 h 42"/>
                <a:gd name="T28" fmla="*/ 0 w 76"/>
                <a:gd name="T29" fmla="*/ 20 h 42"/>
                <a:gd name="T30" fmla="*/ 0 w 76"/>
                <a:gd name="T31" fmla="*/ 20 h 42"/>
                <a:gd name="T32" fmla="*/ 0 w 76"/>
                <a:gd name="T33" fmla="*/ 21 h 42"/>
                <a:gd name="T34" fmla="*/ 0 w 76"/>
                <a:gd name="T35" fmla="*/ 21 h 42"/>
                <a:gd name="T36" fmla="*/ 0 w 76"/>
                <a:gd name="T37" fmla="*/ 21 h 42"/>
                <a:gd name="T38" fmla="*/ 0 w 76"/>
                <a:gd name="T39" fmla="*/ 21 h 42"/>
                <a:gd name="T40" fmla="*/ 0 w 76"/>
                <a:gd name="T41" fmla="*/ 22 h 42"/>
                <a:gd name="T42" fmla="*/ 0 w 76"/>
                <a:gd name="T43" fmla="*/ 22 h 42"/>
                <a:gd name="T44" fmla="*/ 37 w 76"/>
                <a:gd name="T45" fmla="*/ 42 h 42"/>
                <a:gd name="T46" fmla="*/ 38 w 76"/>
                <a:gd name="T47" fmla="*/ 42 h 42"/>
                <a:gd name="T48" fmla="*/ 76 w 76"/>
                <a:gd name="T49" fmla="*/ 22 h 42"/>
                <a:gd name="T50" fmla="*/ 76 w 76"/>
                <a:gd name="T51" fmla="*/ 22 h 42"/>
                <a:gd name="T52" fmla="*/ 76 w 76"/>
                <a:gd name="T53" fmla="*/ 21 h 42"/>
                <a:gd name="T54" fmla="*/ 58 w 76"/>
                <a:gd name="T55" fmla="*/ 11 h 42"/>
                <a:gd name="T56" fmla="*/ 38 w 76"/>
                <a:gd name="T57" fmla="*/ 31 h 42"/>
                <a:gd name="T58" fmla="*/ 18 w 76"/>
                <a:gd name="T59" fmla="*/ 11 h 42"/>
                <a:gd name="T60" fmla="*/ 22 w 76"/>
                <a:gd name="T61" fmla="*/ 7 h 42"/>
                <a:gd name="T62" fmla="*/ 38 w 76"/>
                <a:gd name="T63" fmla="*/ 3 h 42"/>
                <a:gd name="T64" fmla="*/ 47 w 76"/>
                <a:gd name="T65" fmla="*/ 4 h 42"/>
                <a:gd name="T66" fmla="*/ 52 w 76"/>
                <a:gd name="T67" fmla="*/ 5 h 42"/>
                <a:gd name="T68" fmla="*/ 58 w 76"/>
                <a:gd name="T69" fmla="*/ 11 h 42"/>
                <a:gd name="T70" fmla="*/ 38 w 76"/>
                <a:gd name="T71" fmla="*/ 39 h 42"/>
                <a:gd name="T72" fmla="*/ 3 w 76"/>
                <a:gd name="T73" fmla="*/ 21 h 42"/>
                <a:gd name="T74" fmla="*/ 15 w 76"/>
                <a:gd name="T75" fmla="*/ 11 h 42"/>
                <a:gd name="T76" fmla="*/ 15 w 76"/>
                <a:gd name="T77" fmla="*/ 11 h 42"/>
                <a:gd name="T78" fmla="*/ 38 w 76"/>
                <a:gd name="T79" fmla="*/ 34 h 42"/>
                <a:gd name="T80" fmla="*/ 61 w 76"/>
                <a:gd name="T81" fmla="*/ 11 h 42"/>
                <a:gd name="T82" fmla="*/ 61 w 76"/>
                <a:gd name="T83" fmla="*/ 10 h 42"/>
                <a:gd name="T84" fmla="*/ 73 w 76"/>
                <a:gd name="T85" fmla="*/ 21 h 42"/>
                <a:gd name="T86" fmla="*/ 38 w 76"/>
                <a:gd name="T87" fmla="*/ 3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42"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69" y="12"/>
                    <a:pt x="62" y="7"/>
                    <a:pt x="55" y="3"/>
                  </a:cubicBezTo>
                  <a:cubicBezTo>
                    <a:pt x="52" y="2"/>
                    <a:pt x="50" y="1"/>
                    <a:pt x="47" y="1"/>
                  </a:cubicBezTo>
                  <a:cubicBezTo>
                    <a:pt x="44" y="0"/>
                    <a:pt x="42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1" y="0"/>
                    <a:pt x="25" y="2"/>
                    <a:pt x="20" y="4"/>
                  </a:cubicBezTo>
                  <a:cubicBezTo>
                    <a:pt x="8" y="10"/>
                    <a:pt x="1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2" y="35"/>
                    <a:pt x="24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60" y="42"/>
                    <a:pt x="76" y="23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2"/>
                    <a:pt x="76" y="22"/>
                    <a:pt x="76" y="21"/>
                  </a:cubicBezTo>
                  <a:close/>
                  <a:moveTo>
                    <a:pt x="58" y="11"/>
                  </a:moveTo>
                  <a:cubicBezTo>
                    <a:pt x="58" y="22"/>
                    <a:pt x="49" y="31"/>
                    <a:pt x="38" y="31"/>
                  </a:cubicBezTo>
                  <a:cubicBezTo>
                    <a:pt x="27" y="31"/>
                    <a:pt x="18" y="22"/>
                    <a:pt x="18" y="11"/>
                  </a:cubicBezTo>
                  <a:cubicBezTo>
                    <a:pt x="18" y="10"/>
                    <a:pt x="19" y="9"/>
                    <a:pt x="22" y="7"/>
                  </a:cubicBezTo>
                  <a:cubicBezTo>
                    <a:pt x="26" y="5"/>
                    <a:pt x="32" y="3"/>
                    <a:pt x="38" y="3"/>
                  </a:cubicBezTo>
                  <a:cubicBezTo>
                    <a:pt x="42" y="3"/>
                    <a:pt x="45" y="3"/>
                    <a:pt x="47" y="4"/>
                  </a:cubicBezTo>
                  <a:cubicBezTo>
                    <a:pt x="49" y="4"/>
                    <a:pt x="51" y="5"/>
                    <a:pt x="52" y="5"/>
                  </a:cubicBezTo>
                  <a:cubicBezTo>
                    <a:pt x="56" y="7"/>
                    <a:pt x="58" y="9"/>
                    <a:pt x="58" y="11"/>
                  </a:cubicBezTo>
                  <a:close/>
                  <a:moveTo>
                    <a:pt x="38" y="39"/>
                  </a:moveTo>
                  <a:cubicBezTo>
                    <a:pt x="26" y="39"/>
                    <a:pt x="14" y="33"/>
                    <a:pt x="3" y="21"/>
                  </a:cubicBezTo>
                  <a:cubicBezTo>
                    <a:pt x="5" y="19"/>
                    <a:pt x="9" y="15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24"/>
                    <a:pt x="26" y="34"/>
                    <a:pt x="38" y="34"/>
                  </a:cubicBezTo>
                  <a:cubicBezTo>
                    <a:pt x="51" y="34"/>
                    <a:pt x="61" y="24"/>
                    <a:pt x="61" y="11"/>
                  </a:cubicBezTo>
                  <a:cubicBezTo>
                    <a:pt x="61" y="11"/>
                    <a:pt x="61" y="11"/>
                    <a:pt x="61" y="10"/>
                  </a:cubicBezTo>
                  <a:cubicBezTo>
                    <a:pt x="65" y="13"/>
                    <a:pt x="69" y="17"/>
                    <a:pt x="73" y="21"/>
                  </a:cubicBezTo>
                  <a:cubicBezTo>
                    <a:pt x="70" y="25"/>
                    <a:pt x="56" y="39"/>
                    <a:pt x="3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</a:endParaRPr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DA488C46-94FF-BF2D-512A-C7EE8FE45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14938" y="4214813"/>
              <a:ext cx="133350" cy="133350"/>
            </a:xfrm>
            <a:custGeom>
              <a:avLst/>
              <a:gdLst>
                <a:gd name="T0" fmla="*/ 7 w 14"/>
                <a:gd name="T1" fmla="*/ 14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7 w 14"/>
                <a:gd name="T9" fmla="*/ 14 h 14"/>
                <a:gd name="T10" fmla="*/ 7 w 14"/>
                <a:gd name="T11" fmla="*/ 3 h 14"/>
                <a:gd name="T12" fmla="*/ 11 w 14"/>
                <a:gd name="T13" fmla="*/ 7 h 14"/>
                <a:gd name="T14" fmla="*/ 7 w 14"/>
                <a:gd name="T15" fmla="*/ 11 h 14"/>
                <a:gd name="T16" fmla="*/ 3 w 14"/>
                <a:gd name="T17" fmla="*/ 7 h 14"/>
                <a:gd name="T18" fmla="*/ 7 w 14"/>
                <a:gd name="T1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latin typeface="Arial" panose="020B0604020202020204" pitchFamily="34" charset="0"/>
              </a:endParaRPr>
            </a:p>
          </p:txBody>
        </p:sp>
      </p:grpSp>
      <p:sp>
        <p:nvSpPr>
          <p:cNvPr id="9" name="Shape 2748">
            <a:extLst>
              <a:ext uri="{FF2B5EF4-FFF2-40B4-BE49-F238E27FC236}">
                <a16:creationId xmlns:a16="http://schemas.microsoft.com/office/drawing/2014/main" id="{D3894A3C-FBA0-4003-62A5-A7955E8B5DD5}"/>
              </a:ext>
            </a:extLst>
          </p:cNvPr>
          <p:cNvSpPr/>
          <p:nvPr/>
        </p:nvSpPr>
        <p:spPr>
          <a:xfrm>
            <a:off x="512320" y="2499655"/>
            <a:ext cx="573985" cy="54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  <p:sp>
        <p:nvSpPr>
          <p:cNvPr id="10" name="Shape 2550">
            <a:extLst>
              <a:ext uri="{FF2B5EF4-FFF2-40B4-BE49-F238E27FC236}">
                <a16:creationId xmlns:a16="http://schemas.microsoft.com/office/drawing/2014/main" id="{9B5D844D-ECCD-2AD3-775E-4CB58DA4D3AE}"/>
              </a:ext>
            </a:extLst>
          </p:cNvPr>
          <p:cNvSpPr/>
          <p:nvPr/>
        </p:nvSpPr>
        <p:spPr>
          <a:xfrm>
            <a:off x="596076" y="3645335"/>
            <a:ext cx="444374" cy="486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5792CE"/>
          </a:solidFill>
          <a:ln w="12700">
            <a:miter lim="400000"/>
          </a:ln>
        </p:spPr>
        <p:txBody>
          <a:bodyPr lIns="14284" tIns="14284" rIns="14284" bIns="14284" anchor="ctr"/>
          <a:lstStyle/>
          <a:p>
            <a:pPr defTabSz="171399" eaLnBrk="1" hangingPunct="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Calibri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871586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66C1A8D1-06A4-B406-CE1A-6262A815C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28649"/>
            <a:ext cx="10086975" cy="778381"/>
          </a:xfrm>
        </p:spPr>
        <p:txBody>
          <a:bodyPr/>
          <a:lstStyle/>
          <a:p>
            <a:r>
              <a:rPr lang="en-GB" b="1" err="1">
                <a:latin typeface="Open Sans"/>
                <a:cs typeface="Arial"/>
              </a:rPr>
              <a:t>Příklad</a:t>
            </a:r>
            <a:r>
              <a:rPr lang="en-GB" b="1">
                <a:latin typeface="Open Sans"/>
                <a:cs typeface="Arial"/>
              </a:rPr>
              <a:t> </a:t>
            </a:r>
            <a:r>
              <a:rPr lang="en-GB" b="1" err="1">
                <a:latin typeface="Open Sans"/>
                <a:cs typeface="Arial"/>
              </a:rPr>
              <a:t>dobré</a:t>
            </a:r>
            <a:r>
              <a:rPr lang="en-GB" b="1">
                <a:latin typeface="Open Sans"/>
                <a:cs typeface="Arial"/>
              </a:rPr>
              <a:t> </a:t>
            </a:r>
            <a:r>
              <a:rPr lang="en-GB" b="1" err="1">
                <a:latin typeface="Open Sans"/>
                <a:cs typeface="Arial"/>
              </a:rPr>
              <a:t>praxe</a:t>
            </a:r>
            <a:r>
              <a:rPr lang="en-GB" b="1">
                <a:latin typeface="Open Sans"/>
                <a:cs typeface="Arial"/>
              </a:rPr>
              <a:t>: </a:t>
            </a:r>
            <a:r>
              <a:rPr lang="en-GB" b="1" err="1">
                <a:latin typeface="Open Sans"/>
                <a:cs typeface="Arial"/>
              </a:rPr>
              <a:t>Předpis</a:t>
            </a:r>
            <a:r>
              <a:rPr lang="en-GB" b="1">
                <a:latin typeface="Open Sans"/>
                <a:cs typeface="Arial"/>
              </a:rPr>
              <a:t> </a:t>
            </a:r>
            <a:r>
              <a:rPr lang="en-GB" b="1" err="1">
                <a:latin typeface="Open Sans"/>
                <a:cs typeface="Arial"/>
              </a:rPr>
              <a:t>proti</a:t>
            </a:r>
            <a:r>
              <a:rPr lang="en-GB" b="1">
                <a:latin typeface="Open Sans"/>
                <a:cs typeface="Arial"/>
              </a:rPr>
              <a:t> </a:t>
            </a:r>
            <a:r>
              <a:rPr lang="en-GB" b="1" err="1">
                <a:latin typeface="Open Sans"/>
                <a:cs typeface="Arial"/>
              </a:rPr>
              <a:t>obtěžování</a:t>
            </a:r>
            <a:r>
              <a:rPr lang="en-GB" b="1">
                <a:latin typeface="Open Sans"/>
                <a:cs typeface="Arial"/>
              </a:rPr>
              <a:t> </a:t>
            </a:r>
            <a:r>
              <a:rPr lang="en-GB" b="1" err="1">
                <a:latin typeface="Open Sans"/>
                <a:cs typeface="Arial"/>
              </a:rPr>
              <a:t>na</a:t>
            </a:r>
            <a:r>
              <a:rPr lang="en-GB" b="1">
                <a:latin typeface="Open Sans"/>
                <a:cs typeface="Arial"/>
              </a:rPr>
              <a:t> Central European University</a:t>
            </a:r>
          </a:p>
        </p:txBody>
      </p:sp>
      <p:pic>
        <p:nvPicPr>
          <p:cNvPr id="4" name="Picture 3" descr="A document with text on it&#10;&#10;Description automatically generated">
            <a:extLst>
              <a:ext uri="{FF2B5EF4-FFF2-40B4-BE49-F238E27FC236}">
                <a16:creationId xmlns:a16="http://schemas.microsoft.com/office/drawing/2014/main" id="{31E96CA6-8346-F31D-C5D7-805FB0C3F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0287" y="2347026"/>
            <a:ext cx="6668218" cy="387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01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A7D8E-0003-1D51-1A4E-E73A918F7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470" y="969511"/>
            <a:ext cx="10561972" cy="778381"/>
          </a:xfrm>
        </p:spPr>
        <p:txBody>
          <a:bodyPr/>
          <a:lstStyle/>
          <a:p>
            <a:r>
              <a:rPr lang="en-US" sz="2400" b="1" err="1">
                <a:latin typeface="Arial"/>
                <a:cs typeface="Arial"/>
              </a:rPr>
              <a:t>Příručka</a:t>
            </a:r>
            <a:r>
              <a:rPr lang="en-US" sz="2400" b="1">
                <a:latin typeface="Arial"/>
                <a:cs typeface="Arial"/>
              </a:rPr>
              <a:t> jak </a:t>
            </a:r>
            <a:r>
              <a:rPr lang="en-US" sz="2400" b="1" err="1">
                <a:latin typeface="Arial"/>
                <a:cs typeface="Arial"/>
              </a:rPr>
              <a:t>na</a:t>
            </a:r>
            <a:r>
              <a:rPr lang="en-US" sz="2400" b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Vytvoření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komplexního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předpisového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rámce</a:t>
            </a:r>
            <a:r>
              <a:rPr lang="en-US" sz="2400" b="1" i="1">
                <a:latin typeface="Arial"/>
                <a:cs typeface="Arial"/>
              </a:rPr>
              <a:t> pro </a:t>
            </a:r>
            <a:r>
              <a:rPr lang="en-US" sz="2400" b="1" i="1" err="1">
                <a:latin typeface="Arial"/>
                <a:cs typeface="Arial"/>
              </a:rPr>
              <a:t>řešení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genderově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podmíněného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i="1" err="1">
                <a:latin typeface="Arial"/>
                <a:cs typeface="Arial"/>
              </a:rPr>
              <a:t>násilí</a:t>
            </a:r>
            <a:r>
              <a:rPr lang="en-US" sz="2400" b="1" i="1">
                <a:latin typeface="Arial"/>
                <a:cs typeface="Arial"/>
              </a:rPr>
              <a:t> v </a:t>
            </a:r>
            <a:r>
              <a:rPr lang="en-US" sz="2400" b="1" i="1" err="1">
                <a:latin typeface="Arial"/>
                <a:cs typeface="Arial"/>
              </a:rPr>
              <a:t>instituci</a:t>
            </a:r>
            <a:r>
              <a:rPr lang="en-US" sz="2400" b="1" i="1">
                <a:latin typeface="Arial"/>
                <a:cs typeface="Arial"/>
              </a:rPr>
              <a:t> </a:t>
            </a:r>
            <a:r>
              <a:rPr lang="en-US" sz="2400" b="1" err="1">
                <a:latin typeface="Arial"/>
                <a:cs typeface="Arial"/>
              </a:rPr>
              <a:t>projektu</a:t>
            </a:r>
            <a:r>
              <a:rPr lang="en-US" sz="2400" b="1">
                <a:latin typeface="Arial"/>
                <a:cs typeface="Arial"/>
              </a:rPr>
              <a:t> </a:t>
            </a:r>
            <a:r>
              <a:rPr lang="en-US" sz="2400" b="1" err="1">
                <a:latin typeface="Arial"/>
                <a:cs typeface="Arial"/>
              </a:rPr>
              <a:t>UniSAFE</a:t>
            </a:r>
            <a:endParaRPr lang="cs-CZ" b="1" err="1">
              <a:latin typeface="Arial"/>
              <a:cs typeface="Arial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F6343DBA-943D-FA68-7964-9C0CEB70BA33}"/>
              </a:ext>
            </a:extLst>
          </p:cNvPr>
          <p:cNvSpPr txBox="1"/>
          <p:nvPr/>
        </p:nvSpPr>
        <p:spPr>
          <a:xfrm>
            <a:off x="635419" y="2205886"/>
            <a:ext cx="4562224" cy="37875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  <a:latin typeface="Open Sans"/>
                <a:ea typeface="+mn-lt"/>
                <a:cs typeface="Open Sans"/>
              </a:rPr>
              <a:t>Tato </a:t>
            </a:r>
            <a:r>
              <a:rPr lang="en-US" err="1">
                <a:solidFill>
                  <a:schemeClr val="bg1"/>
                </a:solidFill>
                <a:latin typeface="Open Sans"/>
                <a:ea typeface="+mn-lt"/>
                <a:cs typeface="Open Sans"/>
              </a:rPr>
              <a:t>příručka</a:t>
            </a:r>
            <a:r>
              <a:rPr lang="en-US">
                <a:solidFill>
                  <a:schemeClr val="bg1"/>
                </a:solidFill>
                <a:latin typeface="Open Sans"/>
                <a:ea typeface="+mn-lt"/>
                <a:cs typeface="Open Sans"/>
              </a:rPr>
              <a:t> je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užitečná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zejména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pro ty,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kteří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jsou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v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počáteční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fázi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vytváření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zavádění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předpisů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pro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Nabízí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dobrý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výchozí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bod 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jasnými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snadno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srozumitelnými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postupy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praktickými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tipy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které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organizacím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pomohou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plán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navrhnout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realizovat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monitorovat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vyhodnocovat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</a:t>
            </a:r>
          </a:p>
        </p:txBody>
      </p:sp>
      <p:pic>
        <p:nvPicPr>
          <p:cNvPr id="1026" name="Picture 2" descr="Text&#10;&#10;Description automatically generated">
            <a:extLst>
              <a:ext uri="{FF2B5EF4-FFF2-40B4-BE49-F238E27FC236}">
                <a16:creationId xmlns:a16="http://schemas.microsoft.com/office/drawing/2014/main" id="{29D7A833-3A28-C121-7AD7-0D4F7920A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579" y="2205885"/>
            <a:ext cx="3185903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Table&#10;&#10;Description automatically generated">
            <a:extLst>
              <a:ext uri="{FF2B5EF4-FFF2-40B4-BE49-F238E27FC236}">
                <a16:creationId xmlns:a16="http://schemas.microsoft.com/office/drawing/2014/main" id="{00411742-966B-0117-5F69-C38C506E0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1418" y="2205885"/>
            <a:ext cx="2933700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964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C08E34DF-A8AB-2F3A-77B9-9A4F3FE23D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951811EC-0B39-E633-1D9B-88AC073D417B}"/>
              </a:ext>
            </a:extLst>
          </p:cNvPr>
          <p:cNvSpPr txBox="1">
            <a:spLocks/>
          </p:cNvSpPr>
          <p:nvPr/>
        </p:nvSpPr>
        <p:spPr>
          <a:xfrm>
            <a:off x="1422772" y="2142005"/>
            <a:ext cx="9350516" cy="1474571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Jaká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jsou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vaše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očekávání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? Co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si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přejete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z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dnešního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školení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 </a:t>
            </a:r>
            <a:r>
              <a:rPr lang="en-US" sz="3600" b="1" err="1">
                <a:solidFill>
                  <a:srgbClr val="964091"/>
                </a:solidFill>
                <a:latin typeface="Calibri"/>
                <a:cs typeface="Calibri"/>
              </a:rPr>
              <a:t>odnést</a:t>
            </a: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4CB1B3-25FA-04F0-9F0E-45049CAFDEB0}"/>
              </a:ext>
            </a:extLst>
          </p:cNvPr>
          <p:cNvSpPr txBox="1"/>
          <p:nvPr/>
        </p:nvSpPr>
        <p:spPr>
          <a:xfrm>
            <a:off x="4152900" y="3771900"/>
            <a:ext cx="438361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err="1">
                <a:latin typeface="Calibri"/>
                <a:cs typeface="Segoe UI"/>
              </a:rPr>
              <a:t>Pokud</a:t>
            </a:r>
            <a:r>
              <a:rPr lang="en-US" i="1">
                <a:latin typeface="Calibri"/>
                <a:cs typeface="Segoe UI"/>
              </a:rPr>
              <a:t> </a:t>
            </a:r>
            <a:r>
              <a:rPr lang="en-US" i="1" err="1">
                <a:latin typeface="Calibri"/>
                <a:cs typeface="Segoe UI"/>
              </a:rPr>
              <a:t>chcete</a:t>
            </a:r>
            <a:r>
              <a:rPr lang="en-US" i="1">
                <a:latin typeface="Calibri"/>
                <a:cs typeface="Segoe UI"/>
              </a:rPr>
              <a:t>, </a:t>
            </a:r>
            <a:r>
              <a:rPr lang="en-US" i="1" err="1">
                <a:latin typeface="Calibri"/>
                <a:cs typeface="Segoe UI"/>
              </a:rPr>
              <a:t>sdílejte</a:t>
            </a:r>
            <a:r>
              <a:rPr lang="en-US" i="1">
                <a:latin typeface="Calibri"/>
                <a:cs typeface="Segoe UI"/>
              </a:rPr>
              <a:t> </a:t>
            </a:r>
            <a:r>
              <a:rPr lang="en-US" i="1" err="1">
                <a:latin typeface="Calibri"/>
                <a:cs typeface="Segoe UI"/>
              </a:rPr>
              <a:t>odkud</a:t>
            </a:r>
            <a:r>
              <a:rPr lang="en-US" i="1">
                <a:latin typeface="Calibri"/>
                <a:cs typeface="Segoe UI"/>
              </a:rPr>
              <a:t> </a:t>
            </a:r>
            <a:r>
              <a:rPr lang="en-US" i="1" err="1">
                <a:latin typeface="Calibri"/>
                <a:cs typeface="Segoe UI"/>
              </a:rPr>
              <a:t>přicházíte</a:t>
            </a:r>
            <a:r>
              <a:rPr lang="en-US" i="1">
                <a:latin typeface="Calibri"/>
                <a:cs typeface="Segoe UI"/>
              </a:rPr>
              <a:t>, </a:t>
            </a:r>
            <a:r>
              <a:rPr lang="en-US" i="1" err="1">
                <a:latin typeface="Calibri"/>
                <a:cs typeface="Segoe UI"/>
              </a:rPr>
              <a:t>své</a:t>
            </a:r>
            <a:r>
              <a:rPr lang="en-US" i="1">
                <a:latin typeface="Calibri"/>
                <a:cs typeface="Segoe UI"/>
              </a:rPr>
              <a:t> </a:t>
            </a:r>
            <a:r>
              <a:rPr lang="en-US" i="1" err="1">
                <a:latin typeface="Calibri"/>
                <a:cs typeface="Segoe UI"/>
              </a:rPr>
              <a:t>jméno</a:t>
            </a:r>
            <a:r>
              <a:rPr lang="en-US" i="1">
                <a:latin typeface="Calibri"/>
                <a:cs typeface="Segoe UI"/>
              </a:rPr>
              <a:t> a </a:t>
            </a:r>
            <a:r>
              <a:rPr lang="en-US" i="1" err="1">
                <a:latin typeface="Calibri"/>
                <a:cs typeface="Segoe UI"/>
              </a:rPr>
              <a:t>zájmena</a:t>
            </a:r>
            <a:endParaRPr lang="en-US" i="1">
              <a:latin typeface="Calibr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57255749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C746B-02B2-1FAC-5714-E5C7530AD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11AD3-B43A-4F43-55C7-91629B88F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470" y="969511"/>
            <a:ext cx="10632310" cy="1188688"/>
          </a:xfrm>
        </p:spPr>
        <p:txBody>
          <a:bodyPr/>
          <a:lstStyle/>
          <a:p>
            <a:r>
              <a:rPr lang="en-US" sz="2400" b="1" err="1">
                <a:latin typeface="Arial"/>
                <a:cs typeface="Arial"/>
              </a:rPr>
              <a:t>Příručka</a:t>
            </a:r>
            <a:r>
              <a:rPr lang="en-US" sz="2400" b="1">
                <a:latin typeface="Arial"/>
                <a:cs typeface="Arial"/>
              </a:rPr>
              <a:t> </a:t>
            </a:r>
            <a:r>
              <a:rPr lang="en-US" sz="2400" b="1" i="1">
                <a:latin typeface="Arial"/>
                <a:cs typeface="Arial"/>
              </a:rPr>
              <a:t>Jak na bezpečné a respektující pracovní a studijní prostředí?</a:t>
            </a:r>
            <a:endParaRPr lang="cs-CZ" b="1" err="1">
              <a:latin typeface="Arial"/>
              <a:cs typeface="Arial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AF57F315-2A65-B44D-36A3-7192112CA5E7}"/>
              </a:ext>
            </a:extLst>
          </p:cNvPr>
          <p:cNvSpPr txBox="1"/>
          <p:nvPr/>
        </p:nvSpPr>
        <p:spPr>
          <a:xfrm>
            <a:off x="635419" y="2112102"/>
            <a:ext cx="4784962" cy="420307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Cílem této příručky je přispět k tvorbě bezpečného studijního a pracovního prostředí ve výzkumných a vysokoškolských institucích prostřednictvím zjednodušeného návodu pro tvorbu předpisu upravujícího postup řešení případů narušení bezpečného prostředí různými formami problematického jednání včetně genderově podmíněného násilí.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7E20B-D791-1E10-774C-D11D5A714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745" y="2086707"/>
            <a:ext cx="3385588" cy="475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6222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6E3AAB5-61E2-B491-7C71-32A53B3C5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/>
          <a:p>
            <a:r>
              <a:rPr lang="en-US" b="1" err="1">
                <a:latin typeface="Arial"/>
                <a:cs typeface="Arial"/>
              </a:rPr>
              <a:t>Opáčko</a:t>
            </a:r>
            <a:endParaRPr lang="en-GB" b="1" err="1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A04A7CF4-5692-BD32-5053-84A102A4B0AA}"/>
              </a:ext>
            </a:extLst>
          </p:cNvPr>
          <p:cNvSpPr txBox="1"/>
          <p:nvPr/>
        </p:nvSpPr>
        <p:spPr>
          <a:xfrm>
            <a:off x="635419" y="2430475"/>
            <a:ext cx="10498478" cy="326698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Prevalence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odhad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rozsahu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  <a:endParaRPr lang="en-US" sz="200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Prevence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změna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chování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kultury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Pomoc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předcházení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(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dalším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)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škodám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újmě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Postih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řešení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případů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genderově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podmíněného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násilí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Poskytování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služeb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nabízení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podpory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a </a:t>
            </a: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pomoci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Partnerství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zapojení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interních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externích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subjektů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 a/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osob</a:t>
            </a:r>
            <a:endParaRPr lang="en-US" sz="2000">
              <a:solidFill>
                <a:schemeClr val="bg1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err="1">
                <a:solidFill>
                  <a:schemeClr val="bg1"/>
                </a:solidFill>
                <a:latin typeface="Arial"/>
                <a:cs typeface="Arial"/>
              </a:rPr>
              <a:t>Předpisy</a:t>
            </a:r>
            <a:r>
              <a:rPr lang="en-US" sz="2000">
                <a:solidFill>
                  <a:schemeClr val="bg1"/>
                </a:solidFill>
                <a:latin typeface="Arial"/>
                <a:cs typeface="Arial"/>
              </a:rPr>
              <a:t> –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zavedení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opatření</a:t>
            </a:r>
            <a:r>
              <a:rPr lang="en-US" sz="2000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chemeClr val="bg1"/>
                </a:solidFill>
                <a:ea typeface="+mn-lt"/>
                <a:cs typeface="+mn-lt"/>
              </a:rPr>
              <a:t>postupů</a:t>
            </a:r>
            <a:endParaRPr lang="en-US" sz="2000">
              <a:solidFill>
                <a:schemeClr val="bg1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2485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E74D6-D673-B05F-D1A4-6EC4875F3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2">
            <a:extLst>
              <a:ext uri="{FF2B5EF4-FFF2-40B4-BE49-F238E27FC236}">
                <a16:creationId xmlns:a16="http://schemas.microsoft.com/office/drawing/2014/main" id="{7747E88D-949A-363D-AB23-4041CE716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/>
              <a:pPr/>
              <a:t>62</a:t>
            </a:fld>
            <a:endParaRPr lang="fr-FR"/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73337B18-A3FA-D11C-5A35-1954DDA1C980}"/>
              </a:ext>
            </a:extLst>
          </p:cNvPr>
          <p:cNvSpPr txBox="1">
            <a:spLocks/>
          </p:cNvSpPr>
          <p:nvPr/>
        </p:nvSpPr>
        <p:spPr>
          <a:xfrm>
            <a:off x="1422772" y="2666661"/>
            <a:ext cx="9350516" cy="75379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en-US" sz="3600" b="1">
              <a:solidFill>
                <a:srgbClr val="96409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A4405CC-2149-C43F-5F34-D23D59D60AC3}"/>
              </a:ext>
            </a:extLst>
          </p:cNvPr>
          <p:cNvSpPr txBox="1">
            <a:spLocks/>
          </p:cNvSpPr>
          <p:nvPr/>
        </p:nvSpPr>
        <p:spPr>
          <a:xfrm>
            <a:off x="1575172" y="2819061"/>
            <a:ext cx="9350516" cy="75379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3600" b="1">
                <a:solidFill>
                  <a:srgbClr val="964091"/>
                </a:solidFill>
                <a:latin typeface="Calibri"/>
                <a:cs typeface="Calibri"/>
              </a:rPr>
              <a:t>Prostor pro otázky a diskusi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67649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58B6A-A497-D4CF-1F4E-3F725315E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BBE5800-2092-A0AB-292C-E685F96BB3A7}"/>
              </a:ext>
            </a:extLst>
          </p:cNvPr>
          <p:cNvSpPr txBox="1">
            <a:spLocks/>
          </p:cNvSpPr>
          <p:nvPr/>
        </p:nvSpPr>
        <p:spPr>
          <a:xfrm>
            <a:off x="927704" y="3057689"/>
            <a:ext cx="10510107" cy="620431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sz="1800" u="sng" dirty="0">
                <a:latin typeface="Arial"/>
                <a:cs typeface="Arial"/>
              </a:rPr>
              <a:t>Important note for the use of the training materials</a:t>
            </a:r>
            <a:r>
              <a:rPr lang="en-US" sz="1800" dirty="0">
                <a:latin typeface="Arial"/>
                <a:cs typeface="Arial"/>
              </a:rPr>
              <a:t>: The training materials are offered under the Creative Commons Attribution-</a:t>
            </a:r>
            <a:r>
              <a:rPr lang="en-US" sz="1800" dirty="0" err="1">
                <a:latin typeface="Arial"/>
                <a:cs typeface="Arial"/>
              </a:rPr>
              <a:t>NonCommercial</a:t>
            </a:r>
            <a:r>
              <a:rPr lang="en-US" sz="1800" dirty="0">
                <a:latin typeface="Arial"/>
                <a:cs typeface="Arial"/>
              </a:rPr>
              <a:t>-</a:t>
            </a:r>
            <a:r>
              <a:rPr lang="en-US" sz="1800" dirty="0" err="1">
                <a:latin typeface="Arial"/>
                <a:cs typeface="Arial"/>
              </a:rPr>
              <a:t>ShareAlike</a:t>
            </a:r>
            <a:r>
              <a:rPr lang="en-US" sz="1800" dirty="0">
                <a:latin typeface="Arial"/>
                <a:cs typeface="Arial"/>
              </a:rPr>
              <a:t> 4.0 International (CC BY-NC-SA 4.0) license, are freely available for non-commercial use with necessary credit given to the authors. This license permits personal or educational </a:t>
            </a:r>
            <a:r>
              <a:rPr lang="en-US" sz="1800" dirty="0" err="1">
                <a:latin typeface="Arial"/>
                <a:cs typeface="Arial"/>
              </a:rPr>
              <a:t>utilisation</a:t>
            </a:r>
            <a:r>
              <a:rPr lang="en-US" sz="1800" dirty="0">
                <a:latin typeface="Arial"/>
                <a:cs typeface="Arial"/>
              </a:rPr>
              <a:t> and adaptation, provided the adaptations are shared under the same terms. Designed to promote collaborative learning, this approach ensures </a:t>
            </a:r>
            <a:r>
              <a:rPr lang="en-US" sz="1800" dirty="0" err="1">
                <a:latin typeface="Arial"/>
                <a:cs typeface="Arial"/>
              </a:rPr>
              <a:t>GenderSAFE’s</a:t>
            </a:r>
            <a:r>
              <a:rPr lang="en-US" sz="1800" dirty="0">
                <a:latin typeface="Arial"/>
                <a:cs typeface="Arial"/>
              </a:rPr>
              <a:t> content remains accessible and encourages further development within the community, maintaining</a:t>
            </a:r>
            <a:r>
              <a:rPr lang="en-US" sz="1800">
                <a:latin typeface="Arial"/>
                <a:cs typeface="Arial"/>
              </a:rPr>
              <a:t> the ethos of open, shared knowledge. </a:t>
            </a:r>
            <a:endParaRPr lang="en-US">
              <a:latin typeface="Arial"/>
              <a:cs typeface="Arial"/>
            </a:endParaRPr>
          </a:p>
        </p:txBody>
      </p:sp>
      <p:pic>
        <p:nvPicPr>
          <p:cNvPr id="8" name="Picture 7" descr="A sign with a person and a euro symbol&#10;&#10;Description automatically generated">
            <a:extLst>
              <a:ext uri="{FF2B5EF4-FFF2-40B4-BE49-F238E27FC236}">
                <a16:creationId xmlns:a16="http://schemas.microsoft.com/office/drawing/2014/main" id="{1A6EBF50-9977-916C-F9BE-E4D598F77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174" y="1429809"/>
            <a:ext cx="2257778" cy="7883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649310-10E0-6C85-D660-39C45832F3E4}"/>
              </a:ext>
            </a:extLst>
          </p:cNvPr>
          <p:cNvSpPr txBox="1"/>
          <p:nvPr/>
        </p:nvSpPr>
        <p:spPr>
          <a:xfrm>
            <a:off x="932510" y="2306931"/>
            <a:ext cx="5273791" cy="92333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defTabSz="914318">
              <a:spcBef>
                <a:spcPct val="0"/>
              </a:spcBef>
            </a:pP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Attribution-</a:t>
            </a:r>
            <a:r>
              <a:rPr lang="en-GB" dirty="0" err="1">
                <a:solidFill>
                  <a:srgbClr val="0F2235"/>
                </a:solidFill>
                <a:latin typeface="Arial"/>
                <a:cs typeface="Arial"/>
              </a:rPr>
              <a:t>NonCommercial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-</a:t>
            </a:r>
            <a:r>
              <a:rPr lang="en-GB" dirty="0" err="1">
                <a:solidFill>
                  <a:srgbClr val="0F2235"/>
                </a:solidFill>
                <a:latin typeface="Arial"/>
                <a:cs typeface="Arial"/>
              </a:rPr>
              <a:t>ShareAlike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 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CC-BY-NC-SA </a:t>
            </a:r>
          </a:p>
        </p:txBody>
      </p:sp>
    </p:spTree>
    <p:extLst>
      <p:ext uri="{BB962C8B-B14F-4D97-AF65-F5344CB8AC3E}">
        <p14:creationId xmlns:p14="http://schemas.microsoft.com/office/powerpoint/2010/main" val="34693017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FB3101D-55E5-CC48-9F09-7E4D551C0301}"/>
              </a:ext>
            </a:extLst>
          </p:cNvPr>
          <p:cNvSpPr txBox="1">
            <a:spLocks/>
          </p:cNvSpPr>
          <p:nvPr/>
        </p:nvSpPr>
        <p:spPr>
          <a:xfrm>
            <a:off x="922989" y="1603089"/>
            <a:ext cx="4845241" cy="641597"/>
          </a:xfrm>
          <a:prstGeom prst="rect">
            <a:avLst/>
          </a:prstGeom>
        </p:spPr>
        <p:txBody>
          <a:bodyPr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US" sz="6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ADE1D70-8725-E241-BCF3-93D2C7272A78}"/>
              </a:ext>
            </a:extLst>
          </p:cNvPr>
          <p:cNvSpPr txBox="1"/>
          <p:nvPr/>
        </p:nvSpPr>
        <p:spPr>
          <a:xfrm>
            <a:off x="1456729" y="2835798"/>
            <a:ext cx="4115422" cy="369332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>
                <a:solidFill>
                  <a:srgbClr val="5792CE"/>
                </a:solidFill>
                <a:latin typeface="Arial"/>
                <a:ea typeface="Open Sans"/>
                <a:cs typeface="Arial"/>
              </a:rPr>
              <a:t>Follow us! 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@gendersafe-eu.bsky.social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3BBC0FD-10AB-568D-291B-E422965625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327" y="2831757"/>
            <a:ext cx="347667" cy="356288"/>
          </a:xfrm>
          <a:prstGeom prst="rect">
            <a:avLst/>
          </a:prstGeom>
        </p:spPr>
      </p:pic>
      <p:pic>
        <p:nvPicPr>
          <p:cNvPr id="4" name="Picture 3" descr="Linkedin Logo PNG Free Download 21460490 PNG">
            <a:extLst>
              <a:ext uri="{FF2B5EF4-FFF2-40B4-BE49-F238E27FC236}">
                <a16:creationId xmlns:a16="http://schemas.microsoft.com/office/drawing/2014/main" id="{EDDA0DDB-9174-C336-EE8A-8F3B21CC1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65" y="3284597"/>
            <a:ext cx="650054" cy="6312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65C1A6-AA0D-4AB5-A4CE-4F3130503A66}"/>
              </a:ext>
            </a:extLst>
          </p:cNvPr>
          <p:cNvSpPr txBox="1"/>
          <p:nvPr/>
        </p:nvSpPr>
        <p:spPr>
          <a:xfrm>
            <a:off x="1424504" y="3415843"/>
            <a:ext cx="643259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Follow us on 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!</a:t>
            </a:r>
            <a:r>
              <a:rPr lang="en-US"/>
              <a:t> 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7DF1B334-A98B-3F0C-5EAF-1683FA3D8DC7}"/>
              </a:ext>
            </a:extLst>
          </p:cNvPr>
          <p:cNvSpPr txBox="1"/>
          <p:nvPr/>
        </p:nvSpPr>
        <p:spPr>
          <a:xfrm>
            <a:off x="926041" y="4760536"/>
            <a:ext cx="7556500" cy="76944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5792CE"/>
                </a:solidFill>
                <a:latin typeface="Arial"/>
                <a:ea typeface="+mn-lt"/>
                <a:cs typeface="Arial"/>
              </a:rPr>
              <a:t>How to cite this document? </a:t>
            </a:r>
            <a:br>
              <a:rPr lang="en-US" sz="1600" dirty="0">
                <a:latin typeface="Arial"/>
                <a:cs typeface="Arial"/>
              </a:rPr>
            </a:br>
            <a:r>
              <a:rPr lang="en-US" sz="1400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Oliva, E., </a:t>
            </a:r>
            <a:r>
              <a:rPr lang="en-US" sz="1400" dirty="0" err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Langhammerová</a:t>
            </a:r>
            <a:r>
              <a:rPr lang="en-US" sz="1400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, G., &amp; </a:t>
            </a:r>
            <a:r>
              <a:rPr lang="en-US" sz="1400" dirty="0" err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Madesi</a:t>
            </a:r>
            <a:r>
              <a:rPr lang="en-US" sz="1400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, V. (2025). </a:t>
            </a:r>
            <a:r>
              <a:rPr lang="en-US" sz="1400" i="1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Strengthening individual and institutional competencies in the area of social safety</a:t>
            </a:r>
            <a:r>
              <a:rPr lang="en-US" sz="1400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 (Presentation in Czech). </a:t>
            </a:r>
            <a:r>
              <a:rPr lang="en-US" sz="1400" dirty="0" err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GenderSAFE</a:t>
            </a:r>
            <a:r>
              <a:rPr lang="en-US" sz="1400" dirty="0">
                <a:solidFill>
                  <a:schemeClr val="bg1"/>
                </a:solidFill>
                <a:latin typeface="Arial"/>
                <a:ea typeface="Calibri"/>
                <a:cs typeface="Arial"/>
              </a:rPr>
              <a:t> project.</a:t>
            </a:r>
          </a:p>
        </p:txBody>
      </p:sp>
    </p:spTree>
    <p:extLst>
      <p:ext uri="{BB962C8B-B14F-4D97-AF65-F5344CB8AC3E}">
        <p14:creationId xmlns:p14="http://schemas.microsoft.com/office/powerpoint/2010/main" val="1330816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2">
            <a:extLst>
              <a:ext uri="{FF2B5EF4-FFF2-40B4-BE49-F238E27FC236}">
                <a16:creationId xmlns:a16="http://schemas.microsoft.com/office/drawing/2014/main" id="{BED4745F-6CF0-7E54-4239-20C9C280BA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fr-FR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6D61C7-E6E8-63B0-861B-5BE999E51458}"/>
              </a:ext>
            </a:extLst>
          </p:cNvPr>
          <p:cNvSpPr>
            <a:spLocks noGrp="1"/>
          </p:cNvSpPr>
          <p:nvPr/>
        </p:nvSpPr>
        <p:spPr>
          <a:xfrm>
            <a:off x="1142172" y="72988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fr-FR" b="1" err="1">
                <a:latin typeface="Arial"/>
                <a:ea typeface="Open Sans"/>
                <a:cs typeface="Arial"/>
              </a:rPr>
              <a:t>Cvičení</a:t>
            </a:r>
            <a:r>
              <a:rPr lang="fr-FR" b="1">
                <a:latin typeface="Arial"/>
                <a:ea typeface="Open Sans"/>
                <a:cs typeface="Arial"/>
              </a:rPr>
              <a:t> 1: </a:t>
            </a:r>
            <a:r>
              <a:rPr lang="fr-FR" b="1" err="1">
                <a:latin typeface="Arial"/>
                <a:ea typeface="Open Sans"/>
                <a:cs typeface="Arial"/>
              </a:rPr>
              <a:t>Kazuistika</a:t>
            </a:r>
            <a:r>
              <a:rPr lang="fr-FR" b="1">
                <a:latin typeface="Arial"/>
                <a:ea typeface="Open Sans"/>
                <a:cs typeface="Arial"/>
              </a:rPr>
              <a:t> (20 </a:t>
            </a:r>
            <a:r>
              <a:rPr lang="fr-FR" b="1" err="1">
                <a:latin typeface="Arial"/>
                <a:ea typeface="Open Sans"/>
                <a:cs typeface="Arial"/>
              </a:rPr>
              <a:t>minut</a:t>
            </a:r>
            <a:r>
              <a:rPr lang="fr-FR" b="1">
                <a:latin typeface="Arial"/>
                <a:ea typeface="Open Sans"/>
                <a:cs typeface="Arial"/>
              </a:rPr>
              <a:t>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00B80A-9C00-0AD6-E370-D1A5A5EFB393}"/>
              </a:ext>
            </a:extLst>
          </p:cNvPr>
          <p:cNvSpPr txBox="1">
            <a:spLocks/>
          </p:cNvSpPr>
          <p:nvPr/>
        </p:nvSpPr>
        <p:spPr>
          <a:xfrm>
            <a:off x="1137687" y="3423244"/>
            <a:ext cx="8229601" cy="234927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Co se v </a:t>
            </a:r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příběhu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odehrálo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špatně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?</a:t>
            </a:r>
            <a:endParaRPr lang="en-US" sz="2800" b="1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r>
              <a:rPr lang="en-US" sz="2800" b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V </a:t>
            </a:r>
            <a:r>
              <a:rPr lang="en-US" sz="2800" b="1" err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čem</a:t>
            </a:r>
            <a:r>
              <a:rPr lang="en-US" sz="2800" b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vnímáte</a:t>
            </a:r>
            <a:r>
              <a:rPr lang="en-US" sz="2800" b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nedostatky</a:t>
            </a:r>
            <a:r>
              <a:rPr lang="en-US" sz="2800" b="1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? </a:t>
            </a:r>
            <a:endParaRPr lang="en-US" sz="2800" b="1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Jakékoliv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další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 </a:t>
            </a:r>
            <a:r>
              <a:rPr lang="en-US" sz="2800" b="1" err="1">
                <a:solidFill>
                  <a:srgbClr val="964091"/>
                </a:solidFill>
                <a:latin typeface="Arial"/>
                <a:cs typeface="Arial"/>
              </a:rPr>
              <a:t>postřehy</a:t>
            </a:r>
            <a:r>
              <a:rPr lang="en-US" sz="2800" b="1">
                <a:solidFill>
                  <a:srgbClr val="964091"/>
                </a:solidFill>
                <a:latin typeface="Arial"/>
                <a:cs typeface="Arial"/>
              </a:rPr>
              <a:t>.</a:t>
            </a:r>
            <a:br>
              <a:rPr lang="en-US" sz="2800" b="1">
                <a:latin typeface="Arial"/>
                <a:cs typeface="Arial"/>
              </a:rPr>
            </a:br>
            <a:endParaRPr lang="en-US" sz="2800" b="1">
              <a:solidFill>
                <a:srgbClr val="964091"/>
              </a:solidFill>
              <a:latin typeface="Arial"/>
              <a:ea typeface="Open Sans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0DFEFD-2F3C-9658-BB66-69B0EAA299FB}"/>
              </a:ext>
            </a:extLst>
          </p:cNvPr>
          <p:cNvSpPr txBox="1">
            <a:spLocks/>
          </p:cNvSpPr>
          <p:nvPr/>
        </p:nvSpPr>
        <p:spPr>
          <a:xfrm>
            <a:off x="1137686" y="1711674"/>
            <a:ext cx="9390185" cy="154038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/>
              <a:buChar char="q"/>
            </a:pPr>
            <a:r>
              <a:rPr lang="en-US" sz="2000">
                <a:latin typeface="Arial"/>
                <a:ea typeface="Open Sans"/>
                <a:cs typeface="Arial"/>
              </a:rPr>
              <a:t>připomeneme si, čeho se příběh týkal</a:t>
            </a:r>
          </a:p>
          <a:p>
            <a:pPr marL="285750" indent="-285750">
              <a:buFont typeface="Wingdings"/>
              <a:buChar char="q"/>
            </a:pPr>
            <a:r>
              <a:rPr lang="en-US" sz="2000">
                <a:latin typeface="Arial"/>
                <a:ea typeface="Open Sans"/>
                <a:cs typeface="Arial"/>
              </a:rPr>
              <a:t>budeme individuálně reflektovat a na </a:t>
            </a:r>
            <a:r>
              <a:rPr lang="en-US" sz="2000" err="1">
                <a:latin typeface="Arial"/>
                <a:ea typeface="Open Sans"/>
                <a:cs typeface="Arial"/>
              </a:rPr>
              <a:t>lepíky</a:t>
            </a:r>
            <a:r>
              <a:rPr lang="en-US" sz="2000">
                <a:latin typeface="Arial"/>
                <a:ea typeface="Open Sans"/>
                <a:cs typeface="Arial"/>
              </a:rPr>
              <a:t> napíšeme </a:t>
            </a:r>
            <a:r>
              <a:rPr lang="en-US" sz="2000" err="1">
                <a:latin typeface="Arial"/>
                <a:ea typeface="Open Sans"/>
                <a:cs typeface="Arial"/>
              </a:rPr>
              <a:t>své</a:t>
            </a:r>
            <a:r>
              <a:rPr lang="en-US" sz="2000">
                <a:latin typeface="Arial"/>
                <a:ea typeface="Open Sans"/>
                <a:cs typeface="Arial"/>
              </a:rPr>
              <a:t> postřehy</a:t>
            </a:r>
          </a:p>
          <a:p>
            <a:pPr marL="285750" indent="-285750">
              <a:buFont typeface="Wingdings"/>
              <a:buChar char="q"/>
            </a:pPr>
            <a:r>
              <a:rPr lang="en-US" sz="2000">
                <a:latin typeface="Arial"/>
                <a:ea typeface="Open Sans"/>
                <a:cs typeface="Arial"/>
              </a:rPr>
              <a:t>umístíme je na plachtu </a:t>
            </a:r>
            <a:r>
              <a:rPr lang="en-US" sz="2000" err="1">
                <a:latin typeface="Arial"/>
                <a:ea typeface="Open Sans"/>
                <a:cs typeface="Arial"/>
              </a:rPr>
              <a:t>na</a:t>
            </a:r>
            <a:r>
              <a:rPr lang="en-US" sz="2000">
                <a:latin typeface="Arial"/>
                <a:ea typeface="Open Sans"/>
                <a:cs typeface="Arial"/>
              </a:rPr>
              <a:t> </a:t>
            </a:r>
            <a:r>
              <a:rPr lang="en-US" sz="2000" err="1">
                <a:latin typeface="Arial"/>
                <a:ea typeface="Open Sans"/>
                <a:cs typeface="Arial"/>
              </a:rPr>
              <a:t>stěně</a:t>
            </a:r>
            <a:endParaRPr lang="en-US" sz="2000">
              <a:latin typeface="Arial"/>
              <a:ea typeface="Open Sans"/>
              <a:cs typeface="Arial"/>
            </a:endParaRPr>
          </a:p>
          <a:p>
            <a:pPr marL="285750" indent="-285750">
              <a:buFont typeface="Wingdings"/>
              <a:buChar char="q"/>
            </a:pPr>
            <a:r>
              <a:rPr lang="en-US" sz="2000" err="1">
                <a:latin typeface="Arial"/>
                <a:ea typeface="Open Sans"/>
                <a:cs typeface="Arial"/>
              </a:rPr>
              <a:t>následně</a:t>
            </a:r>
            <a:r>
              <a:rPr lang="en-US" sz="2000">
                <a:latin typeface="Arial"/>
                <a:ea typeface="Open Sans"/>
                <a:cs typeface="Arial"/>
              </a:rPr>
              <a:t> budeme diskutovat společně</a:t>
            </a:r>
          </a:p>
          <a:p>
            <a:pPr marL="285750" indent="-285750">
              <a:buFont typeface="Wingdings"/>
              <a:buChar char="q"/>
            </a:pPr>
            <a:endParaRPr lang="en-US" sz="1600">
              <a:latin typeface="Arial"/>
              <a:ea typeface="Open Sans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565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7D25848-1567-205A-4155-F6D97A709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4" y="910491"/>
            <a:ext cx="3758364" cy="1861285"/>
          </a:xfrm>
        </p:spPr>
        <p:txBody>
          <a:bodyPr/>
          <a:lstStyle/>
          <a:p>
            <a:r>
              <a:rPr lang="en-US" err="1">
                <a:latin typeface="Arial"/>
                <a:cs typeface="Arial"/>
              </a:rPr>
              <a:t>Definice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genderově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podmíněného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násilí</a:t>
            </a:r>
            <a:endParaRPr lang="cs-CZ" err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838718-1526-6F4B-9C31-A14C9ED6875E}"/>
              </a:ext>
            </a:extLst>
          </p:cNvPr>
          <p:cNvSpPr txBox="1"/>
          <p:nvPr/>
        </p:nvSpPr>
        <p:spPr>
          <a:xfrm>
            <a:off x="5874202" y="344821"/>
            <a:ext cx="5920153" cy="5854873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Genderově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podmíněné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násilí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může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být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sexuální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fyzické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verbální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psychické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(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emocionální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)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socioekonomické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může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mít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mnoho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podob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. Od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slovního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násilí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a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nenávistných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projevů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na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internetu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až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po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znásilnění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vraždu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.</a:t>
            </a:r>
            <a:endParaRPr lang="en-US" sz="2000" i="1">
              <a:solidFill>
                <a:srgbClr val="000000"/>
              </a:solidFill>
              <a:latin typeface="Arial"/>
              <a:ea typeface="+mn-lt"/>
              <a:cs typeface="Arial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lnSpc>
                <a:spcPct val="150000"/>
              </a:lnSpc>
            </a:pPr>
            <a:br>
              <a:rPr lang="en-US" sz="2000">
                <a:latin typeface="Arial" panose="020B0604020202020204" pitchFamily="34" charset="0"/>
                <a:ea typeface="Open Sans" charset="0"/>
                <a:cs typeface="Arial" panose="020B0604020202020204" pitchFamily="34" charset="0"/>
              </a:rPr>
            </a:br>
            <a:r>
              <a:rPr lang="en-US" sz="2000" err="1">
                <a:solidFill>
                  <a:srgbClr val="112A40"/>
                </a:solidFill>
                <a:latin typeface="Open Sans"/>
                <a:ea typeface="Open Sans"/>
                <a:cs typeface="Open Sans"/>
              </a:rPr>
              <a:t>Může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se ho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dopustit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kdokoli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: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současný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*á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nebo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bývalý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*á partner*ka,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manžel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*ka,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člen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*ka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rodiny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nadřízený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*á,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kolega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yně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spolužáci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ačky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kamarádi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*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ky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neznámá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osoba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lidé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kteří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jednají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jménem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kulturních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náboženských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státních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nebo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stranických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institucí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.</a:t>
            </a:r>
            <a:br>
              <a:rPr lang="en-US" sz="2000" i="1">
                <a:latin typeface="Arial" panose="020B0604020202020204" pitchFamily="34" charset="0"/>
                <a:ea typeface="Open Sans" charset="0"/>
                <a:cs typeface="Arial" panose="020B0604020202020204" pitchFamily="34" charset="0"/>
              </a:rPr>
            </a:br>
            <a:r>
              <a:rPr lang="en-US" sz="1100" i="1" err="1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Zdroj</a:t>
            </a:r>
            <a:r>
              <a:rPr lang="en-US" sz="1100" i="1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: </a:t>
            </a:r>
            <a:r>
              <a:rPr lang="en-US" sz="1100" i="1">
                <a:solidFill>
                  <a:srgbClr val="000000"/>
                </a:solidFill>
                <a:latin typeface="Arial"/>
                <a:ea typeface="Open Sans"/>
                <a:cs typeface="Arial"/>
                <a:hlinkClick r:id="rId3"/>
              </a:rPr>
              <a:t>Rada Evropy</a:t>
            </a:r>
            <a:endParaRPr lang="en-US" sz="1100" i="1">
              <a:solidFill>
                <a:srgbClr val="000000"/>
              </a:solidFill>
              <a:latin typeface="Arial"/>
              <a:ea typeface="Open Sans"/>
              <a:cs typeface="Arial"/>
              <a:hlinkClick r:id="" action="ppaction://noaction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5AAD33-FC38-59DE-5494-25AA7D02DEB1}"/>
              </a:ext>
            </a:extLst>
          </p:cNvPr>
          <p:cNvSpPr txBox="1"/>
          <p:nvPr/>
        </p:nvSpPr>
        <p:spPr>
          <a:xfrm>
            <a:off x="633414" y="2321112"/>
            <a:ext cx="4005498" cy="3259418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Genderově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podmíněným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násilím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se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rozumí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veškeré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projevy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fyzického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sexuálního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psychického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ekonomického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či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jiného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násilí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které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jsou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cíleny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err="1">
                <a:solidFill>
                  <a:srgbClr val="112A40"/>
                </a:solidFill>
                <a:ea typeface="+mn-lt"/>
                <a:cs typeface="+mn-lt"/>
              </a:rPr>
              <a:t>na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ženy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muže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a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nebinární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osoby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, z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důvodu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jejich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</a:t>
            </a:r>
            <a:r>
              <a:rPr lang="en-US" sz="2000" b="1" err="1">
                <a:solidFill>
                  <a:srgbClr val="112A40"/>
                </a:solidFill>
                <a:ea typeface="+mn-lt"/>
                <a:cs typeface="+mn-lt"/>
              </a:rPr>
              <a:t>genderové</a:t>
            </a:r>
            <a:r>
              <a:rPr lang="en-US" sz="2000" b="1">
                <a:solidFill>
                  <a:srgbClr val="112A40"/>
                </a:solidFill>
                <a:ea typeface="+mn-lt"/>
                <a:cs typeface="+mn-lt"/>
              </a:rPr>
              <a:t> identity</a:t>
            </a:r>
            <a:r>
              <a:rPr lang="en-US" sz="2000">
                <a:solidFill>
                  <a:srgbClr val="112A40"/>
                </a:solidFill>
                <a:ea typeface="+mn-lt"/>
                <a:cs typeface="+mn-lt"/>
              </a:rPr>
              <a:t>.</a:t>
            </a:r>
            <a:endParaRPr lang="cs-CZ">
              <a:solidFill>
                <a:srgbClr val="112A40"/>
              </a:solidFill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4260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9557E7D-D0B1-5CC1-8842-76D9EE7ECA2F}"/>
              </a:ext>
            </a:extLst>
          </p:cNvPr>
          <p:cNvSpPr/>
          <p:nvPr/>
        </p:nvSpPr>
        <p:spPr>
          <a:xfrm>
            <a:off x="5254718" y="0"/>
            <a:ext cx="6937282" cy="6858000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0" rIns="251999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D225D96-FC9A-50F6-767B-063B2418966E}"/>
              </a:ext>
            </a:extLst>
          </p:cNvPr>
          <p:cNvSpPr txBox="1">
            <a:spLocks/>
          </p:cNvSpPr>
          <p:nvPr/>
        </p:nvSpPr>
        <p:spPr>
          <a:xfrm>
            <a:off x="574047" y="875753"/>
            <a:ext cx="4538622" cy="542183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rmAutofit fontScale="82500" lnSpcReduction="20000"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91F190-B178-37C8-2970-3FD6586A6C11}"/>
              </a:ext>
            </a:extLst>
          </p:cNvPr>
          <p:cNvSpPr txBox="1"/>
          <p:nvPr/>
        </p:nvSpPr>
        <p:spPr>
          <a:xfrm>
            <a:off x="5668675" y="1383889"/>
            <a:ext cx="6269789" cy="4485010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fyzické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kopání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strkání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nebo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údery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znemožňování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pohybu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cs-CZ" sz="1600" dirty="0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znásilnění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nátlak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 dirty="0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psychické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nadávky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urážky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ponižování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skákání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do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řeči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 dirty="0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ekonomické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odpírání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přístupu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k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finančním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zdrojům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 dirty="0">
              <a:solidFill>
                <a:srgbClr val="FFFFFF"/>
              </a:solidFill>
              <a:ea typeface="Open Sans"/>
              <a:cs typeface="Open Sans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sexuální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genderové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err="1">
                <a:solidFill>
                  <a:srgbClr val="FFFFFF"/>
                </a:solidFill>
                <a:ea typeface="+mn-lt"/>
                <a:cs typeface="+mn-lt"/>
              </a:rPr>
              <a:t>obtěžování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sexuálně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laděné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komentáře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na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vzhled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nevyžádané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err="1">
                <a:solidFill>
                  <a:srgbClr val="FFFFFF"/>
                </a:solidFill>
                <a:ea typeface="+mn-lt"/>
                <a:cs typeface="+mn-lt"/>
              </a:rPr>
              <a:t>doteky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  <a:endParaRPr lang="en-US" dirty="0">
              <a:solidFill>
                <a:srgbClr val="FFFFFF"/>
              </a:solidFill>
              <a:ea typeface="+mn-lt"/>
              <a:cs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online </a:t>
            </a:r>
            <a:r>
              <a:rPr lang="en-US" sz="1600" b="1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násilí</a:t>
            </a:r>
            <a:r>
              <a:rPr lang="en-US" sz="1600" b="1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 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(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kyberstalking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sexuální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násilí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na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internetu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, 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nekonsenzuální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šíření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sexuálních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textů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Arial"/>
                <a:ea typeface="Open Sans"/>
                <a:cs typeface="Arial"/>
              </a:rPr>
              <a:t>obrázků</a:t>
            </a:r>
            <a:r>
              <a:rPr lang="en-US" sz="1600" dirty="0">
                <a:solidFill>
                  <a:schemeClr val="bg1"/>
                </a:solidFill>
                <a:latin typeface="Arial"/>
                <a:ea typeface="Open Sans"/>
                <a:cs typeface="Arial"/>
              </a:rPr>
              <a:t>) 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600" b="1" dirty="0" err="1">
                <a:solidFill>
                  <a:srgbClr val="FFFFFF"/>
                </a:solidFill>
                <a:ea typeface="+mn-lt"/>
                <a:cs typeface="+mn-lt"/>
              </a:rPr>
              <a:t>organizační</a:t>
            </a:r>
            <a:r>
              <a:rPr lang="en-US" sz="1600" b="1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b="1" dirty="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(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bagatelizace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tolerování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či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podpora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individuálního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násilí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ze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strany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vedení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instituce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a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osob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ve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vedoucích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sz="1600" dirty="0" err="1">
                <a:solidFill>
                  <a:srgbClr val="FFFFFF"/>
                </a:solidFill>
                <a:ea typeface="+mn-lt"/>
                <a:cs typeface="+mn-lt"/>
              </a:rPr>
              <a:t>pozicích</a:t>
            </a:r>
            <a:r>
              <a:rPr lang="en-US" sz="1600" dirty="0">
                <a:solidFill>
                  <a:srgbClr val="FFFFFF"/>
                </a:solidFill>
                <a:ea typeface="+mn-lt"/>
                <a:cs typeface="+mn-lt"/>
              </a:rPr>
              <a:t>)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B0965D36-81C3-6A69-37FD-7FA9FB6FC266}"/>
              </a:ext>
            </a:extLst>
          </p:cNvPr>
          <p:cNvSpPr txBox="1"/>
          <p:nvPr/>
        </p:nvSpPr>
        <p:spPr>
          <a:xfrm>
            <a:off x="575657" y="2262462"/>
            <a:ext cx="4012364" cy="3302827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Termín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"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genderově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podmíněné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" 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(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GPN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)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se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používá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pro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všechny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formy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genderově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podmíněného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: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fyzické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sexuální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psychické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ekonomické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násilí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sexuální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 b="0" i="0">
                <a:solidFill>
                  <a:srgbClr val="0E2234"/>
                </a:solidFill>
                <a:effectLst/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na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základě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pohlaví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obtěžování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v </a:t>
            </a:r>
            <a:r>
              <a:rPr lang="en-US" err="1">
                <a:solidFill>
                  <a:srgbClr val="0E2234"/>
                </a:solidFill>
                <a:ea typeface="+mn-lt"/>
                <a:cs typeface="+mn-lt"/>
              </a:rPr>
              <a:t>prostředí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 - 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v </a:t>
            </a:r>
            <a:r>
              <a:rPr lang="en-US" b="1" i="0">
                <a:solidFill>
                  <a:srgbClr val="0E2234"/>
                </a:solidFill>
                <a:effectLst/>
                <a:ea typeface="+mn-lt"/>
                <a:cs typeface="+mn-lt"/>
              </a:rPr>
              <a:t>online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i</a:t>
            </a:r>
            <a:r>
              <a:rPr lang="en-US" b="1">
                <a:solidFill>
                  <a:srgbClr val="0E2234"/>
                </a:solidFill>
                <a:ea typeface="+mn-lt"/>
                <a:cs typeface="+mn-lt"/>
              </a:rPr>
              <a:t> </a:t>
            </a:r>
            <a:r>
              <a:rPr lang="en-US" b="1" i="0">
                <a:solidFill>
                  <a:srgbClr val="0E2234"/>
                </a:solidFill>
                <a:effectLst/>
                <a:ea typeface="+mn-lt"/>
                <a:cs typeface="+mn-lt"/>
              </a:rPr>
              <a:t>offline </a:t>
            </a:r>
            <a:r>
              <a:rPr lang="en-US" b="1" err="1">
                <a:solidFill>
                  <a:srgbClr val="0E2234"/>
                </a:solidFill>
                <a:ea typeface="+mn-lt"/>
                <a:cs typeface="+mn-lt"/>
              </a:rPr>
              <a:t>kontextu</a:t>
            </a:r>
            <a:r>
              <a:rPr lang="en-US">
                <a:solidFill>
                  <a:srgbClr val="0E2234"/>
                </a:solidFill>
                <a:ea typeface="+mn-lt"/>
                <a:cs typeface="+mn-lt"/>
              </a:rPr>
              <a:t>.</a:t>
            </a:r>
            <a:endParaRPr lang="en-US">
              <a:solidFill>
                <a:srgbClr val="0E2234"/>
              </a:solidFill>
              <a:ea typeface="Open Sans"/>
              <a:cs typeface="Open Sans"/>
            </a:endParaRPr>
          </a:p>
        </p:txBody>
      </p:sp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CEFAAE2C-78E6-D2BA-9298-37639DE9EC62}"/>
              </a:ext>
            </a:extLst>
          </p:cNvPr>
          <p:cNvSpPr txBox="1">
            <a:spLocks/>
          </p:cNvSpPr>
          <p:nvPr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fr-FR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72686" y="1146844"/>
            <a:ext cx="4299660" cy="1121252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000" b="1">
                <a:latin typeface="Arial"/>
                <a:cs typeface="Arial"/>
              </a:rPr>
              <a:t>Jak </a:t>
            </a:r>
            <a:r>
              <a:rPr lang="en-US" sz="2000" b="1" err="1">
                <a:latin typeface="Arial"/>
                <a:cs typeface="Arial"/>
              </a:rPr>
              <a:t>genderově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solidFill>
                  <a:srgbClr val="000000"/>
                </a:solidFill>
                <a:latin typeface="Arial"/>
                <a:cs typeface="Arial"/>
              </a:rPr>
              <a:t>podmíněné</a:t>
            </a:r>
            <a:r>
              <a:rPr lang="en-US" sz="2000" b="1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násilí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chápou</a:t>
            </a:r>
            <a:r>
              <a:rPr lang="en-US" sz="2000" b="1">
                <a:latin typeface="Arial"/>
                <a:cs typeface="Arial"/>
              </a:rPr>
              <a:t> a jak s </a:t>
            </a:r>
            <a:r>
              <a:rPr lang="en-US" sz="2000" b="1" err="1">
                <a:latin typeface="Arial"/>
                <a:cs typeface="Arial"/>
              </a:rPr>
              <a:t>ním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pracují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projekty</a:t>
            </a:r>
            <a:r>
              <a:rPr lang="en-US" sz="2000" b="1">
                <a:latin typeface="Arial"/>
                <a:cs typeface="Arial"/>
              </a:rPr>
              <a:t> </a:t>
            </a:r>
            <a:r>
              <a:rPr lang="en-US" sz="2000" b="1" err="1">
                <a:latin typeface="Arial"/>
                <a:cs typeface="Arial"/>
              </a:rPr>
              <a:t>UniSAFE</a:t>
            </a:r>
            <a:r>
              <a:rPr lang="en-US" sz="2000" b="1">
                <a:latin typeface="Arial"/>
                <a:cs typeface="Arial"/>
              </a:rPr>
              <a:t> a </a:t>
            </a:r>
            <a:r>
              <a:rPr lang="en-US" sz="2000" b="1" err="1">
                <a:latin typeface="Arial"/>
                <a:cs typeface="Arial"/>
              </a:rPr>
              <a:t>GenderSAFE</a:t>
            </a:r>
            <a:r>
              <a:rPr lang="en-US" sz="2000" b="1">
                <a:latin typeface="Arial"/>
                <a:cs typeface="Arial"/>
              </a:rPr>
              <a:t> </a:t>
            </a:r>
          </a:p>
          <a:p>
            <a:endParaRPr lang="en-US" sz="2000" b="1"/>
          </a:p>
        </p:txBody>
      </p:sp>
    </p:spTree>
    <p:extLst>
      <p:ext uri="{BB962C8B-B14F-4D97-AF65-F5344CB8AC3E}">
        <p14:creationId xmlns:p14="http://schemas.microsoft.com/office/powerpoint/2010/main" val="2963880670"/>
      </p:ext>
    </p:extLst>
  </p:cSld>
  <p:clrMapOvr>
    <a:masterClrMapping/>
  </p:clrMapOvr>
</p:sld>
</file>

<file path=ppt/theme/theme1.xml><?xml version="1.0" encoding="utf-8"?>
<a:theme xmlns:a="http://schemas.openxmlformats.org/drawingml/2006/main" name="Mini Powerpoint Template">
  <a:themeElements>
    <a:clrScheme name="Kula Color 1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1D46F3"/>
      </a:accent1>
      <a:accent2>
        <a:srgbClr val="FE5757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0AFA98DC638E46A4A12785B6B16307" ma:contentTypeVersion="17" ma:contentTypeDescription="Create a new document." ma:contentTypeScope="" ma:versionID="1b762fcf53212d5a24c6d5ff0a950c71">
  <xsd:schema xmlns:xsd="http://www.w3.org/2001/XMLSchema" xmlns:xs="http://www.w3.org/2001/XMLSchema" xmlns:p="http://schemas.microsoft.com/office/2006/metadata/properties" xmlns:ns2="a6d887a2-cb76-48ca-8e7a-36f01d0891c6" xmlns:ns3="4d0a3ad0-32ee-4607-9ba4-0de2981250ca" targetNamespace="http://schemas.microsoft.com/office/2006/metadata/properties" ma:root="true" ma:fieldsID="c1b13e63fa03850d0d16d45c98e229cd" ns2:_="" ns3:_="">
    <xsd:import namespace="a6d887a2-cb76-48ca-8e7a-36f01d0891c6"/>
    <xsd:import namespace="4d0a3ad0-32ee-4607-9ba4-0de2981250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887a2-cb76-48ca-8e7a-36f01d0891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748fa32-2c86-4eb4-8a30-862adc17a0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0a3ad0-32ee-4607-9ba4-0de2981250c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8d299f4-1507-4e37-86bb-8a4815515d1d}" ma:internalName="TaxCatchAll" ma:showField="CatchAllData" ma:web="4d0a3ad0-32ee-4607-9ba4-0de2981250c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6d887a2-cb76-48ca-8e7a-36f01d0891c6">
      <Terms xmlns="http://schemas.microsoft.com/office/infopath/2007/PartnerControls"/>
    </lcf76f155ced4ddcb4097134ff3c332f>
    <TaxCatchAll xmlns="4d0a3ad0-32ee-4607-9ba4-0de2981250ca" xsi:nil="true"/>
  </documentManagement>
</p:properties>
</file>

<file path=customXml/itemProps1.xml><?xml version="1.0" encoding="utf-8"?>
<ds:datastoreItem xmlns:ds="http://schemas.openxmlformats.org/officeDocument/2006/customXml" ds:itemID="{6C073BCC-8C59-4DAF-955D-95509CA848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703779-65AF-482D-B309-4BA7E491B2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d887a2-cb76-48ca-8e7a-36f01d0891c6"/>
    <ds:schemaRef ds:uri="4d0a3ad0-32ee-4607-9ba4-0de2981250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6C5A1F-DEF5-4E70-984F-B2E45D81E087}">
  <ds:schemaRefs>
    <ds:schemaRef ds:uri="4d0a3ad0-32ee-4607-9ba4-0de2981250ca"/>
    <ds:schemaRef ds:uri="a6d887a2-cb76-48ca-8e7a-36f01d0891c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64</Slides>
  <Notes>61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Mini Powerpoint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Definice genderově podmíněného násilí</vt:lpstr>
      <vt:lpstr>PowerPoint Presentation</vt:lpstr>
      <vt:lpstr>PowerPoint Presentation</vt:lpstr>
      <vt:lpstr>Projekt UniSAFE realizoval největší evropský průzkum v oblasti výzkumu genderově podmíněného násilí</vt:lpstr>
      <vt:lpstr>Výsledky šetření UniSAFE</vt:lpstr>
      <vt:lpstr>PowerPoint Presentation</vt:lpstr>
      <vt:lpstr>PowerPoint Presentation</vt:lpstr>
      <vt:lpstr>Hlavní faktory</vt:lpstr>
      <vt:lpstr>Intersekcionalita a proč je důležitá</vt:lpstr>
      <vt:lpstr>1. Rozdělte se prosím do 5 skupin   2. Diskutujte jednotlivé případy na kartičkách a zařaďte je dle vašeho uvážení do uvedených kategorií na pracovním listu  3. Následně bude prostor pro společné sdílení </vt:lpstr>
      <vt:lpstr>PowerPoint Presentation</vt:lpstr>
      <vt:lpstr>PowerPoint Presentation</vt:lpstr>
      <vt:lpstr>Celostní model 7P k řešení genderově podmíněného násilí v akademickém prostředí</vt:lpstr>
      <vt:lpstr>Celostní model 7P  </vt:lpstr>
      <vt:lpstr>Celostní model 7P  </vt:lpstr>
      <vt:lpstr>Celostní model 7P </vt:lpstr>
      <vt:lpstr>UniSAFE toolkit</vt:lpstr>
      <vt:lpstr>Prevalence</vt:lpstr>
      <vt:lpstr>Tipy pro fázi designu dotazníku</vt:lpstr>
      <vt:lpstr>Tipy pro fázi implementace dotazníku</vt:lpstr>
      <vt:lpstr>Příklad dobré praxe: UniSAFE dotazník</vt:lpstr>
      <vt:lpstr>Prevence</vt:lpstr>
      <vt:lpstr>Tipy jak na Prevenci</vt:lpstr>
      <vt:lpstr>Tipy jak na Prevenci </vt:lpstr>
      <vt:lpstr>PowerPoint Presentation</vt:lpstr>
      <vt:lpstr>PowerPoint Presentation</vt:lpstr>
      <vt:lpstr>Příklad dobré praxe: kampaň Nezavírej předtím oči na University of Geneva</vt:lpstr>
      <vt:lpstr>PowerPoint Presentation</vt:lpstr>
      <vt:lpstr>PowerPoint Presentation</vt:lpstr>
      <vt:lpstr>Pomoc</vt:lpstr>
      <vt:lpstr>Tipy jak na Pomoc</vt:lpstr>
      <vt:lpstr>Tipy jak na Pomoc</vt:lpstr>
      <vt:lpstr>Případ dobré praxe: Combat Harassment Tool (CHAT), KULeuven, Belgium</vt:lpstr>
      <vt:lpstr>Příklad dobré praxe: Speakout na Technological University of Dublin, Ireland</vt:lpstr>
      <vt:lpstr>Příklad dobré praxe: Nenech to být v České republice</vt:lpstr>
      <vt:lpstr>PowerPoint Presentation</vt:lpstr>
      <vt:lpstr>Postih</vt:lpstr>
      <vt:lpstr>Postih</vt:lpstr>
      <vt:lpstr>Tipy jak na Postih</vt:lpstr>
      <vt:lpstr>Tipy jak na Poskytování služeb</vt:lpstr>
      <vt:lpstr>Tipy jak na Poskytování služeb</vt:lpstr>
      <vt:lpstr>Příklad dobré praxe: Centrum pro dotazy na University of Dundee</vt:lpstr>
      <vt:lpstr>Příklad dobré praxe: Help desk proti genderově podmíněnému násilí na University of Bologna </vt:lpstr>
      <vt:lpstr>Partnerství</vt:lpstr>
      <vt:lpstr>Tipy jak na Partnerství</vt:lpstr>
      <vt:lpstr>Příklad dobré praxe: kampaň "Ask for Angela" ve spolupráci s lokálními bary, sportovními kluby a policií</vt:lpstr>
      <vt:lpstr>Příklad dobré praxe: Proč jsme to nenahlásily*i ve spolupráci se studentskými spolky a iniciativami</vt:lpstr>
      <vt:lpstr>Předpisy</vt:lpstr>
      <vt:lpstr>Předpisy</vt:lpstr>
      <vt:lpstr>PowerPoint Presentation</vt:lpstr>
      <vt:lpstr>Příklad dobré praxe: Předpis proti obtěžování na Central European University</vt:lpstr>
      <vt:lpstr>Příručka jak na Vytvoření komplexního předpisového rámce pro řešení genderově podmíněného násilí v instituci projektu UniSAFE</vt:lpstr>
      <vt:lpstr>Příručka Jak na bezpečné a respektující pracovní a studijní prostředí?</vt:lpstr>
      <vt:lpstr>Opáčko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ShapeShift</dc:creator>
  <cp:keywords/>
  <dc:description/>
  <cp:revision>117</cp:revision>
  <dcterms:created xsi:type="dcterms:W3CDTF">2017-07-25T02:03:18Z</dcterms:created>
  <dcterms:modified xsi:type="dcterms:W3CDTF">2026-06-24T12:17:14Z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0x010100840AFA98DC638E46A4A12785B6B16307</vt:lpwstr>
  </property>
  <property fmtid="{D5CDD505-2E9C-101B-9397-08002B2CF9AE}" pid="3" name="MediaServiceImageTags">
    <vt:lpwstr/>
  </property>
</Properties>
</file>