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5" r:id="rId4"/>
  </p:sldMasterIdLst>
  <p:notesMasterIdLst>
    <p:notesMasterId r:id="rId37"/>
  </p:notesMasterIdLst>
  <p:handoutMasterIdLst>
    <p:handoutMasterId r:id="rId38"/>
  </p:handoutMasterIdLst>
  <p:sldIdLst>
    <p:sldId id="373" r:id="rId5"/>
    <p:sldId id="712" r:id="rId6"/>
    <p:sldId id="386" r:id="rId7"/>
    <p:sldId id="387" r:id="rId8"/>
    <p:sldId id="732" r:id="rId9"/>
    <p:sldId id="276" r:id="rId10"/>
    <p:sldId id="396" r:id="rId11"/>
    <p:sldId id="734" r:id="rId12"/>
    <p:sldId id="737" r:id="rId13"/>
    <p:sldId id="733" r:id="rId14"/>
    <p:sldId id="603" r:id="rId15"/>
    <p:sldId id="602" r:id="rId16"/>
    <p:sldId id="670" r:id="rId17"/>
    <p:sldId id="671" r:id="rId18"/>
    <p:sldId id="683" r:id="rId19"/>
    <p:sldId id="739" r:id="rId20"/>
    <p:sldId id="740" r:id="rId21"/>
    <p:sldId id="652" r:id="rId22"/>
    <p:sldId id="731" r:id="rId23"/>
    <p:sldId id="659" r:id="rId24"/>
    <p:sldId id="685" r:id="rId25"/>
    <p:sldId id="748" r:id="rId26"/>
    <p:sldId id="601" r:id="rId27"/>
    <p:sldId id="690" r:id="rId28"/>
    <p:sldId id="694" r:id="rId29"/>
    <p:sldId id="701" r:id="rId30"/>
    <p:sldId id="675" r:id="rId31"/>
    <p:sldId id="703" r:id="rId32"/>
    <p:sldId id="616" r:id="rId33"/>
    <p:sldId id="428" r:id="rId34"/>
    <p:sldId id="642" r:id="rId35"/>
    <p:sldId id="643" r:id="rId36"/>
  </p:sldIdLst>
  <p:sldSz cx="12192000" cy="6858000"/>
  <p:notesSz cx="6858000" cy="9144000"/>
  <p:defaultTex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05914F-CB42-70C7-2D58-E82EB322BD71}" name="Vasia   Madesi" initials="VM" userId="S::vasia.madesi@yellowwindow.com::c6023a59-2b70-4c42-af0e-1ed5e41a0d53" providerId="AD"/>
  <p188:author id="{A9C50A5F-3191-4166-D7FB-EFCF95FD108D}" name="Nathalie Wuiame" initials="NW" userId="S::nathalie.wuiame@yellowwindow.com::fde5d041-5c4d-40ed-88b6-6e98dcf68ca5" providerId="AD"/>
  <p188:author id="{D11FBB5F-A279-E1BC-A639-3829B0244F7C}" name="Vasia   Madesi" initials="VM" userId="S::vasia.madesi_yellowwindow.com#ext#@europeansf.onmicrosoft.com::16d47c5c-4b5a-452a-bc8a-bb2a63f077b9" providerId="AD"/>
  <p188:author id="{D283137F-370D-8782-799B-C75249D68296}" name="Ana Brandl" initials="AB" userId="S::BrandlA@ceu.edu::9d39741a-57ec-47ce-baa8-51a9bd9bbc63" providerId="AD"/>
  <p188:author id="{B0BF26A0-B065-7151-DA46-68DC685728B7}" name="panagiota.polykarpou" initials="pa" userId="S::panagiota.polykarpou_yellowwindow.com#ext#@europeansf.onmicrosoft.com::b681269c-c9eb-4120-b692-6b6995254c1c" providerId="AD"/>
  <p188:author id="{7AA827EE-86D8-74C5-F353-CA126B5AF578}" name="Alain Denis" initials="AD" userId="S::alain.denis_yellowwindow.com#ext#@europeansf.onmicrosoft.com::56014c61-2865-494d-8de7-061def99e04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2235"/>
    <a:srgbClr val="AED7BD"/>
    <a:srgbClr val="80ADDA"/>
    <a:srgbClr val="964091"/>
    <a:srgbClr val="FFFFFF"/>
    <a:srgbClr val="5792CE"/>
    <a:srgbClr val="87C39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C0F66A-7D0B-C760-9831-E989C1F96B9B}" v="3" dt="2026-05-26T10:08:53.89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7AD6642E-011D-2AA5-AA77-ACDECF9FA5AC}"/>
    <pc:docChg chg="addSld delSld modSld">
      <pc:chgData name="Vasia   Madesi" userId="S::vasia.madesi_yellowwindow.com#ext#@europeansf.onmicrosoft.com::16d47c5c-4b5a-452a-bc8a-bb2a63f077b9" providerId="AD" clId="Web-{7AD6642E-011D-2AA5-AA77-ACDECF9FA5AC}" dt="2026-05-19T16:17:26.770" v="29"/>
      <pc:docMkLst>
        <pc:docMk/>
      </pc:docMkLst>
      <pc:sldChg chg="modSp">
        <pc:chgData name="Vasia   Madesi" userId="S::vasia.madesi_yellowwindow.com#ext#@europeansf.onmicrosoft.com::16d47c5c-4b5a-452a-bc8a-bb2a63f077b9" providerId="AD" clId="Web-{7AD6642E-011D-2AA5-AA77-ACDECF9FA5AC}" dt="2026-05-19T16:08:02.829" v="10"/>
        <pc:sldMkLst>
          <pc:docMk/>
          <pc:sldMk cId="2337757069" sldId="386"/>
        </pc:sldMkLst>
        <pc:spChg chg="mod">
          <ac:chgData name="Vasia   Madesi" userId="S::vasia.madesi_yellowwindow.com#ext#@europeansf.onmicrosoft.com::16d47c5c-4b5a-452a-bc8a-bb2a63f077b9" providerId="AD" clId="Web-{7AD6642E-011D-2AA5-AA77-ACDECF9FA5AC}" dt="2026-05-19T16:08:02.829" v="10"/>
          <ac:spMkLst>
            <pc:docMk/>
            <pc:sldMk cId="2337757069" sldId="386"/>
            <ac:spMk id="4" creationId="{3BF28EEE-5380-E7C2-68BC-8FE6D362727D}"/>
          </ac:spMkLst>
        </pc:spChg>
      </pc:sldChg>
      <pc:sldChg chg="modSp">
        <pc:chgData name="Vasia   Madesi" userId="S::vasia.madesi_yellowwindow.com#ext#@europeansf.onmicrosoft.com::16d47c5c-4b5a-452a-bc8a-bb2a63f077b9" providerId="AD" clId="Web-{7AD6642E-011D-2AA5-AA77-ACDECF9FA5AC}" dt="2026-05-19T16:08:07.392" v="11"/>
        <pc:sldMkLst>
          <pc:docMk/>
          <pc:sldMk cId="600709339" sldId="387"/>
        </pc:sldMkLst>
        <pc:spChg chg="mod">
          <ac:chgData name="Vasia   Madesi" userId="S::vasia.madesi_yellowwindow.com#ext#@europeansf.onmicrosoft.com::16d47c5c-4b5a-452a-bc8a-bb2a63f077b9" providerId="AD" clId="Web-{7AD6642E-011D-2AA5-AA77-ACDECF9FA5AC}" dt="2026-05-19T16:08:07.392" v="11"/>
          <ac:spMkLst>
            <pc:docMk/>
            <pc:sldMk cId="600709339" sldId="387"/>
            <ac:spMk id="5" creationId="{EEC46AC3-6E61-B571-4EDE-369F5F17D864}"/>
          </ac:spMkLst>
        </pc:spChg>
      </pc:sldChg>
      <pc:sldChg chg="addSp modNotes">
        <pc:chgData name="Vasia   Madesi" userId="S::vasia.madesi_yellowwindow.com#ext#@europeansf.onmicrosoft.com::16d47c5c-4b5a-452a-bc8a-bb2a63f077b9" providerId="AD" clId="Web-{7AD6642E-011D-2AA5-AA77-ACDECF9FA5AC}" dt="2026-05-19T16:17:26.770" v="29"/>
        <pc:sldMkLst>
          <pc:docMk/>
          <pc:sldMk cId="266567861" sldId="428"/>
        </pc:sldMkLst>
        <pc:spChg chg="add">
          <ac:chgData name="Vasia   Madesi" userId="S::vasia.madesi_yellowwindow.com#ext#@europeansf.onmicrosoft.com::16d47c5c-4b5a-452a-bc8a-bb2a63f077b9" providerId="AD" clId="Web-{7AD6642E-011D-2AA5-AA77-ACDECF9FA5AC}" dt="2026-05-19T16:06:12.985" v="8"/>
          <ac:spMkLst>
            <pc:docMk/>
            <pc:sldMk cId="266567861" sldId="428"/>
            <ac:spMk id="6" creationId="{69CA2CE0-0DD7-4FE1-0FB8-DB76F61D273B}"/>
          </ac:spMkLst>
        </pc:spChg>
      </pc:sldChg>
      <pc:sldChg chg="add">
        <pc:chgData name="Vasia   Madesi" userId="S::vasia.madesi_yellowwindow.com#ext#@europeansf.onmicrosoft.com::16d47c5c-4b5a-452a-bc8a-bb2a63f077b9" providerId="AD" clId="Web-{7AD6642E-011D-2AA5-AA77-ACDECF9FA5AC}" dt="2026-05-19T16:06:03" v="5"/>
        <pc:sldMkLst>
          <pc:docMk/>
          <pc:sldMk cId="3469301786" sldId="642"/>
        </pc:sldMkLst>
      </pc:sldChg>
      <pc:sldChg chg="addSp delSp modSp add">
        <pc:chgData name="Vasia   Madesi" userId="S::vasia.madesi_yellowwindow.com#ext#@europeansf.onmicrosoft.com::16d47c5c-4b5a-452a-bc8a-bb2a63f077b9" providerId="AD" clId="Web-{7AD6642E-011D-2AA5-AA77-ACDECF9FA5AC}" dt="2026-05-19T16:16:51.270" v="28" actId="20577"/>
        <pc:sldMkLst>
          <pc:docMk/>
          <pc:sldMk cId="1330816941" sldId="643"/>
        </pc:sldMkLst>
        <pc:spChg chg="mod">
          <ac:chgData name="Vasia   Madesi" userId="S::vasia.madesi_yellowwindow.com#ext#@europeansf.onmicrosoft.com::16d47c5c-4b5a-452a-bc8a-bb2a63f077b9" providerId="AD" clId="Web-{7AD6642E-011D-2AA5-AA77-ACDECF9FA5AC}" dt="2026-05-19T16:16:51.270" v="28" actId="20577"/>
          <ac:spMkLst>
            <pc:docMk/>
            <pc:sldMk cId="1330816941" sldId="643"/>
            <ac:spMk id="5" creationId="{7DF1B334-A98B-3F0C-5EAF-1683FA3D8DC7}"/>
          </ac:spMkLst>
        </pc:spChg>
      </pc:sldChg>
      <pc:sldChg chg="addSp">
        <pc:chgData name="Vasia   Madesi" userId="S::vasia.madesi_yellowwindow.com#ext#@europeansf.onmicrosoft.com::16d47c5c-4b5a-452a-bc8a-bb2a63f077b9" providerId="AD" clId="Web-{7AD6642E-011D-2AA5-AA77-ACDECF9FA5AC}" dt="2026-05-19T16:06:18.391" v="9"/>
        <pc:sldMkLst>
          <pc:docMk/>
          <pc:sldMk cId="853920287" sldId="732"/>
        </pc:sldMkLst>
        <pc:spChg chg="add">
          <ac:chgData name="Vasia   Madesi" userId="S::vasia.madesi_yellowwindow.com#ext#@europeansf.onmicrosoft.com::16d47c5c-4b5a-452a-bc8a-bb2a63f077b9" providerId="AD" clId="Web-{7AD6642E-011D-2AA5-AA77-ACDECF9FA5AC}" dt="2026-05-19T16:06:18.391" v="9"/>
          <ac:spMkLst>
            <pc:docMk/>
            <pc:sldMk cId="853920287" sldId="732"/>
            <ac:spMk id="3" creationId="{47A65759-48B6-421F-A030-AEDC165A2A4E}"/>
          </ac:spMkLst>
        </pc:spChg>
      </pc:sldChg>
      <pc:sldChg chg="modSp">
        <pc:chgData name="Vasia   Madesi" userId="S::vasia.madesi_yellowwindow.com#ext#@europeansf.onmicrosoft.com::16d47c5c-4b5a-452a-bc8a-bb2a63f077b9" providerId="AD" clId="Web-{7AD6642E-011D-2AA5-AA77-ACDECF9FA5AC}" dt="2026-05-19T16:08:20.220" v="13"/>
        <pc:sldMkLst>
          <pc:docMk/>
          <pc:sldMk cId="2475195705" sldId="734"/>
        </pc:sldMkLst>
        <pc:spChg chg="mod">
          <ac:chgData name="Vasia   Madesi" userId="S::vasia.madesi_yellowwindow.com#ext#@europeansf.onmicrosoft.com::16d47c5c-4b5a-452a-bc8a-bb2a63f077b9" providerId="AD" clId="Web-{7AD6642E-011D-2AA5-AA77-ACDECF9FA5AC}" dt="2026-05-19T16:08:20.220" v="13"/>
          <ac:spMkLst>
            <pc:docMk/>
            <pc:sldMk cId="2475195705" sldId="734"/>
            <ac:spMk id="5" creationId="{F84373F4-31CC-EC75-7A50-61A54365D727}"/>
          </ac:spMkLst>
        </pc:spChg>
        <pc:spChg chg="mod">
          <ac:chgData name="Vasia   Madesi" userId="S::vasia.madesi_yellowwindow.com#ext#@europeansf.onmicrosoft.com::16d47c5c-4b5a-452a-bc8a-bb2a63f077b9" providerId="AD" clId="Web-{7AD6642E-011D-2AA5-AA77-ACDECF9FA5AC}" dt="2026-05-19T16:08:20.204" v="12"/>
          <ac:spMkLst>
            <pc:docMk/>
            <pc:sldMk cId="2475195705" sldId="734"/>
            <ac:spMk id="6" creationId="{1811AC14-B59F-5334-B6DB-DB4E0BF7A47E}"/>
          </ac:spMkLst>
        </pc:spChg>
      </pc:sldChg>
      <pc:sldChg chg="modSp">
        <pc:chgData name="Vasia   Madesi" userId="S::vasia.madesi_yellowwindow.com#ext#@europeansf.onmicrosoft.com::16d47c5c-4b5a-452a-bc8a-bb2a63f077b9" providerId="AD" clId="Web-{7AD6642E-011D-2AA5-AA77-ACDECF9FA5AC}" dt="2026-05-19T16:08:50.642" v="15"/>
        <pc:sldMkLst>
          <pc:docMk/>
          <pc:sldMk cId="3012911511" sldId="739"/>
        </pc:sldMkLst>
        <pc:spChg chg="mod">
          <ac:chgData name="Vasia   Madesi" userId="S::vasia.madesi_yellowwindow.com#ext#@europeansf.onmicrosoft.com::16d47c5c-4b5a-452a-bc8a-bb2a63f077b9" providerId="AD" clId="Web-{7AD6642E-011D-2AA5-AA77-ACDECF9FA5AC}" dt="2026-05-19T16:08:50.626" v="14"/>
          <ac:spMkLst>
            <pc:docMk/>
            <pc:sldMk cId="3012911511" sldId="739"/>
            <ac:spMk id="5" creationId="{5210841C-4C8B-91DE-84C9-BA41627595B3}"/>
          </ac:spMkLst>
        </pc:spChg>
        <pc:spChg chg="mod">
          <ac:chgData name="Vasia   Madesi" userId="S::vasia.madesi_yellowwindow.com#ext#@europeansf.onmicrosoft.com::16d47c5c-4b5a-452a-bc8a-bb2a63f077b9" providerId="AD" clId="Web-{7AD6642E-011D-2AA5-AA77-ACDECF9FA5AC}" dt="2026-05-19T16:08:50.642" v="15"/>
          <ac:spMkLst>
            <pc:docMk/>
            <pc:sldMk cId="3012911511" sldId="739"/>
            <ac:spMk id="8" creationId="{265BA126-CD3E-B076-2A2A-36D16463644E}"/>
          </ac:spMkLst>
        </pc:spChg>
      </pc:sldChg>
      <pc:sldChg chg="modSp">
        <pc:chgData name="Vasia   Madesi" userId="S::vasia.madesi_yellowwindow.com#ext#@europeansf.onmicrosoft.com::16d47c5c-4b5a-452a-bc8a-bb2a63f077b9" providerId="AD" clId="Web-{7AD6642E-011D-2AA5-AA77-ACDECF9FA5AC}" dt="2026-05-19T16:08:54.017" v="16"/>
        <pc:sldMkLst>
          <pc:docMk/>
          <pc:sldMk cId="532223175" sldId="740"/>
        </pc:sldMkLst>
        <pc:spChg chg="mod">
          <ac:chgData name="Vasia   Madesi" userId="S::vasia.madesi_yellowwindow.com#ext#@europeansf.onmicrosoft.com::16d47c5c-4b5a-452a-bc8a-bb2a63f077b9" providerId="AD" clId="Web-{7AD6642E-011D-2AA5-AA77-ACDECF9FA5AC}" dt="2026-05-19T16:08:54.017" v="16"/>
          <ac:spMkLst>
            <pc:docMk/>
            <pc:sldMk cId="532223175" sldId="740"/>
            <ac:spMk id="4" creationId="{4BA16846-1F43-DCC6-196B-8A82B2BA797C}"/>
          </ac:spMkLst>
        </pc:spChg>
      </pc:sldChg>
    </pc:docChg>
  </pc:docChgLst>
  <pc:docChgLst>
    <pc:chgData name="Ana Belen Amil" userId="S::amila_ceu.edu#ext#@europeansf.onmicrosoft.com::0e1bd8f9-c563-47a5-bc01-6e2f34c0830b" providerId="AD" clId="Web-{47C0F66A-7D0B-C760-9831-E989C1F96B9B}"/>
    <pc:docChg chg="modSld">
      <pc:chgData name="Ana Belen Amil" userId="S::amila_ceu.edu#ext#@europeansf.onmicrosoft.com::0e1bd8f9-c563-47a5-bc01-6e2f34c0830b" providerId="AD" clId="Web-{47C0F66A-7D0B-C760-9831-E989C1F96B9B}" dt="2026-05-26T10:08:52.501" v="1" actId="20577"/>
      <pc:docMkLst>
        <pc:docMk/>
      </pc:docMkLst>
      <pc:sldChg chg="modSp">
        <pc:chgData name="Ana Belen Amil" userId="S::amila_ceu.edu#ext#@europeansf.onmicrosoft.com::0e1bd8f9-c563-47a5-bc01-6e2f34c0830b" providerId="AD" clId="Web-{47C0F66A-7D0B-C760-9831-E989C1F96B9B}" dt="2026-05-26T10:08:52.501" v="1" actId="20577"/>
        <pc:sldMkLst>
          <pc:docMk/>
          <pc:sldMk cId="3779010674" sldId="603"/>
        </pc:sldMkLst>
        <pc:spChg chg="mod">
          <ac:chgData name="Ana Belen Amil" userId="S::amila_ceu.edu#ext#@europeansf.onmicrosoft.com::0e1bd8f9-c563-47a5-bc01-6e2f34c0830b" providerId="AD" clId="Web-{47C0F66A-7D0B-C760-9831-E989C1F96B9B}" dt="2026-05-26T10:08:52.501" v="1" actId="20577"/>
          <ac:spMkLst>
            <pc:docMk/>
            <pc:sldMk cId="3779010674" sldId="603"/>
            <ac:spMk id="4" creationId="{4BA16846-1F43-DCC6-196B-8A82B2BA797C}"/>
          </ac:spMkLst>
        </pc:spChg>
      </pc:sldChg>
    </pc:docChg>
  </pc:docChgLst>
  <pc:docChgLst>
    <pc:chgData name="Vasia   Madesi" userId="S::vasia.madesi_yellowwindow.com#ext#@europeansf.onmicrosoft.com::16d47c5c-4b5a-452a-bc8a-bb2a63f077b9" providerId="AD" clId="Web-{EB0AF41A-A88C-1EF0-6A2F-58F958FA49A3}"/>
    <pc:docChg chg="modSld">
      <pc:chgData name="Vasia   Madesi" userId="S::vasia.madesi_yellowwindow.com#ext#@europeansf.onmicrosoft.com::16d47c5c-4b5a-452a-bc8a-bb2a63f077b9" providerId="AD" clId="Web-{EB0AF41A-A88C-1EF0-6A2F-58F958FA49A3}" dt="2026-05-19T16:04:39.926" v="2"/>
      <pc:docMkLst>
        <pc:docMk/>
      </pc:docMkLst>
      <pc:sldChg chg="addSp delSp modSp">
        <pc:chgData name="Vasia   Madesi" userId="S::vasia.madesi_yellowwindow.com#ext#@europeansf.onmicrosoft.com::16d47c5c-4b5a-452a-bc8a-bb2a63f077b9" providerId="AD" clId="Web-{EB0AF41A-A88C-1EF0-6A2F-58F958FA49A3}" dt="2026-05-19T16:04:39.926" v="2"/>
        <pc:sldMkLst>
          <pc:docMk/>
          <pc:sldMk cId="1900219768" sldId="373"/>
        </pc:sldMkLst>
        <pc:spChg chg="mod">
          <ac:chgData name="Vasia   Madesi" userId="S::vasia.madesi_yellowwindow.com#ext#@europeansf.onmicrosoft.com::16d47c5c-4b5a-452a-bc8a-bb2a63f077b9" providerId="AD" clId="Web-{EB0AF41A-A88C-1EF0-6A2F-58F958FA49A3}" dt="2026-05-19T16:04:14.082" v="0" actId="20577"/>
          <ac:spMkLst>
            <pc:docMk/>
            <pc:sldMk cId="1900219768" sldId="373"/>
            <ac:spMk id="2" creationId="{D8CB09EA-0CC9-05E0-2A20-C32250FEB137}"/>
          </ac:spMkLst>
        </pc:spChg>
        <pc:spChg chg="add">
          <ac:chgData name="Vasia   Madesi" userId="S::vasia.madesi_yellowwindow.com#ext#@europeansf.onmicrosoft.com::16d47c5c-4b5a-452a-bc8a-bb2a63f077b9" providerId="AD" clId="Web-{EB0AF41A-A88C-1EF0-6A2F-58F958FA49A3}" dt="2026-05-19T16:04:39.926" v="2"/>
          <ac:spMkLst>
            <pc:docMk/>
            <pc:sldMk cId="1900219768" sldId="373"/>
            <ac:spMk id="3" creationId="{37C8842C-ED4A-EF05-F3C2-BB8C215930E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545DD6B-8B9E-6542-B9D8-9C1F4F618C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CA3FEA30-BC4C-994F-B889-93D5D297B2D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E86BD2-5E6F-9C4A-99AC-16E36CEFF90D}" type="datetimeFigureOut">
              <a:rPr lang="fr-FR" smtClean="0"/>
              <a:t>26/05/2026</a:t>
            </a:fld>
            <a:endParaRPr lang="fr-FR"/>
          </a:p>
        </p:txBody>
      </p:sp>
      <p:sp>
        <p:nvSpPr>
          <p:cNvPr id="4" name="Espace réservé du pied de page 3">
            <a:extLst>
              <a:ext uri="{FF2B5EF4-FFF2-40B4-BE49-F238E27FC236}">
                <a16:creationId xmlns:a16="http://schemas.microsoft.com/office/drawing/2014/main" id="{30E81971-FA2E-5547-9042-F8E6C23D4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508A43C-14BB-3748-8C76-B0D47DF8C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57744E-A28D-CC45-B59D-2AA8FD0E764C}" type="slidenum">
              <a:rPr lang="fr-FR" smtClean="0"/>
              <a:t>‹#›</a:t>
            </a:fld>
            <a:endParaRPr lang="fr-FR"/>
          </a:p>
        </p:txBody>
      </p:sp>
    </p:spTree>
    <p:extLst>
      <p:ext uri="{BB962C8B-B14F-4D97-AF65-F5344CB8AC3E}">
        <p14:creationId xmlns:p14="http://schemas.microsoft.com/office/powerpoint/2010/main" val="2549388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D-DIN" panose="020B0504030202030204" pitchFamily="34" charset="77"/>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D-DIN" panose="020B0504030202030204" pitchFamily="34" charset="77"/>
              </a:defRPr>
            </a:lvl1pPr>
          </a:lstStyle>
          <a:p>
            <a:fld id="{108FFD40-13C9-7B48-A0BE-E251E1E33FE5}" type="datetimeFigureOut">
              <a:rPr lang="en-US" smtClean="0"/>
              <a:pPr/>
              <a:t>5/26/2026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D-DIN" panose="020B0504030202030204" pitchFamily="34" charset="77"/>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D-DIN" panose="020B0504030202030204" pitchFamily="34" charset="77"/>
              </a:defRPr>
            </a:lvl1pPr>
          </a:lstStyle>
          <a:p>
            <a:fld id="{6F8E2375-F1B1-284C-A827-B0E603FDBDD8}" type="slidenum">
              <a:rPr lang="en-US" smtClean="0"/>
              <a:pPr/>
              <a:t>‹#›</a:t>
            </a:fld>
            <a:endParaRPr lang="en-US"/>
          </a:p>
        </p:txBody>
      </p:sp>
    </p:spTree>
    <p:extLst>
      <p:ext uri="{BB962C8B-B14F-4D97-AF65-F5344CB8AC3E}">
        <p14:creationId xmlns:p14="http://schemas.microsoft.com/office/powerpoint/2010/main" val="938444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D-DIN" panose="020B0504030202030204" pitchFamily="34" charset="77"/>
        <a:ea typeface="+mn-ea"/>
        <a:cs typeface="+mn-cs"/>
      </a:defRPr>
    </a:lvl1pPr>
    <a:lvl2pPr marL="457200" algn="l" defTabSz="914400" rtl="0" eaLnBrk="1" latinLnBrk="0" hangingPunct="1">
      <a:defRPr sz="1200" b="0" i="0" kern="1200">
        <a:solidFill>
          <a:schemeClr val="tx1"/>
        </a:solidFill>
        <a:latin typeface="D-DIN" panose="020B0504030202030204" pitchFamily="34" charset="77"/>
        <a:ea typeface="+mn-ea"/>
        <a:cs typeface="+mn-cs"/>
      </a:defRPr>
    </a:lvl2pPr>
    <a:lvl3pPr marL="914400" algn="l" defTabSz="914400" rtl="0" eaLnBrk="1" latinLnBrk="0" hangingPunct="1">
      <a:defRPr sz="1200" b="0" i="0" kern="1200">
        <a:solidFill>
          <a:schemeClr val="tx1"/>
        </a:solidFill>
        <a:latin typeface="D-DIN" panose="020B0504030202030204" pitchFamily="34" charset="77"/>
        <a:ea typeface="+mn-ea"/>
        <a:cs typeface="+mn-cs"/>
      </a:defRPr>
    </a:lvl3pPr>
    <a:lvl4pPr marL="1371600" algn="l" defTabSz="914400" rtl="0" eaLnBrk="1" latinLnBrk="0" hangingPunct="1">
      <a:defRPr sz="1200" b="0" i="0" kern="1200">
        <a:solidFill>
          <a:schemeClr val="tx1"/>
        </a:solidFill>
        <a:latin typeface="D-DIN" panose="020B0504030202030204" pitchFamily="34" charset="77"/>
        <a:ea typeface="+mn-ea"/>
        <a:cs typeface="+mn-cs"/>
      </a:defRPr>
    </a:lvl4pPr>
    <a:lvl5pPr marL="1828800" algn="l" defTabSz="914400" rtl="0" eaLnBrk="1" latinLnBrk="0" hangingPunct="1">
      <a:defRPr sz="1200" b="0" i="0" kern="1200">
        <a:solidFill>
          <a:schemeClr val="tx1"/>
        </a:solidFill>
        <a:latin typeface="D-DIN" panose="020B0504030202030204" pitchFamily="34" charset="77"/>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menti.com/alrpsrjhkat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4999"/>
              </a:lnSpc>
              <a:spcAft>
                <a:spcPts val="800"/>
              </a:spcAft>
            </a:pPr>
            <a:endParaRPr lang="en-GB" i="1">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1</a:t>
            </a:fld>
            <a:endParaRPr lang="en-US"/>
          </a:p>
        </p:txBody>
      </p:sp>
    </p:spTree>
    <p:extLst>
      <p:ext uri="{BB962C8B-B14F-4D97-AF65-F5344CB8AC3E}">
        <p14:creationId xmlns:p14="http://schemas.microsoft.com/office/powerpoint/2010/main" val="4114988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10</a:t>
            </a:fld>
            <a:endParaRPr lang="en-US"/>
          </a:p>
        </p:txBody>
      </p:sp>
    </p:spTree>
    <p:extLst>
      <p:ext uri="{BB962C8B-B14F-4D97-AF65-F5344CB8AC3E}">
        <p14:creationId xmlns:p14="http://schemas.microsoft.com/office/powerpoint/2010/main" val="3004466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we'll explore how participatory techniques can significantly enhance our understanding and intervention strategies for gender-based violence in academia. We'll be adapting methods from the SUPERA project, tailoring them to our context to effectively engage and address the complex issues of gender-based violence. These methods are not just about engagement; they're about empowering participants to contribute actively to the learning process. Today, we'll use techniques such as case stories, persona stories, and others to illustrate the application of the 7P framework in addressing gender-based violence.</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11</a:t>
            </a:fld>
            <a:endParaRPr lang="en-US"/>
          </a:p>
        </p:txBody>
      </p:sp>
    </p:spTree>
    <p:extLst>
      <p:ext uri="{BB962C8B-B14F-4D97-AF65-F5344CB8AC3E}">
        <p14:creationId xmlns:p14="http://schemas.microsoft.com/office/powerpoint/2010/main" val="15008750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a:latin typeface="D-DIN"/>
              </a:rPr>
              <a:t>The </a:t>
            </a:r>
            <a:r>
              <a:rPr lang="en-US" b="1">
                <a:latin typeface="D-DIN"/>
              </a:rPr>
              <a:t>guide on the use of personas </a:t>
            </a:r>
            <a:r>
              <a:rPr lang="en-US">
                <a:latin typeface="D-DIN"/>
              </a:rPr>
              <a:t>introduces a range of fictional characters that represent diverse individuals who have different backgrounds, experiences and perspectives related to gender-based violence in research and higher education. </a:t>
            </a:r>
          </a:p>
          <a:p>
            <a:endParaRPr lang="en-US"/>
          </a:p>
          <a:p>
            <a:r>
              <a:rPr lang="en-US">
                <a:latin typeface="D-DIN"/>
              </a:rPr>
              <a:t>Serve as </a:t>
            </a:r>
            <a:r>
              <a:rPr lang="en-US" b="1">
                <a:latin typeface="D-DIN"/>
              </a:rPr>
              <a:t>a dynamic tool to enrich co-creation and participatory activities</a:t>
            </a:r>
            <a:r>
              <a:rPr lang="en-US">
                <a:latin typeface="D-DIN"/>
              </a:rPr>
              <a:t> as well as training sessions. The use of personas also allows to check the application of (planned) measures by verifying how they would affect the different personas. </a:t>
            </a:r>
          </a:p>
          <a:p>
            <a:endParaRPr lang="en-US"/>
          </a:p>
          <a:p>
            <a:r>
              <a:rPr lang="en-US">
                <a:latin typeface="D-DIN"/>
              </a:rPr>
              <a:t>The guide is meant for </a:t>
            </a:r>
            <a:r>
              <a:rPr lang="en-US" b="1">
                <a:latin typeface="D-DIN"/>
              </a:rPr>
              <a:t>a variety of professionals</a:t>
            </a:r>
            <a:r>
              <a:rPr lang="en-US">
                <a:latin typeface="D-DIN"/>
              </a:rPr>
              <a:t> to help them review and develop policies and build skills.  </a:t>
            </a: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13</a:t>
            </a:fld>
            <a:endParaRPr lang="en-US"/>
          </a:p>
        </p:txBody>
      </p:sp>
    </p:spTree>
    <p:extLst>
      <p:ext uri="{BB962C8B-B14F-4D97-AF65-F5344CB8AC3E}">
        <p14:creationId xmlns:p14="http://schemas.microsoft.com/office/powerpoint/2010/main" val="234773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a:t>Persona stories are powerful instruments to create </a:t>
            </a:r>
            <a:r>
              <a:rPr lang="en-GB" err="1"/>
              <a:t>emphaty</a:t>
            </a:r>
            <a:r>
              <a:rPr lang="en-GB"/>
              <a:t> but also to check the relevance of solutions in view of challenges met by individual.</a:t>
            </a:r>
          </a:p>
          <a:p>
            <a:r>
              <a:rPr lang="en-GB"/>
              <a:t>The set of persona provided aim to cover different types of situation and vulnerabilities (individual or organisational).</a:t>
            </a:r>
          </a:p>
          <a:p>
            <a:endParaRPr lang="en-GB"/>
          </a:p>
          <a:p>
            <a:r>
              <a:rPr lang="en-US" err="1">
                <a:latin typeface="D-DIN"/>
              </a:rPr>
              <a:t>tilize</a:t>
            </a:r>
            <a:r>
              <a:rPr lang="en-US">
                <a:latin typeface="D-DIN"/>
              </a:rPr>
              <a:t> persona stories, which represent diverse individuals in academia facing gender-based violence. These stories help us understand different perspectives and challenges, providing a base for empathy-driven solutions and policy improvements.</a:t>
            </a:r>
          </a:p>
          <a:p>
            <a:endParaRPr lang="en-US">
              <a:latin typeface="D-DIN"/>
            </a:endParaRPr>
          </a:p>
          <a:p>
            <a:pPr>
              <a:buFont typeface="Arial"/>
            </a:pPr>
            <a:r>
              <a:rPr lang="en-US">
                <a:latin typeface="D-DIN"/>
              </a:rPr>
              <a:t>Persona stories are a crucial tool in our toolkit for addressing gender-based violence in academia. They allow us to explore the experiences of fictional characters who represent a wide range of backgrounds and scenarios within our academic communities. By engaging with these personas, we can uncover nuanced insights into the different ways gender-based violence might manifest and be experienced by individuals."</a:t>
            </a:r>
          </a:p>
          <a:p>
            <a:endParaRPr lang="en-US">
              <a:latin typeface="D-DIN"/>
            </a:endParaRPr>
          </a:p>
          <a:p>
            <a:r>
              <a:rPr lang="en-US">
                <a:latin typeface="D-DIN"/>
              </a:rPr>
              <a:t>When we create persona stories, we focus on crafting detailed profiles that include not only demographic information like age, gender, and role within the university but also their personal background, attitudes, experiences, and the specific challenges they face related to gender-based violence. Each persona is designed to bring a unique perspective, highlighting diverse vulnerabilities and strengths. </a:t>
            </a:r>
            <a:endParaRPr lang="en-US"/>
          </a:p>
          <a:p>
            <a:endParaRPr lang="en-US"/>
          </a:p>
          <a:p>
            <a:r>
              <a:rPr lang="en-US">
                <a:latin typeface="D-DIN"/>
              </a:rPr>
              <a:t>In our workshops, we use these persona stories to simulate scenarios where participants must navigate the institutional landscape to assist the persona in reporting and resolving issues of gender-based violence. This might involve role-playing meetings with university officials, seeking support services, or participating in advocacy efforts. Through these exercises, participants can better understand the barriers that individuals face and think critically about how to enhance support systems and </a:t>
            </a:r>
            <a:r>
              <a:rPr lang="en-US" err="1">
                <a:latin typeface="D-DIN"/>
              </a:rPr>
              <a:t>policies.Working</a:t>
            </a:r>
            <a:r>
              <a:rPr lang="en-US">
                <a:latin typeface="D-DIN"/>
              </a:rPr>
              <a:t> with persona stories fosters empathy and deeper understanding among participants. It challenges us to think beyond statistics and faceless cases, putting real stories and human faces to the issues we aim to solve. This approach not only enhances problem-solving skills but also ensures that our strategies are comprehensive and sensitive to the varied needs of our community</a:t>
            </a:r>
          </a:p>
          <a:p>
            <a:endParaRPr lang="en-US"/>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14</a:t>
            </a:fld>
            <a:endParaRPr lang="en-US"/>
          </a:p>
        </p:txBody>
      </p:sp>
    </p:spTree>
    <p:extLst>
      <p:ext uri="{BB962C8B-B14F-4D97-AF65-F5344CB8AC3E}">
        <p14:creationId xmlns:p14="http://schemas.microsoft.com/office/powerpoint/2010/main" val="1914265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How to make a good journey map?</a:t>
            </a:r>
          </a:p>
          <a:p>
            <a:r>
              <a:rPr lang="en-US">
                <a:latin typeface="D-DIN"/>
              </a:rPr>
              <a:t>Journey maps are built up in layers:</a:t>
            </a:r>
          </a:p>
          <a:p>
            <a:pPr marL="342900" indent="-342900">
              <a:buAutoNum type="arabicPeriod"/>
            </a:pPr>
            <a:r>
              <a:rPr lang="en-US">
                <a:latin typeface="D-DIN"/>
              </a:rPr>
              <a:t>The basic layer contains a timeline with a positioning of the touchpoints on the timeline.</a:t>
            </a:r>
          </a:p>
          <a:p>
            <a:pPr marL="342900" indent="-342900">
              <a:buAutoNum type="arabicPeriod"/>
            </a:pPr>
            <a:r>
              <a:rPr lang="en-US">
                <a:latin typeface="D-DIN"/>
              </a:rPr>
              <a:t>  The second level is to explain what happens above and below this line, both in-between the touchpoints and at the touchpoints. What is put above the line is the point of view of the user. What is put below the line is the point of view of the institution or service provider.</a:t>
            </a:r>
            <a:br>
              <a:rPr lang="en-US"/>
            </a:br>
            <a:r>
              <a:rPr lang="en-US">
                <a:latin typeface="D-DIN"/>
              </a:rPr>
              <a:t>At the user level, it is important to differentiate the rational and the emotional aspects: near the line, one mentions the activities and objective information. Further up, one can mention the feelings. At the institutional level, the purpose is to identify who (which function) is active and in direct contact with the user at the touchpoint, what this person does, and also what this person is experiencing in terms of feelings.</a:t>
            </a:r>
          </a:p>
          <a:p>
            <a:pPr marL="342900" indent="-342900">
              <a:buAutoNum type="arabicPeriod"/>
            </a:pPr>
            <a:r>
              <a:rPr lang="en-US">
                <a:latin typeface="D-DIN"/>
              </a:rPr>
              <a:t>  The third level is to identify problems and opportunities on the journey map.</a:t>
            </a:r>
          </a:p>
          <a:p>
            <a:pPr marL="342900" indent="-342900">
              <a:buAutoNum type="arabicPeriod"/>
            </a:pPr>
            <a:endParaRPr lang="en-US"/>
          </a:p>
          <a:p>
            <a:pPr marL="171450" indent="-171450">
              <a:buFont typeface="Arial"/>
              <a:buChar char="•"/>
            </a:pPr>
            <a:r>
              <a:rPr lang="en-US"/>
              <a:t>A journey map is essentially a narrative tool that outlines a persona's experience from start to finish. It includes all the interactions they have with various institutional touchpoints—like reporting mechanisms, counseling services, and disciplinary committees. By mapping these interactions, we gain insights into both the user’s perspective and the institutional processes that can support or hinder their journey through the system."</a:t>
            </a:r>
          </a:p>
          <a:p>
            <a:r>
              <a:rPr lang="en-US" b="1">
                <a:latin typeface="D-DIN"/>
              </a:rPr>
              <a:t>Steps to Create a Journey Map</a:t>
            </a:r>
            <a:endParaRPr lang="en-US">
              <a:latin typeface="D-DIN"/>
            </a:endParaRPr>
          </a:p>
          <a:p>
            <a:pPr marL="171450" indent="-171450">
              <a:buFont typeface="Arial"/>
              <a:buChar char="•"/>
            </a:pPr>
            <a:r>
              <a:rPr lang="en-US" b="1">
                <a:latin typeface="D-DIN"/>
              </a:rPr>
              <a:t>Identify the Persona and Scenario</a:t>
            </a:r>
            <a:r>
              <a:rPr lang="en-US">
                <a:latin typeface="D-DIN"/>
              </a:rPr>
              <a:t>: Begin with a detailed persona who has experienced or witnessed GBV. Define the specific scenario they are involved in, such as reporting an incident or seeking support.</a:t>
            </a:r>
          </a:p>
          <a:p>
            <a:pPr marL="171450" indent="-171450">
              <a:buFont typeface="Arial"/>
              <a:buChar char="•"/>
            </a:pPr>
            <a:r>
              <a:rPr lang="en-US" b="1">
                <a:latin typeface="D-DIN"/>
              </a:rPr>
              <a:t>Map the Touchpoints</a:t>
            </a:r>
            <a:r>
              <a:rPr lang="en-US">
                <a:latin typeface="D-DIN"/>
              </a:rPr>
              <a:t>: List all the interactions the persona has with the institution regarding their experience. This includes initial disclosures, formal reporting, interactions with support staff, and follow-up meetings.</a:t>
            </a:r>
          </a:p>
          <a:p>
            <a:pPr marL="171450" indent="-171450">
              <a:buFont typeface="Arial"/>
              <a:buChar char="•"/>
            </a:pPr>
            <a:r>
              <a:rPr lang="en-US" b="1">
                <a:latin typeface="D-DIN"/>
              </a:rPr>
              <a:t>Detail the Experience at Each Touchpoint</a:t>
            </a:r>
            <a:r>
              <a:rPr lang="en-US">
                <a:latin typeface="D-DIN"/>
              </a:rPr>
              <a:t>: For each interaction, note what the persona is doing, thinking, and feeling. This should include their emotional response, the ease or difficulty of the process, and the responses they receive from the institution.</a:t>
            </a:r>
          </a:p>
          <a:p>
            <a:pPr marL="171450" indent="-171450">
              <a:buFont typeface="Arial"/>
              <a:buChar char="•"/>
            </a:pPr>
            <a:r>
              <a:rPr lang="en-US" b="1">
                <a:latin typeface="D-DIN"/>
              </a:rPr>
              <a:t>Identify Gaps and Opportunities</a:t>
            </a:r>
            <a:r>
              <a:rPr lang="en-US">
                <a:latin typeface="D-DIN"/>
              </a:rPr>
              <a:t>: Look for gaps in the support system where the persona feels unsupported, confused, or frustrated. Also, identify where the institution effectively assists or could improve its response.</a:t>
            </a:r>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15</a:t>
            </a:fld>
            <a:endParaRPr lang="en-US"/>
          </a:p>
        </p:txBody>
      </p:sp>
    </p:spTree>
    <p:extLst>
      <p:ext uri="{BB962C8B-B14F-4D97-AF65-F5344CB8AC3E}">
        <p14:creationId xmlns:p14="http://schemas.microsoft.com/office/powerpoint/2010/main" val="3116926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goal of this exercise is to map out the bystander's journey, understanding where institutional gaps exist in supporting those who witness GBV, and the emotional impact it has on the bystander. Participants should reflect on how institutions can create safer environments for individuals like Fatima to report incidents of GBV without fear of retaliation.</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16</a:t>
            </a:fld>
            <a:endParaRPr lang="en-US"/>
          </a:p>
        </p:txBody>
      </p:sp>
    </p:spTree>
    <p:extLst>
      <p:ext uri="{BB962C8B-B14F-4D97-AF65-F5344CB8AC3E}">
        <p14:creationId xmlns:p14="http://schemas.microsoft.com/office/powerpoint/2010/main" val="80230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goal of this exercise is to map out the bystander's journey, understanding where institutional gaps exist in supporting those who witness GBV, and the emotional impact it has on the bystander. Participants should reflect on how institutions can create safer environments for individuals like Fatima to report incidents of GBV without fear of retaliation.</a:t>
            </a:r>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17</a:t>
            </a:fld>
            <a:endParaRPr lang="en-US"/>
          </a:p>
        </p:txBody>
      </p:sp>
    </p:spTree>
    <p:extLst>
      <p:ext uri="{BB962C8B-B14F-4D97-AF65-F5344CB8AC3E}">
        <p14:creationId xmlns:p14="http://schemas.microsoft.com/office/powerpoint/2010/main" val="2207822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p:txBody>
      </p:sp>
      <p:sp>
        <p:nvSpPr>
          <p:cNvPr id="4" name="Slide Number Placeholder 3"/>
          <p:cNvSpPr>
            <a:spLocks noGrp="1"/>
          </p:cNvSpPr>
          <p:nvPr>
            <p:ph type="sldNum" sz="quarter" idx="5"/>
          </p:nvPr>
        </p:nvSpPr>
        <p:spPr/>
        <p:txBody>
          <a:bodyPr/>
          <a:lstStyle/>
          <a:p>
            <a:fld id="{6F8E2375-F1B1-284C-A827-B0E603FDBDD8}" type="slidenum">
              <a:rPr lang="en-US" smtClean="0"/>
              <a:pPr/>
              <a:t>18</a:t>
            </a:fld>
            <a:endParaRPr lang="en-US"/>
          </a:p>
        </p:txBody>
      </p:sp>
    </p:spTree>
    <p:extLst>
      <p:ext uri="{BB962C8B-B14F-4D97-AF65-F5344CB8AC3E}">
        <p14:creationId xmlns:p14="http://schemas.microsoft.com/office/powerpoint/2010/main" val="1530613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Is a powerful brainstorming technique which is similar to a mind mapping but is more structured, making links between ideas. For example, place a critical problem (vertical segregation) in the </a:t>
            </a:r>
            <a:r>
              <a:rPr lang="en-US" err="1">
                <a:latin typeface="D-DIN"/>
              </a:rPr>
              <a:t>centre</a:t>
            </a:r>
            <a:r>
              <a:rPr lang="en-US">
                <a:latin typeface="D-DIN"/>
              </a:rPr>
              <a:t> and ask participants to brainstorm on 8 possible underlying causes. Each of these causes can then further be broken down.</a:t>
            </a:r>
          </a:p>
          <a:p>
            <a:endParaRPr lang="en-US"/>
          </a:p>
          <a:p>
            <a:r>
              <a:rPr lang="en-US">
                <a:latin typeface="D-DIN"/>
              </a:rPr>
              <a:t>We'll begin with the Lotus Blossom technique, which allows us to expand on a central issue, exploring its various dimensions. For instance, starting with a core issue like gender discrimination, we'll branch out to examine underlying causes, impacts, and potential solutions in a structured manner.</a:t>
            </a:r>
          </a:p>
          <a:p>
            <a:endParaRPr lang="en-US">
              <a:latin typeface="D-DIN"/>
            </a:endParaRPr>
          </a:p>
          <a:p>
            <a:r>
              <a:rPr lang="en-US">
                <a:latin typeface="D-DIN"/>
              </a:rPr>
              <a:t>The Lotus Blossom technique is a powerful brainstorming tool that allows us to systematically explore complex problems by breaking them down into more manageable components.</a:t>
            </a:r>
          </a:p>
          <a:p>
            <a:endParaRPr lang="en-US">
              <a:latin typeface="D-DIN"/>
            </a:endParaRPr>
          </a:p>
          <a:p>
            <a:r>
              <a:rPr lang="en-US">
                <a:latin typeface="D-DIN"/>
              </a:rPr>
              <a:t>Consider an institution where there is a notably low rate of reporting incidents of gender-based violence. Using the Lotus Blossom technique, we start with the core problem at the center—'Low Reporting Rates.' From here, we branch out into eight related areas that might influence this issue. These could include factors such as lack of awareness about reporting channels, fear of retaliation, perceived lack of confidentiality, cultural norms, lack of trust in the process, previous unsatisfactory responses, the complexity of the reporting process, and potential stigma associated with reporting. Each of these areas can then be explored further to pinpoint specific interventions or improvements. </a:t>
            </a:r>
          </a:p>
          <a:p>
            <a:endParaRPr lang="en-US">
              <a:latin typeface="D-DIN"/>
            </a:endParaRPr>
          </a:p>
          <a:p>
            <a:r>
              <a:rPr lang="en-US">
                <a:latin typeface="D-DIN"/>
              </a:rPr>
              <a:t>Now, let's apply the Lotus Blossom to specific challenges. For example, how do we support victims of cyber violence during online classes? Starting with this challenge at the center, we might explore solutions such as establishing clear protocols, providing immediate technical assistance, training faculty on intervention strategies, creating anonymous reporting tools, offering psychological support, implementing preventive education, monitoring class interactions, and setting up a rapid response team. Another scenario could involve preventing gender-based violence during field trips. Here, the branches might include pre-trip training, clear conduct guidelines, emergency contacts, buddy systems, regular check-ins, location-awareness training, behavior monitoring, and after-trip debriefings.</a:t>
            </a:r>
          </a:p>
          <a:p>
            <a:endParaRPr lang="en-US"/>
          </a:p>
          <a:p>
            <a:r>
              <a:rPr lang="en-US"/>
              <a:t>Finally, the Lotus Blossom can guide the development of comprehensive policies. Suppose we're tasked with designing a policy to enhance the safety of university spaces. The core might be 'Safe University Spaces,' with branches including physical security measures, surveillance systems, lighting and emergency systems, educational programs, community engagement, reporting mechanisms, support services, and periodic safety audits. Each branch represents a key aspect of the policy that needs to be developed and operationalized</a:t>
            </a:r>
          </a:p>
          <a:p>
            <a:endParaRPr lang="en-US"/>
          </a:p>
          <a:p>
            <a:endParaRPr lang="en-US"/>
          </a:p>
          <a:p>
            <a:endParaRPr lang="en-US">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20</a:t>
            </a:fld>
            <a:endParaRPr lang="en-US"/>
          </a:p>
        </p:txBody>
      </p:sp>
    </p:spTree>
    <p:extLst>
      <p:ext uri="{BB962C8B-B14F-4D97-AF65-F5344CB8AC3E}">
        <p14:creationId xmlns:p14="http://schemas.microsoft.com/office/powerpoint/2010/main" val="4215964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21</a:t>
            </a:fld>
            <a:endParaRPr lang="en-US"/>
          </a:p>
        </p:txBody>
      </p:sp>
    </p:spTree>
    <p:extLst>
      <p:ext uri="{BB962C8B-B14F-4D97-AF65-F5344CB8AC3E}">
        <p14:creationId xmlns:p14="http://schemas.microsoft.com/office/powerpoint/2010/main" val="1966035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D-DIN"/>
              </a:rPr>
              <a:t>Before we begin, let's set some ground rules. This is a safe space where confidentiality is paramount. Please keep your questions concise and respect the timing of our session. Feel free to be curious, ask questions, and be an active participant.</a:t>
            </a:r>
          </a:p>
        </p:txBody>
      </p:sp>
      <p:sp>
        <p:nvSpPr>
          <p:cNvPr id="4" name="Slide Number Placeholder 3"/>
          <p:cNvSpPr>
            <a:spLocks noGrp="1"/>
          </p:cNvSpPr>
          <p:nvPr>
            <p:ph type="sldNum" sz="quarter" idx="5"/>
          </p:nvPr>
        </p:nvSpPr>
        <p:spPr/>
        <p:txBody>
          <a:bodyPr/>
          <a:lstStyle/>
          <a:p>
            <a:fld id="{6F8E2375-F1B1-284C-A827-B0E603FDBDD8}" type="slidenum">
              <a:rPr lang="en-US" smtClean="0"/>
              <a:pPr/>
              <a:t>2</a:t>
            </a:fld>
            <a:endParaRPr lang="en-US"/>
          </a:p>
        </p:txBody>
      </p:sp>
    </p:spTree>
    <p:extLst>
      <p:ext uri="{BB962C8B-B14F-4D97-AF65-F5344CB8AC3E}">
        <p14:creationId xmlns:p14="http://schemas.microsoft.com/office/powerpoint/2010/main" val="234818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401955" indent="-347345"/>
            <a:r>
              <a:rPr lang="en-US">
                <a:latin typeface="Arial"/>
                <a:cs typeface="Arial"/>
              </a:rPr>
              <a:t>A stakeholder mapping is a tool that allows to </a:t>
            </a:r>
            <a:r>
              <a:rPr lang="en-US" err="1">
                <a:latin typeface="Arial"/>
                <a:cs typeface="Arial"/>
              </a:rPr>
              <a:t>visualise</a:t>
            </a:r>
            <a:r>
              <a:rPr lang="en-US">
                <a:latin typeface="Arial"/>
                <a:cs typeface="Arial"/>
              </a:rPr>
              <a:t> not only who are the various stakeholders involved in the gender-based violence issues, but also how these relate to each other and to the institution or department / faculty.</a:t>
            </a:r>
            <a:endParaRPr lang="en-US"/>
          </a:p>
          <a:p>
            <a:pPr marL="401955" indent="-347345"/>
            <a:endParaRPr lang="en-US">
              <a:latin typeface="Arial"/>
              <a:cs typeface="Arial"/>
            </a:endParaRPr>
          </a:p>
          <a:p>
            <a:r>
              <a:rPr lang="en-US">
                <a:latin typeface="D-DIN"/>
              </a:rPr>
              <a:t>Use this tool in the creating an </a:t>
            </a:r>
            <a:r>
              <a:rPr lang="en-US" b="1">
                <a:latin typeface="D-DIN"/>
              </a:rPr>
              <a:t>action plan</a:t>
            </a:r>
            <a:r>
              <a:rPr lang="en-US">
                <a:latin typeface="D-DIN"/>
              </a:rPr>
              <a:t> or in the process to make an inventory of and classify the various stakeholders addressing gender-based violence in an institution. </a:t>
            </a:r>
          </a:p>
          <a:p>
            <a:pPr marL="401955" indent="-347345"/>
            <a:r>
              <a:rPr lang="en-US">
                <a:latin typeface="D-DIN"/>
              </a:rPr>
              <a:t>Write in the inner circle who are directly involved with the future action plan to address gender-based violence. In the second circle, the stakeholders are listed who are l involved with the service. This may include different teams within the </a:t>
            </a:r>
            <a:r>
              <a:rPr lang="en-US" err="1">
                <a:latin typeface="D-DIN"/>
              </a:rPr>
              <a:t>organisation</a:t>
            </a:r>
            <a:r>
              <a:rPr lang="en-US">
                <a:latin typeface="D-DIN"/>
              </a:rPr>
              <a:t>, but possibly also external people or </a:t>
            </a:r>
            <a:r>
              <a:rPr lang="en-US" err="1">
                <a:latin typeface="D-DIN"/>
              </a:rPr>
              <a:t>organisational</a:t>
            </a:r>
            <a:r>
              <a:rPr lang="en-US">
                <a:latin typeface="D-DIN"/>
              </a:rPr>
              <a:t> third circle will identify the stakeholders that are only indirectly involved.</a:t>
            </a:r>
          </a:p>
          <a:p>
            <a:pPr marL="401955" indent="-347345"/>
            <a:endParaRPr lang="en-US">
              <a:latin typeface="Arial"/>
              <a:cs typeface="Arial"/>
            </a:endParaRPr>
          </a:p>
          <a:p>
            <a:endParaRPr lang="en-GB"/>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24</a:t>
            </a:fld>
            <a:endParaRPr lang="en-US"/>
          </a:p>
        </p:txBody>
      </p:sp>
    </p:spTree>
    <p:extLst>
      <p:ext uri="{BB962C8B-B14F-4D97-AF65-F5344CB8AC3E}">
        <p14:creationId xmlns:p14="http://schemas.microsoft.com/office/powerpoint/2010/main" val="1434066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25</a:t>
            </a:fld>
            <a:endParaRPr lang="en-US"/>
          </a:p>
        </p:txBody>
      </p:sp>
    </p:spTree>
    <p:extLst>
      <p:ext uri="{BB962C8B-B14F-4D97-AF65-F5344CB8AC3E}">
        <p14:creationId xmlns:p14="http://schemas.microsoft.com/office/powerpoint/2010/main" val="3333592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en-US">
                <a:latin typeface="D-DIN"/>
              </a:rPr>
              <a:t>What is a cause diagram? </a:t>
            </a:r>
            <a:endParaRPr lang="en-US"/>
          </a:p>
          <a:p>
            <a:pPr algn="just"/>
            <a:r>
              <a:rPr lang="en-US">
                <a:latin typeface="D-DIN"/>
              </a:rPr>
              <a:t>A cause diagram is a useful tool for reflecting on the underlying causes of a problem.</a:t>
            </a:r>
          </a:p>
          <a:p>
            <a:endParaRPr lang="en-GB"/>
          </a:p>
          <a:p>
            <a:pPr algn="just"/>
            <a:r>
              <a:rPr lang="en-US"/>
              <a:t>How to use a cause diagram? </a:t>
            </a:r>
          </a:p>
          <a:p>
            <a:pPr algn="just"/>
            <a:r>
              <a:rPr lang="en-US"/>
              <a:t>This tool can be used during a workshop if the cause(s) of a particular problem are not yet clear or if it makes sense if participants discover the cause(s) themselves.</a:t>
            </a:r>
            <a:endParaRPr lang="en-GB"/>
          </a:p>
          <a:p>
            <a:pPr algn="just"/>
            <a:endParaRPr lang="en-US"/>
          </a:p>
          <a:p>
            <a:pPr algn="just"/>
            <a:r>
              <a:rPr lang="en-US"/>
              <a:t>Instructions </a:t>
            </a:r>
          </a:p>
          <a:p>
            <a:pPr algn="just"/>
            <a:r>
              <a:rPr lang="en-US"/>
              <a:t>Write down in the inner circle what the problem is. In the example the problem relates to careers: why is it hard for a female post-doc to get a tenure track position? </a:t>
            </a:r>
          </a:p>
          <a:p>
            <a:pPr algn="just"/>
            <a:endParaRPr lang="en-US"/>
          </a:p>
          <a:p>
            <a:pPr algn="just"/>
            <a:r>
              <a:rPr lang="en-US"/>
              <a:t>Now identify the underlying causes layer by layer. Note down the direct causes in the second circle, the underlying causes in the third circle, and the contributing factors in the fourth circle.</a:t>
            </a:r>
          </a:p>
          <a:p>
            <a:pPr algn="just"/>
            <a:endParaRPr lang="en-US"/>
          </a:p>
          <a:p>
            <a:pPr algn="just"/>
            <a:r>
              <a:rPr lang="en-US">
                <a:highlight>
                  <a:srgbClr val="AED7BD"/>
                </a:highlight>
                <a:latin typeface="Arial"/>
                <a:cs typeface="Arial"/>
              </a:rPr>
              <a:t>Identify the central issue:</a:t>
            </a:r>
            <a:r>
              <a:rPr lang="en-US">
                <a:highlight>
                  <a:srgbClr val="AED7BD"/>
                </a:highlight>
                <a:latin typeface="Arial"/>
                <a:ea typeface="Open Sans"/>
                <a:cs typeface="Arial"/>
              </a:rPr>
              <a:t> </a:t>
            </a:r>
            <a:r>
              <a:rPr lang="en-US">
                <a:latin typeface="Arial"/>
                <a:ea typeface="Open Sans"/>
                <a:cs typeface="Arial"/>
              </a:rPr>
              <a:t>Gender-based violence in research and academia in the middle</a:t>
            </a:r>
            <a:endParaRPr lang="en-US">
              <a:highlight>
                <a:srgbClr val="800080"/>
              </a:highlight>
              <a:latin typeface="Arial"/>
              <a:ea typeface="Open Sans"/>
              <a:cs typeface="Arial"/>
            </a:endParaRPr>
          </a:p>
          <a:p>
            <a:pPr marL="285750" indent="-285750" algn="just">
              <a:buFont typeface="Arial"/>
              <a:buChar char="•"/>
            </a:pPr>
            <a:endParaRPr lang="en-US">
              <a:latin typeface="Arial"/>
              <a:ea typeface="Open Sans"/>
              <a:cs typeface="Arial"/>
            </a:endParaRPr>
          </a:p>
          <a:p>
            <a:pPr algn="just"/>
            <a:r>
              <a:rPr lang="en-US">
                <a:highlight>
                  <a:srgbClr val="AED7BD"/>
                </a:highlight>
                <a:latin typeface="Arial"/>
                <a:cs typeface="Arial"/>
              </a:rPr>
              <a:t>Determine the direct causes </a:t>
            </a:r>
            <a:r>
              <a:rPr lang="en-US">
                <a:latin typeface="Arial"/>
                <a:ea typeface="Open Sans"/>
                <a:cs typeface="Arial"/>
              </a:rPr>
              <a:t>(e.g. Lack of clear policies on handling reports of gender-based violence)</a:t>
            </a:r>
            <a:endParaRPr lang="en-US">
              <a:latin typeface="Arial"/>
              <a:ea typeface="Open Sans"/>
              <a:cs typeface="Open Sans"/>
            </a:endParaRPr>
          </a:p>
          <a:p>
            <a:pPr algn="just"/>
            <a:endParaRPr lang="en-US">
              <a:highlight>
                <a:srgbClr val="800080"/>
              </a:highlight>
              <a:latin typeface="Arial"/>
              <a:ea typeface="Open Sans"/>
              <a:cs typeface="Arial"/>
            </a:endParaRPr>
          </a:p>
          <a:p>
            <a:pPr algn="just"/>
            <a:r>
              <a:rPr lang="en-US">
                <a:highlight>
                  <a:srgbClr val="AED7BD"/>
                </a:highlight>
                <a:latin typeface="Arial"/>
                <a:cs typeface="Arial"/>
              </a:rPr>
              <a:t>Uncover underlying causes: </a:t>
            </a:r>
            <a:r>
              <a:rPr lang="en-US">
                <a:latin typeface="Arial"/>
                <a:ea typeface="Open Sans"/>
                <a:cs typeface="Arial"/>
              </a:rPr>
              <a:t>For each immediate cause, ask "why does this happen?" </a:t>
            </a:r>
          </a:p>
          <a:p>
            <a:pPr algn="just"/>
            <a:endParaRPr lang="en-US">
              <a:latin typeface="Arial"/>
              <a:ea typeface="Open Sans"/>
              <a:cs typeface="Arial"/>
            </a:endParaRPr>
          </a:p>
          <a:p>
            <a:pPr algn="just">
              <a:buFont typeface="Arial"/>
            </a:pPr>
            <a:r>
              <a:rPr lang="en-US">
                <a:highlight>
                  <a:srgbClr val="AED7BD"/>
                </a:highlight>
                <a:latin typeface="Arial"/>
                <a:cs typeface="Arial"/>
              </a:rPr>
              <a:t>Example with an underlying cause related to gender norms: </a:t>
            </a:r>
          </a:p>
          <a:p>
            <a:pPr marL="742315" lvl="1" indent="-285750" algn="just">
              <a:buFont typeface="Courier New"/>
              <a:buChar char="o"/>
            </a:pPr>
            <a:r>
              <a:rPr lang="en-US">
                <a:latin typeface="Arial"/>
                <a:ea typeface="Open Sans"/>
                <a:cs typeface="Arial"/>
              </a:rPr>
              <a:t>Inner Circle (direct Cause): Lack of reporting due to fear of not being taken seriously.</a:t>
            </a:r>
            <a:endParaRPr lang="en-US">
              <a:latin typeface="Arial"/>
              <a:ea typeface="Open Sans"/>
              <a:cs typeface="Open Sans"/>
            </a:endParaRPr>
          </a:p>
          <a:p>
            <a:pPr marL="742315" lvl="1" indent="-285750" algn="just">
              <a:buFont typeface="Courier New"/>
              <a:buChar char="o"/>
            </a:pPr>
            <a:r>
              <a:rPr lang="en-US">
                <a:latin typeface="Arial"/>
                <a:ea typeface="Open Sans"/>
                <a:cs typeface="Arial"/>
              </a:rPr>
              <a:t>Second Circle (Underlying Causes):</a:t>
            </a:r>
          </a:p>
          <a:p>
            <a:pPr marL="742315" lvl="1" indent="-285750" algn="just">
              <a:buFont typeface="Courier New"/>
              <a:buChar char="o"/>
            </a:pPr>
            <a:r>
              <a:rPr lang="en-US">
                <a:latin typeface="Arial"/>
                <a:ea typeface="Open Sans"/>
                <a:cs typeface="Arial"/>
              </a:rPr>
              <a:t>Cultural norms that dismiss or </a:t>
            </a:r>
            <a:r>
              <a:rPr lang="en-US" err="1">
                <a:latin typeface="Arial"/>
                <a:ea typeface="Open Sans"/>
                <a:cs typeface="Arial"/>
              </a:rPr>
              <a:t>minimise</a:t>
            </a:r>
            <a:r>
              <a:rPr lang="en-US">
                <a:latin typeface="Arial"/>
                <a:ea typeface="Open Sans"/>
                <a:cs typeface="Arial"/>
              </a:rPr>
              <a:t> the experiences of those affected by gender-based violence.</a:t>
            </a:r>
          </a:p>
          <a:p>
            <a:pPr marL="742315" lvl="1" indent="-285750" algn="just">
              <a:buFont typeface="Courier New"/>
              <a:buChar char="o"/>
            </a:pPr>
            <a:r>
              <a:rPr lang="en-US">
                <a:latin typeface="Arial"/>
                <a:ea typeface="Open Sans"/>
                <a:cs typeface="Arial"/>
              </a:rPr>
              <a:t>Institutional pressure to maintain a prestigious image, leading to under-addressing of reported incidents.</a:t>
            </a:r>
          </a:p>
          <a:p>
            <a:pPr marL="742315" lvl="1" indent="-285750" algn="just">
              <a:buFont typeface="Courier New"/>
              <a:buChar char="o"/>
            </a:pPr>
            <a:r>
              <a:rPr lang="en-US">
                <a:latin typeface="Arial"/>
                <a:ea typeface="Open Sans"/>
                <a:cs typeface="Arial"/>
              </a:rPr>
              <a:t>Implicit bias in leadership leading to </a:t>
            </a:r>
            <a:r>
              <a:rPr lang="en-US" err="1">
                <a:latin typeface="Arial"/>
                <a:ea typeface="Open Sans"/>
                <a:cs typeface="Arial"/>
              </a:rPr>
              <a:t>minimised</a:t>
            </a:r>
            <a:r>
              <a:rPr lang="en-US">
                <a:latin typeface="Arial"/>
                <a:ea typeface="Open Sans"/>
                <a:cs typeface="Arial"/>
              </a:rPr>
              <a:t> actions against perpetrators.</a:t>
            </a:r>
          </a:p>
          <a:p>
            <a:pPr algn="just"/>
            <a:endParaRPr lang="en-US">
              <a:latin typeface="Arial"/>
              <a:ea typeface="Open Sans"/>
              <a:cs typeface="Arial"/>
            </a:endParaRPr>
          </a:p>
          <a:p>
            <a:pPr algn="just"/>
            <a:endParaRPr lang="en-US">
              <a:solidFill>
                <a:schemeClr val="bg1"/>
              </a:solidFill>
              <a:latin typeface="Arial"/>
              <a:ea typeface="Open Sans"/>
              <a:cs typeface="Arial"/>
            </a:endParaRPr>
          </a:p>
          <a:p>
            <a:pPr algn="just"/>
            <a:endParaRPr lang="en-US"/>
          </a:p>
        </p:txBody>
      </p:sp>
      <p:sp>
        <p:nvSpPr>
          <p:cNvPr id="4" name="Espace réservé du numéro de diapositive 3"/>
          <p:cNvSpPr>
            <a:spLocks noGrp="1"/>
          </p:cNvSpPr>
          <p:nvPr>
            <p:ph type="sldNum" sz="quarter" idx="5"/>
          </p:nvPr>
        </p:nvSpPr>
        <p:spPr/>
        <p:txBody>
          <a:bodyPr/>
          <a:lstStyle/>
          <a:p>
            <a:fld id="{6F8E2375-F1B1-284C-A827-B0E603FDBDD8}" type="slidenum">
              <a:rPr lang="en-US" smtClean="0"/>
              <a:pPr/>
              <a:t>26</a:t>
            </a:fld>
            <a:endParaRPr lang="en-US"/>
          </a:p>
        </p:txBody>
      </p:sp>
    </p:spTree>
    <p:extLst>
      <p:ext uri="{BB962C8B-B14F-4D97-AF65-F5344CB8AC3E}">
        <p14:creationId xmlns:p14="http://schemas.microsoft.com/office/powerpoint/2010/main" val="36462207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D-DIN"/>
              </a:rPr>
              <a:t>What is a SWOT analysis? </a:t>
            </a:r>
            <a:endParaRPr lang="en-US"/>
          </a:p>
          <a:p>
            <a:pPr algn="just"/>
            <a:endParaRPr lang="en-US"/>
          </a:p>
          <a:p>
            <a:pPr algn="just"/>
            <a:r>
              <a:rPr lang="en-US">
                <a:latin typeface="D-DIN"/>
              </a:rPr>
              <a:t>A SWOT analysis or Strengths-Weaknesses-Opportunities-Threats. An interesting exercise to make at the start of an action plan, from the point of view of gender equality within your institution, or even departments / faculties. </a:t>
            </a:r>
          </a:p>
          <a:p>
            <a:pPr algn="just"/>
            <a:endParaRPr lang="en-US"/>
          </a:p>
          <a:p>
            <a:pPr algn="just"/>
            <a:r>
              <a:rPr lang="en-US">
                <a:latin typeface="D-DIN"/>
              </a:rPr>
              <a:t>The SWOT analysis serves as a source of inspiration to fine-tune vision and goals, but also to be realistic in the approach to improve the situation (defining the priorities of the action plan. </a:t>
            </a:r>
          </a:p>
          <a:p>
            <a:pPr algn="just"/>
            <a:endParaRPr lang="en-US"/>
          </a:p>
          <a:p>
            <a:pPr algn="just"/>
            <a:r>
              <a:rPr lang="en-US">
                <a:latin typeface="D-DIN"/>
              </a:rPr>
              <a:t>The SWOT, when </a:t>
            </a:r>
            <a:r>
              <a:rPr lang="en-US" err="1">
                <a:latin typeface="D-DIN"/>
              </a:rPr>
              <a:t>finalised</a:t>
            </a:r>
            <a:r>
              <a:rPr lang="en-US">
                <a:latin typeface="D-DIN"/>
              </a:rPr>
              <a:t>, can be used as a brainstorming tool to generate ideas for solutions. The technique is to look at the weaknesses and to brainstorm on how they could be transformed into a strength. The same can be done with the threats: how can a threat be transformed into an opportunity?</a:t>
            </a:r>
          </a:p>
          <a:p>
            <a:pPr algn="just"/>
            <a:endParaRPr lang="en-US"/>
          </a:p>
          <a:p>
            <a:pPr algn="just"/>
            <a:endParaRPr lang="en-US">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27</a:t>
            </a:fld>
            <a:endParaRPr lang="en-US"/>
          </a:p>
        </p:txBody>
      </p:sp>
    </p:spTree>
    <p:extLst>
      <p:ext uri="{BB962C8B-B14F-4D97-AF65-F5344CB8AC3E}">
        <p14:creationId xmlns:p14="http://schemas.microsoft.com/office/powerpoint/2010/main" val="1221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t>What is the World Café and why use it?</a:t>
            </a:r>
          </a:p>
          <a:p>
            <a:pPr marL="285750" indent="-285750" algn="just">
              <a:buFont typeface="Arial,Sans-Serif"/>
              <a:buChar char="•"/>
            </a:pPr>
            <a:r>
              <a:rPr lang="en-US">
                <a:latin typeface="D-DIN"/>
              </a:rPr>
              <a:t>Facilitate an in-depth, collaborative discussion to develop innovative strategies for addressing gender-based violence in research and academia. The World Café is a structured conversational process intended to facilitate open and intimate discussions, and link ideas within a larger group to access the "collective intelligence" in the room. </a:t>
            </a:r>
          </a:p>
          <a:p>
            <a:pPr algn="just"/>
            <a:endParaRPr lang="en-US"/>
          </a:p>
          <a:p>
            <a:pPr algn="just"/>
            <a:r>
              <a:rPr lang="en-US">
                <a:latin typeface="D-DIN"/>
              </a:rPr>
              <a:t>How to set it up? </a:t>
            </a:r>
          </a:p>
          <a:p>
            <a:pPr marL="285750" indent="-285750" algn="just">
              <a:buFont typeface="Arial,Sans-Serif"/>
              <a:buChar char="•"/>
            </a:pPr>
            <a:r>
              <a:rPr lang="en-US">
                <a:latin typeface="D-DIN"/>
              </a:rPr>
              <a:t>Room arrangement: Arrange the venue with café-style seating (small round tables, each accommodating 4-5 participants) or use break-out rooms.</a:t>
            </a:r>
          </a:p>
          <a:p>
            <a:pPr marL="285750" indent="-285750" algn="just">
              <a:buFont typeface="Arial,Sans-Serif"/>
              <a:buChar char="•"/>
            </a:pPr>
            <a:r>
              <a:rPr lang="en-US">
                <a:latin typeface="D-DIN"/>
              </a:rPr>
              <a:t>Materials needed: Provide paper for note-taking, </a:t>
            </a:r>
            <a:r>
              <a:rPr lang="en-US" err="1">
                <a:latin typeface="D-DIN"/>
              </a:rPr>
              <a:t>coloured</a:t>
            </a:r>
            <a:r>
              <a:rPr lang="en-US">
                <a:latin typeface="D-DIN"/>
              </a:rPr>
              <a:t> pens, and informational placards </a:t>
            </a:r>
            <a:r>
              <a:rPr lang="en-US" err="1">
                <a:latin typeface="D-DIN"/>
              </a:rPr>
              <a:t>summarising</a:t>
            </a:r>
            <a:r>
              <a:rPr lang="en-US">
                <a:latin typeface="D-DIN"/>
              </a:rPr>
              <a:t> key data and facts about gender-based violence in academia.</a:t>
            </a:r>
          </a:p>
          <a:p>
            <a:pPr marL="285750" indent="-285750" algn="just">
              <a:buFont typeface="Arial,Sans-Serif"/>
              <a:buChar char="•"/>
            </a:pPr>
            <a:endParaRPr lang="en-US"/>
          </a:p>
          <a:p>
            <a:pPr algn="just"/>
            <a:r>
              <a:rPr lang="en-US">
                <a:latin typeface="D-DIN"/>
              </a:rPr>
              <a:t>Example:</a:t>
            </a:r>
          </a:p>
          <a:p>
            <a:pPr algn="just"/>
            <a:r>
              <a:rPr lang="en-US">
                <a:latin typeface="D-DIN"/>
              </a:rPr>
              <a:t>Round 1: Understanding the issue</a:t>
            </a:r>
          </a:p>
          <a:p>
            <a:pPr marL="285750" indent="-285750" algn="just">
              <a:buFont typeface="Arial,Sans-Serif"/>
              <a:buChar char="•"/>
            </a:pPr>
            <a:r>
              <a:rPr lang="en-US">
                <a:latin typeface="D-DIN"/>
              </a:rPr>
              <a:t>Question: "What are the common forms and impacts of gender-based violence observed in our academic environments?" Participants discuss and jot down ideas.</a:t>
            </a:r>
          </a:p>
          <a:p>
            <a:pPr algn="just"/>
            <a:r>
              <a:rPr lang="en-US">
                <a:highlight>
                  <a:srgbClr val="AED7BD"/>
                </a:highlight>
                <a:latin typeface="Arial"/>
                <a:cs typeface="Arial"/>
              </a:rPr>
              <a:t>Example (continues)</a:t>
            </a:r>
          </a:p>
          <a:p>
            <a:pPr algn="just"/>
            <a:r>
              <a:rPr lang="en-US">
                <a:latin typeface="Arial"/>
                <a:ea typeface="Open Sans"/>
                <a:cs typeface="Arial"/>
              </a:rPr>
              <a:t>Round 2: Sharing personal experiences</a:t>
            </a:r>
          </a:p>
          <a:p>
            <a:pPr marL="285750" indent="-285750" algn="just">
              <a:buFont typeface="Arial,Sans-Serif"/>
              <a:buChar char="•"/>
            </a:pPr>
            <a:r>
              <a:rPr lang="en-US">
                <a:latin typeface="Arial"/>
                <a:ea typeface="Open Sans"/>
                <a:cs typeface="Arial"/>
              </a:rPr>
              <a:t>Question: "Have you or someone you know experienced gender-based violence in the academic setting? What was the institutional response?" </a:t>
            </a:r>
          </a:p>
          <a:p>
            <a:pPr algn="just"/>
            <a:r>
              <a:rPr lang="en-US">
                <a:latin typeface="Arial"/>
                <a:ea typeface="Open Sans"/>
                <a:cs typeface="Arial"/>
              </a:rPr>
              <a:t>Round 3: Developing solutions</a:t>
            </a:r>
          </a:p>
          <a:p>
            <a:pPr marL="285750" indent="-285750" algn="just">
              <a:buFont typeface="Arial"/>
              <a:buChar char="•"/>
            </a:pPr>
            <a:r>
              <a:rPr lang="en-US">
                <a:latin typeface="Arial"/>
                <a:ea typeface="Open Sans"/>
                <a:cs typeface="Arial"/>
              </a:rPr>
              <a:t>Question: "What strategies can be implemented to prevent and respond to gender-based violence in academia?" Participants suggest practical solutions and prevention measures.</a:t>
            </a:r>
          </a:p>
          <a:p>
            <a:pPr algn="just"/>
            <a:endParaRPr lang="en-US">
              <a:latin typeface="Arial"/>
              <a:ea typeface="Open Sans"/>
              <a:cs typeface="Arial"/>
            </a:endParaRPr>
          </a:p>
          <a:p>
            <a:pPr algn="just">
              <a:buFont typeface="Arial"/>
            </a:pPr>
            <a:r>
              <a:rPr lang="en-US">
                <a:latin typeface="Arial"/>
                <a:ea typeface="Open Sans"/>
                <a:cs typeface="Arial"/>
              </a:rPr>
              <a:t>Rotation and idea linking:</a:t>
            </a:r>
            <a:endParaRPr lang="en-US">
              <a:ea typeface="Open Sans"/>
              <a:cs typeface="Open Sans"/>
            </a:endParaRPr>
          </a:p>
          <a:p>
            <a:pPr marL="285750" indent="-285750" algn="just">
              <a:buFont typeface="Arial"/>
              <a:buChar char="•"/>
            </a:pPr>
            <a:r>
              <a:rPr lang="en-US">
                <a:latin typeface="Arial"/>
                <a:ea typeface="Open Sans"/>
                <a:cs typeface="Arial"/>
              </a:rPr>
              <a:t>After each round, one participant remains at the table as the "table host" while others move to different tables. Newcomers at each table are briefed on the previous discussions, linking and building on the ideas gathered.</a:t>
            </a:r>
          </a:p>
          <a:p>
            <a:pPr algn="just"/>
            <a:endParaRPr lang="en-US">
              <a:latin typeface="Arial"/>
              <a:ea typeface="Open Sans"/>
              <a:cs typeface="Arial"/>
            </a:endParaRPr>
          </a:p>
          <a:p>
            <a:pPr algn="just">
              <a:buFont typeface="Arial"/>
            </a:pPr>
            <a:r>
              <a:rPr lang="en-US">
                <a:latin typeface="Arial"/>
                <a:ea typeface="Open Sans"/>
                <a:cs typeface="Arial"/>
              </a:rPr>
              <a:t>Concluding plenary session:</a:t>
            </a:r>
            <a:endParaRPr lang="en-US">
              <a:ea typeface="Open Sans"/>
              <a:cs typeface="Open Sans"/>
            </a:endParaRPr>
          </a:p>
          <a:p>
            <a:pPr marL="285750" indent="-285750" algn="just">
              <a:buFont typeface="Arial"/>
              <a:buChar char="•"/>
            </a:pPr>
            <a:r>
              <a:rPr lang="en-US">
                <a:latin typeface="Arial"/>
                <a:ea typeface="Open Sans"/>
                <a:cs typeface="Arial"/>
              </a:rPr>
              <a:t>All participants for plenary to share key insights and common themes that emerged.</a:t>
            </a:r>
          </a:p>
          <a:p>
            <a:pPr marL="285750" indent="-285750" algn="just">
              <a:buFont typeface="Arial,Sans-Serif"/>
              <a:buChar char="•"/>
            </a:pPr>
            <a:endParaRPr lang="en-US">
              <a:latin typeface="D-DIN"/>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28</a:t>
            </a:fld>
            <a:endParaRPr lang="en-US"/>
          </a:p>
        </p:txBody>
      </p:sp>
    </p:spTree>
    <p:extLst>
      <p:ext uri="{BB962C8B-B14F-4D97-AF65-F5344CB8AC3E}">
        <p14:creationId xmlns:p14="http://schemas.microsoft.com/office/powerpoint/2010/main" val="73442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pPr>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29</a:t>
            </a:fld>
            <a:endParaRPr lang="en-US"/>
          </a:p>
        </p:txBody>
      </p:sp>
    </p:spTree>
    <p:extLst>
      <p:ext uri="{BB962C8B-B14F-4D97-AF65-F5344CB8AC3E}">
        <p14:creationId xmlns:p14="http://schemas.microsoft.com/office/powerpoint/2010/main" val="3135321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30</a:t>
            </a:fld>
            <a:endParaRPr lang="en-US"/>
          </a:p>
        </p:txBody>
      </p:sp>
    </p:spTree>
    <p:extLst>
      <p:ext uri="{BB962C8B-B14F-4D97-AF65-F5344CB8AC3E}">
        <p14:creationId xmlns:p14="http://schemas.microsoft.com/office/powerpoint/2010/main" val="2185600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15000"/>
              </a:lnSpc>
              <a:spcBef>
                <a:spcPts val="0"/>
              </a:spcBef>
              <a:spcAft>
                <a:spcPts val="800"/>
              </a:spcAft>
            </a:pPr>
            <a:endParaRPr lang="en-GB" sz="180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3</a:t>
            </a:fld>
            <a:endParaRPr lang="en-US"/>
          </a:p>
        </p:txBody>
      </p:sp>
    </p:spTree>
    <p:extLst>
      <p:ext uri="{BB962C8B-B14F-4D97-AF65-F5344CB8AC3E}">
        <p14:creationId xmlns:p14="http://schemas.microsoft.com/office/powerpoint/2010/main" val="3117762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4</a:t>
            </a:fld>
            <a:endParaRPr lang="en-US"/>
          </a:p>
        </p:txBody>
      </p:sp>
    </p:spTree>
    <p:extLst>
      <p:ext uri="{BB962C8B-B14F-4D97-AF65-F5344CB8AC3E}">
        <p14:creationId xmlns:p14="http://schemas.microsoft.com/office/powerpoint/2010/main" val="2952333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https://www.menti.com/alrpsrjhkat9</a:t>
            </a:r>
            <a:r>
              <a:rPr lang="en-GB" dirty="0"/>
              <a:t> </a:t>
            </a:r>
            <a:endParaRPr lang="en-US" dirty="0"/>
          </a:p>
        </p:txBody>
      </p:sp>
      <p:sp>
        <p:nvSpPr>
          <p:cNvPr id="4" name="Slide Number Placeholder 3"/>
          <p:cNvSpPr>
            <a:spLocks noGrp="1"/>
          </p:cNvSpPr>
          <p:nvPr>
            <p:ph type="sldNum" sz="quarter" idx="5"/>
          </p:nvPr>
        </p:nvSpPr>
        <p:spPr/>
        <p:txBody>
          <a:bodyPr/>
          <a:lstStyle/>
          <a:p>
            <a:fld id="{6F8E2375-F1B1-284C-A827-B0E603FDBDD8}" type="slidenum">
              <a:rPr lang="en-US" smtClean="0"/>
              <a:pPr/>
              <a:t>5</a:t>
            </a:fld>
            <a:endParaRPr lang="en-US"/>
          </a:p>
        </p:txBody>
      </p:sp>
    </p:spTree>
    <p:extLst>
      <p:ext uri="{BB962C8B-B14F-4D97-AF65-F5344CB8AC3E}">
        <p14:creationId xmlns:p14="http://schemas.microsoft.com/office/powerpoint/2010/main" val="2405539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D-DIN"/>
            </a:endParaRPr>
          </a:p>
        </p:txBody>
      </p:sp>
      <p:sp>
        <p:nvSpPr>
          <p:cNvPr id="4" name="Slide Number Placeholder 3"/>
          <p:cNvSpPr>
            <a:spLocks noGrp="1"/>
          </p:cNvSpPr>
          <p:nvPr>
            <p:ph type="sldNum" sz="quarter" idx="5"/>
          </p:nvPr>
        </p:nvSpPr>
        <p:spPr/>
        <p:txBody>
          <a:bodyPr/>
          <a:lstStyle/>
          <a:p>
            <a:fld id="{6F8E2375-F1B1-284C-A827-B0E603FDBDD8}" type="slidenum">
              <a:rPr lang="en-US" smtClean="0"/>
              <a:pPr/>
              <a:t>6</a:t>
            </a:fld>
            <a:endParaRPr lang="en-US"/>
          </a:p>
        </p:txBody>
      </p:sp>
    </p:spTree>
    <p:extLst>
      <p:ext uri="{BB962C8B-B14F-4D97-AF65-F5344CB8AC3E}">
        <p14:creationId xmlns:p14="http://schemas.microsoft.com/office/powerpoint/2010/main" val="2691053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7P model to address gender-based violence in research performing </a:t>
            </a:r>
            <a:r>
              <a:rPr lang="en-US" sz="1800" err="1"/>
              <a:t>organisations</a:t>
            </a:r>
            <a:r>
              <a:rPr lang="en-US" sz="180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Times New Roman" panose="02020603050405020304" pitchFamily="18" charset="0"/>
                <a:ea typeface="Arial" panose="020B0604020202020204" pitchFamily="34" charset="0"/>
                <a:cs typeface="Times New Roman" panose="02020603050405020304" pitchFamily="18" charset="0"/>
              </a:rPr>
              <a:t>UniSAFE/</a:t>
            </a:r>
            <a:r>
              <a:rPr lang="en-GB" sz="1800" err="1">
                <a:effectLst/>
                <a:latin typeface="Times New Roman" panose="02020603050405020304" pitchFamily="18" charset="0"/>
                <a:ea typeface="Arial" panose="020B0604020202020204" pitchFamily="34" charset="0"/>
                <a:cs typeface="Times New Roman" panose="02020603050405020304" pitchFamily="18" charset="0"/>
              </a:rPr>
              <a:t>GenderSAFE</a:t>
            </a:r>
            <a:r>
              <a:rPr lang="en-GB" sz="1800">
                <a:effectLst/>
                <a:latin typeface="Times New Roman" panose="02020603050405020304" pitchFamily="18" charset="0"/>
                <a:ea typeface="Arial" panose="020B0604020202020204" pitchFamily="34" charset="0"/>
                <a:cs typeface="Times New Roman" panose="02020603050405020304" pitchFamily="18" charset="0"/>
              </a:rPr>
              <a:t> uses a holistic framework for the analysis, assessment and development of comprehensive policies aimed at ending and addressing gender-based violence, called the 7P model. The seven Ps refer to Policy, Prevalence, Prevention, Protection, Prosecution and internal disciplinary measures, Provision of services and Partnerships. This model thus extends the conventional UN’s and EU’s 3P approach (prevention, protection, prosecution) (UN 2017; EU 2019, 2020), as well as the Council of Europe’s (2011) Istanbul Convention’s 4P approach (prevention, protection, prosecution, policies).</a:t>
            </a:r>
            <a:endParaRPr lang="en-GB"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a:p>
          <a:p>
            <a:r>
              <a:rPr lang="en-GB"/>
              <a:t>Traditional top-down policies often miss the nuanced perspectives and lived experiences of those directly impacted by GBV. By using participatory approaches, we can ensure that everyone—from students to staff—has a voice in shaping the policies that affect them. These techniques allow us to engage all stakeholders, ensuring inclusivity and ownership. By involving diverse voices in the conversation, we’re not only more likely to design effective policies, but we’re also building a foundation for a cultural shift towards zero tolerance for GBV</a:t>
            </a:r>
          </a:p>
        </p:txBody>
      </p:sp>
      <p:sp>
        <p:nvSpPr>
          <p:cNvPr id="4" name="Slide Number Placeholder 3"/>
          <p:cNvSpPr>
            <a:spLocks noGrp="1"/>
          </p:cNvSpPr>
          <p:nvPr>
            <p:ph type="sldNum" sz="quarter" idx="5"/>
          </p:nvPr>
        </p:nvSpPr>
        <p:spPr/>
        <p:txBody>
          <a:bodyPr/>
          <a:lstStyle/>
          <a:p>
            <a:fld id="{6F8E2375-F1B1-284C-A827-B0E603FDBDD8}" type="slidenum">
              <a:rPr lang="en-US" smtClean="0"/>
              <a:pPr/>
              <a:t>7</a:t>
            </a:fld>
            <a:endParaRPr lang="en-US"/>
          </a:p>
        </p:txBody>
      </p:sp>
    </p:spTree>
    <p:extLst>
      <p:ext uri="{BB962C8B-B14F-4D97-AF65-F5344CB8AC3E}">
        <p14:creationId xmlns:p14="http://schemas.microsoft.com/office/powerpoint/2010/main" val="1098431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Traditional top-down policies often miss the nuanced perspectives and lived experiences of those directly impacted by GBV. By using participatory approaches, we can ensure that everyone—from students to staff—has a voice in shaping the policies that affect them. These techniques allow us to engage all stakeholders, ensuring inclusivity and ownership. By involving diverse voices in the conversation, we’re not only more likely to design effective policies, but we’re also building a foundation for a cultural shift towards zero tolerance for GBV.</a:t>
            </a:r>
          </a:p>
          <a:p>
            <a:endParaRPr lang="en-GB"/>
          </a:p>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8</a:t>
            </a:fld>
            <a:endParaRPr lang="en-US"/>
          </a:p>
        </p:txBody>
      </p:sp>
    </p:spTree>
    <p:extLst>
      <p:ext uri="{BB962C8B-B14F-4D97-AF65-F5344CB8AC3E}">
        <p14:creationId xmlns:p14="http://schemas.microsoft.com/office/powerpoint/2010/main" val="1747600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F8E2375-F1B1-284C-A827-B0E603FDBDD8}" type="slidenum">
              <a:rPr lang="en-US" smtClean="0"/>
              <a:pPr/>
              <a:t>9</a:t>
            </a:fld>
            <a:endParaRPr lang="en-US"/>
          </a:p>
        </p:txBody>
      </p:sp>
    </p:spTree>
    <p:extLst>
      <p:ext uri="{BB962C8B-B14F-4D97-AF65-F5344CB8AC3E}">
        <p14:creationId xmlns:p14="http://schemas.microsoft.com/office/powerpoint/2010/main" val="3252148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159522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08417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Περιεχόμενο με λεζάντα">
  <p:cSld name="Περιεχόμενο με λεζάντα">
    <p:spTree>
      <p:nvGrpSpPr>
        <p:cNvPr id="1" name="Shape 36"/>
        <p:cNvGrpSpPr/>
        <p:nvPr/>
      </p:nvGrpSpPr>
      <p:grpSpPr>
        <a:xfrm>
          <a:off x="0" y="0"/>
          <a:ext cx="0" cy="0"/>
          <a:chOff x="0" y="0"/>
          <a:chExt cx="0" cy="0"/>
        </a:xfrm>
      </p:grpSpPr>
    </p:spTree>
    <p:extLst>
      <p:ext uri="{BB962C8B-B14F-4D97-AF65-F5344CB8AC3E}">
        <p14:creationId xmlns:p14="http://schemas.microsoft.com/office/powerpoint/2010/main" val="3012324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6" name="Image 5">
            <a:extLst>
              <a:ext uri="{FF2B5EF4-FFF2-40B4-BE49-F238E27FC236}">
                <a16:creationId xmlns:a16="http://schemas.microsoft.com/office/drawing/2014/main" id="{56C0BB08-3043-42B6-ABE6-B9CBC6E32BFB}"/>
              </a:ext>
            </a:extLst>
          </p:cNvPr>
          <p:cNvPicPr>
            <a:picLocks noChangeAspect="1"/>
          </p:cNvPicPr>
          <p:nvPr userDrawn="1"/>
        </p:nvPicPr>
        <p:blipFill>
          <a:blip r:embed="rId2">
            <a:alphaModFix amt="3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Tree>
    <p:extLst>
      <p:ext uri="{BB962C8B-B14F-4D97-AF65-F5344CB8AC3E}">
        <p14:creationId xmlns:p14="http://schemas.microsoft.com/office/powerpoint/2010/main" val="688208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BC8B3-585D-84DD-A9B5-0C9423DD006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21D3F97-9157-7EBF-AB32-CE33A41979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D7C692A-55F1-A8CC-81E5-7C011FB65038}"/>
              </a:ext>
            </a:extLst>
          </p:cNvPr>
          <p:cNvSpPr>
            <a:spLocks noGrp="1"/>
          </p:cNvSpPr>
          <p:nvPr>
            <p:ph type="dt" sz="half" idx="10"/>
          </p:nvPr>
        </p:nvSpPr>
        <p:spPr/>
        <p:txBody>
          <a:bodyPr/>
          <a:lstStyle/>
          <a:p>
            <a:fld id="{846CE7D5-CF57-46EF-B807-FDD0502418D4}" type="datetimeFigureOut">
              <a:rPr lang="en-US" smtClean="0"/>
              <a:t>5/26/2026</a:t>
            </a:fld>
            <a:endParaRPr lang="en-US"/>
          </a:p>
        </p:txBody>
      </p:sp>
      <p:sp>
        <p:nvSpPr>
          <p:cNvPr id="5" name="Footer Placeholder 4">
            <a:extLst>
              <a:ext uri="{FF2B5EF4-FFF2-40B4-BE49-F238E27FC236}">
                <a16:creationId xmlns:a16="http://schemas.microsoft.com/office/drawing/2014/main" id="{B18EA4A6-FFCA-5A22-61DA-A5FF5999C6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C54BDD-43AE-9A06-7FFE-742655408DA2}"/>
              </a:ext>
            </a:extLst>
          </p:cNvPr>
          <p:cNvSpPr>
            <a:spLocks noGrp="1"/>
          </p:cNvSpPr>
          <p:nvPr>
            <p:ph type="sldNum" sz="quarter" idx="12"/>
          </p:nvPr>
        </p:nvSpPr>
        <p:spPr>
          <a:xfrm>
            <a:off x="8328910" y="6333377"/>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80572398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5" name="Straight Connector 4"/>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7" name="Espace réservé du numéro de diapositive 4">
            <a:extLst>
              <a:ext uri="{FF2B5EF4-FFF2-40B4-BE49-F238E27FC236}">
                <a16:creationId xmlns:a16="http://schemas.microsoft.com/office/drawing/2014/main" id="{F338BC9D-FA7F-5447-9F8E-AB7515DBD88F}"/>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3" name="Image 2" descr="Une image contenant texte, logo, Police, Graphique&#10;&#10;Description générée automatiquement">
            <a:extLst>
              <a:ext uri="{FF2B5EF4-FFF2-40B4-BE49-F238E27FC236}">
                <a16:creationId xmlns:a16="http://schemas.microsoft.com/office/drawing/2014/main" id="{7612A9FC-8503-D860-FFD3-B37431A1540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
        <p:nvSpPr>
          <p:cNvPr id="8" name="Text Placeholder 7">
            <a:extLst>
              <a:ext uri="{FF2B5EF4-FFF2-40B4-BE49-F238E27FC236}">
                <a16:creationId xmlns:a16="http://schemas.microsoft.com/office/drawing/2014/main" id="{C9436C66-5852-FAD0-4700-65DC7A93480A}"/>
              </a:ext>
            </a:extLst>
          </p:cNvPr>
          <p:cNvSpPr>
            <a:spLocks noGrp="1"/>
          </p:cNvSpPr>
          <p:nvPr>
            <p:ph type="body" sz="quarter" idx="10"/>
          </p:nvPr>
        </p:nvSpPr>
        <p:spPr>
          <a:xfrm>
            <a:off x="1046163" y="2168525"/>
            <a:ext cx="10026650" cy="3978275"/>
          </a:xfrm>
        </p:spPr>
        <p:txBody>
          <a:bodyPr/>
          <a:lstStyle>
            <a:lvl1pPr>
              <a:defRPr sz="2400">
                <a:solidFill>
                  <a:srgbClr val="5792CE"/>
                </a:solidFill>
              </a:defRPr>
            </a:lvl1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pic>
        <p:nvPicPr>
          <p:cNvPr id="6" name="Image 5">
            <a:extLst>
              <a:ext uri="{FF2B5EF4-FFF2-40B4-BE49-F238E27FC236}">
                <a16:creationId xmlns:a16="http://schemas.microsoft.com/office/drawing/2014/main" id="{029E551B-2A1B-A747-8013-E8E6879FEB7F}"/>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7" name="Straight Connector 4">
            <a:extLst>
              <a:ext uri="{FF2B5EF4-FFF2-40B4-BE49-F238E27FC236}">
                <a16:creationId xmlns:a16="http://schemas.microsoft.com/office/drawing/2014/main" id="{728F4451-9DEA-4247-B64E-C1747BECCC2A}"/>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973B4B14-B59F-7B47-88AC-5D4F6C691712}"/>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2" name="Espace réservé du numéro de diapositive 4">
            <a:extLst>
              <a:ext uri="{FF2B5EF4-FFF2-40B4-BE49-F238E27FC236}">
                <a16:creationId xmlns:a16="http://schemas.microsoft.com/office/drawing/2014/main" id="{33C1A946-B5E3-A749-89BC-9B776C389431}"/>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5" name="Rectangle 7">
            <a:extLst>
              <a:ext uri="{FF2B5EF4-FFF2-40B4-BE49-F238E27FC236}">
                <a16:creationId xmlns:a16="http://schemas.microsoft.com/office/drawing/2014/main" id="{89EFE595-4F6C-994A-6F9A-253F5CEDC1C8}"/>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pic>
        <p:nvPicPr>
          <p:cNvPr id="10" name="Image 9" descr="Une image contenant texte, logo, Police, Graphique&#10;&#10;Description générée automatiquement">
            <a:extLst>
              <a:ext uri="{FF2B5EF4-FFF2-40B4-BE49-F238E27FC236}">
                <a16:creationId xmlns:a16="http://schemas.microsoft.com/office/drawing/2014/main" id="{45ED96F1-9492-1826-A096-909EC877606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p:cNvSpPr/>
          <p:nvPr userDrawn="1"/>
        </p:nvSpPr>
        <p:spPr>
          <a:xfrm>
            <a:off x="0" y="2060575"/>
            <a:ext cx="12192000" cy="4797425"/>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060575"/>
            <a:ext cx="6096000" cy="479742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7" name="Image 6">
            <a:extLst>
              <a:ext uri="{FF2B5EF4-FFF2-40B4-BE49-F238E27FC236}">
                <a16:creationId xmlns:a16="http://schemas.microsoft.com/office/drawing/2014/main" id="{B6894A4E-F8F8-4E4A-BE8E-73FCCE0E0ED2}"/>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cxnSp>
        <p:nvCxnSpPr>
          <p:cNvPr id="8" name="Straight Connector 4">
            <a:extLst>
              <a:ext uri="{FF2B5EF4-FFF2-40B4-BE49-F238E27FC236}">
                <a16:creationId xmlns:a16="http://schemas.microsoft.com/office/drawing/2014/main" id="{7A3D5ADF-0FF0-F74C-8C46-EC4A8FF102DC}"/>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CB162B83-8B66-2F4E-85DF-7585E43B8FE9}"/>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pic>
        <p:nvPicPr>
          <p:cNvPr id="13" name="Image 12">
            <a:extLst>
              <a:ext uri="{FF2B5EF4-FFF2-40B4-BE49-F238E27FC236}">
                <a16:creationId xmlns:a16="http://schemas.microsoft.com/office/drawing/2014/main" id="{6C289D1C-0975-0E44-BE2F-076CA8D003E9}"/>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4" name="Espace réservé du numéro de diapositive 4">
            <a:extLst>
              <a:ext uri="{FF2B5EF4-FFF2-40B4-BE49-F238E27FC236}">
                <a16:creationId xmlns:a16="http://schemas.microsoft.com/office/drawing/2014/main" id="{5E66EC68-A22C-FE46-9D62-355797F95BE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9D0C50CC-4362-4406-F0A4-87407CFDCA21}"/>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4" name="Image 3" descr="Une image contenant texte, logo, Police, Graphique&#10;&#10;Description générée automatiquement">
            <a:extLst>
              <a:ext uri="{FF2B5EF4-FFF2-40B4-BE49-F238E27FC236}">
                <a16:creationId xmlns:a16="http://schemas.microsoft.com/office/drawing/2014/main" id="{A37FC56B-4E1C-8D48-F5DC-0CEA91DB744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8_Custom Layout">
    <p:spTree>
      <p:nvGrpSpPr>
        <p:cNvPr id="1" name=""/>
        <p:cNvGrpSpPr/>
        <p:nvPr/>
      </p:nvGrpSpPr>
      <p:grpSpPr>
        <a:xfrm>
          <a:off x="0" y="0"/>
          <a:ext cx="0" cy="0"/>
          <a:chOff x="0" y="0"/>
          <a:chExt cx="0" cy="0"/>
        </a:xfrm>
      </p:grpSpPr>
      <p:sp>
        <p:nvSpPr>
          <p:cNvPr id="3" name="Rectangle 2"/>
          <p:cNvSpPr/>
          <p:nvPr userDrawn="1"/>
        </p:nvSpPr>
        <p:spPr>
          <a:xfrm>
            <a:off x="0" y="1"/>
            <a:ext cx="12192000" cy="6858000"/>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D-DIN" panose="020B0504030202030204" pitchFamily="34" charset="77"/>
            </a:endParaRPr>
          </a:p>
        </p:txBody>
      </p:sp>
      <p:sp>
        <p:nvSpPr>
          <p:cNvPr id="6" name="Picture Placeholder 8"/>
          <p:cNvSpPr>
            <a:spLocks noGrp="1"/>
          </p:cNvSpPr>
          <p:nvPr>
            <p:ph type="pic" sz="quarter" idx="12"/>
          </p:nvPr>
        </p:nvSpPr>
        <p:spPr>
          <a:xfrm>
            <a:off x="0" y="1"/>
            <a:ext cx="6096000" cy="6858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pic>
        <p:nvPicPr>
          <p:cNvPr id="4" name="Image 3">
            <a:extLst>
              <a:ext uri="{FF2B5EF4-FFF2-40B4-BE49-F238E27FC236}">
                <a16:creationId xmlns:a16="http://schemas.microsoft.com/office/drawing/2014/main" id="{2C375E9E-FE6E-5742-8036-4C10860A86C4}"/>
              </a:ext>
            </a:extLst>
          </p:cNvPr>
          <p:cNvPicPr>
            <a:picLocks noChangeAspect="1"/>
          </p:cNvPicPr>
          <p:nvPr userDrawn="1"/>
        </p:nvPicPr>
        <p:blipFill>
          <a:blip r:embed="rId2">
            <a:lum/>
            <a:alphaModFix amt="20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a:noFill/>
        </p:spPr>
      </p:pic>
      <p:pic>
        <p:nvPicPr>
          <p:cNvPr id="9" name="Image 8">
            <a:extLst>
              <a:ext uri="{FF2B5EF4-FFF2-40B4-BE49-F238E27FC236}">
                <a16:creationId xmlns:a16="http://schemas.microsoft.com/office/drawing/2014/main" id="{622DE258-2E0C-214F-95DA-597BE352AA1B}"/>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10" name="Espace réservé du numéro de diapositive 4">
            <a:extLst>
              <a:ext uri="{FF2B5EF4-FFF2-40B4-BE49-F238E27FC236}">
                <a16:creationId xmlns:a16="http://schemas.microsoft.com/office/drawing/2014/main" id="{6272DD9C-2FE4-1441-9E44-F05D7D83D166}"/>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sp>
        <p:nvSpPr>
          <p:cNvPr id="2" name="Rectangle 7">
            <a:extLst>
              <a:ext uri="{FF2B5EF4-FFF2-40B4-BE49-F238E27FC236}">
                <a16:creationId xmlns:a16="http://schemas.microsoft.com/office/drawing/2014/main" id="{37CCBB35-8574-DDBD-11DC-D28564B9A67C}"/>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14" name="Image 13" descr="Une image contenant noir, obscurité&#10;&#10;Description générée automatiquement">
            <a:extLst>
              <a:ext uri="{FF2B5EF4-FFF2-40B4-BE49-F238E27FC236}">
                <a16:creationId xmlns:a16="http://schemas.microsoft.com/office/drawing/2014/main" id="{0A95371C-5F0B-B427-7055-4F41946894B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85135" y="291001"/>
            <a:ext cx="1734360" cy="26959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897265-F23D-4B6E-A916-CCEAB037C779}"/>
              </a:ext>
            </a:extLst>
          </p:cNvPr>
          <p:cNvSpPr/>
          <p:nvPr userDrawn="1"/>
        </p:nvSpPr>
        <p:spPr>
          <a:xfrm>
            <a:off x="5380722" y="0"/>
            <a:ext cx="6937282" cy="6858000"/>
          </a:xfrm>
          <a:prstGeom prst="rect">
            <a:avLst/>
          </a:prstGeom>
          <a:gradFill>
            <a:gsLst>
              <a:gs pos="0">
                <a:srgbClr val="AED7BD"/>
              </a:gs>
              <a:gs pos="100000">
                <a:srgbClr val="5792C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0" rIns="251999" bIns="288000" numCol="1" spcCol="0" rtlCol="0" fromWordArt="0" anchor="b" anchorCtr="0" forceAA="0" compatLnSpc="1">
            <a:prstTxWarp prst="textNoShape">
              <a:avLst/>
            </a:prstTxWarp>
            <a:noAutofit/>
          </a:bodyPr>
          <a:lstStyle/>
          <a:p>
            <a:endParaRPr lang="en-US" sz="1000">
              <a:solidFill>
                <a:schemeClr val="bg1"/>
              </a:solidFill>
              <a:latin typeface="D-DIN" panose="020B0504030202030204" pitchFamily="34" charset="77"/>
            </a:endParaRPr>
          </a:p>
        </p:txBody>
      </p:sp>
      <p:sp>
        <p:nvSpPr>
          <p:cNvPr id="2" name="Title 1"/>
          <p:cNvSpPr>
            <a:spLocks noGrp="1"/>
          </p:cNvSpPr>
          <p:nvPr>
            <p:ph type="title"/>
          </p:nvPr>
        </p:nvSpPr>
        <p:spPr>
          <a:xfrm>
            <a:off x="1058103"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72B53771-F558-3C4E-8C2C-CE11F7857A5A}"/>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3" name="Image 2" descr="Une image contenant texte, logo, Police, Graphique&#10;&#10;Description générée automatiquement">
            <a:extLst>
              <a:ext uri="{FF2B5EF4-FFF2-40B4-BE49-F238E27FC236}">
                <a16:creationId xmlns:a16="http://schemas.microsoft.com/office/drawing/2014/main" id="{83E2963E-A6A1-1A89-D003-89E04D2DB63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4D2881E-EDE5-FF44-AD62-5B2F22734456}"/>
              </a:ext>
            </a:extLst>
          </p:cNvPr>
          <p:cNvSpPr/>
          <p:nvPr userDrawn="1"/>
        </p:nvSpPr>
        <p:spPr>
          <a:xfrm>
            <a:off x="0" y="6206591"/>
            <a:ext cx="12192000" cy="651409"/>
          </a:xfrm>
          <a:prstGeom prst="rect">
            <a:avLst/>
          </a:prstGeom>
          <a:solidFill>
            <a:srgbClr val="0F2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solidFill>
                <a:srgbClr val="0F2235"/>
              </a:solidFill>
              <a:latin typeface="D-DIN" panose="020B0504030202030204" pitchFamily="34" charset="77"/>
            </a:endParaRPr>
          </a:p>
        </p:txBody>
      </p:sp>
      <p:sp>
        <p:nvSpPr>
          <p:cNvPr id="6" name="Picture Placeholder 8"/>
          <p:cNvSpPr>
            <a:spLocks noGrp="1"/>
          </p:cNvSpPr>
          <p:nvPr>
            <p:ph type="pic" sz="quarter" idx="12"/>
          </p:nvPr>
        </p:nvSpPr>
        <p:spPr>
          <a:xfrm>
            <a:off x="0"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3"/>
          </p:nvPr>
        </p:nvSpPr>
        <p:spPr>
          <a:xfrm>
            <a:off x="4105507"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2" name="Picture Placeholder 8"/>
          <p:cNvSpPr>
            <a:spLocks noGrp="1"/>
          </p:cNvSpPr>
          <p:nvPr>
            <p:ph type="pic" sz="quarter" idx="14"/>
          </p:nvPr>
        </p:nvSpPr>
        <p:spPr>
          <a:xfrm>
            <a:off x="8211015" y="2679744"/>
            <a:ext cx="3980985" cy="4178256"/>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Title 1">
            <a:extLst>
              <a:ext uri="{FF2B5EF4-FFF2-40B4-BE49-F238E27FC236}">
                <a16:creationId xmlns:a16="http://schemas.microsoft.com/office/drawing/2014/main" id="{A6B95F0A-0CE7-C34C-9B99-E8119112FED8}"/>
              </a:ext>
            </a:extLst>
          </p:cNvPr>
          <p:cNvSpPr>
            <a:spLocks noGrp="1"/>
          </p:cNvSpPr>
          <p:nvPr>
            <p:ph type="title"/>
          </p:nvPr>
        </p:nvSpPr>
        <p:spPr>
          <a:xfrm>
            <a:off x="1046922" y="1129932"/>
            <a:ext cx="10086975" cy="778381"/>
          </a:xfrm>
        </p:spPr>
        <p:txBody>
          <a:bodyPr/>
          <a:lstStyle>
            <a:lvl1pPr>
              <a:lnSpc>
                <a:spcPct val="90000"/>
              </a:lnSpc>
              <a:defRPr sz="2800"/>
            </a:lvl1pPr>
          </a:lstStyle>
          <a:p>
            <a:r>
              <a:rPr lang="en-US"/>
              <a:t>Click to edit Master title style</a:t>
            </a:r>
          </a:p>
        </p:txBody>
      </p:sp>
      <p:cxnSp>
        <p:nvCxnSpPr>
          <p:cNvPr id="8" name="Straight Connector 4">
            <a:extLst>
              <a:ext uri="{FF2B5EF4-FFF2-40B4-BE49-F238E27FC236}">
                <a16:creationId xmlns:a16="http://schemas.microsoft.com/office/drawing/2014/main" id="{CF8FF5EC-69A2-504B-86AC-C674A8F1EE9E}"/>
              </a:ext>
            </a:extLst>
          </p:cNvPr>
          <p:cNvCxnSpPr>
            <a:cxnSpLocks/>
          </p:cNvCxnSpPr>
          <p:nvPr userDrawn="1"/>
        </p:nvCxnSpPr>
        <p:spPr>
          <a:xfrm>
            <a:off x="291548" y="1484245"/>
            <a:ext cx="536225" cy="0"/>
          </a:xfrm>
          <a:prstGeom prst="line">
            <a:avLst/>
          </a:prstGeom>
          <a:ln>
            <a:solidFill>
              <a:srgbClr val="0F2235"/>
            </a:solidFill>
          </a:ln>
        </p:spPr>
        <p:style>
          <a:lnRef idx="1">
            <a:schemeClr val="accent1"/>
          </a:lnRef>
          <a:fillRef idx="0">
            <a:schemeClr val="accent1"/>
          </a:fillRef>
          <a:effectRef idx="0">
            <a:schemeClr val="accent1"/>
          </a:effectRef>
          <a:fontRef idx="minor">
            <a:schemeClr val="tx1"/>
          </a:fontRef>
        </p:style>
      </p:cxnSp>
      <p:sp>
        <p:nvSpPr>
          <p:cNvPr id="10" name="Espace réservé du numéro de diapositive 4">
            <a:extLst>
              <a:ext uri="{FF2B5EF4-FFF2-40B4-BE49-F238E27FC236}">
                <a16:creationId xmlns:a16="http://schemas.microsoft.com/office/drawing/2014/main" id="{5E8C399F-0229-6648-8662-6AE72DBCB4D9}"/>
              </a:ext>
            </a:extLst>
          </p:cNvPr>
          <p:cNvSpPr txBox="1">
            <a:spLocks/>
          </p:cNvSpPr>
          <p:nvPr userDrawn="1"/>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solidFill>
                  <a:schemeClr val="bg1"/>
                </a:solidFill>
              </a:rPr>
              <a:pPr/>
              <a:t>‹#›</a:t>
            </a:fld>
            <a:endParaRPr lang="fr-FR">
              <a:solidFill>
                <a:schemeClr val="bg1"/>
              </a:solidFill>
            </a:endParaRPr>
          </a:p>
        </p:txBody>
      </p:sp>
      <p:pic>
        <p:nvPicPr>
          <p:cNvPr id="2" name="Image 1" descr="Une image contenant texte, logo, Police, Graphique&#10;&#10;Description générée automatiquement">
            <a:extLst>
              <a:ext uri="{FF2B5EF4-FFF2-40B4-BE49-F238E27FC236}">
                <a16:creationId xmlns:a16="http://schemas.microsoft.com/office/drawing/2014/main" id="{3C65A35B-A31B-11BE-C616-3994570DFD9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pic>
        <p:nvPicPr>
          <p:cNvPr id="3" name="Image 2">
            <a:extLst>
              <a:ext uri="{FF2B5EF4-FFF2-40B4-BE49-F238E27FC236}">
                <a16:creationId xmlns:a16="http://schemas.microsoft.com/office/drawing/2014/main" id="{8B0DC928-03B1-CEEB-1D21-24BE0838F5DE}"/>
              </a:ext>
            </a:extLst>
          </p:cNvPr>
          <p:cNvPicPr>
            <a:picLocks noChangeAspect="1"/>
          </p:cNvPicPr>
          <p:nvPr userDrawn="1"/>
        </p:nvPicPr>
        <p:blipFill>
          <a:blip r:embed="rId3"/>
          <a:stretch>
            <a:fillRect/>
          </a:stretch>
        </p:blipFill>
        <p:spPr>
          <a:xfrm>
            <a:off x="985135" y="6422543"/>
            <a:ext cx="280187" cy="186791"/>
          </a:xfrm>
          <a:prstGeom prst="rect">
            <a:avLst/>
          </a:prstGeom>
        </p:spPr>
      </p:pic>
      <p:sp>
        <p:nvSpPr>
          <p:cNvPr id="4" name="Rectangle 7">
            <a:extLst>
              <a:ext uri="{FF2B5EF4-FFF2-40B4-BE49-F238E27FC236}">
                <a16:creationId xmlns:a16="http://schemas.microsoft.com/office/drawing/2014/main" id="{3706F894-5B62-8E0D-9739-3B6080003DD4}"/>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6677024" y="368300"/>
            <a:ext cx="4752976" cy="5911119"/>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a:extLst>
              <a:ext uri="{FF2B5EF4-FFF2-40B4-BE49-F238E27FC236}">
                <a16:creationId xmlns:a16="http://schemas.microsoft.com/office/drawing/2014/main" id="{F08B6C41-A70E-754A-A33B-B8012EFA1FA2}"/>
              </a:ext>
            </a:extLst>
          </p:cNvPr>
          <p:cNvSpPr>
            <a:spLocks noGrp="1"/>
          </p:cNvSpPr>
          <p:nvPr>
            <p:ph type="title"/>
          </p:nvPr>
        </p:nvSpPr>
        <p:spPr>
          <a:xfrm>
            <a:off x="986890" y="1882941"/>
            <a:ext cx="3758364" cy="1861285"/>
          </a:xfrm>
        </p:spPr>
        <p:txBody>
          <a:bodyPr/>
          <a:lstStyle>
            <a:lvl1pPr>
              <a:lnSpc>
                <a:spcPct val="90000"/>
              </a:lnSpc>
              <a:defRPr sz="3200"/>
            </a:lvl1pPr>
          </a:lstStyle>
          <a:p>
            <a:r>
              <a:rPr lang="en-US"/>
              <a:t>Click to edit Master title style</a:t>
            </a:r>
          </a:p>
        </p:txBody>
      </p:sp>
      <p:sp>
        <p:nvSpPr>
          <p:cNvPr id="5" name="Espace réservé du numéro de diapositive 4">
            <a:extLst>
              <a:ext uri="{FF2B5EF4-FFF2-40B4-BE49-F238E27FC236}">
                <a16:creationId xmlns:a16="http://schemas.microsoft.com/office/drawing/2014/main" id="{204DF36F-84FB-BF41-90C5-B4335F97F8B6}"/>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2" name="Image 1" descr="Une image contenant texte, logo, Police, Graphique&#10;&#10;Description générée automatiquement">
            <a:extLst>
              <a:ext uri="{FF2B5EF4-FFF2-40B4-BE49-F238E27FC236}">
                <a16:creationId xmlns:a16="http://schemas.microsoft.com/office/drawing/2014/main" id="{6A35993A-4359-DE95-81B3-2CAFC82ED60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5135" y="1257300"/>
            <a:ext cx="10086975" cy="1028700"/>
          </a:xfrm>
          <a:prstGeom prst="rect">
            <a:avLst/>
          </a:prstGeom>
          <a:effectLst/>
        </p:spPr>
        <p:txBody>
          <a:bodyPr vert="horz" lIns="0" tIns="192024" rIns="0" bIns="0" rtlCol="0" anchor="t" anchorCtr="0">
            <a:noAutofit/>
          </a:bodyPr>
          <a:lstStyle/>
          <a:p>
            <a:r>
              <a:rPr lang="en-US"/>
              <a:t>Your title here</a:t>
            </a:r>
          </a:p>
        </p:txBody>
      </p:sp>
      <p:sp>
        <p:nvSpPr>
          <p:cNvPr id="3" name="Текст 2"/>
          <p:cNvSpPr>
            <a:spLocks noGrp="1"/>
          </p:cNvSpPr>
          <p:nvPr>
            <p:ph type="body" idx="1"/>
          </p:nvPr>
        </p:nvSpPr>
        <p:spPr>
          <a:xfrm>
            <a:off x="985135" y="2514600"/>
            <a:ext cx="10086976" cy="3429000"/>
          </a:xfrm>
          <a:prstGeom prst="rect">
            <a:avLst/>
          </a:prstGeom>
        </p:spPr>
        <p:txBody>
          <a:bodyPr vert="horz" lIns="0" tIns="0" rIns="0" bIns="0" rtlCol="0">
            <a:normAutofit/>
          </a:bodyPr>
          <a:lstStyle/>
          <a:p>
            <a:pPr lvl="0"/>
            <a:r>
              <a:rPr lang="en-US"/>
              <a:t>Heading 1</a:t>
            </a:r>
          </a:p>
          <a:p>
            <a:pPr lvl="1"/>
            <a:r>
              <a:rPr lang="en-US"/>
              <a:t>Paragraph text</a:t>
            </a:r>
          </a:p>
          <a:p>
            <a:pPr lvl="1"/>
            <a:endParaRPr lang="en-US"/>
          </a:p>
        </p:txBody>
      </p:sp>
      <p:sp>
        <p:nvSpPr>
          <p:cNvPr id="5" name="Espace réservé du numéro de diapositive 4">
            <a:extLst>
              <a:ext uri="{FF2B5EF4-FFF2-40B4-BE49-F238E27FC236}">
                <a16:creationId xmlns:a16="http://schemas.microsoft.com/office/drawing/2014/main" id="{EB5AFD27-38D0-B34A-9F98-1157C9C27642}"/>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4" name="Image 3">
            <a:extLst>
              <a:ext uri="{FF2B5EF4-FFF2-40B4-BE49-F238E27FC236}">
                <a16:creationId xmlns:a16="http://schemas.microsoft.com/office/drawing/2014/main" id="{4B2A271E-711C-7146-B62D-B4430EA88177}"/>
              </a:ext>
            </a:extLst>
          </p:cNvPr>
          <p:cNvPicPr>
            <a:picLocks noChangeAspect="1"/>
          </p:cNvPicPr>
          <p:nvPr userDrawn="1"/>
        </p:nvPicPr>
        <p:blipFill>
          <a:blip r:embed="rId15"/>
          <a:stretch>
            <a:fillRect/>
          </a:stretch>
        </p:blipFill>
        <p:spPr>
          <a:xfrm>
            <a:off x="985135" y="6422543"/>
            <a:ext cx="280187" cy="186791"/>
          </a:xfrm>
          <a:prstGeom prst="rect">
            <a:avLst/>
          </a:prstGeom>
        </p:spPr>
      </p:pic>
      <p:sp>
        <p:nvSpPr>
          <p:cNvPr id="13" name="Rectangle 7">
            <a:extLst>
              <a:ext uri="{FF2B5EF4-FFF2-40B4-BE49-F238E27FC236}">
                <a16:creationId xmlns:a16="http://schemas.microsoft.com/office/drawing/2014/main" id="{6E555F39-166E-F74E-8774-2B281085E62E}"/>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0F2235"/>
                </a:solidFill>
                <a:effectLst/>
                <a:latin typeface="D-DIN" panose="020B0504030202030204" pitchFamily="34" charset="77"/>
              </a:rPr>
              <a:t>European Union</a:t>
            </a:r>
            <a:endParaRPr kumimoji="0" lang="fr-FR" altLang="fr-FR" sz="800" b="0" i="0" u="none" strike="noStrike" cap="none" normalizeH="0" baseline="0">
              <a:ln>
                <a:noFill/>
              </a:ln>
              <a:solidFill>
                <a:srgbClr val="0F2235"/>
              </a:solidFill>
              <a:effectLst/>
              <a:latin typeface="D-DIN" panose="020B0504030202030204" pitchFamily="34" charset="77"/>
            </a:endParaRPr>
          </a:p>
        </p:txBody>
      </p:sp>
      <p:pic>
        <p:nvPicPr>
          <p:cNvPr id="6" name="Image 5">
            <a:extLst>
              <a:ext uri="{FF2B5EF4-FFF2-40B4-BE49-F238E27FC236}">
                <a16:creationId xmlns:a16="http://schemas.microsoft.com/office/drawing/2014/main" id="{D3754AFC-9046-0AD0-68BD-411108BDA1F4}"/>
              </a:ext>
            </a:extLst>
          </p:cNvPr>
          <p:cNvPicPr>
            <a:picLocks noChangeAspect="1"/>
          </p:cNvPicPr>
          <p:nvPr userDrawn="1"/>
        </p:nvPicPr>
        <p:blipFill>
          <a:blip r:embed="rId16">
            <a:alphaModFix amt="20000"/>
            <a:extLst>
              <a:ext uri="{28A0092B-C50C-407E-A947-70E740481C1C}">
                <a14:useLocalDpi xmlns:a14="http://schemas.microsoft.com/office/drawing/2010/main" val="0"/>
              </a:ext>
            </a:extLst>
          </a:blip>
          <a:stretch>
            <a:fillRect/>
          </a:stretch>
        </p:blipFill>
        <p:spPr>
          <a:xfrm>
            <a:off x="9267558" y="3956140"/>
            <a:ext cx="5106076" cy="5106076"/>
          </a:xfrm>
          <a:prstGeom prst="rect">
            <a:avLst/>
          </a:prstGeom>
        </p:spPr>
      </p:pic>
    </p:spTree>
    <p:extLst>
      <p:ext uri="{BB962C8B-B14F-4D97-AF65-F5344CB8AC3E}">
        <p14:creationId xmlns:p14="http://schemas.microsoft.com/office/powerpoint/2010/main" val="1377184672"/>
      </p:ext>
    </p:extLst>
  </p:cSld>
  <p:clrMap bg1="lt1" tx1="dk1" bg2="lt2" tx2="dk2" accent1="accent1" accent2="accent2" accent3="accent3" accent4="accent4" accent5="accent5" accent6="accent6" hlink="hlink" folHlink="folHlink"/>
  <p:sldLayoutIdLst>
    <p:sldLayoutId id="2147484007" r:id="rId1"/>
    <p:sldLayoutId id="2147484012" r:id="rId2"/>
    <p:sldLayoutId id="2147484032" r:id="rId3"/>
    <p:sldLayoutId id="2147484010" r:id="rId4"/>
    <p:sldLayoutId id="2147484033" r:id="rId5"/>
    <p:sldLayoutId id="2147484035" r:id="rId6"/>
    <p:sldLayoutId id="2147484008" r:id="rId7"/>
    <p:sldLayoutId id="2147484026" r:id="rId8"/>
    <p:sldLayoutId id="2147484024" r:id="rId9"/>
    <p:sldLayoutId id="2147484036" r:id="rId10"/>
    <p:sldLayoutId id="2147484037" r:id="rId11"/>
    <p:sldLayoutId id="2147484038" r:id="rId12"/>
    <p:sldLayoutId id="2147484039" r:id="rId13"/>
  </p:sldLayoutIdLst>
  <p:hf hdr="0" ftr="0" dt="0"/>
  <p:txStyles>
    <p:titleStyle>
      <a:lvl1pPr algn="l" defTabSz="914318" rtl="0" eaLnBrk="1" latinLnBrk="0" hangingPunct="1">
        <a:lnSpc>
          <a:spcPct val="80000"/>
        </a:lnSpc>
        <a:spcBef>
          <a:spcPct val="0"/>
        </a:spcBef>
        <a:buNone/>
        <a:defRPr sz="44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p:titleStyle>
    <p:bodyStyle>
      <a:lvl1pPr marL="0" indent="0" algn="l" defTabSz="914318" rtl="0" eaLnBrk="1" latinLnBrk="0" hangingPunct="1">
        <a:lnSpc>
          <a:spcPct val="150000"/>
        </a:lnSpc>
        <a:spcBef>
          <a:spcPts val="1000"/>
        </a:spcBef>
        <a:buFont typeface="Arial" panose="020B0604020202020204" pitchFamily="34" charset="0"/>
        <a:buNone/>
        <a:defRPr sz="2800" kern="1200">
          <a:solidFill>
            <a:srgbClr val="0F2235"/>
          </a:solidFill>
          <a:latin typeface="Arial" panose="020B0604020202020204" pitchFamily="34" charset="0"/>
          <a:ea typeface="+mn-ea"/>
          <a:cs typeface="Arial" panose="020B0604020202020204" pitchFamily="34" charset="0"/>
        </a:defRPr>
      </a:lvl1pPr>
      <a:lvl2pPr marL="0" indent="0" algn="l" defTabSz="914318" rtl="0" eaLnBrk="1" latinLnBrk="0" hangingPunct="1">
        <a:lnSpc>
          <a:spcPct val="150000"/>
        </a:lnSpc>
        <a:spcBef>
          <a:spcPts val="499"/>
        </a:spcBef>
        <a:buFont typeface="Arial" panose="020B0604020202020204" pitchFamily="34" charset="0"/>
        <a:buNone/>
        <a:defRPr sz="1800" kern="1200">
          <a:solidFill>
            <a:srgbClr val="0F2235"/>
          </a:solidFill>
          <a:latin typeface="Arial" panose="020B0604020202020204" pitchFamily="34" charset="0"/>
          <a:ea typeface="+mn-ea"/>
          <a:cs typeface="Arial" panose="020B0604020202020204" pitchFamily="34" charset="0"/>
        </a:defRPr>
      </a:lvl2pPr>
      <a:lvl3pPr marL="0" indent="0" algn="l" defTabSz="914318" rtl="0" eaLnBrk="1" latinLnBrk="0" hangingPunct="1">
        <a:lnSpc>
          <a:spcPct val="150000"/>
        </a:lnSpc>
        <a:spcBef>
          <a:spcPts val="499"/>
        </a:spcBef>
        <a:buFont typeface="Arial" panose="020B0604020202020204" pitchFamily="34" charset="0"/>
        <a:buNone/>
        <a:defRPr sz="1200" kern="1200">
          <a:solidFill>
            <a:schemeClr val="tx1"/>
          </a:solidFill>
          <a:latin typeface="D-DIN" panose="020B0504030202030204" pitchFamily="34" charset="77"/>
          <a:ea typeface="+mn-ea"/>
          <a:cs typeface="+mn-cs"/>
        </a:defRPr>
      </a:lvl3pPr>
      <a:lvl4pPr marL="0" indent="0" algn="l" defTabSz="914318" rtl="0" eaLnBrk="1" latinLnBrk="0" hangingPunct="1">
        <a:lnSpc>
          <a:spcPct val="150000"/>
        </a:lnSpc>
        <a:spcBef>
          <a:spcPts val="499"/>
        </a:spcBef>
        <a:buFont typeface="Arial" panose="020B0604020202020204" pitchFamily="34" charset="0"/>
        <a:buNone/>
        <a:defRPr sz="1000" kern="1200">
          <a:solidFill>
            <a:schemeClr val="tx1">
              <a:alpha val="70000"/>
            </a:schemeClr>
          </a:solidFill>
          <a:latin typeface="D-DIN" panose="020B0504030202030204" pitchFamily="34" charset="77"/>
          <a:ea typeface="+mn-ea"/>
          <a:cs typeface="+mn-cs"/>
        </a:defRPr>
      </a:lvl4pPr>
      <a:lvl5pPr marL="0" indent="0" algn="l" defTabSz="914318" rtl="0" eaLnBrk="1" latinLnBrk="0" hangingPunct="1">
        <a:lnSpc>
          <a:spcPct val="150000"/>
        </a:lnSpc>
        <a:spcBef>
          <a:spcPts val="499"/>
        </a:spcBef>
        <a:buFont typeface="Arial" panose="020B0604020202020204" pitchFamily="34" charset="0"/>
        <a:buNone/>
        <a:defRPr sz="1000" kern="1200" baseline="0">
          <a:solidFill>
            <a:schemeClr val="tx1">
              <a:alpha val="50000"/>
            </a:schemeClr>
          </a:solidFill>
          <a:latin typeface="D-DIN" panose="020B0504030202030204" pitchFamily="34" charset="77"/>
          <a:ea typeface="+mn-ea"/>
          <a:cs typeface="+mn-cs"/>
        </a:defRPr>
      </a:lvl5pPr>
      <a:lvl6pPr marL="251437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2160">
          <p15:clr>
            <a:srgbClr val="F26B43"/>
          </p15:clr>
        </p15:guide>
        <p15:guide id="14" orient="horz" pos="232" userDrawn="1">
          <p15:clr>
            <a:srgbClr val="F26B43"/>
          </p15:clr>
        </p15:guide>
        <p15:guide id="27" orient="horz" pos="4032">
          <p15:clr>
            <a:srgbClr val="F26B43"/>
          </p15:clr>
        </p15:guide>
        <p15:guide id="28" pos="257" userDrawn="1">
          <p15:clr>
            <a:srgbClr val="F26B43"/>
          </p15:clr>
        </p15:guide>
        <p15:guide id="29" pos="7200">
          <p15:clr>
            <a:srgbClr val="F26B43"/>
          </p15:clr>
        </p15:guide>
        <p15:guide id="44">
          <p15:clr>
            <a:srgbClr val="F26B43"/>
          </p15:clr>
        </p15:guide>
        <p15:guide id="45" pos="7680">
          <p15:clr>
            <a:srgbClr val="F26B43"/>
          </p15:clr>
        </p15:guide>
        <p15:guide id="46" orient="horz">
          <p15:clr>
            <a:srgbClr val="F26B43"/>
          </p15:clr>
        </p15:guide>
        <p15:guide id="47" orient="horz" pos="4320">
          <p15:clr>
            <a:srgbClr val="F26B43"/>
          </p15:clr>
        </p15:guide>
        <p15:guide id="48" pos="846" userDrawn="1">
          <p15:clr>
            <a:srgbClr val="F26B43"/>
          </p15:clr>
        </p15:guide>
        <p15:guide id="51" orient="horz" pos="129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slideLayout" Target="../slideLayouts/slideLayout4.xml"/><Relationship Id="rId4" Type="http://schemas.openxmlformats.org/officeDocument/2006/relationships/hyperlink" Target="https://www.linkedin.com/company/gendersafe-gb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7">
            <a:extLst>
              <a:ext uri="{FF2B5EF4-FFF2-40B4-BE49-F238E27FC236}">
                <a16:creationId xmlns:a16="http://schemas.microsoft.com/office/drawing/2014/main" id="{D38AFE21-FFA0-E449-BF7B-69C5978EF388}"/>
              </a:ext>
            </a:extLst>
          </p:cNvPr>
          <p:cNvSpPr txBox="1"/>
          <p:nvPr/>
        </p:nvSpPr>
        <p:spPr>
          <a:xfrm>
            <a:off x="943030" y="4762091"/>
            <a:ext cx="7306448" cy="584775"/>
          </a:xfrm>
          <a:prstGeom prst="rect">
            <a:avLst/>
          </a:prstGeom>
          <a:noFill/>
        </p:spPr>
        <p:txBody>
          <a:bodyPr wrap="square" lIns="0" tIns="45720" rIns="0" bIns="45720" rtlCol="0" anchor="t">
            <a:spAutoFit/>
          </a:bodyPr>
          <a:lstStyle/>
          <a:p>
            <a:endParaRPr lang="en-US" sz="3200">
              <a:solidFill>
                <a:srgbClr val="5792CE"/>
              </a:solidFill>
              <a:latin typeface="Arial" panose="020B0604020202020204" pitchFamily="34" charset="0"/>
              <a:ea typeface="Open Sans" charset="0"/>
              <a:cs typeface="Arial" panose="020B0604020202020204" pitchFamily="34" charset="0"/>
            </a:endParaRPr>
          </a:p>
        </p:txBody>
      </p:sp>
      <p:sp>
        <p:nvSpPr>
          <p:cNvPr id="2" name="Title 1">
            <a:extLst>
              <a:ext uri="{FF2B5EF4-FFF2-40B4-BE49-F238E27FC236}">
                <a16:creationId xmlns:a16="http://schemas.microsoft.com/office/drawing/2014/main" id="{D8CB09EA-0CC9-05E0-2A20-C32250FEB137}"/>
              </a:ext>
            </a:extLst>
          </p:cNvPr>
          <p:cNvSpPr>
            <a:spLocks noGrp="1"/>
          </p:cNvSpPr>
          <p:nvPr/>
        </p:nvSpPr>
        <p:spPr>
          <a:xfrm>
            <a:off x="943030" y="2824948"/>
            <a:ext cx="9690747" cy="922096"/>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3200" b="0" i="0" kern="1200" spc="0" baseline="0">
                <a:solidFill>
                  <a:srgbClr val="FFFFFF"/>
                </a:solidFill>
                <a:latin typeface="D-DIN Exp" panose="020B0504020202030204" pitchFamily="34" charset="0"/>
                <a:ea typeface="D-DIN Exp" panose="020B0504020202030204" pitchFamily="34" charset="0"/>
                <a:cs typeface="D-DIN Exp" panose="020B0504020202030204" pitchFamily="34" charset="0"/>
              </a:defRPr>
            </a:lvl1pPr>
          </a:lstStyle>
          <a:p>
            <a:r>
              <a:rPr lang="en-US" sz="3600">
                <a:latin typeface="Arial"/>
                <a:cs typeface="Arial"/>
              </a:rPr>
              <a:t>Participatory techniques for policy development on gender-based violence</a:t>
            </a:r>
          </a:p>
        </p:txBody>
      </p:sp>
      <p:pic>
        <p:nvPicPr>
          <p:cNvPr id="8" name="Image 7" descr="Une image contenant texte, Police, Graphique, graphisme&#10;&#10;Description générée automatiquement">
            <a:extLst>
              <a:ext uri="{FF2B5EF4-FFF2-40B4-BE49-F238E27FC236}">
                <a16:creationId xmlns:a16="http://schemas.microsoft.com/office/drawing/2014/main" id="{3854B33A-1C38-F9A8-9158-9CC2FC6FE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350" y="624206"/>
            <a:ext cx="4857750" cy="755103"/>
          </a:xfrm>
          <a:prstGeom prst="rect">
            <a:avLst/>
          </a:prstGeom>
        </p:spPr>
      </p:pic>
      <p:sp>
        <p:nvSpPr>
          <p:cNvPr id="3" name="ZoneTexte 11">
            <a:extLst>
              <a:ext uri="{FF2B5EF4-FFF2-40B4-BE49-F238E27FC236}">
                <a16:creationId xmlns:a16="http://schemas.microsoft.com/office/drawing/2014/main" id="{37C8842C-ED4A-EF05-F3C2-BB8C215930EA}"/>
              </a:ext>
            </a:extLst>
          </p:cNvPr>
          <p:cNvSpPr txBox="1"/>
          <p:nvPr/>
        </p:nvSpPr>
        <p:spPr>
          <a:xfrm>
            <a:off x="950874" y="4526602"/>
            <a:ext cx="10080702" cy="89255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a:solidFill>
                  <a:srgbClr val="FF0000"/>
                </a:solidFill>
                <a:latin typeface="Arial"/>
                <a:cs typeface="Arial"/>
              </a:rPr>
              <a:t>Facilitator's name(s) (pronouns), </a:t>
            </a:r>
            <a:r>
              <a:rPr lang="en-US" sz="2800" dirty="0" err="1">
                <a:solidFill>
                  <a:srgbClr val="FF0000"/>
                </a:solidFill>
                <a:latin typeface="Arial"/>
                <a:cs typeface="Arial"/>
              </a:rPr>
              <a:t>organisation</a:t>
            </a:r>
            <a:endParaRPr lang="en-US" sz="2400" b="1" dirty="0" err="1">
              <a:solidFill>
                <a:srgbClr val="FF0000"/>
              </a:solidFill>
              <a:latin typeface="Arial"/>
              <a:cs typeface="Arial"/>
            </a:endParaRPr>
          </a:p>
          <a:p>
            <a:r>
              <a:rPr lang="en-US" sz="2400" b="1" dirty="0">
                <a:solidFill>
                  <a:srgbClr val="FF0000"/>
                </a:solidFill>
                <a:latin typeface="Arial"/>
                <a:cs typeface="Arial"/>
              </a:rPr>
              <a:t>Day, xx Month 202x</a:t>
            </a:r>
            <a:endParaRPr lang="en-US" sz="2000" b="1" dirty="0">
              <a:solidFill>
                <a:srgbClr val="FF0000"/>
              </a:solidFill>
              <a:latin typeface="Arial"/>
              <a:cs typeface="Arial"/>
            </a:endParaRPr>
          </a:p>
        </p:txBody>
      </p:sp>
    </p:spTree>
    <p:extLst>
      <p:ext uri="{BB962C8B-B14F-4D97-AF65-F5344CB8AC3E}">
        <p14:creationId xmlns:p14="http://schemas.microsoft.com/office/powerpoint/2010/main" val="1900219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p:txBody>
          <a:bodyPr/>
          <a:lstStyle/>
          <a:p>
            <a:r>
              <a:rPr lang="en-US" b="1"/>
              <a:t>Techniques for co-creation</a:t>
            </a:r>
            <a:endParaRPr lang="en-GB" b="1"/>
          </a:p>
        </p:txBody>
      </p:sp>
      <p:sp>
        <p:nvSpPr>
          <p:cNvPr id="9" name="TextBox 8">
            <a:extLst>
              <a:ext uri="{FF2B5EF4-FFF2-40B4-BE49-F238E27FC236}">
                <a16:creationId xmlns:a16="http://schemas.microsoft.com/office/drawing/2014/main" id="{9AC78A83-E1E4-E28A-8D85-50CC6CF0BEF8}"/>
              </a:ext>
            </a:extLst>
          </p:cNvPr>
          <p:cNvSpPr txBox="1"/>
          <p:nvPr/>
        </p:nvSpPr>
        <p:spPr>
          <a:xfrm>
            <a:off x="1046922" y="1908313"/>
            <a:ext cx="8504582" cy="2987356"/>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lnSpc>
                <a:spcPct val="150000"/>
              </a:lnSpc>
              <a:buFont typeface="Wingdings" pitchFamily="2" charset="2"/>
              <a:buChar char="Ø"/>
            </a:pPr>
            <a:r>
              <a:rPr lang="en-US" sz="2000" b="1">
                <a:solidFill>
                  <a:srgbClr val="0F2235"/>
                </a:solidFill>
                <a:latin typeface="Arial" panose="020B0604020202020204" pitchFamily="34" charset="0"/>
                <a:cs typeface="Arial" panose="020B0604020202020204" pitchFamily="34" charset="0"/>
              </a:rPr>
              <a:t>Co-creation workshops</a:t>
            </a:r>
          </a:p>
          <a:p>
            <a:pPr marL="342900" indent="-342900">
              <a:lnSpc>
                <a:spcPct val="150000"/>
              </a:lnSpc>
              <a:buFont typeface="Wingdings" pitchFamily="2" charset="2"/>
              <a:buChar char="Ø"/>
            </a:pPr>
            <a:r>
              <a:rPr lang="en-US" sz="2000" b="1">
                <a:solidFill>
                  <a:srgbClr val="0F2235"/>
                </a:solidFill>
                <a:latin typeface="Arial" panose="020B0604020202020204" pitchFamily="34" charset="0"/>
                <a:cs typeface="Arial" panose="020B0604020202020204" pitchFamily="34" charset="0"/>
              </a:rPr>
              <a:t>Diverging</a:t>
            </a:r>
            <a:r>
              <a:rPr lang="en-US" sz="2000">
                <a:solidFill>
                  <a:srgbClr val="0F2235"/>
                </a:solidFill>
                <a:latin typeface="Arial" panose="020B0604020202020204" pitchFamily="34" charset="0"/>
                <a:cs typeface="Arial" panose="020B0604020202020204" pitchFamily="34" charset="0"/>
              </a:rPr>
              <a:t> </a:t>
            </a: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Brainstorming</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Stimulus: pictures, </a:t>
            </a:r>
            <a:r>
              <a:rPr lang="en-US" err="1">
                <a:solidFill>
                  <a:srgbClr val="0F2235"/>
                </a:solidFill>
                <a:latin typeface="Arial" panose="020B0604020202020204" pitchFamily="34" charset="0"/>
                <a:cs typeface="Arial" panose="020B0604020202020204" pitchFamily="34" charset="0"/>
                <a:sym typeface="Calibri"/>
              </a:rPr>
              <a:t>lego</a:t>
            </a:r>
            <a:r>
              <a:rPr lang="en-US">
                <a:solidFill>
                  <a:srgbClr val="0F2235"/>
                </a:solidFill>
                <a:latin typeface="Arial" panose="020B0604020202020204" pitchFamily="34" charset="0"/>
                <a:cs typeface="Arial" panose="020B0604020202020204" pitchFamily="34" charset="0"/>
                <a:sym typeface="Calibri"/>
              </a:rPr>
              <a:t> bricks, ….</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Profile of participants </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Personas </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Creative environment</a:t>
            </a:r>
            <a:endParaRPr lang="en-US">
              <a:solidFill>
                <a:srgbClr val="0F2235"/>
              </a:solidFill>
              <a:latin typeface="Arial" panose="020B0604020202020204" pitchFamily="34" charset="0"/>
              <a:cs typeface="Arial" panose="020B0604020202020204" pitchFamily="34" charset="0"/>
            </a:endParaRPr>
          </a:p>
          <a:p>
            <a:pPr marL="342900" indent="-342900">
              <a:lnSpc>
                <a:spcPct val="150000"/>
              </a:lnSpc>
              <a:buFont typeface="Wingdings" pitchFamily="2" charset="2"/>
              <a:buChar char="Ø"/>
            </a:pPr>
            <a:endParaRPr lang="en-GB" sz="2000">
              <a:solidFill>
                <a:srgbClr val="0F2235"/>
              </a:solidFill>
              <a:latin typeface="Arial"/>
              <a:cs typeface="Arial"/>
            </a:endParaRPr>
          </a:p>
        </p:txBody>
      </p:sp>
      <p:sp>
        <p:nvSpPr>
          <p:cNvPr id="13" name="TextBox 12">
            <a:extLst>
              <a:ext uri="{FF2B5EF4-FFF2-40B4-BE49-F238E27FC236}">
                <a16:creationId xmlns:a16="http://schemas.microsoft.com/office/drawing/2014/main" id="{1B3D5995-857A-5472-56E3-6DB762AA1A35}"/>
              </a:ext>
            </a:extLst>
          </p:cNvPr>
          <p:cNvSpPr txBox="1"/>
          <p:nvPr/>
        </p:nvSpPr>
        <p:spPr>
          <a:xfrm>
            <a:off x="5630518" y="1908313"/>
            <a:ext cx="4924839" cy="2434513"/>
          </a:xfrm>
          <a:prstGeom prst="rect">
            <a:avLst/>
          </a:prstGeom>
          <a:noFill/>
        </p:spPr>
        <p:txBody>
          <a:bodyPr wrap="square">
            <a:spAutoFit/>
          </a:bodyPr>
          <a:lstStyle/>
          <a:p>
            <a:pPr marL="342900" indent="-342900">
              <a:lnSpc>
                <a:spcPct val="150000"/>
              </a:lnSpc>
              <a:buFont typeface="Wingdings" pitchFamily="2" charset="2"/>
              <a:buChar char="Ø"/>
            </a:pPr>
            <a:r>
              <a:rPr lang="en-US" sz="2000" b="1">
                <a:solidFill>
                  <a:srgbClr val="0F2235"/>
                </a:solidFill>
                <a:latin typeface="Arial" panose="020B0604020202020204" pitchFamily="34" charset="0"/>
                <a:cs typeface="Arial" panose="020B0604020202020204" pitchFamily="34" charset="0"/>
              </a:rPr>
              <a:t>Converging</a:t>
            </a: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Journey map &gt; blueprint</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Storytelling</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err="1">
                <a:solidFill>
                  <a:srgbClr val="0F2235"/>
                </a:solidFill>
                <a:latin typeface="Arial" panose="020B0604020202020204" pitchFamily="34" charset="0"/>
                <a:cs typeface="Arial" panose="020B0604020202020204" pitchFamily="34" charset="0"/>
                <a:sym typeface="Calibri"/>
              </a:rPr>
              <a:t>Visualisations</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Trade-off</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Scenario</a:t>
            </a:r>
            <a:endParaRPr lang="en-US">
              <a:solidFill>
                <a:srgbClr val="0F2235"/>
              </a:solidFill>
              <a:latin typeface="Arial" panose="020B0604020202020204" pitchFamily="34" charset="0"/>
              <a:ea typeface="Calibri"/>
              <a:cs typeface="Arial" panose="020B0604020202020204" pitchFamily="34" charset="0"/>
            </a:endParaRPr>
          </a:p>
          <a:p>
            <a:pPr marL="520700" indent="-342900">
              <a:lnSpc>
                <a:spcPct val="90000"/>
              </a:lnSpc>
              <a:spcBef>
                <a:spcPts val="450"/>
              </a:spcBef>
              <a:buClr>
                <a:srgbClr val="964091"/>
              </a:buClr>
              <a:buSzPts val="1600"/>
              <a:buFont typeface="Arial" panose="020B0604020202020204" pitchFamily="34" charset="0"/>
              <a:buChar char="•"/>
            </a:pPr>
            <a:r>
              <a:rPr lang="en-US">
                <a:solidFill>
                  <a:srgbClr val="0F2235"/>
                </a:solidFill>
                <a:latin typeface="Arial" panose="020B0604020202020204" pitchFamily="34" charset="0"/>
                <a:cs typeface="Arial" panose="020B0604020202020204" pitchFamily="34" charset="0"/>
                <a:sym typeface="Calibri"/>
              </a:rPr>
              <a:t>Criteria</a:t>
            </a:r>
            <a:endParaRPr lang="en-US">
              <a:solidFill>
                <a:srgbClr val="0F2235"/>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35675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80955-4A07-0F42-C674-1987A241A307}"/>
              </a:ext>
            </a:extLst>
          </p:cNvPr>
          <p:cNvSpPr>
            <a:spLocks noGrp="1"/>
          </p:cNvSpPr>
          <p:nvPr>
            <p:ph type="title"/>
          </p:nvPr>
        </p:nvSpPr>
        <p:spPr/>
        <p:txBody>
          <a:bodyPr/>
          <a:lstStyle/>
          <a:p>
            <a:r>
              <a:rPr lang="en-US" b="1">
                <a:latin typeface="Arial"/>
                <a:cs typeface="Arial"/>
              </a:rPr>
              <a:t>Tools that can be used in co-creation processes</a:t>
            </a:r>
            <a:endParaRPr lang="en-US" b="1"/>
          </a:p>
        </p:txBody>
      </p:sp>
      <p:sp>
        <p:nvSpPr>
          <p:cNvPr id="4" name="TextBox 8">
            <a:extLst>
              <a:ext uri="{FF2B5EF4-FFF2-40B4-BE49-F238E27FC236}">
                <a16:creationId xmlns:a16="http://schemas.microsoft.com/office/drawing/2014/main" id="{4BA16846-1F43-DCC6-196B-8A82B2BA797C}"/>
              </a:ext>
            </a:extLst>
          </p:cNvPr>
          <p:cNvSpPr txBox="1"/>
          <p:nvPr/>
        </p:nvSpPr>
        <p:spPr>
          <a:xfrm>
            <a:off x="1046498" y="1902666"/>
            <a:ext cx="10086724" cy="326698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a:buChar char="•"/>
            </a:pPr>
            <a:r>
              <a:rPr lang="en-US" sz="2000">
                <a:solidFill>
                  <a:srgbClr val="0F2235"/>
                </a:solidFill>
                <a:latin typeface="Arial"/>
                <a:ea typeface="Open Sans"/>
                <a:cs typeface="Arial"/>
              </a:rPr>
              <a:t>Personas</a:t>
            </a:r>
          </a:p>
          <a:p>
            <a:pPr marL="285750" indent="-285750">
              <a:lnSpc>
                <a:spcPct val="150000"/>
              </a:lnSpc>
              <a:buFont typeface="Arial"/>
              <a:buChar char="•"/>
            </a:pPr>
            <a:r>
              <a:rPr lang="en-US" sz="2000">
                <a:solidFill>
                  <a:srgbClr val="0F2235"/>
                </a:solidFill>
                <a:latin typeface="Arial"/>
                <a:ea typeface="+mn-lt"/>
                <a:cs typeface="Arial"/>
              </a:rPr>
              <a:t>Journey map</a:t>
            </a:r>
            <a:endParaRPr lang="en-US" sz="2000">
              <a:solidFill>
                <a:srgbClr val="0F2235"/>
              </a:solidFill>
              <a:latin typeface="Arial"/>
              <a:ea typeface="Open Sans"/>
              <a:cs typeface="Arial"/>
            </a:endParaRPr>
          </a:p>
          <a:p>
            <a:pPr marL="285750" indent="-285750">
              <a:lnSpc>
                <a:spcPct val="150000"/>
              </a:lnSpc>
              <a:buFont typeface="Arial"/>
              <a:buChar char="•"/>
            </a:pPr>
            <a:r>
              <a:rPr lang="en-US" sz="2000">
                <a:solidFill>
                  <a:srgbClr val="0F2235"/>
                </a:solidFill>
                <a:latin typeface="Arial"/>
                <a:ea typeface="Open Sans"/>
                <a:cs typeface="Arial"/>
              </a:rPr>
              <a:t>Lotus Blossom </a:t>
            </a:r>
          </a:p>
          <a:p>
            <a:pPr marL="285750" indent="-285750">
              <a:lnSpc>
                <a:spcPct val="150000"/>
              </a:lnSpc>
              <a:buFont typeface="Arial"/>
              <a:buChar char="•"/>
            </a:pPr>
            <a:r>
              <a:rPr lang="en-US" sz="2000">
                <a:solidFill>
                  <a:srgbClr val="0F2235"/>
                </a:solidFill>
                <a:latin typeface="Arial"/>
                <a:ea typeface="Open Sans"/>
                <a:cs typeface="Arial"/>
              </a:rPr>
              <a:t>Stakeholder mapping* </a:t>
            </a:r>
          </a:p>
          <a:p>
            <a:pPr marL="285750" indent="-285750">
              <a:lnSpc>
                <a:spcPct val="150000"/>
              </a:lnSpc>
              <a:buFont typeface="Arial"/>
              <a:buChar char="•"/>
            </a:pPr>
            <a:r>
              <a:rPr lang="en-US" sz="2000">
                <a:solidFill>
                  <a:srgbClr val="0F2235"/>
                </a:solidFill>
                <a:latin typeface="Arial"/>
                <a:ea typeface="Open Sans"/>
                <a:cs typeface="Arial"/>
              </a:rPr>
              <a:t>SWOT analysis*</a:t>
            </a:r>
          </a:p>
          <a:p>
            <a:pPr marL="285750" indent="-285750">
              <a:lnSpc>
                <a:spcPct val="150000"/>
              </a:lnSpc>
              <a:buFont typeface="Arial"/>
              <a:buChar char="•"/>
            </a:pPr>
            <a:r>
              <a:rPr lang="en-US" sz="2000">
                <a:solidFill>
                  <a:srgbClr val="0F2235"/>
                </a:solidFill>
                <a:latin typeface="Arial"/>
                <a:ea typeface="Open Sans"/>
                <a:cs typeface="Arial"/>
              </a:rPr>
              <a:t>Cause diagram*</a:t>
            </a:r>
          </a:p>
          <a:p>
            <a:pPr marL="285750" indent="-285750">
              <a:lnSpc>
                <a:spcPct val="150000"/>
              </a:lnSpc>
              <a:buFont typeface="Arial"/>
              <a:buChar char="•"/>
            </a:pPr>
            <a:r>
              <a:rPr lang="en-US" sz="2000">
                <a:solidFill>
                  <a:srgbClr val="0F2235"/>
                </a:solidFill>
                <a:latin typeface="Arial"/>
                <a:ea typeface="Open Sans"/>
                <a:cs typeface="Arial"/>
              </a:rPr>
              <a:t>World café*</a:t>
            </a:r>
            <a:endParaRPr lang="en-US">
              <a:solidFill>
                <a:schemeClr val="bg1"/>
              </a:solidFill>
              <a:latin typeface="Arial"/>
              <a:ea typeface="Open Sans"/>
              <a:cs typeface="Arial"/>
            </a:endParaRPr>
          </a:p>
        </p:txBody>
      </p:sp>
    </p:spTree>
    <p:extLst>
      <p:ext uri="{BB962C8B-B14F-4D97-AF65-F5344CB8AC3E}">
        <p14:creationId xmlns:p14="http://schemas.microsoft.com/office/powerpoint/2010/main" val="3779010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2607770"/>
            <a:ext cx="7595273" cy="1861285"/>
          </a:xfrm>
        </p:spPr>
        <p:txBody>
          <a:bodyPr/>
          <a:lstStyle/>
          <a:p>
            <a:r>
              <a:rPr lang="en-US" b="1"/>
              <a:t>Exercise: Journey map</a:t>
            </a:r>
            <a:endParaRPr lang="el-GR" b="1"/>
          </a:p>
        </p:txBody>
      </p:sp>
    </p:spTree>
    <p:extLst>
      <p:ext uri="{BB962C8B-B14F-4D97-AF65-F5344CB8AC3E}">
        <p14:creationId xmlns:p14="http://schemas.microsoft.com/office/powerpoint/2010/main" val="3782322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AFE-D34F-9BAF-9CDB-BD133BB761F6}"/>
              </a:ext>
            </a:extLst>
          </p:cNvPr>
          <p:cNvSpPr>
            <a:spLocks noGrp="1"/>
          </p:cNvSpPr>
          <p:nvPr>
            <p:ph type="title"/>
          </p:nvPr>
        </p:nvSpPr>
        <p:spPr/>
        <p:txBody>
          <a:bodyPr/>
          <a:lstStyle/>
          <a:p>
            <a:r>
              <a:rPr lang="en-US" b="1">
                <a:latin typeface="Arial"/>
                <a:cs typeface="Arial"/>
              </a:rPr>
              <a:t>Persona stories</a:t>
            </a:r>
            <a:endParaRPr lang="en-US" b="1"/>
          </a:p>
        </p:txBody>
      </p:sp>
      <p:sp>
        <p:nvSpPr>
          <p:cNvPr id="3" name="TextBox 2">
            <a:extLst>
              <a:ext uri="{FF2B5EF4-FFF2-40B4-BE49-F238E27FC236}">
                <a16:creationId xmlns:a16="http://schemas.microsoft.com/office/drawing/2014/main" id="{C35D5444-DDE6-D0BC-6C92-1ECDE3E34C4F}"/>
              </a:ext>
            </a:extLst>
          </p:cNvPr>
          <p:cNvSpPr txBox="1"/>
          <p:nvPr/>
        </p:nvSpPr>
        <p:spPr>
          <a:xfrm>
            <a:off x="942511" y="1901787"/>
            <a:ext cx="5419739"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0F2235"/>
                </a:solidFill>
                <a:latin typeface="Arial"/>
                <a:cs typeface="Arial"/>
              </a:rPr>
              <a:t>Range of fictional characters </a:t>
            </a:r>
            <a:r>
              <a:rPr lang="en-US" sz="2000">
                <a:solidFill>
                  <a:srgbClr val="0F2235"/>
                </a:solidFill>
                <a:latin typeface="Arial"/>
                <a:cs typeface="Arial"/>
              </a:rPr>
              <a:t>with diverse individuals with different backgrounds, experiences and perspectives</a:t>
            </a:r>
          </a:p>
          <a:p>
            <a:endParaRPr lang="en-US" sz="2000">
              <a:solidFill>
                <a:srgbClr val="0F2235"/>
              </a:solidFill>
              <a:latin typeface="Arial"/>
              <a:cs typeface="Arial"/>
            </a:endParaRPr>
          </a:p>
          <a:p>
            <a:r>
              <a:rPr lang="en-US" sz="2000">
                <a:solidFill>
                  <a:srgbClr val="0F2235"/>
                </a:solidFill>
                <a:latin typeface="Arial"/>
                <a:cs typeface="Arial"/>
              </a:rPr>
              <a:t>A </a:t>
            </a:r>
            <a:r>
              <a:rPr lang="en-US" sz="2000" b="1">
                <a:solidFill>
                  <a:srgbClr val="0F2235"/>
                </a:solidFill>
                <a:latin typeface="Arial"/>
                <a:cs typeface="Arial"/>
              </a:rPr>
              <a:t>dynamic tool for co-creation and participatory activities</a:t>
            </a:r>
            <a:r>
              <a:rPr lang="en-US" sz="2000">
                <a:solidFill>
                  <a:srgbClr val="0F2235"/>
                </a:solidFill>
                <a:latin typeface="Arial"/>
                <a:cs typeface="Arial"/>
              </a:rPr>
              <a:t> to check the application of (planned) measures by verifying how they would affect the different personas. </a:t>
            </a:r>
            <a:endParaRPr lang="en-US" sz="2000">
              <a:solidFill>
                <a:srgbClr val="0F2235"/>
              </a:solidFill>
              <a:latin typeface="Open Sans"/>
              <a:ea typeface="Open Sans"/>
              <a:cs typeface="Open Sans"/>
            </a:endParaRPr>
          </a:p>
          <a:p>
            <a:endParaRPr lang="en-US" sz="2000">
              <a:solidFill>
                <a:srgbClr val="0F2235"/>
              </a:solidFill>
              <a:latin typeface="Arial"/>
              <a:cs typeface="Arial"/>
            </a:endParaRPr>
          </a:p>
          <a:p>
            <a:r>
              <a:rPr lang="en-US" sz="2000">
                <a:solidFill>
                  <a:srgbClr val="0F2235"/>
                </a:solidFill>
                <a:latin typeface="Arial"/>
                <a:cs typeface="Arial"/>
              </a:rPr>
              <a:t>For a </a:t>
            </a:r>
            <a:r>
              <a:rPr lang="en-US" sz="2000" b="1">
                <a:solidFill>
                  <a:srgbClr val="5792CE"/>
                </a:solidFill>
                <a:latin typeface="Arial"/>
                <a:cs typeface="Arial"/>
              </a:rPr>
              <a:t>variety of professionals</a:t>
            </a:r>
            <a:r>
              <a:rPr lang="en-US" sz="2000">
                <a:solidFill>
                  <a:schemeClr val="bg1"/>
                </a:solidFill>
                <a:latin typeface="Arial"/>
                <a:cs typeface="Arial"/>
              </a:rPr>
              <a:t> </a:t>
            </a:r>
            <a:endParaRPr lang="en-US" sz="2000">
              <a:solidFill>
                <a:schemeClr val="bg1"/>
              </a:solidFill>
              <a:latin typeface="Arial"/>
              <a:ea typeface="Open Sans"/>
              <a:cs typeface="Arial"/>
            </a:endParaRPr>
          </a:p>
        </p:txBody>
      </p:sp>
      <p:pic>
        <p:nvPicPr>
          <p:cNvPr id="4" name="Picture 3" descr="A blue and white text on a dark background&#10;&#10;Description automatically generated">
            <a:extLst>
              <a:ext uri="{FF2B5EF4-FFF2-40B4-BE49-F238E27FC236}">
                <a16:creationId xmlns:a16="http://schemas.microsoft.com/office/drawing/2014/main" id="{442E51B7-0D29-7B1D-02B9-E58F31D34D8B}"/>
              </a:ext>
            </a:extLst>
          </p:cNvPr>
          <p:cNvPicPr>
            <a:picLocks noChangeAspect="1"/>
          </p:cNvPicPr>
          <p:nvPr/>
        </p:nvPicPr>
        <p:blipFill>
          <a:blip r:embed="rId3"/>
          <a:stretch>
            <a:fillRect/>
          </a:stretch>
        </p:blipFill>
        <p:spPr>
          <a:xfrm>
            <a:off x="6635203" y="810892"/>
            <a:ext cx="3973480" cy="5699035"/>
          </a:xfrm>
          <a:prstGeom prst="rect">
            <a:avLst/>
          </a:prstGeom>
        </p:spPr>
      </p:pic>
    </p:spTree>
    <p:extLst>
      <p:ext uri="{BB962C8B-B14F-4D97-AF65-F5344CB8AC3E}">
        <p14:creationId xmlns:p14="http://schemas.microsoft.com/office/powerpoint/2010/main" val="31109845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2BAFE-D34F-9BAF-9CDB-BD133BB761F6}"/>
              </a:ext>
            </a:extLst>
          </p:cNvPr>
          <p:cNvSpPr>
            <a:spLocks noGrp="1"/>
          </p:cNvSpPr>
          <p:nvPr>
            <p:ph type="title"/>
          </p:nvPr>
        </p:nvSpPr>
        <p:spPr/>
        <p:txBody>
          <a:bodyPr/>
          <a:lstStyle/>
          <a:p>
            <a:r>
              <a:rPr lang="en-US" b="1">
                <a:latin typeface="Arial"/>
                <a:cs typeface="Arial"/>
              </a:rPr>
              <a:t>How to use the persona stories</a:t>
            </a:r>
            <a:endParaRPr lang="en-US" b="1"/>
          </a:p>
        </p:txBody>
      </p:sp>
      <p:pic>
        <p:nvPicPr>
          <p:cNvPr id="3" name="Picture 2" descr="A screenshot of a computer screen&#10;&#10;Description automatically generated">
            <a:extLst>
              <a:ext uri="{FF2B5EF4-FFF2-40B4-BE49-F238E27FC236}">
                <a16:creationId xmlns:a16="http://schemas.microsoft.com/office/drawing/2014/main" id="{74C42C90-49A2-DD1C-AC1E-451F675054C5}"/>
              </a:ext>
            </a:extLst>
          </p:cNvPr>
          <p:cNvPicPr>
            <a:picLocks noChangeAspect="1"/>
          </p:cNvPicPr>
          <p:nvPr/>
        </p:nvPicPr>
        <p:blipFill>
          <a:blip r:embed="rId3"/>
          <a:stretch>
            <a:fillRect/>
          </a:stretch>
        </p:blipFill>
        <p:spPr>
          <a:xfrm>
            <a:off x="6828027" y="896730"/>
            <a:ext cx="5029511" cy="7107581"/>
          </a:xfrm>
          <a:prstGeom prst="rect">
            <a:avLst/>
          </a:prstGeom>
          <a:ln>
            <a:solidFill>
              <a:srgbClr val="0F2235"/>
            </a:solidFill>
          </a:ln>
        </p:spPr>
      </p:pic>
      <p:pic>
        <p:nvPicPr>
          <p:cNvPr id="4" name="Picture 3" descr="A close-up of a document&#10;&#10;Description automatically generated">
            <a:extLst>
              <a:ext uri="{FF2B5EF4-FFF2-40B4-BE49-F238E27FC236}">
                <a16:creationId xmlns:a16="http://schemas.microsoft.com/office/drawing/2014/main" id="{F737A063-0171-D9C6-56EA-A5DC048F5593}"/>
              </a:ext>
            </a:extLst>
          </p:cNvPr>
          <p:cNvPicPr>
            <a:picLocks noChangeAspect="1"/>
          </p:cNvPicPr>
          <p:nvPr/>
        </p:nvPicPr>
        <p:blipFill rotWithShape="1">
          <a:blip r:embed="rId4"/>
          <a:srcRect b="66474"/>
          <a:stretch/>
        </p:blipFill>
        <p:spPr>
          <a:xfrm>
            <a:off x="4713953" y="4212535"/>
            <a:ext cx="4631946" cy="2185681"/>
          </a:xfrm>
          <a:prstGeom prst="rect">
            <a:avLst/>
          </a:prstGeom>
          <a:ln>
            <a:solidFill>
              <a:srgbClr val="0F2235"/>
            </a:solidFill>
          </a:ln>
        </p:spPr>
      </p:pic>
      <p:sp>
        <p:nvSpPr>
          <p:cNvPr id="6" name="TextBox 5">
            <a:extLst>
              <a:ext uri="{FF2B5EF4-FFF2-40B4-BE49-F238E27FC236}">
                <a16:creationId xmlns:a16="http://schemas.microsoft.com/office/drawing/2014/main" id="{2EF5CFF9-B1A3-1786-2B71-EF8F308F736E}"/>
              </a:ext>
            </a:extLst>
          </p:cNvPr>
          <p:cNvSpPr txBox="1"/>
          <p:nvPr/>
        </p:nvSpPr>
        <p:spPr>
          <a:xfrm>
            <a:off x="1047424" y="1818962"/>
            <a:ext cx="3672861"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F2235"/>
                </a:solidFill>
                <a:latin typeface="Arial"/>
                <a:cs typeface="Arial"/>
              </a:rPr>
              <a:t>Persona elements</a:t>
            </a:r>
          </a:p>
          <a:p>
            <a:pPr marL="285750" indent="-285750">
              <a:buFont typeface="Arial"/>
              <a:buChar char="•"/>
            </a:pPr>
            <a:r>
              <a:rPr lang="en-US">
                <a:solidFill>
                  <a:srgbClr val="0F2235"/>
                </a:solidFill>
                <a:latin typeface="Arial"/>
                <a:cs typeface="Arial"/>
              </a:rPr>
              <a:t>Picture</a:t>
            </a:r>
          </a:p>
          <a:p>
            <a:pPr marL="285750" indent="-285750">
              <a:buFont typeface="Arial"/>
              <a:buChar char="•"/>
            </a:pPr>
            <a:r>
              <a:rPr lang="en-US">
                <a:solidFill>
                  <a:srgbClr val="0F2235"/>
                </a:solidFill>
                <a:latin typeface="Arial"/>
                <a:cs typeface="Arial"/>
              </a:rPr>
              <a:t>Name</a:t>
            </a:r>
            <a:endParaRPr lang="en-US">
              <a:solidFill>
                <a:srgbClr val="0F2235"/>
              </a:solidFill>
              <a:ea typeface="Open Sans"/>
              <a:cs typeface="Open Sans"/>
            </a:endParaRPr>
          </a:p>
          <a:p>
            <a:pPr marL="285750" indent="-285750">
              <a:buFont typeface="Arial"/>
              <a:buChar char="•"/>
            </a:pPr>
            <a:r>
              <a:rPr lang="en-US">
                <a:solidFill>
                  <a:srgbClr val="0F2235"/>
                </a:solidFill>
                <a:latin typeface="Arial"/>
                <a:cs typeface="Arial"/>
              </a:rPr>
              <a:t>Age</a:t>
            </a:r>
          </a:p>
          <a:p>
            <a:pPr marL="285750" indent="-285750">
              <a:buFont typeface="Arial"/>
              <a:buChar char="•"/>
            </a:pPr>
            <a:r>
              <a:rPr lang="en-US">
                <a:solidFill>
                  <a:srgbClr val="0F2235"/>
                </a:solidFill>
                <a:latin typeface="Arial"/>
                <a:cs typeface="Arial"/>
              </a:rPr>
              <a:t>Nationality</a:t>
            </a:r>
          </a:p>
          <a:p>
            <a:pPr marL="285750" indent="-285750">
              <a:buFont typeface="Arial"/>
              <a:buChar char="•"/>
            </a:pPr>
            <a:r>
              <a:rPr lang="en-US">
                <a:solidFill>
                  <a:srgbClr val="0F2235"/>
                </a:solidFill>
                <a:latin typeface="Arial"/>
                <a:cs typeface="Arial"/>
              </a:rPr>
              <a:t>Position</a:t>
            </a:r>
          </a:p>
          <a:p>
            <a:pPr marL="285750" indent="-285750">
              <a:buFont typeface="Arial"/>
              <a:buChar char="•"/>
            </a:pPr>
            <a:r>
              <a:rPr lang="en-US">
                <a:solidFill>
                  <a:srgbClr val="0F2235"/>
                </a:solidFill>
                <a:latin typeface="Arial"/>
                <a:cs typeface="Arial"/>
              </a:rPr>
              <a:t>Location </a:t>
            </a:r>
          </a:p>
          <a:p>
            <a:pPr marL="285750" indent="-285750">
              <a:buFont typeface="Arial"/>
              <a:buChar char="•"/>
            </a:pPr>
            <a:r>
              <a:rPr lang="en-US">
                <a:solidFill>
                  <a:srgbClr val="0F2235"/>
                </a:solidFill>
                <a:latin typeface="Arial"/>
                <a:cs typeface="Arial"/>
              </a:rPr>
              <a:t>Story</a:t>
            </a:r>
          </a:p>
          <a:p>
            <a:endParaRPr lang="en-US">
              <a:solidFill>
                <a:srgbClr val="0F2235"/>
              </a:solidFill>
              <a:latin typeface="Arial"/>
              <a:cs typeface="Arial"/>
            </a:endParaRPr>
          </a:p>
          <a:p>
            <a:r>
              <a:rPr lang="en-US">
                <a:solidFill>
                  <a:srgbClr val="0F2235"/>
                </a:solidFill>
                <a:latin typeface="Arial"/>
                <a:cs typeface="Arial"/>
              </a:rPr>
              <a:t>Each persona is accompanied by instructions and ideas: </a:t>
            </a:r>
            <a:endParaRPr lang="en-US">
              <a:solidFill>
                <a:srgbClr val="0F2235"/>
              </a:solidFill>
              <a:ea typeface="Open Sans"/>
              <a:cs typeface="Open Sans"/>
            </a:endParaRPr>
          </a:p>
          <a:p>
            <a:pPr marL="285750" indent="-285750">
              <a:buFont typeface="Arial"/>
              <a:buChar char="•"/>
            </a:pPr>
            <a:r>
              <a:rPr lang="en-US">
                <a:solidFill>
                  <a:srgbClr val="0F2235"/>
                </a:solidFill>
                <a:latin typeface="Arial"/>
                <a:ea typeface="Open Sans"/>
                <a:cs typeface="Arial"/>
              </a:rPr>
              <a:t>Short summary</a:t>
            </a:r>
          </a:p>
          <a:p>
            <a:pPr marL="285750" indent="-285750">
              <a:buFont typeface="Arial"/>
              <a:buChar char="•"/>
            </a:pPr>
            <a:r>
              <a:rPr lang="en-US">
                <a:solidFill>
                  <a:srgbClr val="0F2235"/>
                </a:solidFill>
                <a:latin typeface="Arial"/>
                <a:ea typeface="Open Sans"/>
                <a:cs typeface="Arial"/>
              </a:rPr>
              <a:t>Ps that can be covered </a:t>
            </a:r>
            <a:endParaRPr lang="en-US">
              <a:solidFill>
                <a:srgbClr val="0F2235"/>
              </a:solidFill>
              <a:ea typeface="Open Sans"/>
              <a:cs typeface="Open Sans"/>
            </a:endParaRPr>
          </a:p>
          <a:p>
            <a:pPr marL="285750" indent="-285750">
              <a:buFont typeface="Arial"/>
              <a:buChar char="•"/>
            </a:pPr>
            <a:r>
              <a:rPr lang="en-US">
                <a:solidFill>
                  <a:srgbClr val="0F2235"/>
                </a:solidFill>
                <a:latin typeface="Arial"/>
                <a:ea typeface="Open Sans"/>
                <a:cs typeface="Arial"/>
              </a:rPr>
              <a:t>Workshop instructions and ideas</a:t>
            </a:r>
            <a:endParaRPr lang="en-US">
              <a:solidFill>
                <a:srgbClr val="0F2235"/>
              </a:solidFill>
              <a:ea typeface="Open Sans"/>
              <a:cs typeface="Open Sans"/>
            </a:endParaRPr>
          </a:p>
        </p:txBody>
      </p:sp>
    </p:spTree>
    <p:extLst>
      <p:ext uri="{BB962C8B-B14F-4D97-AF65-F5344CB8AC3E}">
        <p14:creationId xmlns:p14="http://schemas.microsoft.com/office/powerpoint/2010/main" val="1503527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831C-DDCC-1CF9-20F7-6D3746FBF291}"/>
              </a:ext>
            </a:extLst>
          </p:cNvPr>
          <p:cNvSpPr>
            <a:spLocks noGrp="1"/>
          </p:cNvSpPr>
          <p:nvPr>
            <p:ph type="title"/>
          </p:nvPr>
        </p:nvSpPr>
        <p:spPr>
          <a:xfrm>
            <a:off x="1046922" y="1129932"/>
            <a:ext cx="2212975" cy="743745"/>
          </a:xfrm>
        </p:spPr>
        <p:txBody>
          <a:bodyPr/>
          <a:lstStyle/>
          <a:p>
            <a:r>
              <a:rPr lang="en-US" b="1">
                <a:latin typeface="Arial"/>
                <a:cs typeface="Arial"/>
              </a:rPr>
              <a:t>Journey map </a:t>
            </a:r>
            <a:endParaRPr lang="en-US" b="1"/>
          </a:p>
        </p:txBody>
      </p:sp>
      <p:sp>
        <p:nvSpPr>
          <p:cNvPr id="6" name="TextBox 5">
            <a:extLst>
              <a:ext uri="{FF2B5EF4-FFF2-40B4-BE49-F238E27FC236}">
                <a16:creationId xmlns:a16="http://schemas.microsoft.com/office/drawing/2014/main" id="{5E006F82-932A-ACCA-2BC1-CD1253C2121F}"/>
              </a:ext>
            </a:extLst>
          </p:cNvPr>
          <p:cNvSpPr txBox="1"/>
          <p:nvPr/>
        </p:nvSpPr>
        <p:spPr>
          <a:xfrm>
            <a:off x="488522" y="2323769"/>
            <a:ext cx="2670415" cy="2031325"/>
          </a:xfrm>
          <a:prstGeom prst="rect">
            <a:avLst/>
          </a:prstGeom>
          <a:noFill/>
        </p:spPr>
        <p:txBody>
          <a:bodyPr wrap="square">
            <a:spAutoFit/>
          </a:bodyPr>
          <a:lstStyle/>
          <a:p>
            <a:r>
              <a:rPr lang="el-GR">
                <a:solidFill>
                  <a:srgbClr val="0F2235"/>
                </a:solidFill>
                <a:latin typeface="Arial" panose="020B0604020202020204" pitchFamily="34" charset="0"/>
                <a:cs typeface="Arial" panose="020B0604020202020204" pitchFamily="34" charset="0"/>
              </a:rPr>
              <a:t>A </a:t>
            </a:r>
            <a:r>
              <a:rPr lang="el-GR" err="1">
                <a:solidFill>
                  <a:srgbClr val="0F2235"/>
                </a:solidFill>
                <a:latin typeface="Arial" panose="020B0604020202020204" pitchFamily="34" charset="0"/>
                <a:cs typeface="Arial" panose="020B0604020202020204" pitchFamily="34" charset="0"/>
              </a:rPr>
              <a:t>journey</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map</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looks</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at</a:t>
            </a:r>
            <a:r>
              <a:rPr lang="el-GR">
                <a:solidFill>
                  <a:srgbClr val="0F2235"/>
                </a:solidFill>
                <a:latin typeface="Arial" panose="020B0604020202020204" pitchFamily="34" charset="0"/>
                <a:cs typeface="Arial" panose="020B0604020202020204" pitchFamily="34" charset="0"/>
              </a:rPr>
              <a:t> the </a:t>
            </a:r>
            <a:r>
              <a:rPr lang="el-GR" err="1">
                <a:solidFill>
                  <a:srgbClr val="0F2235"/>
                </a:solidFill>
                <a:latin typeface="Arial" panose="020B0604020202020204" pitchFamily="34" charset="0"/>
                <a:cs typeface="Arial" panose="020B0604020202020204" pitchFamily="34" charset="0"/>
              </a:rPr>
              <a:t>chronological</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sequence</a:t>
            </a:r>
            <a:r>
              <a:rPr lang="el-GR">
                <a:solidFill>
                  <a:srgbClr val="0F2235"/>
                </a:solidFill>
                <a:latin typeface="Arial" panose="020B0604020202020204" pitchFamily="34" charset="0"/>
                <a:cs typeface="Arial" panose="020B0604020202020204" pitchFamily="34" charset="0"/>
              </a:rPr>
              <a:t> of </a:t>
            </a:r>
            <a:r>
              <a:rPr lang="el-GR" err="1">
                <a:solidFill>
                  <a:srgbClr val="0F2235"/>
                </a:solidFill>
                <a:latin typeface="Arial" panose="020B0604020202020204" pitchFamily="34" charset="0"/>
                <a:cs typeface="Arial" panose="020B0604020202020204" pitchFamily="34" charset="0"/>
              </a:rPr>
              <a:t>an</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experience</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from</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before</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its</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start</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till</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after</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its</a:t>
            </a:r>
            <a:r>
              <a:rPr lang="el-GR">
                <a:solidFill>
                  <a:srgbClr val="0F2235"/>
                </a:solidFill>
                <a:latin typeface="Arial" panose="020B0604020202020204" pitchFamily="34" charset="0"/>
                <a:cs typeface="Arial" panose="020B0604020202020204" pitchFamily="34" charset="0"/>
              </a:rPr>
              <a:t> </a:t>
            </a:r>
            <a:r>
              <a:rPr lang="el-GR" err="1">
                <a:solidFill>
                  <a:srgbClr val="0F2235"/>
                </a:solidFill>
                <a:latin typeface="Arial" panose="020B0604020202020204" pitchFamily="34" charset="0"/>
                <a:cs typeface="Arial" panose="020B0604020202020204" pitchFamily="34" charset="0"/>
              </a:rPr>
              <a:t>end</a:t>
            </a:r>
            <a:r>
              <a:rPr lang="el-GR">
                <a:solidFill>
                  <a:srgbClr val="0F2235"/>
                </a:solidFill>
                <a:latin typeface="Arial" panose="020B0604020202020204" pitchFamily="34" charset="0"/>
                <a:cs typeface="Arial" panose="020B0604020202020204" pitchFamily="34" charset="0"/>
              </a:rPr>
              <a:t>. </a:t>
            </a:r>
          </a:p>
          <a:p>
            <a:endParaRPr lang="el-GR">
              <a:solidFill>
                <a:srgbClr val="0F2235"/>
              </a:solidFill>
              <a:latin typeface="Arial" panose="020B0604020202020204" pitchFamily="34" charset="0"/>
              <a:cs typeface="Arial" panose="020B0604020202020204" pitchFamily="34" charset="0"/>
            </a:endParaRPr>
          </a:p>
        </p:txBody>
      </p:sp>
      <p:pic>
        <p:nvPicPr>
          <p:cNvPr id="7" name="Picture 6" descr="A screen shot of a chart&#10;&#10;Description automatically generated">
            <a:extLst>
              <a:ext uri="{FF2B5EF4-FFF2-40B4-BE49-F238E27FC236}">
                <a16:creationId xmlns:a16="http://schemas.microsoft.com/office/drawing/2014/main" id="{4C106BFA-EA0B-23A3-15D5-72BDA10E7A3C}"/>
              </a:ext>
            </a:extLst>
          </p:cNvPr>
          <p:cNvPicPr>
            <a:picLocks noChangeAspect="1"/>
          </p:cNvPicPr>
          <p:nvPr/>
        </p:nvPicPr>
        <p:blipFill>
          <a:blip r:embed="rId3"/>
          <a:stretch>
            <a:fillRect/>
          </a:stretch>
        </p:blipFill>
        <p:spPr>
          <a:xfrm>
            <a:off x="3052564" y="540327"/>
            <a:ext cx="9134871" cy="6319981"/>
          </a:xfrm>
          <a:prstGeom prst="rect">
            <a:avLst/>
          </a:prstGeom>
        </p:spPr>
      </p:pic>
    </p:spTree>
    <p:extLst>
      <p:ext uri="{BB962C8B-B14F-4D97-AF65-F5344CB8AC3E}">
        <p14:creationId xmlns:p14="http://schemas.microsoft.com/office/powerpoint/2010/main" val="749054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80955-4A07-0F42-C674-1987A241A307}"/>
              </a:ext>
            </a:extLst>
          </p:cNvPr>
          <p:cNvSpPr>
            <a:spLocks noGrp="1"/>
          </p:cNvSpPr>
          <p:nvPr>
            <p:ph type="title"/>
          </p:nvPr>
        </p:nvSpPr>
        <p:spPr/>
        <p:txBody>
          <a:bodyPr/>
          <a:lstStyle/>
          <a:p>
            <a:r>
              <a:rPr lang="en-US" b="1">
                <a:latin typeface="Arial"/>
                <a:cs typeface="Arial"/>
              </a:rPr>
              <a:t>Exercise Journey Map </a:t>
            </a:r>
            <a:endParaRPr lang="en-US" b="1"/>
          </a:p>
        </p:txBody>
      </p:sp>
      <p:sp>
        <p:nvSpPr>
          <p:cNvPr id="5" name="Rectangle: Rounded Corners 4">
            <a:extLst>
              <a:ext uri="{FF2B5EF4-FFF2-40B4-BE49-F238E27FC236}">
                <a16:creationId xmlns:a16="http://schemas.microsoft.com/office/drawing/2014/main" id="{5210841C-4C8B-91DE-84C9-BA41627595B3}"/>
              </a:ext>
            </a:extLst>
          </p:cNvPr>
          <p:cNvSpPr/>
          <p:nvPr/>
        </p:nvSpPr>
        <p:spPr>
          <a:xfrm>
            <a:off x="343348" y="2150833"/>
            <a:ext cx="5589123" cy="2557794"/>
          </a:xfrm>
          <a:prstGeom prst="roundRect">
            <a:avLst/>
          </a:prstGeom>
          <a:solidFill>
            <a:srgbClr val="AED7B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dirty="0">
                <a:solidFill>
                  <a:schemeClr val="bg1"/>
                </a:solidFill>
                <a:latin typeface="Arial"/>
                <a:cs typeface="Arial"/>
              </a:rPr>
              <a:t>Map the journey of Alicia, a PhD student experiencing harassment and exploitation by her supervisor, Simon. This journey highlights the institutional barriers she encounters and the lack of support in reporting gender-based violence.</a:t>
            </a:r>
            <a:endParaRPr lang="en-US" dirty="0">
              <a:latin typeface="Arial"/>
              <a:cs typeface="Arial"/>
            </a:endParaRPr>
          </a:p>
        </p:txBody>
      </p:sp>
      <p:sp>
        <p:nvSpPr>
          <p:cNvPr id="8" name="Rectangle: Rounded Corners 7">
            <a:extLst>
              <a:ext uri="{FF2B5EF4-FFF2-40B4-BE49-F238E27FC236}">
                <a16:creationId xmlns:a16="http://schemas.microsoft.com/office/drawing/2014/main" id="{265BA126-CD3E-B076-2A2A-36D16463644E}"/>
              </a:ext>
            </a:extLst>
          </p:cNvPr>
          <p:cNvSpPr/>
          <p:nvPr/>
        </p:nvSpPr>
        <p:spPr>
          <a:xfrm>
            <a:off x="6240565" y="2150833"/>
            <a:ext cx="5589123" cy="2557794"/>
          </a:xfrm>
          <a:prstGeom prst="roundRect">
            <a:avLst/>
          </a:prstGeom>
          <a:solidFill>
            <a:srgbClr val="80ADD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000" b="1" dirty="0">
                <a:solidFill>
                  <a:schemeClr val="bg1"/>
                </a:solidFill>
                <a:latin typeface="Arial"/>
                <a:cs typeface="Arial"/>
              </a:rPr>
              <a:t>Map </a:t>
            </a:r>
            <a:r>
              <a:rPr lang="en-GB" sz="2000" dirty="0">
                <a:solidFill>
                  <a:schemeClr val="bg1"/>
                </a:solidFill>
                <a:latin typeface="Arial"/>
                <a:cs typeface="Arial"/>
              </a:rPr>
              <a:t>the journey of </a:t>
            </a:r>
            <a:r>
              <a:rPr lang="en-GB" sz="2000" b="1" dirty="0">
                <a:solidFill>
                  <a:schemeClr val="bg1"/>
                </a:solidFill>
                <a:latin typeface="Arial"/>
                <a:cs typeface="Arial"/>
              </a:rPr>
              <a:t>Dragan</a:t>
            </a:r>
            <a:r>
              <a:rPr lang="en-GB" sz="2000" dirty="0">
                <a:solidFill>
                  <a:schemeClr val="bg1"/>
                </a:solidFill>
                <a:latin typeface="Arial"/>
                <a:cs typeface="Arial"/>
              </a:rPr>
              <a:t>, a post-doctoral researcher, who becomes aware of inappropriate messages sent via email by a colleague to a PhD student that hesitates to act due to the power dynamics involved and his vulnerable position as a gay migrant postdoc.</a:t>
            </a:r>
            <a:endParaRPr lang="en-US" sz="2400" dirty="0">
              <a:solidFill>
                <a:schemeClr val="bg1"/>
              </a:solidFill>
              <a:latin typeface="Arial"/>
              <a:ea typeface="Open Sans"/>
              <a:cs typeface="Arial"/>
            </a:endParaRPr>
          </a:p>
        </p:txBody>
      </p:sp>
      <p:sp>
        <p:nvSpPr>
          <p:cNvPr id="9" name="TextBox 8">
            <a:extLst>
              <a:ext uri="{FF2B5EF4-FFF2-40B4-BE49-F238E27FC236}">
                <a16:creationId xmlns:a16="http://schemas.microsoft.com/office/drawing/2014/main" id="{6AE3ECC3-8933-A8EC-74AA-4971B18AEC47}"/>
              </a:ext>
            </a:extLst>
          </p:cNvPr>
          <p:cNvSpPr txBox="1"/>
          <p:nvPr/>
        </p:nvSpPr>
        <p:spPr>
          <a:xfrm>
            <a:off x="1499704" y="5221356"/>
            <a:ext cx="887233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F2235"/>
                </a:solidFill>
                <a:latin typeface="Arial"/>
                <a:cs typeface="Segoe UI"/>
              </a:rPr>
              <a:t>Apply the technique (40 minutes)</a:t>
            </a:r>
            <a:r>
              <a:rPr lang="en-US">
                <a:solidFill>
                  <a:srgbClr val="0F2235"/>
                </a:solidFill>
                <a:latin typeface="Arial"/>
                <a:cs typeface="Segoe UI"/>
              </a:rPr>
              <a:t>​</a:t>
            </a:r>
          </a:p>
          <a:p>
            <a:r>
              <a:rPr lang="en-US" b="1">
                <a:solidFill>
                  <a:srgbClr val="0F2235"/>
                </a:solidFill>
                <a:latin typeface="Arial"/>
                <a:cs typeface="Segoe UI"/>
              </a:rPr>
              <a:t>Back in plenary: presentation and group feedback (15 minutes)</a:t>
            </a:r>
          </a:p>
        </p:txBody>
      </p:sp>
      <p:pic>
        <p:nvPicPr>
          <p:cNvPr id="10" name="Graphic 6" descr="Hourglass Finished with solid fill">
            <a:extLst>
              <a:ext uri="{FF2B5EF4-FFF2-40B4-BE49-F238E27FC236}">
                <a16:creationId xmlns:a16="http://schemas.microsoft.com/office/drawing/2014/main" id="{4B9CF409-4E1C-3AAB-2863-44D25CAAEC4F}"/>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8521" y="5216440"/>
            <a:ext cx="774032" cy="814137"/>
          </a:xfrm>
          <a:prstGeom prst="rect">
            <a:avLst/>
          </a:prstGeom>
        </p:spPr>
      </p:pic>
    </p:spTree>
    <p:extLst>
      <p:ext uri="{BB962C8B-B14F-4D97-AF65-F5344CB8AC3E}">
        <p14:creationId xmlns:p14="http://schemas.microsoft.com/office/powerpoint/2010/main" val="3012911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80955-4A07-0F42-C674-1987A241A307}"/>
              </a:ext>
            </a:extLst>
          </p:cNvPr>
          <p:cNvSpPr>
            <a:spLocks noGrp="1"/>
          </p:cNvSpPr>
          <p:nvPr>
            <p:ph type="title"/>
          </p:nvPr>
        </p:nvSpPr>
        <p:spPr/>
        <p:txBody>
          <a:bodyPr/>
          <a:lstStyle/>
          <a:p>
            <a:r>
              <a:rPr lang="en-US" b="1">
                <a:latin typeface="Arial"/>
                <a:cs typeface="Arial"/>
              </a:rPr>
              <a:t>Exercise Journey Map </a:t>
            </a:r>
            <a:endParaRPr lang="en-US" b="1"/>
          </a:p>
        </p:txBody>
      </p:sp>
      <p:sp>
        <p:nvSpPr>
          <p:cNvPr id="4" name="TextBox 8">
            <a:extLst>
              <a:ext uri="{FF2B5EF4-FFF2-40B4-BE49-F238E27FC236}">
                <a16:creationId xmlns:a16="http://schemas.microsoft.com/office/drawing/2014/main" id="{4BA16846-1F43-DCC6-196B-8A82B2BA797C}"/>
              </a:ext>
            </a:extLst>
          </p:cNvPr>
          <p:cNvSpPr txBox="1"/>
          <p:nvPr/>
        </p:nvSpPr>
        <p:spPr>
          <a:xfrm>
            <a:off x="1046498" y="1902666"/>
            <a:ext cx="10086724" cy="53598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2000">
                <a:solidFill>
                  <a:srgbClr val="0F2235"/>
                </a:solidFill>
                <a:latin typeface="Arial"/>
                <a:ea typeface="Open Sans"/>
                <a:cs typeface="Arial"/>
              </a:rPr>
              <a:t>Participants in 6 groups</a:t>
            </a:r>
            <a:endParaRPr lang="en-US" sz="2000">
              <a:solidFill>
                <a:srgbClr val="000000"/>
              </a:solidFill>
              <a:latin typeface="Arial"/>
              <a:ea typeface="Open Sans"/>
              <a:cs typeface="Arial"/>
            </a:endParaRPr>
          </a:p>
          <a:p>
            <a:pPr marL="742315" lvl="1" indent="-285750">
              <a:buFont typeface="Courier New,monospace"/>
              <a:buChar char="o"/>
            </a:pPr>
            <a:r>
              <a:rPr lang="en-US" sz="2000">
                <a:solidFill>
                  <a:srgbClr val="0F2235"/>
                </a:solidFill>
                <a:latin typeface="Arial"/>
                <a:ea typeface="Open Sans"/>
                <a:cs typeface="Arial"/>
              </a:rPr>
              <a:t>Each group receives a persona </a:t>
            </a:r>
            <a:endParaRPr lang="en-US" sz="2000">
              <a:solidFill>
                <a:srgbClr val="000000"/>
              </a:solidFill>
              <a:latin typeface="Arial"/>
              <a:ea typeface="Open Sans"/>
              <a:cs typeface="Arial"/>
            </a:endParaRPr>
          </a:p>
          <a:p>
            <a:pPr marL="742315" lvl="1" indent="-285750">
              <a:buFont typeface="Courier New,monospace"/>
              <a:buChar char="o"/>
            </a:pPr>
            <a:r>
              <a:rPr lang="en-US" sz="2000">
                <a:solidFill>
                  <a:srgbClr val="0F2235"/>
                </a:solidFill>
                <a:latin typeface="Arial"/>
                <a:ea typeface="Open Sans"/>
                <a:cs typeface="Arial"/>
              </a:rPr>
              <a:t>1 volunteer participant as the facilitator </a:t>
            </a:r>
            <a:endParaRPr lang="en-US" sz="2000">
              <a:solidFill>
                <a:srgbClr val="000000"/>
              </a:solidFill>
              <a:latin typeface="Arial"/>
              <a:ea typeface="Open Sans"/>
              <a:cs typeface="Arial"/>
            </a:endParaRPr>
          </a:p>
          <a:p>
            <a:pPr marL="742315" lvl="1" indent="-285750">
              <a:buFont typeface="Courier New,monospace"/>
              <a:buChar char="o"/>
            </a:pPr>
            <a:r>
              <a:rPr lang="en-US" sz="2000">
                <a:solidFill>
                  <a:srgbClr val="0F2235"/>
                </a:solidFill>
                <a:latin typeface="Arial"/>
                <a:ea typeface="Open Sans"/>
                <a:cs typeface="Arial"/>
              </a:rPr>
              <a:t>All others active participants </a:t>
            </a:r>
            <a:endParaRPr lang="en-GB" sz="2000">
              <a:solidFill>
                <a:srgbClr val="000000"/>
              </a:solidFill>
              <a:latin typeface="Arial"/>
              <a:ea typeface="Open Sans"/>
              <a:cs typeface="Arial"/>
            </a:endParaRPr>
          </a:p>
          <a:p>
            <a:pPr marL="456565" lvl="1"/>
            <a:endParaRPr lang="en-US" sz="2000">
              <a:solidFill>
                <a:srgbClr val="0F2235"/>
              </a:solidFill>
              <a:latin typeface="Arial"/>
              <a:ea typeface="Open Sans"/>
              <a:cs typeface="Arial"/>
            </a:endParaRPr>
          </a:p>
          <a:p>
            <a:pPr marL="285750" indent="-285750">
              <a:buFont typeface="Arial"/>
              <a:buChar char="•"/>
            </a:pPr>
            <a:r>
              <a:rPr lang="en-GB" sz="2000" b="1">
                <a:solidFill>
                  <a:srgbClr val="0F2235"/>
                </a:solidFill>
                <a:latin typeface="Arial"/>
                <a:cs typeface="Arial"/>
              </a:rPr>
              <a:t>Step 1:</a:t>
            </a:r>
            <a:r>
              <a:rPr lang="en-GB" sz="2000">
                <a:solidFill>
                  <a:srgbClr val="0F2235"/>
                </a:solidFill>
                <a:latin typeface="Arial"/>
                <a:cs typeface="Arial"/>
              </a:rPr>
              <a:t> On the first row, </a:t>
            </a:r>
            <a:r>
              <a:rPr lang="en-US" sz="2000">
                <a:solidFill>
                  <a:srgbClr val="0F2235"/>
                </a:solidFill>
                <a:latin typeface="Arial"/>
                <a:cs typeface="Arial"/>
              </a:rPr>
              <a:t>w</a:t>
            </a:r>
            <a:r>
              <a:rPr lang="en-US" sz="2000">
                <a:latin typeface="Arial"/>
                <a:cs typeface="Arial"/>
              </a:rPr>
              <a:t>rite down </a:t>
            </a:r>
            <a:r>
              <a:rPr lang="en-US" sz="2000" b="1">
                <a:solidFill>
                  <a:srgbClr val="964091"/>
                </a:solidFill>
                <a:latin typeface="Arial"/>
                <a:cs typeface="Arial"/>
              </a:rPr>
              <a:t>all the steps </a:t>
            </a:r>
            <a:r>
              <a:rPr lang="en-US" sz="2000">
                <a:latin typeface="Arial"/>
                <a:cs typeface="Arial"/>
              </a:rPr>
              <a:t>the persona goes through after being target of, or becoming aware of, a gender-based violence incident in an academic institution.</a:t>
            </a:r>
            <a:endParaRPr lang="en-GB" sz="2000">
              <a:solidFill>
                <a:srgbClr val="000000"/>
              </a:solidFill>
              <a:latin typeface="Arial"/>
              <a:cs typeface="Arial"/>
            </a:endParaRPr>
          </a:p>
          <a:p>
            <a:pPr marL="285750" indent="-285750">
              <a:buFont typeface="Arial"/>
              <a:buChar char="•"/>
            </a:pPr>
            <a:r>
              <a:rPr lang="en-GB" sz="2000" b="1">
                <a:solidFill>
                  <a:srgbClr val="0F2235"/>
                </a:solidFill>
                <a:latin typeface="Arial"/>
                <a:cs typeface="Arial"/>
              </a:rPr>
              <a:t>Step 2: </a:t>
            </a:r>
            <a:r>
              <a:rPr lang="en-GB" sz="2000">
                <a:solidFill>
                  <a:srgbClr val="0F2235"/>
                </a:solidFill>
                <a:latin typeface="Arial"/>
                <a:cs typeface="Arial"/>
              </a:rPr>
              <a:t>Identify and mark with an asterisk (*) all the </a:t>
            </a:r>
            <a:r>
              <a:rPr lang="en-GB" sz="2000" b="1">
                <a:solidFill>
                  <a:srgbClr val="964091"/>
                </a:solidFill>
                <a:latin typeface="Arial"/>
                <a:cs typeface="Arial"/>
              </a:rPr>
              <a:t>touchpoints</a:t>
            </a:r>
            <a:r>
              <a:rPr lang="en-GB" sz="2000">
                <a:solidFill>
                  <a:srgbClr val="964091"/>
                </a:solidFill>
                <a:latin typeface="Arial"/>
                <a:cs typeface="Arial"/>
              </a:rPr>
              <a:t> </a:t>
            </a:r>
            <a:r>
              <a:rPr lang="en-GB" sz="2000">
                <a:solidFill>
                  <a:srgbClr val="0F2235"/>
                </a:solidFill>
                <a:latin typeface="Arial"/>
                <a:cs typeface="Arial"/>
              </a:rPr>
              <a:t>where the persona interacts (or could interact) with the institution or their environment.</a:t>
            </a:r>
            <a:endParaRPr lang="en-GB" sz="2000">
              <a:solidFill>
                <a:srgbClr val="000000"/>
              </a:solidFill>
              <a:latin typeface="Arial"/>
              <a:cs typeface="Arial"/>
            </a:endParaRPr>
          </a:p>
          <a:p>
            <a:pPr marL="285750" indent="-285750">
              <a:buFont typeface="Arial"/>
              <a:buChar char="•"/>
            </a:pPr>
            <a:r>
              <a:rPr lang="en-GB" sz="2000" b="1">
                <a:solidFill>
                  <a:srgbClr val="0F2235"/>
                </a:solidFill>
                <a:latin typeface="Arial"/>
                <a:cs typeface="Arial"/>
              </a:rPr>
              <a:t>Step 3:</a:t>
            </a:r>
            <a:r>
              <a:rPr lang="en-GB" sz="2000">
                <a:solidFill>
                  <a:srgbClr val="0F2235"/>
                </a:solidFill>
                <a:latin typeface="Arial"/>
                <a:cs typeface="Arial"/>
              </a:rPr>
              <a:t> On the third row, w</a:t>
            </a:r>
            <a:r>
              <a:rPr lang="en-US" sz="2000">
                <a:latin typeface="Arial"/>
                <a:cs typeface="Arial"/>
              </a:rPr>
              <a:t>rite down the </a:t>
            </a:r>
            <a:r>
              <a:rPr lang="en-US" sz="2000" b="1">
                <a:solidFill>
                  <a:srgbClr val="964091"/>
                </a:solidFill>
                <a:latin typeface="Arial"/>
                <a:cs typeface="Arial"/>
              </a:rPr>
              <a:t>challenges and obstacles </a:t>
            </a:r>
            <a:r>
              <a:rPr lang="en-US" sz="2000">
                <a:latin typeface="Arial"/>
                <a:cs typeface="Arial"/>
              </a:rPr>
              <a:t>the persona faces (or could face) at each step</a:t>
            </a:r>
            <a:r>
              <a:rPr lang="en-US" sz="2000">
                <a:solidFill>
                  <a:srgbClr val="0F2235"/>
                </a:solidFill>
                <a:latin typeface="Arial"/>
                <a:cs typeface="Arial"/>
              </a:rPr>
              <a:t> (</a:t>
            </a:r>
            <a:r>
              <a:rPr lang="es-AR" sz="2000" err="1">
                <a:solidFill>
                  <a:srgbClr val="0F2235"/>
                </a:solidFill>
                <a:latin typeface="Arial"/>
                <a:cs typeface="Arial"/>
              </a:rPr>
              <a:t>when</a:t>
            </a:r>
            <a:r>
              <a:rPr lang="en-GB" sz="2000">
                <a:solidFill>
                  <a:srgbClr val="0F2235"/>
                </a:solidFill>
                <a:latin typeface="Arial"/>
                <a:cs typeface="Arial"/>
              </a:rPr>
              <a:t> the persona's decision to act or remain silent is most significant). </a:t>
            </a:r>
          </a:p>
          <a:p>
            <a:pPr marL="285750" indent="-285750">
              <a:buFont typeface="Arial"/>
              <a:buChar char="•"/>
            </a:pPr>
            <a:r>
              <a:rPr lang="en-GB" sz="2000" b="1">
                <a:solidFill>
                  <a:srgbClr val="0F2235"/>
                </a:solidFill>
                <a:latin typeface="Arial"/>
                <a:cs typeface="Arial"/>
              </a:rPr>
              <a:t>Step 4: </a:t>
            </a:r>
            <a:r>
              <a:rPr lang="en-GB" sz="2000">
                <a:solidFill>
                  <a:srgbClr val="0F2235"/>
                </a:solidFill>
                <a:latin typeface="Arial"/>
                <a:cs typeface="Arial"/>
              </a:rPr>
              <a:t>describe the </a:t>
            </a:r>
            <a:r>
              <a:rPr lang="en-GB" sz="2000" b="1">
                <a:solidFill>
                  <a:srgbClr val="964091"/>
                </a:solidFill>
                <a:latin typeface="Arial"/>
                <a:cs typeface="Arial"/>
              </a:rPr>
              <a:t>emotions</a:t>
            </a:r>
            <a:r>
              <a:rPr lang="en-GB" sz="2000">
                <a:solidFill>
                  <a:srgbClr val="0F2235"/>
                </a:solidFill>
                <a:latin typeface="Arial"/>
                <a:cs typeface="Arial"/>
              </a:rPr>
              <a:t> of the persona.</a:t>
            </a:r>
          </a:p>
          <a:p>
            <a:endParaRPr lang="en-US" b="1">
              <a:solidFill>
                <a:srgbClr val="AED7BD"/>
              </a:solidFill>
              <a:latin typeface="Arial"/>
              <a:cs typeface="Arial"/>
            </a:endParaRPr>
          </a:p>
          <a:p>
            <a:endParaRPr lang="en-US" b="1">
              <a:solidFill>
                <a:srgbClr val="AED7BD"/>
              </a:solidFill>
              <a:latin typeface="Arial"/>
              <a:cs typeface="Arial"/>
            </a:endParaRPr>
          </a:p>
          <a:p>
            <a:pPr>
              <a:lnSpc>
                <a:spcPct val="150000"/>
              </a:lnSpc>
            </a:pPr>
            <a:endParaRPr lang="en-US" sz="2000">
              <a:solidFill>
                <a:srgbClr val="0F2235"/>
              </a:solidFill>
              <a:latin typeface="Arial"/>
              <a:ea typeface="+mn-lt"/>
              <a:cs typeface="Arial"/>
            </a:endParaRPr>
          </a:p>
        </p:txBody>
      </p:sp>
    </p:spTree>
    <p:extLst>
      <p:ext uri="{BB962C8B-B14F-4D97-AF65-F5344CB8AC3E}">
        <p14:creationId xmlns:p14="http://schemas.microsoft.com/office/powerpoint/2010/main" val="532223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5D9FE-BD80-200D-C947-537B1F8B362E}"/>
              </a:ext>
            </a:extLst>
          </p:cNvPr>
          <p:cNvSpPr>
            <a:spLocks noGrp="1"/>
          </p:cNvSpPr>
          <p:nvPr>
            <p:ph type="title"/>
          </p:nvPr>
        </p:nvSpPr>
        <p:spPr>
          <a:xfrm>
            <a:off x="3442232" y="2402486"/>
            <a:ext cx="5305454" cy="1861285"/>
          </a:xfrm>
        </p:spPr>
        <p:txBody>
          <a:bodyPr/>
          <a:lstStyle/>
          <a:p>
            <a:pPr algn="ctr"/>
            <a:r>
              <a:rPr lang="en-US" sz="4000">
                <a:latin typeface="Arial"/>
                <a:cs typeface="Arial"/>
              </a:rPr>
              <a:t>Coffee break</a:t>
            </a:r>
            <a:br>
              <a:rPr lang="en-US" sz="4000">
                <a:latin typeface="Arial"/>
                <a:cs typeface="Arial"/>
              </a:rPr>
            </a:br>
            <a:br>
              <a:rPr lang="en-US" sz="4000"/>
            </a:br>
            <a:r>
              <a:rPr lang="en-US" sz="4000">
                <a:latin typeface="Arial"/>
                <a:cs typeface="Arial"/>
              </a:rPr>
              <a:t>Come back at 16:00</a:t>
            </a:r>
            <a:endParaRPr lang="en-US" sz="4000"/>
          </a:p>
        </p:txBody>
      </p:sp>
      <p:pic>
        <p:nvPicPr>
          <p:cNvPr id="3" name="Graphic 2" descr="Coffee with solid fill">
            <a:extLst>
              <a:ext uri="{FF2B5EF4-FFF2-40B4-BE49-F238E27FC236}">
                <a16:creationId xmlns:a16="http://schemas.microsoft.com/office/drawing/2014/main" id="{B23F1D7E-8759-050C-D1D4-A7F7707620F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38800" y="4666248"/>
            <a:ext cx="914400" cy="914400"/>
          </a:xfrm>
          <a:prstGeom prst="rect">
            <a:avLst/>
          </a:prstGeom>
        </p:spPr>
      </p:pic>
    </p:spTree>
    <p:extLst>
      <p:ext uri="{BB962C8B-B14F-4D97-AF65-F5344CB8AC3E}">
        <p14:creationId xmlns:p14="http://schemas.microsoft.com/office/powerpoint/2010/main" val="565468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2607770"/>
            <a:ext cx="7595273" cy="1861285"/>
          </a:xfrm>
        </p:spPr>
        <p:txBody>
          <a:bodyPr/>
          <a:lstStyle/>
          <a:p>
            <a:r>
              <a:rPr lang="en-US" b="1"/>
              <a:t>Exercise: Lotus blossom</a:t>
            </a:r>
            <a:endParaRPr lang="el-GR" b="1"/>
          </a:p>
        </p:txBody>
      </p:sp>
    </p:spTree>
    <p:extLst>
      <p:ext uri="{BB962C8B-B14F-4D97-AF65-F5344CB8AC3E}">
        <p14:creationId xmlns:p14="http://schemas.microsoft.com/office/powerpoint/2010/main" val="561468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0AD9-93F1-351C-D203-309DDBD7E187}"/>
              </a:ext>
            </a:extLst>
          </p:cNvPr>
          <p:cNvSpPr>
            <a:spLocks noGrp="1"/>
          </p:cNvSpPr>
          <p:nvPr>
            <p:ph type="title"/>
          </p:nvPr>
        </p:nvSpPr>
        <p:spPr/>
        <p:txBody>
          <a:bodyPr/>
          <a:lstStyle/>
          <a:p>
            <a:r>
              <a:rPr lang="en-US" b="1">
                <a:latin typeface="Arial"/>
                <a:cs typeface="Arial"/>
              </a:rPr>
              <a:t>Ground Rules</a:t>
            </a:r>
            <a:endParaRPr lang="en-US">
              <a:solidFill>
                <a:srgbClr val="000000"/>
              </a:solidFill>
              <a:latin typeface="Arial"/>
              <a:cs typeface="Arial"/>
            </a:endParaRPr>
          </a:p>
          <a:p>
            <a:endParaRPr lang="en-US"/>
          </a:p>
        </p:txBody>
      </p:sp>
      <p:sp>
        <p:nvSpPr>
          <p:cNvPr id="3" name="Slide Number Placeholder 2">
            <a:extLst>
              <a:ext uri="{FF2B5EF4-FFF2-40B4-BE49-F238E27FC236}">
                <a16:creationId xmlns:a16="http://schemas.microsoft.com/office/drawing/2014/main" id="{4975B916-1342-15D9-2BDA-FB3EE2D0132F}"/>
              </a:ext>
            </a:extLst>
          </p:cNvPr>
          <p:cNvSpPr>
            <a:spLocks noGrp="1"/>
          </p:cNvSpPr>
          <p:nvPr>
            <p:ph type="sldNum" sz="quarter" idx="4"/>
          </p:nvPr>
        </p:nvSpPr>
        <p:spPr/>
        <p:txBody>
          <a:bodyPr/>
          <a:lstStyle/>
          <a:p>
            <a:fld id="{783777ED-E0AE-DD49-A1E6-113717D9A99F}" type="slidenum">
              <a:rPr lang="fr-FR" smtClean="0"/>
              <a:pPr/>
              <a:t>2</a:t>
            </a:fld>
            <a:endParaRPr lang="fr-FR"/>
          </a:p>
        </p:txBody>
      </p:sp>
      <p:sp>
        <p:nvSpPr>
          <p:cNvPr id="6" name="TextBox 5">
            <a:extLst>
              <a:ext uri="{FF2B5EF4-FFF2-40B4-BE49-F238E27FC236}">
                <a16:creationId xmlns:a16="http://schemas.microsoft.com/office/drawing/2014/main" id="{1F17AEAF-7A21-8559-04F0-551F147DBB81}"/>
              </a:ext>
            </a:extLst>
          </p:cNvPr>
          <p:cNvSpPr txBox="1"/>
          <p:nvPr/>
        </p:nvSpPr>
        <p:spPr>
          <a:xfrm>
            <a:off x="8087650" y="2885941"/>
            <a:ext cx="2978978" cy="1477328"/>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This is a safe space to share your experience – confidentiality is of utmost importance. Treat others’ experiences with respect.</a:t>
            </a:r>
            <a:endParaRPr lang="en-US">
              <a:solidFill>
                <a:srgbClr val="0F2235"/>
              </a:solidFill>
              <a:latin typeface="Arial"/>
              <a:ea typeface="Calibri"/>
              <a:cs typeface="Arial"/>
            </a:endParaRPr>
          </a:p>
        </p:txBody>
      </p:sp>
      <p:sp>
        <p:nvSpPr>
          <p:cNvPr id="8" name="TextBox 7">
            <a:extLst>
              <a:ext uri="{FF2B5EF4-FFF2-40B4-BE49-F238E27FC236}">
                <a16:creationId xmlns:a16="http://schemas.microsoft.com/office/drawing/2014/main" id="{D13C82FA-333E-5213-A271-B8B2CE3CDDB6}"/>
              </a:ext>
            </a:extLst>
          </p:cNvPr>
          <p:cNvSpPr txBox="1"/>
          <p:nvPr/>
        </p:nvSpPr>
        <p:spPr>
          <a:xfrm>
            <a:off x="4451719" y="2926492"/>
            <a:ext cx="2978978" cy="1477328"/>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Keep your answers and questions short and to the point. Respect our schedule and come back from breaks on time. </a:t>
            </a:r>
            <a:endParaRPr lang="en-US">
              <a:solidFill>
                <a:srgbClr val="0F2235"/>
              </a:solidFill>
              <a:latin typeface="Arial"/>
              <a:ea typeface="Calibri"/>
              <a:cs typeface="Arial"/>
            </a:endParaRPr>
          </a:p>
        </p:txBody>
      </p:sp>
      <p:sp>
        <p:nvSpPr>
          <p:cNvPr id="10" name="TextBox 9">
            <a:extLst>
              <a:ext uri="{FF2B5EF4-FFF2-40B4-BE49-F238E27FC236}">
                <a16:creationId xmlns:a16="http://schemas.microsoft.com/office/drawing/2014/main" id="{06A36483-C833-0A71-5A08-9EED67659B5D}"/>
              </a:ext>
            </a:extLst>
          </p:cNvPr>
          <p:cNvSpPr txBox="1"/>
          <p:nvPr/>
        </p:nvSpPr>
        <p:spPr>
          <a:xfrm>
            <a:off x="1007803" y="2865888"/>
            <a:ext cx="2978978" cy="646331"/>
          </a:xfrm>
          <a:prstGeom prst="rect">
            <a:avLst/>
          </a:prstGeom>
          <a:noFill/>
        </p:spPr>
        <p:txBody>
          <a:bodyPr wrap="square" lIns="91440" tIns="45720" rIns="91440" bIns="45720" rtlCol="0" anchor="t">
            <a:spAutoFit/>
          </a:bodyPr>
          <a:lstStyle/>
          <a:p>
            <a:r>
              <a:rPr lang="en-GB">
                <a:solidFill>
                  <a:srgbClr val="0F2235"/>
                </a:solidFill>
                <a:latin typeface="Arial"/>
                <a:ea typeface="Calibri"/>
                <a:cs typeface="Arial"/>
              </a:rPr>
              <a:t>During the Q&amp;A session, feel free to ask questions.</a:t>
            </a:r>
            <a:endParaRPr lang="en-US">
              <a:solidFill>
                <a:srgbClr val="0F2235"/>
              </a:solidFill>
              <a:latin typeface="Arial"/>
              <a:ea typeface="Calibri"/>
              <a:cs typeface="Arial"/>
            </a:endParaRPr>
          </a:p>
        </p:txBody>
      </p:sp>
      <p:sp>
        <p:nvSpPr>
          <p:cNvPr id="12" name="TextBox 11">
            <a:extLst>
              <a:ext uri="{FF2B5EF4-FFF2-40B4-BE49-F238E27FC236}">
                <a16:creationId xmlns:a16="http://schemas.microsoft.com/office/drawing/2014/main" id="{D0FF694B-A924-EEB1-24BF-4512EF554B65}"/>
              </a:ext>
            </a:extLst>
          </p:cNvPr>
          <p:cNvSpPr txBox="1"/>
          <p:nvPr/>
        </p:nvSpPr>
        <p:spPr>
          <a:xfrm>
            <a:off x="8087650" y="2116290"/>
            <a:ext cx="3203991" cy="707886"/>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Secure and safe environment</a:t>
            </a:r>
            <a:endParaRPr lang="en-US" sz="2000" b="1">
              <a:solidFill>
                <a:srgbClr val="964091"/>
              </a:solidFill>
              <a:latin typeface="Arial"/>
              <a:ea typeface="Calibri"/>
              <a:cs typeface="Arial"/>
            </a:endParaRPr>
          </a:p>
        </p:txBody>
      </p:sp>
      <p:sp>
        <p:nvSpPr>
          <p:cNvPr id="14" name="TextBox 13">
            <a:extLst>
              <a:ext uri="{FF2B5EF4-FFF2-40B4-BE49-F238E27FC236}">
                <a16:creationId xmlns:a16="http://schemas.microsoft.com/office/drawing/2014/main" id="{BB6C3EF0-7427-A435-B4F1-A2F28848AA2E}"/>
              </a:ext>
            </a:extLst>
          </p:cNvPr>
          <p:cNvSpPr txBox="1"/>
          <p:nvPr/>
        </p:nvSpPr>
        <p:spPr>
          <a:xfrm>
            <a:off x="1007803" y="2158002"/>
            <a:ext cx="3203991" cy="707886"/>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Be curious and ask questions! </a:t>
            </a:r>
            <a:endParaRPr lang="LID4096" sz="2000" b="1">
              <a:solidFill>
                <a:srgbClr val="964091"/>
              </a:solidFill>
              <a:latin typeface="Arial"/>
              <a:ea typeface="Calibri"/>
              <a:cs typeface="Arial"/>
            </a:endParaRPr>
          </a:p>
        </p:txBody>
      </p:sp>
      <p:sp>
        <p:nvSpPr>
          <p:cNvPr id="16" name="TextBox 15">
            <a:extLst>
              <a:ext uri="{FF2B5EF4-FFF2-40B4-BE49-F238E27FC236}">
                <a16:creationId xmlns:a16="http://schemas.microsoft.com/office/drawing/2014/main" id="{25FFD6CE-F531-CFC8-7FCA-4A7D63FD619F}"/>
              </a:ext>
            </a:extLst>
          </p:cNvPr>
          <p:cNvSpPr txBox="1"/>
          <p:nvPr/>
        </p:nvSpPr>
        <p:spPr>
          <a:xfrm>
            <a:off x="4428251" y="2178055"/>
            <a:ext cx="3203991" cy="400110"/>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Short and to the point</a:t>
            </a:r>
            <a:endParaRPr lang="en-US" sz="2000" b="1">
              <a:solidFill>
                <a:srgbClr val="964091"/>
              </a:solidFill>
              <a:latin typeface="Arial"/>
              <a:ea typeface="Calibri"/>
              <a:cs typeface="Arial"/>
            </a:endParaRPr>
          </a:p>
        </p:txBody>
      </p:sp>
      <p:sp>
        <p:nvSpPr>
          <p:cNvPr id="18" name="TextBox 17">
            <a:extLst>
              <a:ext uri="{FF2B5EF4-FFF2-40B4-BE49-F238E27FC236}">
                <a16:creationId xmlns:a16="http://schemas.microsoft.com/office/drawing/2014/main" id="{9EFE2404-2D94-24D1-69D2-984A53F04D7E}"/>
              </a:ext>
            </a:extLst>
          </p:cNvPr>
          <p:cNvSpPr txBox="1"/>
          <p:nvPr/>
        </p:nvSpPr>
        <p:spPr>
          <a:xfrm>
            <a:off x="987750" y="5407697"/>
            <a:ext cx="7104824" cy="400110"/>
          </a:xfrm>
          <a:prstGeom prst="rect">
            <a:avLst/>
          </a:prstGeom>
          <a:noFill/>
        </p:spPr>
        <p:txBody>
          <a:bodyPr wrap="square" lIns="91440" tIns="45720" rIns="91440" bIns="45720" rtlCol="0" anchor="t">
            <a:spAutoFit/>
          </a:bodyPr>
          <a:lstStyle/>
          <a:p>
            <a:r>
              <a:rPr lang="en-GB" sz="2000" b="1">
                <a:solidFill>
                  <a:srgbClr val="964091"/>
                </a:solidFill>
                <a:latin typeface="Arial"/>
                <a:ea typeface="Calibri"/>
                <a:cs typeface="Arial"/>
              </a:rPr>
              <a:t>Be an active and respectful listener! </a:t>
            </a:r>
            <a:r>
              <a:rPr lang="en-GB" sz="2000" b="1">
                <a:solidFill>
                  <a:srgbClr val="964091"/>
                </a:solidFill>
                <a:latin typeface="Arial"/>
                <a:ea typeface="Calibri"/>
                <a:cs typeface="Arial"/>
                <a:sym typeface="Wingdings" panose="05000000000000000000" pitchFamily="2" charset="2"/>
              </a:rPr>
              <a:t> </a:t>
            </a:r>
            <a:endParaRPr lang="en-US" sz="2000" b="1">
              <a:solidFill>
                <a:srgbClr val="964091"/>
              </a:solidFill>
              <a:latin typeface="Arial"/>
              <a:ea typeface="Calibri"/>
              <a:cs typeface="Arial"/>
            </a:endParaRPr>
          </a:p>
        </p:txBody>
      </p:sp>
    </p:spTree>
    <p:extLst>
      <p:ext uri="{BB962C8B-B14F-4D97-AF65-F5344CB8AC3E}">
        <p14:creationId xmlns:p14="http://schemas.microsoft.com/office/powerpoint/2010/main" val="26623344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831C-DDCC-1CF9-20F7-6D3746FBF291}"/>
              </a:ext>
            </a:extLst>
          </p:cNvPr>
          <p:cNvSpPr>
            <a:spLocks noGrp="1"/>
          </p:cNvSpPr>
          <p:nvPr>
            <p:ph type="title"/>
          </p:nvPr>
        </p:nvSpPr>
        <p:spPr>
          <a:xfrm>
            <a:off x="1046923" y="1129932"/>
            <a:ext cx="5709872" cy="778381"/>
          </a:xfrm>
        </p:spPr>
        <p:txBody>
          <a:bodyPr/>
          <a:lstStyle/>
          <a:p>
            <a:r>
              <a:rPr lang="en-US" b="1">
                <a:latin typeface="Arial"/>
                <a:cs typeface="Arial"/>
              </a:rPr>
              <a:t>Lotus blossom</a:t>
            </a:r>
            <a:endParaRPr lang="en-US" b="1"/>
          </a:p>
        </p:txBody>
      </p:sp>
      <p:sp>
        <p:nvSpPr>
          <p:cNvPr id="3" name="TextBox 2">
            <a:extLst>
              <a:ext uri="{FF2B5EF4-FFF2-40B4-BE49-F238E27FC236}">
                <a16:creationId xmlns:a16="http://schemas.microsoft.com/office/drawing/2014/main" id="{C93D6391-834D-04DD-752C-D32D8EFB55D0}"/>
              </a:ext>
            </a:extLst>
          </p:cNvPr>
          <p:cNvSpPr txBox="1"/>
          <p:nvPr/>
        </p:nvSpPr>
        <p:spPr>
          <a:xfrm>
            <a:off x="937439" y="2038778"/>
            <a:ext cx="5709873"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4610"/>
            <a:r>
              <a:rPr lang="en-US" sz="2000" b="1">
                <a:solidFill>
                  <a:srgbClr val="0F2235"/>
                </a:solidFill>
                <a:latin typeface="Arial"/>
                <a:cs typeface="Arial"/>
              </a:rPr>
              <a:t>The box in the </a:t>
            </a:r>
            <a:r>
              <a:rPr lang="en-US" sz="2000" b="1" err="1">
                <a:solidFill>
                  <a:srgbClr val="0F2235"/>
                </a:solidFill>
                <a:latin typeface="Arial"/>
                <a:cs typeface="Arial"/>
              </a:rPr>
              <a:t>centre</a:t>
            </a:r>
            <a:r>
              <a:rPr lang="en-US" sz="2000">
                <a:solidFill>
                  <a:srgbClr val="0F2235"/>
                </a:solidFill>
                <a:latin typeface="Arial"/>
                <a:cs typeface="Arial"/>
              </a:rPr>
              <a:t>: initial problem/question to be solved or a concept to be explored. </a:t>
            </a:r>
            <a:endParaRPr lang="en-US">
              <a:solidFill>
                <a:srgbClr val="000000"/>
              </a:solidFill>
              <a:latin typeface="Open Sans"/>
              <a:ea typeface="Open Sans"/>
              <a:cs typeface="Open Sans"/>
            </a:endParaRPr>
          </a:p>
          <a:p>
            <a:pPr marL="54610"/>
            <a:endParaRPr lang="en-US" sz="2000">
              <a:solidFill>
                <a:srgbClr val="0F2235"/>
              </a:solidFill>
              <a:latin typeface="Arial"/>
              <a:cs typeface="Arial"/>
            </a:endParaRPr>
          </a:p>
          <a:p>
            <a:pPr marL="54610"/>
            <a:r>
              <a:rPr lang="en-US" sz="2000" b="1">
                <a:solidFill>
                  <a:srgbClr val="0F2235"/>
                </a:solidFill>
                <a:latin typeface="Arial"/>
                <a:cs typeface="Arial"/>
              </a:rPr>
              <a:t>Boxes around the central box:</a:t>
            </a:r>
            <a:r>
              <a:rPr lang="en-US" sz="2000">
                <a:solidFill>
                  <a:srgbClr val="0F2235"/>
                </a:solidFill>
                <a:latin typeface="Arial"/>
                <a:cs typeface="Arial"/>
              </a:rPr>
              <a:t> ideas or concepts related to the initial one.</a:t>
            </a:r>
            <a:endParaRPr lang="en-US">
              <a:ea typeface="Open Sans"/>
              <a:cs typeface="Open Sans"/>
            </a:endParaRPr>
          </a:p>
          <a:p>
            <a:pPr marL="54610"/>
            <a:endParaRPr lang="en-US" sz="2000">
              <a:solidFill>
                <a:srgbClr val="0F2235"/>
              </a:solidFill>
              <a:latin typeface="Arial"/>
              <a:cs typeface="Arial"/>
            </a:endParaRPr>
          </a:p>
          <a:p>
            <a:pPr marL="54610"/>
            <a:r>
              <a:rPr lang="en-US" sz="2000">
                <a:solidFill>
                  <a:srgbClr val="0F2235"/>
                </a:solidFill>
                <a:latin typeface="Arial"/>
                <a:ea typeface="Open Sans"/>
                <a:cs typeface="Arial"/>
              </a:rPr>
              <a:t>✔to collect information on problems and their underlying causes</a:t>
            </a:r>
            <a:endParaRPr lang="en-US" sz="2000">
              <a:solidFill>
                <a:srgbClr val="0F2235"/>
              </a:solidFill>
              <a:latin typeface="Arial"/>
              <a:cs typeface="Arial"/>
            </a:endParaRPr>
          </a:p>
          <a:p>
            <a:pPr marL="54610"/>
            <a:r>
              <a:rPr lang="en-US" sz="2000">
                <a:solidFill>
                  <a:srgbClr val="0F2235"/>
                </a:solidFill>
                <a:latin typeface="Arial"/>
                <a:ea typeface="Open Sans"/>
                <a:cs typeface="Arial"/>
              </a:rPr>
              <a:t>✔ to work on possible solutions of problems/issues identified or related issues.</a:t>
            </a:r>
          </a:p>
          <a:p>
            <a:pPr marL="54610"/>
            <a:r>
              <a:rPr lang="en-GB" sz="2000">
                <a:latin typeface="Arial" panose="020B0604020202020204" pitchFamily="34" charset="0"/>
                <a:cs typeface="Arial" panose="020B0604020202020204" pitchFamily="34" charset="0"/>
              </a:rPr>
              <a:t>Underlying cause to a core problem</a:t>
            </a:r>
            <a:endParaRPr lang="en-US" sz="2000">
              <a:solidFill>
                <a:srgbClr val="0F2235"/>
              </a:solidFill>
              <a:latin typeface="Arial"/>
              <a:cs typeface="Arial"/>
            </a:endParaRPr>
          </a:p>
          <a:p>
            <a:pPr marL="54610"/>
            <a:endParaRPr lang="en-US" sz="2400">
              <a:solidFill>
                <a:srgbClr val="0F2235"/>
              </a:solidFill>
              <a:latin typeface="Arial"/>
              <a:ea typeface="Open Sans"/>
              <a:cs typeface="Arial"/>
            </a:endParaRPr>
          </a:p>
        </p:txBody>
      </p:sp>
      <p:sp>
        <p:nvSpPr>
          <p:cNvPr id="4" name="TextBox 3">
            <a:extLst>
              <a:ext uri="{FF2B5EF4-FFF2-40B4-BE49-F238E27FC236}">
                <a16:creationId xmlns:a16="http://schemas.microsoft.com/office/drawing/2014/main" id="{F17FA788-6751-D988-3A8B-D7AB7A8DB325}"/>
              </a:ext>
            </a:extLst>
          </p:cNvPr>
          <p:cNvSpPr txBox="1"/>
          <p:nvPr/>
        </p:nvSpPr>
        <p:spPr>
          <a:xfrm>
            <a:off x="698739" y="3890512"/>
            <a:ext cx="1065074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solidFill>
                  <a:schemeClr val="bg1"/>
                </a:solidFill>
                <a:latin typeface="Arial"/>
                <a:cs typeface="Arial"/>
              </a:rPr>
              <a:t>​</a:t>
            </a:r>
            <a:endParaRPr lang="en-US">
              <a:solidFill>
                <a:schemeClr val="bg1"/>
              </a:solidFill>
              <a:highlight>
                <a:srgbClr val="C0C0C0"/>
              </a:highlight>
              <a:latin typeface="Arial"/>
              <a:ea typeface="Open Sans"/>
              <a:cs typeface="Arial"/>
            </a:endParaRPr>
          </a:p>
        </p:txBody>
      </p:sp>
      <p:pic>
        <p:nvPicPr>
          <p:cNvPr id="6" name="Picture 5">
            <a:extLst>
              <a:ext uri="{FF2B5EF4-FFF2-40B4-BE49-F238E27FC236}">
                <a16:creationId xmlns:a16="http://schemas.microsoft.com/office/drawing/2014/main" id="{0C21E902-F68F-B567-BA2F-46A03C06DAAD}"/>
              </a:ext>
            </a:extLst>
          </p:cNvPr>
          <p:cNvPicPr>
            <a:picLocks noChangeAspect="1"/>
          </p:cNvPicPr>
          <p:nvPr/>
        </p:nvPicPr>
        <p:blipFill>
          <a:blip r:embed="rId3"/>
          <a:stretch>
            <a:fillRect/>
          </a:stretch>
        </p:blipFill>
        <p:spPr>
          <a:xfrm>
            <a:off x="6515837" y="526615"/>
            <a:ext cx="5401181" cy="6017155"/>
          </a:xfrm>
          <a:prstGeom prst="rect">
            <a:avLst/>
          </a:prstGeom>
        </p:spPr>
      </p:pic>
    </p:spTree>
    <p:extLst>
      <p:ext uri="{BB962C8B-B14F-4D97-AF65-F5344CB8AC3E}">
        <p14:creationId xmlns:p14="http://schemas.microsoft.com/office/powerpoint/2010/main" val="2330913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9831C-DDCC-1CF9-20F7-6D3746FBF291}"/>
              </a:ext>
            </a:extLst>
          </p:cNvPr>
          <p:cNvSpPr>
            <a:spLocks noGrp="1"/>
          </p:cNvSpPr>
          <p:nvPr>
            <p:ph type="title"/>
          </p:nvPr>
        </p:nvSpPr>
        <p:spPr/>
        <p:txBody>
          <a:bodyPr/>
          <a:lstStyle/>
          <a:p>
            <a:r>
              <a:rPr lang="en-US" b="1">
                <a:latin typeface="Arial"/>
                <a:cs typeface="Arial"/>
              </a:rPr>
              <a:t>Exercise (Lotus blossom)</a:t>
            </a:r>
            <a:endParaRPr lang="en-US"/>
          </a:p>
        </p:txBody>
      </p:sp>
      <p:sp>
        <p:nvSpPr>
          <p:cNvPr id="3" name="TextBox 2">
            <a:extLst>
              <a:ext uri="{FF2B5EF4-FFF2-40B4-BE49-F238E27FC236}">
                <a16:creationId xmlns:a16="http://schemas.microsoft.com/office/drawing/2014/main" id="{6EEEC46E-EAA7-9F1C-E3B4-7888E9998A7C}"/>
              </a:ext>
            </a:extLst>
          </p:cNvPr>
          <p:cNvSpPr txBox="1"/>
          <p:nvPr/>
        </p:nvSpPr>
        <p:spPr>
          <a:xfrm>
            <a:off x="1044783" y="1904654"/>
            <a:ext cx="10304347"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dirty="0">
                <a:solidFill>
                  <a:srgbClr val="0F2235"/>
                </a:solidFill>
                <a:latin typeface="Arial"/>
                <a:cs typeface="Arial"/>
              </a:rPr>
              <a:t>Participants in 3 groups</a:t>
            </a:r>
            <a:endParaRPr lang="en-US" sz="2000" dirty="0">
              <a:solidFill>
                <a:srgbClr val="0F2235"/>
              </a:solidFill>
              <a:latin typeface="Arial"/>
              <a:ea typeface="Open Sans"/>
              <a:cs typeface="Open Sans"/>
            </a:endParaRPr>
          </a:p>
          <a:p>
            <a:pPr marL="742315" lvl="1" indent="-285750">
              <a:buFont typeface="Courier New"/>
              <a:buChar char="o"/>
            </a:pPr>
            <a:r>
              <a:rPr lang="en-US" sz="2000" dirty="0">
                <a:solidFill>
                  <a:srgbClr val="0F2235"/>
                </a:solidFill>
                <a:latin typeface="Arial"/>
                <a:cs typeface="Arial"/>
              </a:rPr>
              <a:t>Each group receives a persona </a:t>
            </a:r>
          </a:p>
          <a:p>
            <a:pPr marL="742315" lvl="1" indent="-285750">
              <a:buFont typeface="Courier New"/>
              <a:buChar char="o"/>
            </a:pPr>
            <a:r>
              <a:rPr lang="en-US" sz="2000" dirty="0">
                <a:solidFill>
                  <a:srgbClr val="0F2235"/>
                </a:solidFill>
                <a:latin typeface="Arial"/>
                <a:cs typeface="Arial"/>
              </a:rPr>
              <a:t>1 volunteer participant as the facilitator </a:t>
            </a:r>
            <a:endParaRPr lang="en-US" dirty="0">
              <a:ea typeface="Open Sans"/>
              <a:cs typeface="Open Sans"/>
            </a:endParaRPr>
          </a:p>
          <a:p>
            <a:pPr marL="742315" lvl="1" indent="-285750">
              <a:buFont typeface="Courier New"/>
              <a:buChar char="o"/>
            </a:pPr>
            <a:r>
              <a:rPr lang="en-US" sz="2000" dirty="0">
                <a:solidFill>
                  <a:srgbClr val="0F2235"/>
                </a:solidFill>
                <a:latin typeface="Arial"/>
                <a:cs typeface="Arial"/>
              </a:rPr>
              <a:t>All others active participants</a:t>
            </a:r>
            <a:endParaRPr lang="en-US" sz="2000" dirty="0">
              <a:solidFill>
                <a:srgbClr val="0F2235"/>
              </a:solidFill>
              <a:latin typeface="Arial"/>
              <a:ea typeface="Open Sans"/>
              <a:cs typeface="Arial"/>
            </a:endParaRPr>
          </a:p>
          <a:p>
            <a:pPr marL="285750" indent="-285750">
              <a:buFont typeface="Arial"/>
              <a:buChar char="•"/>
            </a:pPr>
            <a:endParaRPr lang="en-US" sz="2000">
              <a:solidFill>
                <a:srgbClr val="0F2235"/>
              </a:solidFill>
              <a:latin typeface="Arial"/>
              <a:ea typeface="Open Sans"/>
              <a:cs typeface="Arial"/>
            </a:endParaRPr>
          </a:p>
          <a:p>
            <a:pPr marL="285750" indent="-285750">
              <a:buFont typeface="Arial"/>
              <a:buChar char="•"/>
            </a:pPr>
            <a:r>
              <a:rPr lang="en-US" sz="2000" dirty="0">
                <a:solidFill>
                  <a:srgbClr val="0F2235"/>
                </a:solidFill>
                <a:latin typeface="Arial"/>
                <a:ea typeface="Open Sans"/>
                <a:cs typeface="Arial"/>
              </a:rPr>
              <a:t>Participants brainstorm in two steps:</a:t>
            </a:r>
            <a:endParaRPr lang="en-US" dirty="0">
              <a:solidFill>
                <a:srgbClr val="000000"/>
              </a:solidFill>
              <a:latin typeface="Open Sans"/>
              <a:ea typeface="Open Sans"/>
              <a:cs typeface="Open Sans"/>
            </a:endParaRPr>
          </a:p>
          <a:p>
            <a:pPr marL="799465" lvl="1" indent="-342900">
              <a:buFont typeface="Courier New"/>
              <a:buChar char="o"/>
            </a:pPr>
            <a:r>
              <a:rPr lang="en-US" sz="2000" b="1" dirty="0">
                <a:solidFill>
                  <a:srgbClr val="0F2235"/>
                </a:solidFill>
                <a:latin typeface="Arial"/>
                <a:ea typeface="Open Sans"/>
                <a:cs typeface="Arial"/>
              </a:rPr>
              <a:t>Step 1: </a:t>
            </a:r>
            <a:r>
              <a:rPr lang="en-US" sz="2000" b="1" dirty="0">
                <a:solidFill>
                  <a:srgbClr val="964091"/>
                </a:solidFill>
                <a:latin typeface="Arial"/>
                <a:ea typeface="Open Sans"/>
                <a:cs typeface="Arial"/>
              </a:rPr>
              <a:t>Challenges</a:t>
            </a:r>
            <a:r>
              <a:rPr lang="en-US" sz="2000" dirty="0">
                <a:solidFill>
                  <a:srgbClr val="0F2235"/>
                </a:solidFill>
                <a:latin typeface="Arial"/>
                <a:ea typeface="Open Sans"/>
                <a:cs typeface="Arial"/>
              </a:rPr>
              <a:t> and </a:t>
            </a:r>
            <a:r>
              <a:rPr lang="en-US" sz="2000" b="1" dirty="0">
                <a:solidFill>
                  <a:srgbClr val="964091"/>
                </a:solidFill>
                <a:latin typeface="Arial"/>
                <a:ea typeface="Open Sans"/>
                <a:cs typeface="Arial"/>
              </a:rPr>
              <a:t>problems</a:t>
            </a:r>
            <a:r>
              <a:rPr lang="en-US" sz="2000" dirty="0">
                <a:solidFill>
                  <a:srgbClr val="0F2235"/>
                </a:solidFill>
                <a:latin typeface="Arial"/>
                <a:ea typeface="Open Sans"/>
                <a:cs typeface="Arial"/>
              </a:rPr>
              <a:t> identified from the first exercise will be placed in the </a:t>
            </a:r>
            <a:r>
              <a:rPr lang="en-US" sz="2000" dirty="0" err="1">
                <a:solidFill>
                  <a:srgbClr val="0F2235"/>
                </a:solidFill>
                <a:latin typeface="Arial"/>
                <a:ea typeface="Open Sans"/>
                <a:cs typeface="Arial"/>
              </a:rPr>
              <a:t>centre</a:t>
            </a:r>
            <a:r>
              <a:rPr lang="en-US" sz="2000" dirty="0">
                <a:solidFill>
                  <a:srgbClr val="0F2235"/>
                </a:solidFill>
                <a:latin typeface="Arial"/>
                <a:ea typeface="Open Sans"/>
                <a:cs typeface="Arial"/>
              </a:rPr>
              <a:t> around the name of the persona. </a:t>
            </a:r>
          </a:p>
          <a:p>
            <a:pPr marL="799465" lvl="1" indent="-342900">
              <a:buFont typeface="Courier New"/>
              <a:buChar char="o"/>
            </a:pPr>
            <a:r>
              <a:rPr lang="en-US" sz="2000" b="1" dirty="0">
                <a:solidFill>
                  <a:srgbClr val="0F2235"/>
                </a:solidFill>
                <a:latin typeface="Arial"/>
                <a:ea typeface="Open Sans"/>
                <a:cs typeface="Arial"/>
              </a:rPr>
              <a:t>Step 2:</a:t>
            </a:r>
            <a:r>
              <a:rPr lang="en-US" sz="2000" dirty="0">
                <a:solidFill>
                  <a:srgbClr val="0F2235"/>
                </a:solidFill>
                <a:latin typeface="Arial"/>
                <a:ea typeface="Open Sans"/>
                <a:cs typeface="Arial"/>
              </a:rPr>
              <a:t> Each challenge identified is copied to the second level of the Lotus Blossom poster. Participants </a:t>
            </a:r>
            <a:r>
              <a:rPr lang="en-US" sz="2000" b="1" dirty="0">
                <a:solidFill>
                  <a:srgbClr val="964091"/>
                </a:solidFill>
                <a:latin typeface="Arial"/>
                <a:ea typeface="Open Sans"/>
                <a:cs typeface="Arial"/>
              </a:rPr>
              <a:t>brainstorm on each challenge to find solutions</a:t>
            </a:r>
            <a:r>
              <a:rPr lang="en-US" sz="2000" dirty="0">
                <a:solidFill>
                  <a:srgbClr val="0F2235"/>
                </a:solidFill>
                <a:latin typeface="Arial"/>
                <a:ea typeface="Open Sans"/>
                <a:cs typeface="Arial"/>
              </a:rPr>
              <a:t>.</a:t>
            </a:r>
          </a:p>
          <a:p>
            <a:endParaRPr lang="en-US" sz="2000">
              <a:solidFill>
                <a:srgbClr val="964091"/>
              </a:solidFill>
              <a:latin typeface="Arial"/>
              <a:ea typeface="Open Sans"/>
              <a:cs typeface="Arial"/>
            </a:endParaRPr>
          </a:p>
          <a:p>
            <a:r>
              <a:rPr lang="en-US" sz="2000" b="1" dirty="0">
                <a:solidFill>
                  <a:srgbClr val="AED7BD"/>
                </a:solidFill>
                <a:latin typeface="Arial"/>
                <a:ea typeface="Open Sans"/>
                <a:cs typeface="Arial"/>
              </a:rPr>
              <a:t>Apply the technique (35 minutes)</a:t>
            </a:r>
            <a:endParaRPr lang="en-US" b="1" dirty="0">
              <a:solidFill>
                <a:srgbClr val="AED7BD"/>
              </a:solidFill>
              <a:ea typeface="Open Sans"/>
              <a:cs typeface="Open Sans"/>
            </a:endParaRPr>
          </a:p>
          <a:p>
            <a:r>
              <a:rPr lang="en-US" sz="2000" b="1" dirty="0">
                <a:solidFill>
                  <a:srgbClr val="AED7BD"/>
                </a:solidFill>
                <a:latin typeface="Arial"/>
                <a:ea typeface="Open Sans"/>
                <a:cs typeface="Arial"/>
              </a:rPr>
              <a:t>Back in plenary: presentation and group feedback (15 minutes)</a:t>
            </a:r>
            <a:endParaRPr lang="en-US" b="1" dirty="0">
              <a:solidFill>
                <a:srgbClr val="AED7BD"/>
              </a:solidFill>
              <a:latin typeface="Open Sans"/>
              <a:ea typeface="Open Sans"/>
              <a:cs typeface="Open Sans"/>
            </a:endParaRPr>
          </a:p>
        </p:txBody>
      </p:sp>
      <p:pic>
        <p:nvPicPr>
          <p:cNvPr id="4" name="Graphic 3" descr="Hourglass Finished with solid fill">
            <a:extLst>
              <a:ext uri="{FF2B5EF4-FFF2-40B4-BE49-F238E27FC236}">
                <a16:creationId xmlns:a16="http://schemas.microsoft.com/office/drawing/2014/main" id="{BF2EC258-9DFB-B7CE-3A51-B83C7E97A7C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75738" y="5296453"/>
            <a:ext cx="774032" cy="814137"/>
          </a:xfrm>
          <a:prstGeom prst="rect">
            <a:avLst/>
          </a:prstGeom>
        </p:spPr>
      </p:pic>
    </p:spTree>
    <p:extLst>
      <p:ext uri="{BB962C8B-B14F-4D97-AF65-F5344CB8AC3E}">
        <p14:creationId xmlns:p14="http://schemas.microsoft.com/office/powerpoint/2010/main" val="3193030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F4411-9933-481E-1D20-B9F853AEBA1C}"/>
              </a:ext>
            </a:extLst>
          </p:cNvPr>
          <p:cNvSpPr>
            <a:spLocks noGrp="1"/>
          </p:cNvSpPr>
          <p:nvPr>
            <p:ph type="title" idx="4294967295"/>
          </p:nvPr>
        </p:nvSpPr>
        <p:spPr>
          <a:xfrm>
            <a:off x="1053829" y="2856959"/>
            <a:ext cx="10086975" cy="777875"/>
          </a:xfrm>
        </p:spPr>
        <p:txBody>
          <a:bodyPr/>
          <a:lstStyle/>
          <a:p>
            <a:pPr algn="ctr"/>
            <a:r>
              <a:rPr lang="en-US" b="1">
                <a:latin typeface="Arial"/>
                <a:cs typeface="Arial"/>
              </a:rPr>
              <a:t>RECAP</a:t>
            </a:r>
            <a:endParaRPr lang="en-US" b="1"/>
          </a:p>
        </p:txBody>
      </p:sp>
      <p:sp>
        <p:nvSpPr>
          <p:cNvPr id="3" name="Slide Number Placeholder 2">
            <a:extLst>
              <a:ext uri="{FF2B5EF4-FFF2-40B4-BE49-F238E27FC236}">
                <a16:creationId xmlns:a16="http://schemas.microsoft.com/office/drawing/2014/main" id="{354BD1D7-3EB9-20A7-CE6A-6E6B86EF3D81}"/>
              </a:ext>
            </a:extLst>
          </p:cNvPr>
          <p:cNvSpPr>
            <a:spLocks noGrp="1"/>
          </p:cNvSpPr>
          <p:nvPr>
            <p:ph type="sldNum" sz="quarter" idx="4294967295"/>
          </p:nvPr>
        </p:nvSpPr>
        <p:spPr>
          <a:xfrm>
            <a:off x="9448800" y="6334125"/>
            <a:ext cx="2743200" cy="365125"/>
          </a:xfrm>
        </p:spPr>
        <p:txBody>
          <a:bodyPr/>
          <a:lstStyle/>
          <a:p>
            <a:fld id="{783777ED-E0AE-DD49-A1E6-113717D9A99F}" type="slidenum">
              <a:rPr lang="fr-FR" smtClean="0"/>
              <a:pPr/>
              <a:t>22</a:t>
            </a:fld>
            <a:endParaRPr lang="fr-FR"/>
          </a:p>
        </p:txBody>
      </p:sp>
    </p:spTree>
    <p:extLst>
      <p:ext uri="{BB962C8B-B14F-4D97-AF65-F5344CB8AC3E}">
        <p14:creationId xmlns:p14="http://schemas.microsoft.com/office/powerpoint/2010/main" val="2161809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2465A-C460-D95C-8D54-2C25FA3B937B}"/>
              </a:ext>
            </a:extLst>
          </p:cNvPr>
          <p:cNvSpPr>
            <a:spLocks noGrp="1"/>
          </p:cNvSpPr>
          <p:nvPr>
            <p:ph type="title"/>
          </p:nvPr>
        </p:nvSpPr>
        <p:spPr>
          <a:xfrm>
            <a:off x="1035770" y="3020365"/>
            <a:ext cx="7595273" cy="1861285"/>
          </a:xfrm>
        </p:spPr>
        <p:txBody>
          <a:bodyPr/>
          <a:lstStyle/>
          <a:p>
            <a:r>
              <a:rPr lang="en-US" b="1"/>
              <a:t>Other participatory techniques</a:t>
            </a:r>
            <a:endParaRPr lang="el-GR" b="1"/>
          </a:p>
        </p:txBody>
      </p:sp>
    </p:spTree>
    <p:extLst>
      <p:ext uri="{BB962C8B-B14F-4D97-AF65-F5344CB8AC3E}">
        <p14:creationId xmlns:p14="http://schemas.microsoft.com/office/powerpoint/2010/main" val="1891897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3BA8B-5C66-6CAF-BD99-69DDA2E3FB15}"/>
              </a:ext>
            </a:extLst>
          </p:cNvPr>
          <p:cNvSpPr>
            <a:spLocks noGrp="1"/>
          </p:cNvSpPr>
          <p:nvPr>
            <p:ph type="title"/>
          </p:nvPr>
        </p:nvSpPr>
        <p:spPr>
          <a:xfrm>
            <a:off x="1052512" y="1113995"/>
            <a:ext cx="10086975" cy="778381"/>
          </a:xfrm>
        </p:spPr>
        <p:txBody>
          <a:bodyPr/>
          <a:lstStyle/>
          <a:p>
            <a:r>
              <a:rPr lang="en-US" b="1">
                <a:latin typeface="Arial"/>
                <a:cs typeface="Arial"/>
              </a:rPr>
              <a:t>Stakeholders' mapping </a:t>
            </a:r>
            <a:endParaRPr lang="en-US" b="1"/>
          </a:p>
        </p:txBody>
      </p:sp>
      <p:sp>
        <p:nvSpPr>
          <p:cNvPr id="3" name="TextBox 2">
            <a:extLst>
              <a:ext uri="{FF2B5EF4-FFF2-40B4-BE49-F238E27FC236}">
                <a16:creationId xmlns:a16="http://schemas.microsoft.com/office/drawing/2014/main" id="{91FF26EF-3E11-C151-6A8B-611F7CD4F15D}"/>
              </a:ext>
            </a:extLst>
          </p:cNvPr>
          <p:cNvSpPr txBox="1"/>
          <p:nvPr/>
        </p:nvSpPr>
        <p:spPr>
          <a:xfrm>
            <a:off x="573811" y="1895999"/>
            <a:ext cx="6413619"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01955" indent="-347345">
              <a:spcBef>
                <a:spcPts val="600"/>
              </a:spcBef>
              <a:spcAft>
                <a:spcPts val="600"/>
              </a:spcAft>
            </a:pPr>
            <a:r>
              <a:rPr lang="en-US" sz="2000">
                <a:solidFill>
                  <a:srgbClr val="FFFFFF"/>
                </a:solidFill>
                <a:highlight>
                  <a:srgbClr val="AED7BD"/>
                </a:highlight>
                <a:latin typeface="Arial"/>
                <a:cs typeface="Arial"/>
              </a:rPr>
              <a:t>Map actors</a:t>
            </a:r>
          </a:p>
          <a:p>
            <a:pPr marL="688340" indent="-285750">
              <a:spcBef>
                <a:spcPts val="600"/>
              </a:spcBef>
              <a:buFont typeface="Arial"/>
              <a:buChar char="•"/>
            </a:pPr>
            <a:r>
              <a:rPr lang="en-US" sz="2000">
                <a:latin typeface="Arial"/>
                <a:cs typeface="Arial"/>
              </a:rPr>
              <a:t>People in power position</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Human resources staff</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Key units (e.g. quality management)</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Experts</a:t>
            </a:r>
            <a:endParaRPr lang="en-US" sz="2000">
              <a:latin typeface="Arial"/>
              <a:ea typeface="Open Sans"/>
              <a:cs typeface="Arial"/>
            </a:endParaRPr>
          </a:p>
          <a:p>
            <a:pPr marL="688340" indent="-285750">
              <a:spcBef>
                <a:spcPts val="600"/>
              </a:spcBef>
              <a:buFont typeface="Arial"/>
              <a:buChar char="•"/>
            </a:pPr>
            <a:r>
              <a:rPr lang="en-US" sz="2000">
                <a:latin typeface="Arial"/>
                <a:cs typeface="Arial"/>
              </a:rPr>
              <a:t>Enthusiasts</a:t>
            </a:r>
            <a:endParaRPr lang="en-US" sz="2000">
              <a:latin typeface="Arial"/>
              <a:ea typeface="Open Sans"/>
              <a:cs typeface="Arial"/>
            </a:endParaRPr>
          </a:p>
          <a:p>
            <a:pPr marL="688340" indent="-285750">
              <a:spcBef>
                <a:spcPts val="600"/>
              </a:spcBef>
              <a:buFont typeface="Arial"/>
              <a:buChar char="•"/>
            </a:pPr>
            <a:r>
              <a:rPr lang="en-US" sz="2000" err="1">
                <a:latin typeface="Arial"/>
                <a:cs typeface="Arial"/>
              </a:rPr>
              <a:t>Etc</a:t>
            </a:r>
            <a:r>
              <a:rPr lang="en-US" sz="2000">
                <a:latin typeface="Arial"/>
                <a:cs typeface="Arial"/>
              </a:rPr>
              <a:t>…</a:t>
            </a:r>
            <a:endParaRPr lang="en-US" sz="2000">
              <a:latin typeface="Arial"/>
              <a:ea typeface="Open Sans"/>
              <a:cs typeface="Arial"/>
            </a:endParaRPr>
          </a:p>
          <a:p>
            <a:pPr marL="401955" indent="-347345">
              <a:spcBef>
                <a:spcPts val="600"/>
              </a:spcBef>
              <a:spcAft>
                <a:spcPts val="600"/>
              </a:spcAft>
            </a:pPr>
            <a:r>
              <a:rPr lang="en-US" sz="2000">
                <a:solidFill>
                  <a:srgbClr val="FFFFFF"/>
                </a:solidFill>
                <a:highlight>
                  <a:srgbClr val="AED7BD"/>
                </a:highlight>
                <a:latin typeface="Arial"/>
                <a:cs typeface="Arial"/>
              </a:rPr>
              <a:t>Identify (potential) allies</a:t>
            </a:r>
          </a:p>
          <a:p>
            <a:pPr marL="401955" indent="-347345">
              <a:spcBef>
                <a:spcPts val="600"/>
              </a:spcBef>
              <a:spcAft>
                <a:spcPts val="600"/>
              </a:spcAft>
            </a:pPr>
            <a:r>
              <a:rPr lang="en-US" sz="2000">
                <a:solidFill>
                  <a:srgbClr val="FFFFFF"/>
                </a:solidFill>
                <a:highlight>
                  <a:srgbClr val="AED7BD"/>
                </a:highlight>
                <a:latin typeface="Arial"/>
                <a:cs typeface="Arial"/>
              </a:rPr>
              <a:t>Identify different level of involvement of change agents </a:t>
            </a:r>
            <a:r>
              <a:rPr lang="en-US" sz="2000">
                <a:latin typeface="Arial"/>
                <a:cs typeface="Arial"/>
              </a:rPr>
              <a:t>to be directly involved, keep informed,  etc. </a:t>
            </a:r>
            <a:endParaRPr lang="en-US" sz="2000">
              <a:latin typeface="Arial"/>
              <a:ea typeface="Open Sans"/>
              <a:cs typeface="Arial"/>
            </a:endParaRPr>
          </a:p>
        </p:txBody>
      </p:sp>
      <p:pic>
        <p:nvPicPr>
          <p:cNvPr id="8" name="Picture 7">
            <a:extLst>
              <a:ext uri="{FF2B5EF4-FFF2-40B4-BE49-F238E27FC236}">
                <a16:creationId xmlns:a16="http://schemas.microsoft.com/office/drawing/2014/main" id="{53A3386B-0EFC-60C5-A748-22B27CA24BE4}"/>
              </a:ext>
            </a:extLst>
          </p:cNvPr>
          <p:cNvPicPr>
            <a:picLocks noChangeAspect="1"/>
          </p:cNvPicPr>
          <p:nvPr/>
        </p:nvPicPr>
        <p:blipFill>
          <a:blip r:embed="rId3"/>
          <a:stretch>
            <a:fillRect/>
          </a:stretch>
        </p:blipFill>
        <p:spPr>
          <a:xfrm>
            <a:off x="6871275" y="985294"/>
            <a:ext cx="4577948" cy="5100037"/>
          </a:xfrm>
          <a:prstGeom prst="rect">
            <a:avLst/>
          </a:prstGeom>
        </p:spPr>
      </p:pic>
      <p:sp>
        <p:nvSpPr>
          <p:cNvPr id="12" name="TextBox 11">
            <a:extLst>
              <a:ext uri="{FF2B5EF4-FFF2-40B4-BE49-F238E27FC236}">
                <a16:creationId xmlns:a16="http://schemas.microsoft.com/office/drawing/2014/main" id="{F30BE1EE-0E4C-9B0D-AC99-93152C7F58FB}"/>
              </a:ext>
            </a:extLst>
          </p:cNvPr>
          <p:cNvSpPr txBox="1"/>
          <p:nvPr/>
        </p:nvSpPr>
        <p:spPr>
          <a:xfrm>
            <a:off x="9349093" y="3780147"/>
            <a:ext cx="2627559" cy="510778"/>
          </a:xfrm>
          <a:prstGeom prst="roundRect">
            <a:avLst/>
          </a:prstGeom>
          <a:solidFill>
            <a:srgbClr val="0F2235"/>
          </a:solidFill>
        </p:spPr>
        <p:txBody>
          <a:bodyPr wrap="square">
            <a:spAutoFit/>
          </a:bodyPr>
          <a:lstStyle/>
          <a:p>
            <a:pPr marL="54610"/>
            <a:r>
              <a:rPr lang="en-US" sz="1200">
                <a:solidFill>
                  <a:srgbClr val="FFFFFF"/>
                </a:solidFill>
                <a:latin typeface="Arial"/>
                <a:cs typeface="Arial"/>
              </a:rPr>
              <a:t>Inner circle: who are directly involved with the future action plan</a:t>
            </a:r>
            <a:endParaRPr lang="en-US" sz="1200">
              <a:solidFill>
                <a:srgbClr val="FFFFFF"/>
              </a:solidFill>
              <a:latin typeface="Open Sans"/>
              <a:ea typeface="Open Sans"/>
              <a:cs typeface="Open Sans"/>
            </a:endParaRPr>
          </a:p>
        </p:txBody>
      </p:sp>
      <p:sp>
        <p:nvSpPr>
          <p:cNvPr id="13" name="TextBox 12">
            <a:extLst>
              <a:ext uri="{FF2B5EF4-FFF2-40B4-BE49-F238E27FC236}">
                <a16:creationId xmlns:a16="http://schemas.microsoft.com/office/drawing/2014/main" id="{1C16F8A4-C676-86C6-945E-A78779DEEFB9}"/>
              </a:ext>
            </a:extLst>
          </p:cNvPr>
          <p:cNvSpPr txBox="1"/>
          <p:nvPr/>
        </p:nvSpPr>
        <p:spPr>
          <a:xfrm>
            <a:off x="9349093" y="2682243"/>
            <a:ext cx="2627559" cy="510778"/>
          </a:xfrm>
          <a:prstGeom prst="roundRect">
            <a:avLst/>
          </a:prstGeom>
          <a:solidFill>
            <a:srgbClr val="0F2235"/>
          </a:solidFill>
        </p:spPr>
        <p:txBody>
          <a:bodyPr wrap="square">
            <a:spAutoFit/>
          </a:bodyPr>
          <a:lstStyle/>
          <a:p>
            <a:pPr marL="54610"/>
            <a:r>
              <a:rPr lang="en-US" sz="1200">
                <a:solidFill>
                  <a:srgbClr val="FFFFFF"/>
                </a:solidFill>
                <a:latin typeface="Arial"/>
                <a:cs typeface="Arial"/>
              </a:rPr>
              <a:t>Second circle: the stakeholders involved with the service</a:t>
            </a:r>
            <a:endParaRPr lang="en-US" sz="1200">
              <a:solidFill>
                <a:srgbClr val="FFFFFF"/>
              </a:solidFill>
              <a:latin typeface="Arial"/>
              <a:ea typeface="Open Sans"/>
              <a:cs typeface="Arial"/>
            </a:endParaRPr>
          </a:p>
        </p:txBody>
      </p:sp>
      <p:sp>
        <p:nvSpPr>
          <p:cNvPr id="14" name="TextBox 13">
            <a:extLst>
              <a:ext uri="{FF2B5EF4-FFF2-40B4-BE49-F238E27FC236}">
                <a16:creationId xmlns:a16="http://schemas.microsoft.com/office/drawing/2014/main" id="{27C12821-B481-A787-1208-EC5A5C40259D}"/>
              </a:ext>
            </a:extLst>
          </p:cNvPr>
          <p:cNvSpPr txBox="1"/>
          <p:nvPr/>
        </p:nvSpPr>
        <p:spPr>
          <a:xfrm>
            <a:off x="9349093" y="1770922"/>
            <a:ext cx="2627559" cy="510778"/>
          </a:xfrm>
          <a:prstGeom prst="roundRect">
            <a:avLst/>
          </a:prstGeom>
          <a:solidFill>
            <a:srgbClr val="0F2235"/>
          </a:solidFill>
        </p:spPr>
        <p:txBody>
          <a:bodyPr wrap="square">
            <a:spAutoFit/>
          </a:bodyPr>
          <a:lstStyle/>
          <a:p>
            <a:pPr marL="54610"/>
            <a:r>
              <a:rPr lang="en-US" sz="1200" b="1">
                <a:solidFill>
                  <a:srgbClr val="FFFFFF"/>
                </a:solidFill>
                <a:latin typeface="Arial"/>
                <a:cs typeface="Arial"/>
              </a:rPr>
              <a:t>Third circle</a:t>
            </a:r>
            <a:r>
              <a:rPr lang="en-US" sz="1200">
                <a:solidFill>
                  <a:srgbClr val="FFFFFF"/>
                </a:solidFill>
                <a:latin typeface="Arial"/>
                <a:cs typeface="Arial"/>
              </a:rPr>
              <a:t>: external providers/collaborations</a:t>
            </a:r>
            <a:endParaRPr lang="en-US" sz="1200">
              <a:solidFill>
                <a:srgbClr val="FFFFFF"/>
              </a:solidFill>
              <a:latin typeface="Arial"/>
              <a:ea typeface="Open Sans"/>
              <a:cs typeface="Arial"/>
            </a:endParaRPr>
          </a:p>
        </p:txBody>
      </p:sp>
    </p:spTree>
    <p:extLst>
      <p:ext uri="{BB962C8B-B14F-4D97-AF65-F5344CB8AC3E}">
        <p14:creationId xmlns:p14="http://schemas.microsoft.com/office/powerpoint/2010/main" val="4148051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466EC-BB97-F7E4-EEEF-E98D02826AB1}"/>
              </a:ext>
            </a:extLst>
          </p:cNvPr>
          <p:cNvSpPr>
            <a:spLocks noGrp="1"/>
          </p:cNvSpPr>
          <p:nvPr>
            <p:ph type="title"/>
          </p:nvPr>
        </p:nvSpPr>
        <p:spPr/>
        <p:txBody>
          <a:bodyPr/>
          <a:lstStyle/>
          <a:p>
            <a:r>
              <a:rPr lang="en-US" b="1">
                <a:latin typeface="Arial"/>
                <a:cs typeface="Arial"/>
              </a:rPr>
              <a:t>Variety of stakeholders' mapping templates</a:t>
            </a:r>
            <a:endParaRPr lang="en-US" b="1"/>
          </a:p>
        </p:txBody>
      </p:sp>
      <p:sp>
        <p:nvSpPr>
          <p:cNvPr id="3" name="Slide Number Placeholder 2">
            <a:extLst>
              <a:ext uri="{FF2B5EF4-FFF2-40B4-BE49-F238E27FC236}">
                <a16:creationId xmlns:a16="http://schemas.microsoft.com/office/drawing/2014/main" id="{39CCB5BA-0158-CDA8-F727-DB49E197FAD4}"/>
              </a:ext>
            </a:extLst>
          </p:cNvPr>
          <p:cNvSpPr>
            <a:spLocks noGrp="1"/>
          </p:cNvSpPr>
          <p:nvPr>
            <p:ph type="sldNum" sz="quarter" idx="4"/>
          </p:nvPr>
        </p:nvSpPr>
        <p:spPr/>
        <p:txBody>
          <a:bodyPr/>
          <a:lstStyle/>
          <a:p>
            <a:fld id="{783777ED-E0AE-DD49-A1E6-113717D9A99F}" type="slidenum">
              <a:rPr lang="fr-FR" smtClean="0"/>
              <a:pPr/>
              <a:t>25</a:t>
            </a:fld>
            <a:endParaRPr lang="fr-FR"/>
          </a:p>
        </p:txBody>
      </p:sp>
      <p:sp>
        <p:nvSpPr>
          <p:cNvPr id="4" name="TextBox 3">
            <a:extLst>
              <a:ext uri="{FF2B5EF4-FFF2-40B4-BE49-F238E27FC236}">
                <a16:creationId xmlns:a16="http://schemas.microsoft.com/office/drawing/2014/main" id="{488238DB-DE7E-4A43-F67A-BCE17284047E}"/>
              </a:ext>
            </a:extLst>
          </p:cNvPr>
          <p:cNvSpPr txBox="1"/>
          <p:nvPr/>
        </p:nvSpPr>
        <p:spPr>
          <a:xfrm>
            <a:off x="6802281" y="6038317"/>
            <a:ext cx="367755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who to inform, to work with, to consult or just to monitor</a:t>
            </a:r>
            <a:endParaRPr lang="en-US"/>
          </a:p>
        </p:txBody>
      </p:sp>
      <p:sp>
        <p:nvSpPr>
          <p:cNvPr id="5" name="TextBox 4">
            <a:extLst>
              <a:ext uri="{FF2B5EF4-FFF2-40B4-BE49-F238E27FC236}">
                <a16:creationId xmlns:a16="http://schemas.microsoft.com/office/drawing/2014/main" id="{13A21CFE-7E5E-41D3-E337-CF8C1EF9B00B}"/>
              </a:ext>
            </a:extLst>
          </p:cNvPr>
          <p:cNvSpPr txBox="1"/>
          <p:nvPr/>
        </p:nvSpPr>
        <p:spPr>
          <a:xfrm>
            <a:off x="1350766" y="6008238"/>
            <a:ext cx="305950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F2235"/>
                </a:solidFill>
                <a:latin typeface="Arial"/>
                <a:cs typeface="Arial"/>
              </a:rPr>
              <a:t>Levels of influence and resistance</a:t>
            </a:r>
            <a:endParaRPr lang="en-US"/>
          </a:p>
        </p:txBody>
      </p:sp>
      <p:pic>
        <p:nvPicPr>
          <p:cNvPr id="7" name="Picture 6" descr="A blue grid with white text&#10;&#10;Description automatically generated">
            <a:extLst>
              <a:ext uri="{FF2B5EF4-FFF2-40B4-BE49-F238E27FC236}">
                <a16:creationId xmlns:a16="http://schemas.microsoft.com/office/drawing/2014/main" id="{82D391BE-D072-D99D-4A5E-44B9C0713F47}"/>
              </a:ext>
            </a:extLst>
          </p:cNvPr>
          <p:cNvPicPr>
            <a:picLocks noChangeAspect="1"/>
          </p:cNvPicPr>
          <p:nvPr/>
        </p:nvPicPr>
        <p:blipFill>
          <a:blip r:embed="rId3"/>
          <a:stretch>
            <a:fillRect/>
          </a:stretch>
        </p:blipFill>
        <p:spPr>
          <a:xfrm>
            <a:off x="5133086" y="1905000"/>
            <a:ext cx="6437673" cy="4100763"/>
          </a:xfrm>
          <a:prstGeom prst="rect">
            <a:avLst/>
          </a:prstGeom>
        </p:spPr>
      </p:pic>
      <p:pic>
        <p:nvPicPr>
          <p:cNvPr id="8" name="Picture 7" descr="A diagram of different colored squares&#10;&#10;Description automatically generated">
            <a:extLst>
              <a:ext uri="{FF2B5EF4-FFF2-40B4-BE49-F238E27FC236}">
                <a16:creationId xmlns:a16="http://schemas.microsoft.com/office/drawing/2014/main" id="{CC86AC82-073B-9264-539A-FDB70473662C}"/>
              </a:ext>
            </a:extLst>
          </p:cNvPr>
          <p:cNvPicPr>
            <a:picLocks noChangeAspect="1"/>
          </p:cNvPicPr>
          <p:nvPr/>
        </p:nvPicPr>
        <p:blipFill>
          <a:blip r:embed="rId4"/>
          <a:stretch>
            <a:fillRect/>
          </a:stretch>
        </p:blipFill>
        <p:spPr>
          <a:xfrm>
            <a:off x="731639" y="1905000"/>
            <a:ext cx="3950931" cy="3940343"/>
          </a:xfrm>
          <a:prstGeom prst="rect">
            <a:avLst/>
          </a:prstGeom>
        </p:spPr>
      </p:pic>
    </p:spTree>
    <p:extLst>
      <p:ext uri="{BB962C8B-B14F-4D97-AF65-F5344CB8AC3E}">
        <p14:creationId xmlns:p14="http://schemas.microsoft.com/office/powerpoint/2010/main" val="17431532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a:xfrm>
            <a:off x="924263" y="1052701"/>
            <a:ext cx="10086975" cy="778381"/>
          </a:xfrm>
        </p:spPr>
        <p:txBody>
          <a:bodyPr/>
          <a:lstStyle/>
          <a:p>
            <a:r>
              <a:rPr lang="en-US" b="1">
                <a:latin typeface="Arial"/>
                <a:cs typeface="Arial"/>
              </a:rPr>
              <a:t>Cause diagram</a:t>
            </a:r>
            <a:endParaRPr lang="en-US" b="1"/>
          </a:p>
        </p:txBody>
      </p:sp>
      <p:sp>
        <p:nvSpPr>
          <p:cNvPr id="4" name="TextBox 3">
            <a:extLst>
              <a:ext uri="{FF2B5EF4-FFF2-40B4-BE49-F238E27FC236}">
                <a16:creationId xmlns:a16="http://schemas.microsoft.com/office/drawing/2014/main" id="{9DC1A89D-0080-0401-6E91-13CB8817BA51}"/>
              </a:ext>
            </a:extLst>
          </p:cNvPr>
          <p:cNvSpPr txBox="1"/>
          <p:nvPr/>
        </p:nvSpPr>
        <p:spPr>
          <a:xfrm>
            <a:off x="670637" y="1711868"/>
            <a:ext cx="6028337" cy="49859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2000">
                <a:solidFill>
                  <a:srgbClr val="FFFFFF"/>
                </a:solidFill>
                <a:highlight>
                  <a:srgbClr val="AED7BD"/>
                </a:highlight>
                <a:latin typeface="Arial"/>
                <a:cs typeface="Arial"/>
              </a:rPr>
              <a:t>What is a cause diagram?​</a:t>
            </a:r>
            <a:endParaRPr lang="en-US" sz="2000">
              <a:solidFill>
                <a:srgbClr val="FFFFFF"/>
              </a:solidFill>
              <a:highlight>
                <a:srgbClr val="AED7BD"/>
              </a:highlight>
              <a:latin typeface="Arial"/>
              <a:ea typeface="Open Sans"/>
              <a:cs typeface="Arial"/>
            </a:endParaRPr>
          </a:p>
          <a:p>
            <a:pPr algn="just"/>
            <a:r>
              <a:rPr lang="en-US" sz="2000">
                <a:latin typeface="Arial"/>
                <a:cs typeface="Arial"/>
              </a:rPr>
              <a:t>Tool for reflecting on the underlying causes of a problem.</a:t>
            </a:r>
          </a:p>
          <a:p>
            <a:pPr algn="just"/>
            <a:endParaRPr lang="en-US" sz="2000">
              <a:highlight>
                <a:srgbClr val="AED7BD"/>
              </a:highlight>
              <a:latin typeface="Arial"/>
              <a:cs typeface="Arial"/>
            </a:endParaRPr>
          </a:p>
          <a:p>
            <a:pPr algn="just"/>
            <a:r>
              <a:rPr lang="en-US" sz="2000">
                <a:solidFill>
                  <a:srgbClr val="FFFFFF"/>
                </a:solidFill>
                <a:highlight>
                  <a:srgbClr val="AED7BD"/>
                </a:highlight>
                <a:latin typeface="Arial"/>
                <a:cs typeface="Arial"/>
              </a:rPr>
              <a:t>How to use a cause diagram? </a:t>
            </a:r>
          </a:p>
          <a:p>
            <a:pPr marL="285750" indent="-285750" algn="just">
              <a:buFont typeface="Arial"/>
              <a:buChar char="•"/>
            </a:pPr>
            <a:r>
              <a:rPr lang="en-US" sz="2000">
                <a:latin typeface="Arial"/>
                <a:ea typeface="Open Sans"/>
                <a:cs typeface="Arial"/>
              </a:rPr>
              <a:t>if the cause(s) of a particular problem are not yet clear </a:t>
            </a:r>
            <a:endParaRPr lang="en-US" sz="2000">
              <a:latin typeface="Open Sans"/>
              <a:ea typeface="Open Sans"/>
              <a:cs typeface="Open Sans"/>
            </a:endParaRPr>
          </a:p>
          <a:p>
            <a:pPr marL="285750" indent="-285750" algn="just">
              <a:buFont typeface="Arial"/>
              <a:buChar char="•"/>
            </a:pPr>
            <a:r>
              <a:rPr lang="en-US" sz="2000">
                <a:latin typeface="Arial"/>
                <a:ea typeface="Open Sans"/>
                <a:cs typeface="Arial"/>
              </a:rPr>
              <a:t>Participants to discover the cause(s) themselves.</a:t>
            </a:r>
            <a:endParaRPr lang="en-US" sz="2000">
              <a:ea typeface="Open Sans"/>
              <a:cs typeface="Open Sans"/>
            </a:endParaRPr>
          </a:p>
          <a:p>
            <a:pPr algn="just"/>
            <a:endParaRPr lang="en-US" sz="2000">
              <a:latin typeface="Arial"/>
              <a:ea typeface="Open Sans"/>
              <a:cs typeface="Arial"/>
            </a:endParaRPr>
          </a:p>
          <a:p>
            <a:pPr algn="just"/>
            <a:r>
              <a:rPr lang="en-US" sz="2000">
                <a:solidFill>
                  <a:srgbClr val="FFFFFF"/>
                </a:solidFill>
                <a:highlight>
                  <a:srgbClr val="AED7BD"/>
                </a:highlight>
                <a:latin typeface="Arial"/>
                <a:cs typeface="Arial"/>
              </a:rPr>
              <a:t>Instructions </a:t>
            </a:r>
          </a:p>
          <a:p>
            <a:pPr marL="285750" indent="-285750" algn="just">
              <a:buFont typeface="Arial"/>
              <a:buChar char="•"/>
            </a:pPr>
            <a:r>
              <a:rPr lang="en-US" sz="2000">
                <a:latin typeface="Arial"/>
                <a:ea typeface="Open Sans"/>
                <a:cs typeface="Arial"/>
              </a:rPr>
              <a:t>Inner circle: what the problem is.</a:t>
            </a:r>
          </a:p>
          <a:p>
            <a:pPr algn="just"/>
            <a:r>
              <a:rPr lang="en-US" sz="2000">
                <a:solidFill>
                  <a:srgbClr val="000000"/>
                </a:solidFill>
                <a:latin typeface="Arial"/>
                <a:ea typeface="Open Sans"/>
                <a:cs typeface="Arial"/>
              </a:rPr>
              <a:t>Identify the underlying causes layer by layer.</a:t>
            </a:r>
            <a:endParaRPr lang="en-US" sz="2000">
              <a:ea typeface="Open Sans"/>
              <a:cs typeface="Open Sans"/>
            </a:endParaRPr>
          </a:p>
          <a:p>
            <a:pPr marL="285750" indent="-285750" algn="just">
              <a:buFont typeface="Arial"/>
              <a:buChar char="•"/>
            </a:pPr>
            <a:r>
              <a:rPr lang="en-US" sz="2000">
                <a:solidFill>
                  <a:srgbClr val="000000"/>
                </a:solidFill>
                <a:latin typeface="Arial"/>
                <a:ea typeface="Open Sans"/>
                <a:cs typeface="Arial"/>
              </a:rPr>
              <a:t>Second circle: direct causes </a:t>
            </a:r>
          </a:p>
          <a:p>
            <a:pPr marL="285750" indent="-285750" algn="just">
              <a:buFont typeface="Arial"/>
              <a:buChar char="•"/>
            </a:pPr>
            <a:r>
              <a:rPr lang="en-US" sz="2000">
                <a:solidFill>
                  <a:srgbClr val="000000"/>
                </a:solidFill>
                <a:latin typeface="Arial"/>
                <a:ea typeface="Open Sans"/>
                <a:cs typeface="Arial"/>
              </a:rPr>
              <a:t>Third circle: underlying causes </a:t>
            </a:r>
          </a:p>
          <a:p>
            <a:pPr marL="285750" indent="-285750" algn="just">
              <a:buFont typeface="Arial"/>
              <a:buChar char="•"/>
            </a:pPr>
            <a:r>
              <a:rPr lang="en-US" sz="2000">
                <a:solidFill>
                  <a:srgbClr val="000000"/>
                </a:solidFill>
                <a:latin typeface="Arial"/>
                <a:ea typeface="Open Sans"/>
                <a:cs typeface="Arial"/>
              </a:rPr>
              <a:t>Fourth circle: contributing factors </a:t>
            </a:r>
            <a:endParaRPr lang="en-US" sz="2000">
              <a:latin typeface="Arial"/>
              <a:ea typeface="Open Sans"/>
              <a:cs typeface="Arial"/>
            </a:endParaRPr>
          </a:p>
          <a:p>
            <a:pPr algn="just"/>
            <a:endParaRPr lang="en-US">
              <a:solidFill>
                <a:srgbClr val="000000"/>
              </a:solidFill>
              <a:latin typeface="Arial"/>
              <a:ea typeface="Open Sans"/>
              <a:cs typeface="Arial"/>
            </a:endParaRPr>
          </a:p>
        </p:txBody>
      </p:sp>
      <p:pic>
        <p:nvPicPr>
          <p:cNvPr id="3" name="Picture 2">
            <a:extLst>
              <a:ext uri="{FF2B5EF4-FFF2-40B4-BE49-F238E27FC236}">
                <a16:creationId xmlns:a16="http://schemas.microsoft.com/office/drawing/2014/main" id="{0C69F922-5473-564E-71EC-C45E275BF136}"/>
              </a:ext>
            </a:extLst>
          </p:cNvPr>
          <p:cNvPicPr>
            <a:picLocks noChangeAspect="1"/>
          </p:cNvPicPr>
          <p:nvPr/>
        </p:nvPicPr>
        <p:blipFill>
          <a:blip r:embed="rId3"/>
          <a:stretch>
            <a:fillRect/>
          </a:stretch>
        </p:blipFill>
        <p:spPr>
          <a:xfrm>
            <a:off x="6886336" y="1052701"/>
            <a:ext cx="4635027" cy="5163626"/>
          </a:xfrm>
          <a:prstGeom prst="rect">
            <a:avLst/>
          </a:prstGeom>
        </p:spPr>
      </p:pic>
    </p:spTree>
    <p:extLst>
      <p:ext uri="{BB962C8B-B14F-4D97-AF65-F5344CB8AC3E}">
        <p14:creationId xmlns:p14="http://schemas.microsoft.com/office/powerpoint/2010/main" val="5663387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SWOT analysis</a:t>
            </a:r>
            <a:endParaRPr lang="en-US" b="1"/>
          </a:p>
        </p:txBody>
      </p:sp>
      <p:sp>
        <p:nvSpPr>
          <p:cNvPr id="4" name="TextBox 3">
            <a:extLst>
              <a:ext uri="{FF2B5EF4-FFF2-40B4-BE49-F238E27FC236}">
                <a16:creationId xmlns:a16="http://schemas.microsoft.com/office/drawing/2014/main" id="{9DC1A89D-0080-0401-6E91-13CB8817BA51}"/>
              </a:ext>
            </a:extLst>
          </p:cNvPr>
          <p:cNvSpPr txBox="1"/>
          <p:nvPr/>
        </p:nvSpPr>
        <p:spPr>
          <a:xfrm>
            <a:off x="615114" y="1955132"/>
            <a:ext cx="5855260"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solidFill>
                  <a:srgbClr val="FFFFFF"/>
                </a:solidFill>
                <a:highlight>
                  <a:srgbClr val="AED7BD"/>
                </a:highlight>
                <a:latin typeface="Arial"/>
                <a:cs typeface="Arial"/>
              </a:rPr>
              <a:t>What is a SWOT analysis?​</a:t>
            </a:r>
          </a:p>
          <a:p>
            <a:pPr algn="just"/>
            <a:endParaRPr lang="en-US">
              <a:highlight>
                <a:srgbClr val="AED7BD"/>
              </a:highlight>
              <a:latin typeface="Arial"/>
              <a:ea typeface="Open Sans"/>
              <a:cs typeface="Arial"/>
            </a:endParaRPr>
          </a:p>
          <a:p>
            <a:r>
              <a:rPr lang="en-US">
                <a:latin typeface="Arial"/>
                <a:cs typeface="Arial"/>
              </a:rPr>
              <a:t>A SWOT analysis or Strengths-Weaknesses-Opportunities-Threats</a:t>
            </a:r>
          </a:p>
          <a:p>
            <a:pPr marL="285750" indent="-285750">
              <a:buFont typeface="Wingdings"/>
              <a:buChar char="ü"/>
            </a:pPr>
            <a:r>
              <a:rPr lang="en-US">
                <a:latin typeface="Arial"/>
                <a:cs typeface="Arial"/>
              </a:rPr>
              <a:t>to make at the start of an action plan</a:t>
            </a:r>
            <a:endParaRPr lang="en-US">
              <a:latin typeface="Arial"/>
              <a:ea typeface="Open Sans"/>
              <a:cs typeface="Open Sans"/>
            </a:endParaRPr>
          </a:p>
          <a:p>
            <a:pPr marL="285750" indent="-285750">
              <a:buFont typeface="Wingdings"/>
              <a:buChar char="ü"/>
            </a:pPr>
            <a:r>
              <a:rPr lang="en-US">
                <a:latin typeface="Arial"/>
                <a:ea typeface="Open Sans"/>
                <a:cs typeface="Arial"/>
              </a:rPr>
              <a:t>as a source of inspiration to fine-tune vision and goals</a:t>
            </a:r>
            <a:endParaRPr lang="en-US">
              <a:latin typeface="Arial"/>
              <a:ea typeface="Open Sans"/>
              <a:cs typeface="Open Sans"/>
            </a:endParaRPr>
          </a:p>
          <a:p>
            <a:pPr marL="285750" indent="-285750">
              <a:buFont typeface="Wingdings"/>
              <a:buChar char="ü"/>
            </a:pPr>
            <a:r>
              <a:rPr lang="en-US">
                <a:latin typeface="Arial"/>
                <a:ea typeface="Open Sans"/>
                <a:cs typeface="Arial"/>
              </a:rPr>
              <a:t>to improve the situation (defining the priorities of the action plan.)</a:t>
            </a:r>
            <a:endParaRPr lang="en-US">
              <a:ea typeface="Open Sans"/>
              <a:cs typeface="Open Sans"/>
            </a:endParaRPr>
          </a:p>
          <a:p>
            <a:pPr marL="285750" indent="-285750">
              <a:buFont typeface="Wingdings"/>
              <a:buChar char="ü"/>
            </a:pPr>
            <a:endParaRPr lang="en-US">
              <a:solidFill>
                <a:srgbClr val="000000"/>
              </a:solidFill>
              <a:latin typeface="Arial"/>
              <a:ea typeface="Open Sans"/>
              <a:cs typeface="Arial"/>
            </a:endParaRPr>
          </a:p>
          <a:p>
            <a:r>
              <a:rPr lang="en-US">
                <a:solidFill>
                  <a:srgbClr val="000000"/>
                </a:solidFill>
                <a:latin typeface="Arial"/>
                <a:ea typeface="Open Sans"/>
                <a:cs typeface="Arial"/>
              </a:rPr>
              <a:t>Can be used as a </a:t>
            </a:r>
            <a:r>
              <a:rPr lang="en-US" b="1">
                <a:solidFill>
                  <a:srgbClr val="964091"/>
                </a:solidFill>
                <a:latin typeface="Arial"/>
                <a:ea typeface="Open Sans"/>
                <a:cs typeface="Arial"/>
              </a:rPr>
              <a:t>brainstorming tool to generate ideas for solutions</a:t>
            </a:r>
            <a:r>
              <a:rPr lang="en-US">
                <a:solidFill>
                  <a:srgbClr val="964091"/>
                </a:solidFill>
                <a:latin typeface="Arial"/>
                <a:ea typeface="Open Sans"/>
                <a:cs typeface="Arial"/>
              </a:rPr>
              <a:t>. </a:t>
            </a:r>
          </a:p>
          <a:p>
            <a:pPr algn="just"/>
            <a:endParaRPr lang="en-US">
              <a:solidFill>
                <a:schemeClr val="bg1"/>
              </a:solidFill>
              <a:latin typeface="Arial"/>
              <a:ea typeface="Open Sans"/>
              <a:cs typeface="Arial"/>
            </a:endParaRPr>
          </a:p>
        </p:txBody>
      </p:sp>
      <p:pic>
        <p:nvPicPr>
          <p:cNvPr id="5" name="Picture 4">
            <a:extLst>
              <a:ext uri="{FF2B5EF4-FFF2-40B4-BE49-F238E27FC236}">
                <a16:creationId xmlns:a16="http://schemas.microsoft.com/office/drawing/2014/main" id="{64DE2D98-8BC5-6100-D0CA-91B7937CADAB}"/>
              </a:ext>
            </a:extLst>
          </p:cNvPr>
          <p:cNvPicPr>
            <a:picLocks noChangeAspect="1"/>
          </p:cNvPicPr>
          <p:nvPr/>
        </p:nvPicPr>
        <p:blipFill>
          <a:blip r:embed="rId3"/>
          <a:stretch>
            <a:fillRect/>
          </a:stretch>
        </p:blipFill>
        <p:spPr>
          <a:xfrm>
            <a:off x="6395981" y="945127"/>
            <a:ext cx="4874993" cy="5430958"/>
          </a:xfrm>
          <a:prstGeom prst="rect">
            <a:avLst/>
          </a:prstGeom>
        </p:spPr>
      </p:pic>
    </p:spTree>
    <p:extLst>
      <p:ext uri="{BB962C8B-B14F-4D97-AF65-F5344CB8AC3E}">
        <p14:creationId xmlns:p14="http://schemas.microsoft.com/office/powerpoint/2010/main" val="3669390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E43D-2F9D-DA35-98DE-8BBF4905AF0B}"/>
              </a:ext>
            </a:extLst>
          </p:cNvPr>
          <p:cNvSpPr>
            <a:spLocks noGrp="1"/>
          </p:cNvSpPr>
          <p:nvPr>
            <p:ph type="title"/>
          </p:nvPr>
        </p:nvSpPr>
        <p:spPr/>
        <p:txBody>
          <a:bodyPr/>
          <a:lstStyle/>
          <a:p>
            <a:r>
              <a:rPr lang="en-US" b="1">
                <a:latin typeface="Arial"/>
                <a:cs typeface="Arial"/>
              </a:rPr>
              <a:t>World Café</a:t>
            </a:r>
          </a:p>
        </p:txBody>
      </p:sp>
      <p:sp>
        <p:nvSpPr>
          <p:cNvPr id="4" name="TextBox 3">
            <a:extLst>
              <a:ext uri="{FF2B5EF4-FFF2-40B4-BE49-F238E27FC236}">
                <a16:creationId xmlns:a16="http://schemas.microsoft.com/office/drawing/2014/main" id="{9DC1A89D-0080-0401-6E91-13CB8817BA51}"/>
              </a:ext>
            </a:extLst>
          </p:cNvPr>
          <p:cNvSpPr txBox="1"/>
          <p:nvPr/>
        </p:nvSpPr>
        <p:spPr>
          <a:xfrm>
            <a:off x="367748" y="1908313"/>
            <a:ext cx="3419061"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solidFill>
                  <a:srgbClr val="FFFFFF"/>
                </a:solidFill>
                <a:highlight>
                  <a:srgbClr val="AED7BD"/>
                </a:highlight>
                <a:latin typeface="Arial"/>
                <a:cs typeface="Arial"/>
              </a:rPr>
              <a:t>What is the World Café and why use it?</a:t>
            </a:r>
            <a:endParaRPr lang="en-US">
              <a:solidFill>
                <a:srgbClr val="FFFFFF"/>
              </a:solidFill>
              <a:highlight>
                <a:srgbClr val="AED7BD"/>
              </a:highlight>
              <a:latin typeface="Arial"/>
              <a:ea typeface="Open Sans"/>
              <a:cs typeface="Arial"/>
            </a:endParaRPr>
          </a:p>
          <a:p>
            <a:pPr marL="285750" indent="-285750" algn="just">
              <a:buFont typeface="Arial"/>
              <a:buChar char="•"/>
            </a:pPr>
            <a:r>
              <a:rPr lang="en-US">
                <a:latin typeface="Arial"/>
                <a:ea typeface="Open Sans"/>
                <a:cs typeface="Arial"/>
              </a:rPr>
              <a:t>Facilitate an in-depth, collaborative discussion to develop innovative strategies for addressing gender-based violence in research and academia. </a:t>
            </a:r>
          </a:p>
          <a:p>
            <a:pPr marL="285750" indent="-285750" algn="just">
              <a:buFont typeface="Arial"/>
              <a:buChar char="•"/>
            </a:pPr>
            <a:endParaRPr lang="en-US">
              <a:latin typeface="Arial"/>
              <a:ea typeface="Open Sans"/>
              <a:cs typeface="Arial"/>
            </a:endParaRPr>
          </a:p>
        </p:txBody>
      </p:sp>
      <p:pic>
        <p:nvPicPr>
          <p:cNvPr id="3" name="Picture 2">
            <a:extLst>
              <a:ext uri="{FF2B5EF4-FFF2-40B4-BE49-F238E27FC236}">
                <a16:creationId xmlns:a16="http://schemas.microsoft.com/office/drawing/2014/main" id="{902CDB7B-FCD5-EF9F-EAAE-9ABD5F76E6D5}"/>
              </a:ext>
            </a:extLst>
          </p:cNvPr>
          <p:cNvPicPr>
            <a:picLocks noChangeAspect="1"/>
          </p:cNvPicPr>
          <p:nvPr/>
        </p:nvPicPr>
        <p:blipFill>
          <a:blip r:embed="rId3"/>
          <a:stretch>
            <a:fillRect/>
          </a:stretch>
        </p:blipFill>
        <p:spPr>
          <a:xfrm>
            <a:off x="4040671" y="920170"/>
            <a:ext cx="7772400" cy="5832667"/>
          </a:xfrm>
          <a:prstGeom prst="rect">
            <a:avLst/>
          </a:prstGeom>
        </p:spPr>
      </p:pic>
    </p:spTree>
    <p:extLst>
      <p:ext uri="{BB962C8B-B14F-4D97-AF65-F5344CB8AC3E}">
        <p14:creationId xmlns:p14="http://schemas.microsoft.com/office/powerpoint/2010/main" val="27929026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29</a:t>
            </a:fld>
            <a:endParaRPr lang="fr-F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2772" y="2547033"/>
            <a:ext cx="9350516" cy="880947"/>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lnSpc>
                <a:spcPct val="130000"/>
              </a:lnSpc>
            </a:pPr>
            <a:r>
              <a:rPr lang="en-US" sz="4400" b="1">
                <a:solidFill>
                  <a:srgbClr val="964091"/>
                </a:solidFill>
                <a:latin typeface="Arial"/>
                <a:cs typeface="Calibri"/>
              </a:rPr>
              <a:t>Reflections</a:t>
            </a:r>
          </a:p>
        </p:txBody>
      </p:sp>
      <p:sp>
        <p:nvSpPr>
          <p:cNvPr id="9" name="TextBox 8">
            <a:extLst>
              <a:ext uri="{FF2B5EF4-FFF2-40B4-BE49-F238E27FC236}">
                <a16:creationId xmlns:a16="http://schemas.microsoft.com/office/drawing/2014/main" id="{634CB1B3-25FA-04F0-9F0E-45049CAFDEB0}"/>
              </a:ext>
            </a:extLst>
          </p:cNvPr>
          <p:cNvSpPr txBox="1"/>
          <p:nvPr/>
        </p:nvSpPr>
        <p:spPr>
          <a:xfrm>
            <a:off x="3054522" y="3579684"/>
            <a:ext cx="607923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i="1">
                <a:latin typeface="Arial"/>
                <a:cs typeface="Segoe UI"/>
              </a:rPr>
              <a:t>Feel free to share key takeaways and challenges for implementing these techniques</a:t>
            </a:r>
            <a:endParaRPr lang="en-US" sz="2400" i="1">
              <a:latin typeface="Arial"/>
              <a:ea typeface="Open Sans"/>
              <a:cs typeface="Segoe UI"/>
            </a:endParaRPr>
          </a:p>
        </p:txBody>
      </p:sp>
    </p:spTree>
    <p:extLst>
      <p:ext uri="{BB962C8B-B14F-4D97-AF65-F5344CB8AC3E}">
        <p14:creationId xmlns:p14="http://schemas.microsoft.com/office/powerpoint/2010/main" val="1319324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0814375-6052-3DE8-EA75-92F44BF97C2C}"/>
              </a:ext>
            </a:extLst>
          </p:cNvPr>
          <p:cNvSpPr txBox="1">
            <a:spLocks/>
          </p:cNvSpPr>
          <p:nvPr/>
        </p:nvSpPr>
        <p:spPr>
          <a:xfrm>
            <a:off x="1052512" y="867944"/>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t>Learning Objective</a:t>
            </a:r>
          </a:p>
        </p:txBody>
      </p:sp>
      <p:sp>
        <p:nvSpPr>
          <p:cNvPr id="4" name="TextBox 11">
            <a:extLst>
              <a:ext uri="{FF2B5EF4-FFF2-40B4-BE49-F238E27FC236}">
                <a16:creationId xmlns:a16="http://schemas.microsoft.com/office/drawing/2014/main" id="{3BF28EEE-5380-E7C2-68BC-8FE6D362727D}"/>
              </a:ext>
            </a:extLst>
          </p:cNvPr>
          <p:cNvSpPr txBox="1"/>
          <p:nvPr/>
        </p:nvSpPr>
        <p:spPr>
          <a:xfrm>
            <a:off x="906683" y="1707479"/>
            <a:ext cx="10088014" cy="2092881"/>
          </a:xfrm>
          <a:prstGeom prst="rect">
            <a:avLst/>
          </a:prstGeom>
          <a:noFill/>
        </p:spPr>
        <p:txBody>
          <a:bodyPr wrap="square" lIns="0" tIns="45720" rIns="0" bIns="45720" rtlCol="0" anchor="t">
            <a:spAutoFit/>
          </a:bodyPr>
          <a:lstStyle/>
          <a:p>
            <a:pPr>
              <a:lnSpc>
                <a:spcPct val="150000"/>
              </a:lnSpc>
            </a:pPr>
            <a:r>
              <a:rPr lang="en-GB" sz="2000">
                <a:latin typeface="Arial"/>
                <a:cs typeface="Arial"/>
              </a:rPr>
              <a:t>After the course, participants will be able to: </a:t>
            </a:r>
          </a:p>
          <a:p>
            <a:pPr algn="just" rtl="0" fontAlgn="base"/>
            <a:endParaRPr lang="en-GB" sz="2000">
              <a:latin typeface="Arial"/>
              <a:cs typeface="Arial"/>
            </a:endParaRPr>
          </a:p>
          <a:p>
            <a:pPr marL="342900" indent="-342900" algn="just" fontAlgn="base">
              <a:buFont typeface="Wingdings" pitchFamily="2" charset="2"/>
              <a:buChar char="ü"/>
            </a:pPr>
            <a:r>
              <a:rPr lang="en-US" sz="2000">
                <a:latin typeface="Arial"/>
                <a:cs typeface="Arial"/>
              </a:rPr>
              <a:t>Know when to use methodologies and tools such as journey maps, persona exercises, and other participatory techniques to foster stakeholder input and engagement in addressing gender-based violence.   </a:t>
            </a:r>
            <a:endParaRPr lang="en-GB" sz="2000">
              <a:latin typeface="Arial"/>
              <a:cs typeface="Arial"/>
            </a:endParaRPr>
          </a:p>
          <a:p>
            <a:pPr algn="just" fontAlgn="base"/>
            <a:endParaRPr lang="en-GB" sz="2000">
              <a:solidFill>
                <a:schemeClr val="bg1"/>
              </a:solidFill>
              <a:latin typeface="Arial"/>
              <a:cs typeface="Arial"/>
            </a:endParaRPr>
          </a:p>
        </p:txBody>
      </p:sp>
    </p:spTree>
    <p:extLst>
      <p:ext uri="{BB962C8B-B14F-4D97-AF65-F5344CB8AC3E}">
        <p14:creationId xmlns:p14="http://schemas.microsoft.com/office/powerpoint/2010/main" val="23377570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6A9F52F-69BF-A1C9-AD3A-8F426B636C65}"/>
              </a:ext>
            </a:extLst>
          </p:cNvPr>
          <p:cNvSpPr>
            <a:spLocks noGrp="1"/>
          </p:cNvSpPr>
          <p:nvPr>
            <p:ph type="title"/>
          </p:nvPr>
        </p:nvSpPr>
        <p:spPr/>
        <p:txBody>
          <a:bodyPr/>
          <a:lstStyle/>
          <a:p>
            <a:r>
              <a:rPr lang="en-GB" b="1"/>
              <a:t>Exit questionnaire</a:t>
            </a:r>
          </a:p>
        </p:txBody>
      </p:sp>
      <p:sp>
        <p:nvSpPr>
          <p:cNvPr id="4" name="ZoneTexte 4">
            <a:extLst>
              <a:ext uri="{FF2B5EF4-FFF2-40B4-BE49-F238E27FC236}">
                <a16:creationId xmlns:a16="http://schemas.microsoft.com/office/drawing/2014/main" id="{D1ACB1C2-3470-FF95-EDC5-52FD45485990}"/>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Calibri"/>
              <a:cs typeface="Calibri"/>
            </a:endParaRPr>
          </a:p>
          <a:p>
            <a:endParaRPr lang="en-US" sz="1100">
              <a:latin typeface="Calibri"/>
              <a:cs typeface="Calibri"/>
            </a:endParaRPr>
          </a:p>
          <a:p>
            <a:endParaRPr lang="en-US" sz="1100">
              <a:latin typeface="Calibri"/>
              <a:cs typeface="Calibri"/>
            </a:endParaRPr>
          </a:p>
        </p:txBody>
      </p:sp>
      <p:sp>
        <p:nvSpPr>
          <p:cNvPr id="5" name="TextBox 4">
            <a:extLst>
              <a:ext uri="{FF2B5EF4-FFF2-40B4-BE49-F238E27FC236}">
                <a16:creationId xmlns:a16="http://schemas.microsoft.com/office/drawing/2014/main" id="{39001266-42CE-E42F-CAC4-9C2BED37DD38}"/>
              </a:ext>
            </a:extLst>
          </p:cNvPr>
          <p:cNvSpPr txBox="1"/>
          <p:nvPr/>
        </p:nvSpPr>
        <p:spPr>
          <a:xfrm>
            <a:off x="951376" y="2270806"/>
            <a:ext cx="5630005" cy="2554545"/>
          </a:xfrm>
          <a:prstGeom prst="rect">
            <a:avLst/>
          </a:prstGeom>
          <a:noFill/>
        </p:spPr>
        <p:txBody>
          <a:bodyPr wrap="square" lIns="91440" tIns="45720" rIns="91440" bIns="45720" anchor="t">
            <a:spAutoFit/>
          </a:bodyPr>
          <a:lstStyle/>
          <a:p>
            <a:r>
              <a:rPr lang="en-GB" sz="2400" i="0" u="none" strike="noStrike">
                <a:solidFill>
                  <a:srgbClr val="0F2235"/>
                </a:solidFill>
                <a:effectLst/>
                <a:latin typeface="Arial"/>
                <a:cs typeface="Arial"/>
              </a:rPr>
              <a:t>Your opinion is important to us!</a:t>
            </a:r>
            <a:r>
              <a:rPr lang="en-GB" sz="2400">
                <a:solidFill>
                  <a:srgbClr val="0F2235"/>
                </a:solidFill>
                <a:latin typeface="Arial"/>
                <a:cs typeface="Arial"/>
              </a:rPr>
              <a:t> </a:t>
            </a:r>
            <a:endParaRPr lang="en-GB" sz="2400">
              <a:solidFill>
                <a:srgbClr val="0F2235"/>
              </a:solidFill>
              <a:latin typeface="Arial"/>
              <a:ea typeface="Open Sans"/>
              <a:cs typeface="Open Sans"/>
            </a:endParaRPr>
          </a:p>
          <a:p>
            <a:br>
              <a:rPr lang="en-GB" sz="2400">
                <a:solidFill>
                  <a:srgbClr val="0F2235"/>
                </a:solidFill>
                <a:latin typeface="Arial"/>
                <a:ea typeface="+mn-lt"/>
                <a:cs typeface="+mn-lt"/>
              </a:rPr>
            </a:br>
            <a:r>
              <a:rPr lang="en-GB" sz="2400">
                <a:solidFill>
                  <a:srgbClr val="0F2235"/>
                </a:solidFill>
                <a:latin typeface="Arial"/>
                <a:cs typeface="Arial"/>
              </a:rPr>
              <a:t>Please fill this survey before you go, it won’t take more than 2 minutes. </a:t>
            </a:r>
          </a:p>
          <a:p>
            <a:endParaRPr lang="en-GB" sz="2400" i="0" u="none" strike="noStrike">
              <a:solidFill>
                <a:srgbClr val="0F2235"/>
              </a:solidFill>
              <a:effectLst/>
              <a:latin typeface="Arial"/>
              <a:cs typeface="Arial"/>
            </a:endParaRPr>
          </a:p>
          <a:p>
            <a:endParaRPr lang="en" sz="1600">
              <a:latin typeface="Arial"/>
              <a:ea typeface="Open Sans"/>
              <a:cs typeface="Open Sans"/>
            </a:endParaRPr>
          </a:p>
          <a:p>
            <a:endParaRPr lang="en-GB" sz="2400">
              <a:solidFill>
                <a:srgbClr val="0F2235"/>
              </a:solidFill>
              <a:latin typeface="Arial"/>
              <a:cs typeface="Arial"/>
            </a:endParaRPr>
          </a:p>
        </p:txBody>
      </p:sp>
      <p:pic>
        <p:nvPicPr>
          <p:cNvPr id="2" name="Picture 1" descr="A qr code on a white background&#10;&#10;Description automatically generated">
            <a:extLst>
              <a:ext uri="{FF2B5EF4-FFF2-40B4-BE49-F238E27FC236}">
                <a16:creationId xmlns:a16="http://schemas.microsoft.com/office/drawing/2014/main" id="{B9B3483B-0E0C-94C1-4289-AECCD1355936}"/>
              </a:ext>
            </a:extLst>
          </p:cNvPr>
          <p:cNvPicPr>
            <a:picLocks noChangeAspect="1"/>
          </p:cNvPicPr>
          <p:nvPr/>
        </p:nvPicPr>
        <p:blipFill>
          <a:blip r:embed="rId3"/>
          <a:stretch>
            <a:fillRect/>
          </a:stretch>
        </p:blipFill>
        <p:spPr>
          <a:xfrm>
            <a:off x="6687705" y="834159"/>
            <a:ext cx="5247409" cy="5247409"/>
          </a:xfrm>
          <a:prstGeom prst="rect">
            <a:avLst/>
          </a:prstGeom>
        </p:spPr>
      </p:pic>
      <p:sp>
        <p:nvSpPr>
          <p:cNvPr id="6" name="Rectangle 5">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266567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br>
              <a:rPr lang="en-US" sz="1600" dirty="0">
                <a:latin typeface="Arial"/>
                <a:cs typeface="Arial"/>
              </a:rPr>
            </a:br>
            <a:r>
              <a:rPr lang="en-US" sz="1600" dirty="0">
                <a:solidFill>
                  <a:schemeClr val="bg1"/>
                </a:solidFill>
                <a:ea typeface="+mn-lt"/>
                <a:cs typeface="+mn-lt"/>
              </a:rPr>
              <a:t>Denis, Alain; Brandl, Ana; </a:t>
            </a:r>
            <a:r>
              <a:rPr lang="en-US" sz="1600" dirty="0" err="1">
                <a:solidFill>
                  <a:schemeClr val="bg1"/>
                </a:solidFill>
                <a:ea typeface="+mn-lt"/>
                <a:cs typeface="+mn-lt"/>
              </a:rPr>
              <a:t>Madesi</a:t>
            </a:r>
            <a:r>
              <a:rPr lang="en-US" sz="1600" dirty="0">
                <a:solidFill>
                  <a:schemeClr val="bg1"/>
                </a:solidFill>
                <a:ea typeface="+mn-lt"/>
                <a:cs typeface="+mn-lt"/>
              </a:rPr>
              <a:t>, Vasia. </a:t>
            </a:r>
            <a:r>
              <a:rPr lang="en-US" sz="1600" i="1" dirty="0">
                <a:solidFill>
                  <a:schemeClr val="bg1"/>
                </a:solidFill>
                <a:ea typeface="+mn-lt"/>
                <a:cs typeface="+mn-lt"/>
              </a:rPr>
              <a:t>Participatory techniques for policy development on gender-based violence</a:t>
            </a:r>
            <a:r>
              <a:rPr lang="en-US" sz="1600" dirty="0">
                <a:solidFill>
                  <a:schemeClr val="bg1"/>
                </a:solidFill>
                <a:ea typeface="+mn-lt"/>
                <a:cs typeface="+mn-lt"/>
              </a:rPr>
              <a:t> (Presentation in English). </a:t>
            </a:r>
            <a:r>
              <a:rPr lang="en-US" sz="1600" dirty="0" err="1">
                <a:solidFill>
                  <a:schemeClr val="bg1"/>
                </a:solidFill>
                <a:ea typeface="+mn-lt"/>
                <a:cs typeface="+mn-lt"/>
              </a:rPr>
              <a:t>GenderSAFE</a:t>
            </a:r>
            <a:r>
              <a:rPr lang="en-US" sz="1600" dirty="0">
                <a:solidFill>
                  <a:schemeClr val="bg1"/>
                </a:solidFill>
                <a:ea typeface="+mn-lt"/>
                <a:cs typeface="+mn-lt"/>
              </a:rPr>
              <a:t>, 2024.</a:t>
            </a:r>
            <a:endParaRPr lang="en-US" dirty="0">
              <a:solidFill>
                <a:schemeClr val="bg1"/>
              </a:solidFill>
              <a:latin typeface="Arial"/>
              <a:cs typeface="Arial"/>
            </a:endParaRPr>
          </a:p>
        </p:txBody>
      </p:sp>
    </p:spTree>
    <p:extLst>
      <p:ext uri="{BB962C8B-B14F-4D97-AF65-F5344CB8AC3E}">
        <p14:creationId xmlns:p14="http://schemas.microsoft.com/office/powerpoint/2010/main" val="1330816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9A15CB-D405-EA30-0654-F25D8A9253BC}"/>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GB" b="1" dirty="0">
                <a:latin typeface="Arial"/>
                <a:cs typeface="Arial"/>
              </a:rPr>
              <a:t>Agenda</a:t>
            </a:r>
            <a:endParaRPr lang="en-GB" dirty="0">
              <a:solidFill>
                <a:srgbClr val="FF0000"/>
              </a:solidFill>
              <a:highlight>
                <a:srgbClr val="FFFF00"/>
              </a:highlight>
            </a:endParaRPr>
          </a:p>
        </p:txBody>
      </p:sp>
      <p:sp>
        <p:nvSpPr>
          <p:cNvPr id="4" name="ZoneTexte 4">
            <a:extLst>
              <a:ext uri="{FF2B5EF4-FFF2-40B4-BE49-F238E27FC236}">
                <a16:creationId xmlns:a16="http://schemas.microsoft.com/office/drawing/2014/main" id="{697C84D8-AB83-EB4D-4E94-D2030D69A076}"/>
              </a:ext>
            </a:extLst>
          </p:cNvPr>
          <p:cNvSpPr txBox="1"/>
          <p:nvPr/>
        </p:nvSpPr>
        <p:spPr>
          <a:xfrm>
            <a:off x="4724400" y="3200400"/>
            <a:ext cx="2743200" cy="6001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a:p>
            <a:endParaRPr lang="en-US" sz="1100">
              <a:latin typeface="Arial" panose="020B0604020202020204" pitchFamily="34" charset="0"/>
              <a:cs typeface="Arial" panose="020B0604020202020204" pitchFamily="34" charset="0"/>
            </a:endParaRPr>
          </a:p>
        </p:txBody>
      </p:sp>
      <p:sp>
        <p:nvSpPr>
          <p:cNvPr id="5" name="ZoneTexte 5">
            <a:extLst>
              <a:ext uri="{FF2B5EF4-FFF2-40B4-BE49-F238E27FC236}">
                <a16:creationId xmlns:a16="http://schemas.microsoft.com/office/drawing/2014/main" id="{EEC46AC3-6E61-B571-4EDE-369F5F17D864}"/>
              </a:ext>
            </a:extLst>
          </p:cNvPr>
          <p:cNvSpPr txBox="1"/>
          <p:nvPr/>
        </p:nvSpPr>
        <p:spPr>
          <a:xfrm>
            <a:off x="1048006" y="2130178"/>
            <a:ext cx="11155302" cy="40626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b="1" dirty="0">
                <a:solidFill>
                  <a:srgbClr val="0F2235"/>
                </a:solidFill>
                <a:latin typeface="Arial"/>
                <a:ea typeface="Open Sans"/>
                <a:cs typeface="Arial"/>
              </a:rPr>
              <a:t>14:00 </a:t>
            </a:r>
            <a:r>
              <a:rPr lang="fr-FR" sz="2000" b="1" dirty="0">
                <a:solidFill>
                  <a:srgbClr val="0F2235"/>
                </a:solidFill>
                <a:latin typeface="Arial"/>
                <a:ea typeface="Calibri"/>
                <a:cs typeface="Arial"/>
              </a:rPr>
              <a:t>– 14</a:t>
            </a:r>
            <a:r>
              <a:rPr lang="fr-FR" sz="2000" b="1" dirty="0">
                <a:solidFill>
                  <a:srgbClr val="0F2235"/>
                </a:solidFill>
                <a:latin typeface="Arial"/>
                <a:ea typeface="Open Sans"/>
                <a:cs typeface="Arial"/>
              </a:rPr>
              <a:t>:10  </a:t>
            </a:r>
            <a:r>
              <a:rPr lang="fr-FR" sz="2000" dirty="0" err="1">
                <a:solidFill>
                  <a:srgbClr val="0F2235"/>
                </a:solidFill>
                <a:latin typeface="Arial"/>
                <a:ea typeface="Open Sans"/>
                <a:cs typeface="Arial"/>
              </a:rPr>
              <a:t>Welcome</a:t>
            </a:r>
            <a:r>
              <a:rPr lang="fr-FR" sz="2000" dirty="0">
                <a:solidFill>
                  <a:srgbClr val="0F2235"/>
                </a:solidFill>
                <a:latin typeface="Arial"/>
                <a:ea typeface="Open Sans"/>
                <a:cs typeface="Arial"/>
              </a:rPr>
              <a:t> and </a:t>
            </a:r>
            <a:r>
              <a:rPr lang="fr-FR" sz="2000" dirty="0" err="1">
                <a:solidFill>
                  <a:srgbClr val="0F2235"/>
                </a:solidFill>
                <a:latin typeface="Arial"/>
                <a:ea typeface="Open Sans"/>
                <a:cs typeface="Arial"/>
              </a:rPr>
              <a:t>ice</a:t>
            </a:r>
            <a:r>
              <a:rPr lang="fr-FR" sz="2000" dirty="0">
                <a:solidFill>
                  <a:srgbClr val="0F2235"/>
                </a:solidFill>
                <a:latin typeface="Arial"/>
                <a:ea typeface="Open Sans"/>
                <a:cs typeface="Arial"/>
              </a:rPr>
              <a:t>-breaker</a:t>
            </a:r>
          </a:p>
          <a:p>
            <a:endParaRPr lang="fr-FR" sz="2000">
              <a:solidFill>
                <a:srgbClr val="0F2235"/>
              </a:solidFill>
              <a:latin typeface="Arial"/>
              <a:ea typeface="Open Sans"/>
              <a:cs typeface="Arial"/>
            </a:endParaRPr>
          </a:p>
          <a:p>
            <a:r>
              <a:rPr lang="fr-FR" sz="2000" b="1" dirty="0">
                <a:solidFill>
                  <a:srgbClr val="0F2235"/>
                </a:solidFill>
                <a:latin typeface="Arial"/>
                <a:ea typeface="Open Sans"/>
                <a:cs typeface="Arial"/>
              </a:rPr>
              <a:t>14:10 – 14:30  </a:t>
            </a:r>
            <a:r>
              <a:rPr lang="en-US" sz="2000" dirty="0">
                <a:solidFill>
                  <a:srgbClr val="0F2235"/>
                </a:solidFill>
                <a:latin typeface="Arial"/>
                <a:ea typeface="Open Sans"/>
                <a:cs typeface="Arial"/>
              </a:rPr>
              <a:t>Why participatory techniques for gender-based violence?</a:t>
            </a:r>
          </a:p>
          <a:p>
            <a:endParaRPr lang="fr-FR" sz="2000">
              <a:solidFill>
                <a:srgbClr val="0F2235"/>
              </a:solidFill>
              <a:latin typeface="Arial"/>
              <a:ea typeface="Open Sans"/>
              <a:cs typeface="Arial"/>
            </a:endParaRPr>
          </a:p>
          <a:p>
            <a:r>
              <a:rPr lang="fr-FR" sz="2000" b="1" dirty="0">
                <a:solidFill>
                  <a:srgbClr val="0F2235"/>
                </a:solidFill>
                <a:latin typeface="Arial"/>
                <a:ea typeface="Open Sans"/>
                <a:cs typeface="Arial"/>
              </a:rPr>
              <a:t>14:30 – 15:30  </a:t>
            </a:r>
            <a:r>
              <a:rPr lang="fr-FR" sz="2000" dirty="0" err="1">
                <a:solidFill>
                  <a:srgbClr val="0F2235"/>
                </a:solidFill>
                <a:latin typeface="Arial"/>
                <a:ea typeface="Open Sans"/>
                <a:cs typeface="Arial"/>
              </a:rPr>
              <a:t>Exercise</a:t>
            </a:r>
            <a:r>
              <a:rPr lang="fr-FR" sz="2000" dirty="0">
                <a:solidFill>
                  <a:srgbClr val="0F2235"/>
                </a:solidFill>
                <a:latin typeface="Arial"/>
                <a:ea typeface="Open Sans"/>
                <a:cs typeface="Arial"/>
              </a:rPr>
              <a:t>: Journey </a:t>
            </a:r>
            <a:r>
              <a:rPr lang="fr-FR" sz="2000" dirty="0" err="1">
                <a:solidFill>
                  <a:srgbClr val="0F2235"/>
                </a:solidFill>
                <a:latin typeface="Arial"/>
                <a:ea typeface="Open Sans"/>
                <a:cs typeface="Arial"/>
              </a:rPr>
              <a:t>map</a:t>
            </a:r>
            <a:r>
              <a:rPr lang="fr-FR" sz="2000" dirty="0">
                <a:solidFill>
                  <a:srgbClr val="0F2235"/>
                </a:solidFill>
                <a:latin typeface="Arial"/>
                <a:ea typeface="Open Sans"/>
                <a:cs typeface="Arial"/>
              </a:rPr>
              <a:t> </a:t>
            </a:r>
          </a:p>
          <a:p>
            <a:endParaRPr lang="fr-FR" sz="2000">
              <a:solidFill>
                <a:srgbClr val="0F2235"/>
              </a:solidFill>
              <a:latin typeface="Arial"/>
              <a:ea typeface="Open Sans"/>
              <a:cs typeface="Arial"/>
            </a:endParaRPr>
          </a:p>
          <a:p>
            <a:r>
              <a:rPr lang="fr-FR" sz="2000" b="1" dirty="0">
                <a:solidFill>
                  <a:srgbClr val="0F2235"/>
                </a:solidFill>
                <a:latin typeface="Arial"/>
                <a:ea typeface="Open Sans"/>
                <a:cs typeface="Arial"/>
              </a:rPr>
              <a:t>15:30 </a:t>
            </a:r>
            <a:r>
              <a:rPr lang="fr-FR" sz="2000" b="1" dirty="0">
                <a:solidFill>
                  <a:srgbClr val="0F2235"/>
                </a:solidFill>
                <a:latin typeface="Arial"/>
                <a:ea typeface="Calibri"/>
                <a:cs typeface="Arial"/>
              </a:rPr>
              <a:t>– </a:t>
            </a:r>
            <a:r>
              <a:rPr lang="fr-FR" sz="2000" b="1" dirty="0">
                <a:solidFill>
                  <a:srgbClr val="0F2235"/>
                </a:solidFill>
                <a:latin typeface="Arial"/>
                <a:ea typeface="Open Sans"/>
                <a:cs typeface="Arial"/>
              </a:rPr>
              <a:t>16:00  </a:t>
            </a:r>
            <a:r>
              <a:rPr lang="fr-FR" sz="2000" dirty="0">
                <a:solidFill>
                  <a:srgbClr val="0F2235"/>
                </a:solidFill>
                <a:latin typeface="Arial"/>
                <a:ea typeface="Open Sans"/>
                <a:cs typeface="Arial"/>
              </a:rPr>
              <a:t>Break</a:t>
            </a:r>
          </a:p>
          <a:p>
            <a:endParaRPr lang="en-GB" sz="2000">
              <a:solidFill>
                <a:srgbClr val="0F2235"/>
              </a:solidFill>
              <a:latin typeface="Arial"/>
              <a:ea typeface="Open Sans"/>
              <a:cs typeface="Arial"/>
            </a:endParaRPr>
          </a:p>
          <a:p>
            <a:r>
              <a:rPr lang="fr-FR" sz="2000" b="1" dirty="0">
                <a:solidFill>
                  <a:srgbClr val="0F2235"/>
                </a:solidFill>
                <a:latin typeface="Arial"/>
                <a:ea typeface="Open Sans"/>
                <a:cs typeface="Arial"/>
              </a:rPr>
              <a:t>16:00 – 17:00  </a:t>
            </a:r>
            <a:r>
              <a:rPr lang="fr-FR" sz="2000" dirty="0" err="1">
                <a:solidFill>
                  <a:srgbClr val="0F2235"/>
                </a:solidFill>
                <a:latin typeface="Arial"/>
                <a:ea typeface="Open Sans"/>
                <a:cs typeface="Arial"/>
              </a:rPr>
              <a:t>Exercise</a:t>
            </a:r>
            <a:r>
              <a:rPr lang="fr-FR" sz="2000" dirty="0">
                <a:solidFill>
                  <a:srgbClr val="0F2235"/>
                </a:solidFill>
                <a:latin typeface="Arial"/>
                <a:ea typeface="Open Sans"/>
                <a:cs typeface="Arial"/>
              </a:rPr>
              <a:t>: Lotus </a:t>
            </a:r>
            <a:r>
              <a:rPr lang="fr-FR" sz="2000" dirty="0" err="1">
                <a:solidFill>
                  <a:srgbClr val="0F2235"/>
                </a:solidFill>
                <a:latin typeface="Arial"/>
                <a:ea typeface="Open Sans"/>
                <a:cs typeface="Arial"/>
              </a:rPr>
              <a:t>blossom</a:t>
            </a:r>
            <a:endParaRPr lang="fr-FR" sz="2000">
              <a:solidFill>
                <a:srgbClr val="0F2235"/>
              </a:solidFill>
              <a:latin typeface="Arial"/>
              <a:ea typeface="Open Sans"/>
              <a:cs typeface="Arial"/>
            </a:endParaRPr>
          </a:p>
          <a:p>
            <a:endParaRPr lang="fr-FR" sz="2000">
              <a:solidFill>
                <a:srgbClr val="0F2235"/>
              </a:solidFill>
              <a:latin typeface="Arial"/>
              <a:ea typeface="Open Sans"/>
              <a:cs typeface="Arial"/>
            </a:endParaRPr>
          </a:p>
          <a:p>
            <a:r>
              <a:rPr lang="fr-FR" sz="2000" b="1" dirty="0">
                <a:solidFill>
                  <a:srgbClr val="0F2235"/>
                </a:solidFill>
                <a:latin typeface="Arial"/>
                <a:ea typeface="Open Sans"/>
                <a:cs typeface="Arial"/>
              </a:rPr>
              <a:t>17:00 – 17:20  </a:t>
            </a:r>
            <a:r>
              <a:rPr lang="fr-FR" sz="2000" dirty="0" err="1">
                <a:solidFill>
                  <a:srgbClr val="0F2235"/>
                </a:solidFill>
                <a:latin typeface="Arial"/>
                <a:ea typeface="Open Sans"/>
                <a:cs typeface="Arial"/>
              </a:rPr>
              <a:t>Other</a:t>
            </a:r>
            <a:r>
              <a:rPr lang="fr-FR" sz="2000" dirty="0">
                <a:solidFill>
                  <a:srgbClr val="0F2235"/>
                </a:solidFill>
                <a:latin typeface="Arial"/>
                <a:ea typeface="Open Sans"/>
                <a:cs typeface="Arial"/>
              </a:rPr>
              <a:t> </a:t>
            </a:r>
            <a:r>
              <a:rPr lang="fr-FR" sz="2000" dirty="0" err="1">
                <a:solidFill>
                  <a:srgbClr val="0F2235"/>
                </a:solidFill>
                <a:latin typeface="Arial"/>
                <a:ea typeface="Open Sans"/>
                <a:cs typeface="Arial"/>
              </a:rPr>
              <a:t>participatory</a:t>
            </a:r>
            <a:r>
              <a:rPr lang="fr-FR" sz="2000" dirty="0">
                <a:solidFill>
                  <a:srgbClr val="0F2235"/>
                </a:solidFill>
                <a:latin typeface="Arial"/>
                <a:ea typeface="Open Sans"/>
                <a:cs typeface="Arial"/>
              </a:rPr>
              <a:t> techniques</a:t>
            </a:r>
          </a:p>
          <a:p>
            <a:endParaRPr lang="fr-FR" sz="2000">
              <a:solidFill>
                <a:srgbClr val="0F2235"/>
              </a:solidFill>
              <a:latin typeface="Arial"/>
              <a:ea typeface="Open Sans"/>
              <a:cs typeface="Arial"/>
            </a:endParaRPr>
          </a:p>
          <a:p>
            <a:r>
              <a:rPr lang="fr-FR" sz="2000" b="1" dirty="0">
                <a:solidFill>
                  <a:srgbClr val="0F2235"/>
                </a:solidFill>
                <a:latin typeface="Arial"/>
                <a:ea typeface="Open Sans"/>
                <a:cs typeface="Arial"/>
              </a:rPr>
              <a:t>17:20 </a:t>
            </a:r>
            <a:r>
              <a:rPr lang="fr-FR" sz="2000" b="1" dirty="0">
                <a:solidFill>
                  <a:srgbClr val="0F2235"/>
                </a:solidFill>
                <a:latin typeface="Arial"/>
                <a:ea typeface="Calibri"/>
                <a:cs typeface="Arial"/>
              </a:rPr>
              <a:t>– 17:30  </a:t>
            </a:r>
            <a:r>
              <a:rPr lang="fr-FR" sz="2000" dirty="0">
                <a:solidFill>
                  <a:srgbClr val="0F2235"/>
                </a:solidFill>
                <a:latin typeface="Arial"/>
                <a:ea typeface="Calibri"/>
                <a:cs typeface="Arial"/>
              </a:rPr>
              <a:t>Wrap up</a:t>
            </a:r>
          </a:p>
        </p:txBody>
      </p:sp>
    </p:spTree>
    <p:extLst>
      <p:ext uri="{BB962C8B-B14F-4D97-AF65-F5344CB8AC3E}">
        <p14:creationId xmlns:p14="http://schemas.microsoft.com/office/powerpoint/2010/main" val="600709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2">
            <a:extLst>
              <a:ext uri="{FF2B5EF4-FFF2-40B4-BE49-F238E27FC236}">
                <a16:creationId xmlns:a16="http://schemas.microsoft.com/office/drawing/2014/main" id="{C08E34DF-A8AB-2F3A-77B9-9A4F3FE23D72}"/>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5</a:t>
            </a:fld>
            <a:endParaRPr lang="fr-FR"/>
          </a:p>
        </p:txBody>
      </p:sp>
      <p:sp>
        <p:nvSpPr>
          <p:cNvPr id="8" name="TextBox 11">
            <a:extLst>
              <a:ext uri="{FF2B5EF4-FFF2-40B4-BE49-F238E27FC236}">
                <a16:creationId xmlns:a16="http://schemas.microsoft.com/office/drawing/2014/main" id="{951811EC-0B39-E633-1D9B-88AC073D417B}"/>
              </a:ext>
            </a:extLst>
          </p:cNvPr>
          <p:cNvSpPr txBox="1">
            <a:spLocks/>
          </p:cNvSpPr>
          <p:nvPr/>
        </p:nvSpPr>
        <p:spPr>
          <a:xfrm>
            <a:off x="1421020" y="765876"/>
            <a:ext cx="9350516" cy="1200329"/>
          </a:xfrm>
          <a:prstGeom prst="rect">
            <a:avLst/>
          </a:prstGeom>
          <a:noFill/>
        </p:spPr>
        <p:txBody>
          <a:bodyPr wrap="square" lIns="0" tIns="45720" rIns="0" bIns="45720" rtlCol="0" anchor="t">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algn="ctr"/>
            <a:r>
              <a:rPr lang="en-US" sz="3600" b="1" dirty="0">
                <a:solidFill>
                  <a:srgbClr val="964091"/>
                </a:solidFill>
                <a:latin typeface="Arial"/>
                <a:cs typeface="Calibri"/>
              </a:rPr>
              <a:t>Ice-breaking activity: </a:t>
            </a:r>
            <a:endParaRPr lang="en-US" dirty="0">
              <a:ea typeface="Open Sans"/>
              <a:cs typeface="Open Sans"/>
            </a:endParaRPr>
          </a:p>
          <a:p>
            <a:pPr algn="ctr"/>
            <a:r>
              <a:rPr lang="en-US" sz="3600" b="1" dirty="0">
                <a:solidFill>
                  <a:srgbClr val="964091"/>
                </a:solidFill>
                <a:latin typeface="Arial"/>
                <a:cs typeface="Calibri"/>
              </a:rPr>
              <a:t>How are you feeling today?</a:t>
            </a:r>
            <a:endParaRPr lang="en-US" sz="3600" dirty="0">
              <a:solidFill>
                <a:srgbClr val="0F2235"/>
              </a:solidFill>
              <a:latin typeface="Arial"/>
              <a:cs typeface="Arial"/>
            </a:endParaRPr>
          </a:p>
        </p:txBody>
      </p:sp>
      <p:sp>
        <p:nvSpPr>
          <p:cNvPr id="9" name="TextBox 8">
            <a:extLst>
              <a:ext uri="{FF2B5EF4-FFF2-40B4-BE49-F238E27FC236}">
                <a16:creationId xmlns:a16="http://schemas.microsoft.com/office/drawing/2014/main" id="{634CB1B3-25FA-04F0-9F0E-45049CAFDEB0}"/>
              </a:ext>
            </a:extLst>
          </p:cNvPr>
          <p:cNvSpPr txBox="1"/>
          <p:nvPr/>
        </p:nvSpPr>
        <p:spPr>
          <a:xfrm>
            <a:off x="3907122" y="2081395"/>
            <a:ext cx="4383616" cy="276998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dirty="0">
                <a:latin typeface="Arial"/>
                <a:cs typeface="Segoe UI"/>
              </a:rPr>
              <a:t>Please, </a:t>
            </a:r>
            <a:r>
              <a:rPr lang="en-US" sz="2000" i="1" dirty="0">
                <a:latin typeface="Arial"/>
                <a:cs typeface="Segoe UI"/>
              </a:rPr>
              <a:t>share </a:t>
            </a:r>
            <a:r>
              <a:rPr lang="en-US" b="1" i="1" dirty="0">
                <a:latin typeface="Arial"/>
                <a:cs typeface="Segoe UI"/>
              </a:rPr>
              <a:t>one word </a:t>
            </a:r>
            <a:r>
              <a:rPr lang="en-US" i="1" dirty="0">
                <a:latin typeface="Arial"/>
                <a:cs typeface="Segoe UI"/>
              </a:rPr>
              <a:t>that best describes your mood right now.</a:t>
            </a:r>
            <a:endParaRPr lang="en-US" dirty="0">
              <a:ea typeface="Open Sans"/>
              <a:cs typeface="Open Sans"/>
            </a:endParaRPr>
          </a:p>
          <a:p>
            <a:pPr algn="ctr"/>
            <a:endParaRPr lang="en-US" dirty="0">
              <a:solidFill>
                <a:srgbClr val="AED7BD"/>
              </a:solidFill>
              <a:latin typeface="Arial"/>
              <a:cs typeface="Segoe UI"/>
            </a:endParaRPr>
          </a:p>
          <a:p>
            <a:pPr algn="ctr"/>
            <a:r>
              <a:rPr lang="en-US" b="1" dirty="0">
                <a:solidFill>
                  <a:srgbClr val="0F2235"/>
                </a:solidFill>
                <a:latin typeface="Arial"/>
                <a:cs typeface="Segoe UI"/>
              </a:rPr>
              <a:t>Please join by scanning the QR code</a:t>
            </a:r>
            <a:br>
              <a:rPr lang="en-US" sz="2400" b="1" dirty="0">
                <a:solidFill>
                  <a:srgbClr val="0F2235"/>
                </a:solidFill>
                <a:ea typeface="+mn-lt"/>
                <a:cs typeface="+mn-lt"/>
              </a:rPr>
            </a:br>
            <a:endParaRPr lang="en-US" sz="2400">
              <a:solidFill>
                <a:srgbClr val="0F2235"/>
              </a:solidFill>
              <a:ea typeface="+mn-lt"/>
              <a:cs typeface="+mn-lt"/>
            </a:endParaRPr>
          </a:p>
          <a:p>
            <a:pPr algn="ctr"/>
            <a:br>
              <a:rPr lang="en-US" dirty="0"/>
            </a:br>
            <a:endParaRPr lang="en-US" dirty="0">
              <a:ea typeface="Open Sans"/>
              <a:cs typeface="Open Sans"/>
            </a:endParaRPr>
          </a:p>
          <a:p>
            <a:pPr algn="ctr"/>
            <a:endParaRPr lang="en-US" i="1" dirty="0">
              <a:latin typeface="Arial"/>
              <a:cs typeface="Segoe UI"/>
            </a:endParaRPr>
          </a:p>
          <a:p>
            <a:pPr algn="ctr"/>
            <a:endParaRPr lang="en-US" i="1">
              <a:latin typeface="Arial"/>
              <a:cs typeface="Segoe UI"/>
            </a:endParaRPr>
          </a:p>
        </p:txBody>
      </p:sp>
      <p:pic>
        <p:nvPicPr>
          <p:cNvPr id="2" name="Picture 1" descr="A qr code on a white background&#10;&#10;Description automatically generated">
            <a:extLst>
              <a:ext uri="{FF2B5EF4-FFF2-40B4-BE49-F238E27FC236}">
                <a16:creationId xmlns:a16="http://schemas.microsoft.com/office/drawing/2014/main" id="{397C9079-4B35-61E0-4F38-EFBD53164680}"/>
              </a:ext>
            </a:extLst>
          </p:cNvPr>
          <p:cNvPicPr>
            <a:picLocks noChangeAspect="1"/>
          </p:cNvPicPr>
          <p:nvPr/>
        </p:nvPicPr>
        <p:blipFill>
          <a:blip r:embed="rId3"/>
          <a:stretch>
            <a:fillRect/>
          </a:stretch>
        </p:blipFill>
        <p:spPr>
          <a:xfrm>
            <a:off x="4391223" y="3284946"/>
            <a:ext cx="3426246" cy="3426246"/>
          </a:xfrm>
          <a:prstGeom prst="rect">
            <a:avLst/>
          </a:prstGeom>
        </p:spPr>
      </p:pic>
      <p:sp>
        <p:nvSpPr>
          <p:cNvPr id="3" name="Rectangle 2">
            <a:extLst>
              <a:ext uri="{FF2B5EF4-FFF2-40B4-BE49-F238E27FC236}">
                <a16:creationId xmlns:a16="http://schemas.microsoft.com/office/drawing/2014/main" id="{47A65759-48B6-421F-A030-AEDC165A2A4E}"/>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extLst>
      <p:ext uri="{BB962C8B-B14F-4D97-AF65-F5344CB8AC3E}">
        <p14:creationId xmlns:p14="http://schemas.microsoft.com/office/powerpoint/2010/main" val="853920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5895" y="2830292"/>
            <a:ext cx="6861282" cy="1861285"/>
          </a:xfrm>
        </p:spPr>
        <p:txBody>
          <a:bodyPr/>
          <a:lstStyle/>
          <a:p>
            <a:r>
              <a:rPr lang="en-US" b="1">
                <a:latin typeface="Arial"/>
                <a:cs typeface="Arial"/>
              </a:rPr>
              <a:t>Why participatory techniques for gender-based violence?</a:t>
            </a:r>
          </a:p>
        </p:txBody>
      </p:sp>
      <p:sp>
        <p:nvSpPr>
          <p:cNvPr id="6" name="Espace réservé du numéro de diapositive 4">
            <a:extLst>
              <a:ext uri="{FF2B5EF4-FFF2-40B4-BE49-F238E27FC236}">
                <a16:creationId xmlns:a16="http://schemas.microsoft.com/office/drawing/2014/main" id="{3CD978AA-EFA0-C14A-93AD-C8FA59BD6AD1}"/>
              </a:ext>
            </a:extLst>
          </p:cNvPr>
          <p:cNvSpPr txBox="1">
            <a:spLocks/>
          </p:cNvSpPr>
          <p:nvPr/>
        </p:nvSpPr>
        <p:spPr>
          <a:xfrm>
            <a:off x="8328910" y="6333377"/>
            <a:ext cx="2743200" cy="365125"/>
          </a:xfrm>
          <a:prstGeom prst="rect">
            <a:avLst/>
          </a:prstGeom>
        </p:spPr>
        <p:txBody>
          <a:bodyPr vert="horz" lIns="91440" tIns="45720" rIns="91440" bIns="45720" rtlCol="0" anchor="ctr"/>
          <a:lstStyle>
            <a:defPPr>
              <a:defRPr lang="en-US"/>
            </a:defPPr>
            <a:lvl1pPr marL="0" algn="r" defTabSz="914330" rtl="0" eaLnBrk="1" latinLnBrk="0" hangingPunct="1">
              <a:defRPr sz="1400" b="0" i="0" kern="1200">
                <a:solidFill>
                  <a:srgbClr val="5792CE"/>
                </a:solidFill>
                <a:latin typeface="D-DIN" panose="020B0504030202030204" pitchFamily="34" charset="77"/>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fld id="{783777ED-E0AE-DD49-A1E6-113717D9A99F}" type="slidenum">
              <a:rPr lang="fr-FR" smtClean="0"/>
              <a:pPr/>
              <a:t>6</a:t>
            </a:fld>
            <a:endParaRPr lang="fr-FR"/>
          </a:p>
        </p:txBody>
      </p:sp>
    </p:spTree>
    <p:extLst>
      <p:ext uri="{BB962C8B-B14F-4D97-AF65-F5344CB8AC3E}">
        <p14:creationId xmlns:p14="http://schemas.microsoft.com/office/powerpoint/2010/main" val="318485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pPr/>
              <a:t>7</a:t>
            </a:fld>
            <a:endParaRPr lang="fr-FR"/>
          </a:p>
        </p:txBody>
      </p:sp>
      <p:pic>
        <p:nvPicPr>
          <p:cNvPr id="7" name="Picture 4" descr="Diagram&#10;&#10;Description automatically generated">
            <a:extLst>
              <a:ext uri="{FF2B5EF4-FFF2-40B4-BE49-F238E27FC236}">
                <a16:creationId xmlns:a16="http://schemas.microsoft.com/office/drawing/2014/main" id="{94EC9745-1236-41C4-A909-F1DAE01970DE}"/>
              </a:ext>
            </a:extLst>
          </p:cNvPr>
          <p:cNvPicPr>
            <a:picLocks noChangeAspect="1"/>
          </p:cNvPicPr>
          <p:nvPr/>
        </p:nvPicPr>
        <p:blipFill>
          <a:blip r:embed="rId3"/>
          <a:stretch>
            <a:fillRect/>
          </a:stretch>
        </p:blipFill>
        <p:spPr>
          <a:xfrm>
            <a:off x="8219662" y="1760814"/>
            <a:ext cx="3515895" cy="3715650"/>
          </a:xfrm>
          <a:prstGeom prst="rect">
            <a:avLst/>
          </a:prstGeom>
        </p:spPr>
      </p:pic>
      <p:sp>
        <p:nvSpPr>
          <p:cNvPr id="2" name="Title 1">
            <a:extLst>
              <a:ext uri="{FF2B5EF4-FFF2-40B4-BE49-F238E27FC236}">
                <a16:creationId xmlns:a16="http://schemas.microsoft.com/office/drawing/2014/main" id="{E7BE32C7-DBBC-3841-8568-C582A8C81DEE}"/>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t>The 7P framework in short </a:t>
            </a:r>
            <a:endParaRPr lang="en-GB" b="1"/>
          </a:p>
        </p:txBody>
      </p:sp>
      <p:sp>
        <p:nvSpPr>
          <p:cNvPr id="3" name="TextBox 8">
            <a:extLst>
              <a:ext uri="{FF2B5EF4-FFF2-40B4-BE49-F238E27FC236}">
                <a16:creationId xmlns:a16="http://schemas.microsoft.com/office/drawing/2014/main" id="{3B8D2FFD-FEEE-FA56-1B9B-9C70EE1FF6C3}"/>
              </a:ext>
            </a:extLst>
          </p:cNvPr>
          <p:cNvSpPr txBox="1"/>
          <p:nvPr/>
        </p:nvSpPr>
        <p:spPr>
          <a:xfrm>
            <a:off x="1051055" y="2061020"/>
            <a:ext cx="6840615" cy="372864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en-US" sz="2000" b="1">
                <a:solidFill>
                  <a:srgbClr val="0F2235"/>
                </a:solidFill>
                <a:latin typeface="Arial"/>
                <a:cs typeface="Arial"/>
              </a:rPr>
              <a:t>Prevalence </a:t>
            </a:r>
            <a:r>
              <a:rPr lang="en-US" sz="2000">
                <a:solidFill>
                  <a:srgbClr val="0F2235"/>
                </a:solidFill>
                <a:latin typeface="Arial"/>
                <a:cs typeface="Arial"/>
              </a:rPr>
              <a:t>– estimating the extent of gender-based violence</a:t>
            </a:r>
          </a:p>
          <a:p>
            <a:pPr marL="285750" indent="-285750">
              <a:lnSpc>
                <a:spcPct val="150000"/>
              </a:lnSpc>
              <a:buFont typeface="Arial" panose="020B0604020202020204" pitchFamily="34" charset="0"/>
              <a:buChar char="•"/>
            </a:pPr>
            <a:r>
              <a:rPr lang="en-US" sz="2000" b="1">
                <a:solidFill>
                  <a:srgbClr val="0F2235"/>
                </a:solidFill>
                <a:latin typeface="Arial"/>
                <a:cs typeface="Arial"/>
              </a:rPr>
              <a:t>Prevention</a:t>
            </a:r>
            <a:r>
              <a:rPr lang="en-US" sz="2000">
                <a:solidFill>
                  <a:srgbClr val="0F2235"/>
                </a:solidFill>
                <a:latin typeface="Arial"/>
                <a:cs typeface="Arial"/>
              </a:rPr>
              <a:t> – changing </a:t>
            </a:r>
            <a:r>
              <a:rPr lang="en-US" sz="2000" err="1">
                <a:solidFill>
                  <a:srgbClr val="0F2235"/>
                </a:solidFill>
                <a:latin typeface="Arial"/>
                <a:cs typeface="Arial"/>
              </a:rPr>
              <a:t>behaviours</a:t>
            </a:r>
            <a:r>
              <a:rPr lang="en-US" sz="2000">
                <a:solidFill>
                  <a:srgbClr val="0F2235"/>
                </a:solidFill>
                <a:latin typeface="Arial"/>
                <a:cs typeface="Arial"/>
              </a:rPr>
              <a:t> and culture</a:t>
            </a:r>
          </a:p>
          <a:p>
            <a:pPr marL="285750" indent="-285750">
              <a:lnSpc>
                <a:spcPct val="150000"/>
              </a:lnSpc>
              <a:buFont typeface="Arial" panose="020B0604020202020204" pitchFamily="34" charset="0"/>
              <a:buChar char="•"/>
            </a:pPr>
            <a:r>
              <a:rPr lang="en-US" sz="2000" b="1">
                <a:solidFill>
                  <a:srgbClr val="0F2235"/>
                </a:solidFill>
                <a:latin typeface="Arial"/>
                <a:cs typeface="Arial"/>
              </a:rPr>
              <a:t>Protection</a:t>
            </a:r>
            <a:r>
              <a:rPr lang="en-US" sz="2000">
                <a:solidFill>
                  <a:srgbClr val="0F2235"/>
                </a:solidFill>
                <a:latin typeface="Arial"/>
                <a:cs typeface="Arial"/>
              </a:rPr>
              <a:t> – avoiding (further) harm</a:t>
            </a:r>
          </a:p>
          <a:p>
            <a:pPr marL="285750" indent="-285750">
              <a:lnSpc>
                <a:spcPct val="150000"/>
              </a:lnSpc>
              <a:buFont typeface="Arial" panose="020B0604020202020204" pitchFamily="34" charset="0"/>
              <a:buChar char="•"/>
            </a:pPr>
            <a:r>
              <a:rPr lang="en-US" sz="2000" b="1">
                <a:solidFill>
                  <a:srgbClr val="0F2235"/>
                </a:solidFill>
                <a:latin typeface="Arial"/>
                <a:cs typeface="Arial"/>
              </a:rPr>
              <a:t>Prosecution</a:t>
            </a:r>
            <a:r>
              <a:rPr lang="en-US" sz="2000">
                <a:solidFill>
                  <a:srgbClr val="0F2235"/>
                </a:solidFill>
                <a:latin typeface="Arial"/>
                <a:cs typeface="Arial"/>
              </a:rPr>
              <a:t> – handling cases of gender-based violence</a:t>
            </a:r>
          </a:p>
          <a:p>
            <a:pPr marL="285750" indent="-285750">
              <a:lnSpc>
                <a:spcPct val="150000"/>
              </a:lnSpc>
              <a:buFont typeface="Arial" panose="020B0604020202020204" pitchFamily="34" charset="0"/>
              <a:buChar char="•"/>
            </a:pPr>
            <a:r>
              <a:rPr lang="en-US" sz="2000" b="1">
                <a:solidFill>
                  <a:srgbClr val="0F2235"/>
                </a:solidFill>
                <a:latin typeface="Arial"/>
                <a:cs typeface="Arial"/>
              </a:rPr>
              <a:t>Provision</a:t>
            </a:r>
            <a:r>
              <a:rPr lang="en-US" sz="2000">
                <a:solidFill>
                  <a:srgbClr val="0F2235"/>
                </a:solidFill>
                <a:latin typeface="Arial"/>
                <a:cs typeface="Arial"/>
              </a:rPr>
              <a:t> </a:t>
            </a:r>
            <a:r>
              <a:rPr lang="en-US" sz="2000" b="1">
                <a:solidFill>
                  <a:srgbClr val="0F2235"/>
                </a:solidFill>
                <a:latin typeface="Arial"/>
                <a:cs typeface="Arial"/>
              </a:rPr>
              <a:t>of services</a:t>
            </a:r>
            <a:r>
              <a:rPr lang="en-US" sz="2000">
                <a:solidFill>
                  <a:srgbClr val="0F2235"/>
                </a:solidFill>
                <a:latin typeface="Arial"/>
                <a:cs typeface="Arial"/>
              </a:rPr>
              <a:t> – offering support and assistance</a:t>
            </a:r>
          </a:p>
          <a:p>
            <a:pPr marL="285750" indent="-285750">
              <a:lnSpc>
                <a:spcPct val="150000"/>
              </a:lnSpc>
              <a:buFont typeface="Arial" panose="020B0604020202020204" pitchFamily="34" charset="0"/>
              <a:buChar char="•"/>
            </a:pPr>
            <a:r>
              <a:rPr lang="en-US" sz="2000" b="1">
                <a:solidFill>
                  <a:srgbClr val="0F2235"/>
                </a:solidFill>
                <a:latin typeface="Arial"/>
                <a:cs typeface="Arial"/>
              </a:rPr>
              <a:t>Partnerships</a:t>
            </a:r>
            <a:r>
              <a:rPr lang="en-US" sz="2000">
                <a:solidFill>
                  <a:srgbClr val="0F2235"/>
                </a:solidFill>
                <a:latin typeface="Arial"/>
                <a:cs typeface="Arial"/>
              </a:rPr>
              <a:t> – involving internal and external actors</a:t>
            </a:r>
          </a:p>
          <a:p>
            <a:pPr marL="285750" indent="-285750">
              <a:lnSpc>
                <a:spcPct val="150000"/>
              </a:lnSpc>
              <a:buFont typeface="Arial" panose="020B0604020202020204" pitchFamily="34" charset="0"/>
              <a:buChar char="•"/>
            </a:pPr>
            <a:r>
              <a:rPr lang="en-US" sz="2000" b="1">
                <a:solidFill>
                  <a:srgbClr val="0F2235"/>
                </a:solidFill>
                <a:latin typeface="Arial"/>
                <a:cs typeface="Arial"/>
              </a:rPr>
              <a:t>Policy</a:t>
            </a:r>
            <a:r>
              <a:rPr lang="en-US" sz="2000">
                <a:solidFill>
                  <a:srgbClr val="0F2235"/>
                </a:solidFill>
                <a:latin typeface="Arial"/>
                <a:cs typeface="Arial"/>
              </a:rPr>
              <a:t> – setting up measures and procedures</a:t>
            </a:r>
          </a:p>
        </p:txBody>
      </p:sp>
    </p:spTree>
    <p:extLst>
      <p:ext uri="{BB962C8B-B14F-4D97-AF65-F5344CB8AC3E}">
        <p14:creationId xmlns:p14="http://schemas.microsoft.com/office/powerpoint/2010/main" val="4088620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2">
            <a:extLst>
              <a:ext uri="{FF2B5EF4-FFF2-40B4-BE49-F238E27FC236}">
                <a16:creationId xmlns:a16="http://schemas.microsoft.com/office/drawing/2014/main" id="{1811AC14-B59F-5334-B6DB-DB4E0BF7A47E}"/>
              </a:ext>
            </a:extLst>
          </p:cNvPr>
          <p:cNvSpPr>
            <a:spLocks noGrp="1"/>
          </p:cNvSpPr>
          <p:nvPr>
            <p:ph type="sldNum" sz="quarter" idx="4"/>
          </p:nvPr>
        </p:nvSpPr>
        <p:spPr>
          <a:xfrm>
            <a:off x="8328910" y="6333377"/>
            <a:ext cx="2743200" cy="365125"/>
          </a:xfrm>
        </p:spPr>
        <p:txBody>
          <a:bodyPr/>
          <a:lstStyle/>
          <a:p>
            <a:fld id="{783777ED-E0AE-DD49-A1E6-113717D9A99F}" type="slidenum">
              <a:rPr lang="fr-FR" smtClean="0">
                <a:latin typeface="Arial"/>
                <a:cs typeface="Arial"/>
              </a:rPr>
              <a:pPr/>
              <a:t>8</a:t>
            </a:fld>
            <a:endParaRPr lang="fr-FR">
              <a:latin typeface="Arial"/>
              <a:cs typeface="Arial"/>
            </a:endParaRPr>
          </a:p>
        </p:txBody>
      </p:sp>
      <p:sp>
        <p:nvSpPr>
          <p:cNvPr id="2" name="Title 1">
            <a:extLst>
              <a:ext uri="{FF2B5EF4-FFF2-40B4-BE49-F238E27FC236}">
                <a16:creationId xmlns:a16="http://schemas.microsoft.com/office/drawing/2014/main" id="{E7BE32C7-DBBC-3841-8568-C582A8C81DEE}"/>
              </a:ext>
            </a:extLst>
          </p:cNvPr>
          <p:cNvSpPr txBox="1">
            <a:spLocks/>
          </p:cNvSpPr>
          <p:nvPr/>
        </p:nvSpPr>
        <p:spPr>
          <a:xfrm>
            <a:off x="1046922" y="1129932"/>
            <a:ext cx="10086975" cy="778381"/>
          </a:xfrm>
          <a:prstGeom prst="rect">
            <a:avLst/>
          </a:prstGeom>
          <a:effectLst/>
        </p:spPr>
        <p:txBody>
          <a:bodyPr vert="horz" lIns="0" tIns="192024" rIns="0" bIns="0" rtlCol="0" anchor="t" anchorCtr="0">
            <a:noAutofit/>
          </a:bodyPr>
          <a:lstStyle>
            <a:lvl1pPr algn="l" defTabSz="914318" rtl="0" eaLnBrk="1" latinLnBrk="0" hangingPunct="1">
              <a:lnSpc>
                <a:spcPct val="90000"/>
              </a:lnSpc>
              <a:spcBef>
                <a:spcPct val="0"/>
              </a:spcBef>
              <a:buNone/>
              <a:defRPr sz="2800" b="0" i="0" kern="1200" spc="0" baseline="0">
                <a:solidFill>
                  <a:srgbClr val="0F2235"/>
                </a:solidFill>
                <a:latin typeface="Arial" panose="020B0604020202020204" pitchFamily="34" charset="0"/>
                <a:ea typeface="Arial" panose="020B0604020202020204" pitchFamily="34" charset="0"/>
                <a:cs typeface="Arial" panose="020B0604020202020204" pitchFamily="34" charset="0"/>
              </a:defRPr>
            </a:lvl1pPr>
          </a:lstStyle>
          <a:p>
            <a:r>
              <a:rPr lang="en-US" b="1"/>
              <a:t>Why participatory techniques for gender-based violence?</a:t>
            </a:r>
            <a:endParaRPr lang="en-GB" b="1"/>
          </a:p>
        </p:txBody>
      </p:sp>
      <p:sp>
        <p:nvSpPr>
          <p:cNvPr id="3" name="TextBox 8">
            <a:extLst>
              <a:ext uri="{FF2B5EF4-FFF2-40B4-BE49-F238E27FC236}">
                <a16:creationId xmlns:a16="http://schemas.microsoft.com/office/drawing/2014/main" id="{3B8D2FFD-FEEE-FA56-1B9B-9C70EE1FF6C3}"/>
              </a:ext>
            </a:extLst>
          </p:cNvPr>
          <p:cNvSpPr txBox="1"/>
          <p:nvPr/>
        </p:nvSpPr>
        <p:spPr>
          <a:xfrm>
            <a:off x="810868" y="2126974"/>
            <a:ext cx="4876800" cy="263200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pPr marL="342900" indent="-342900">
              <a:lnSpc>
                <a:spcPct val="150000"/>
              </a:lnSpc>
              <a:buFont typeface="Wingdings" pitchFamily="2" charset="2"/>
              <a:buChar char="Ø"/>
            </a:pPr>
            <a:r>
              <a:rPr lang="en-US" sz="1600" b="1">
                <a:solidFill>
                  <a:srgbClr val="0F2235"/>
                </a:solidFill>
                <a:latin typeface="Arial"/>
                <a:cs typeface="Arial"/>
              </a:rPr>
              <a:t>Cultural shift </a:t>
            </a:r>
            <a:r>
              <a:rPr lang="en-US" sz="1600">
                <a:solidFill>
                  <a:srgbClr val="0F2235"/>
                </a:solidFill>
                <a:latin typeface="Arial"/>
                <a:cs typeface="Arial"/>
              </a:rPr>
              <a:t>towards a zero - tolerance approach</a:t>
            </a:r>
          </a:p>
          <a:p>
            <a:pPr marL="342900" indent="-342900">
              <a:lnSpc>
                <a:spcPct val="150000"/>
              </a:lnSpc>
              <a:buFont typeface="Wingdings" pitchFamily="2" charset="2"/>
              <a:buChar char="Ø"/>
            </a:pPr>
            <a:r>
              <a:rPr lang="en-GB" sz="1600" b="1">
                <a:solidFill>
                  <a:srgbClr val="0F2235"/>
                </a:solidFill>
                <a:latin typeface="Arial"/>
                <a:cs typeface="Arial"/>
              </a:rPr>
              <a:t>Intersectionality</a:t>
            </a:r>
            <a:r>
              <a:rPr lang="en-GB" sz="1600">
                <a:solidFill>
                  <a:srgbClr val="0F2235"/>
                </a:solidFill>
                <a:latin typeface="Arial"/>
                <a:cs typeface="Arial"/>
              </a:rPr>
              <a:t>: Ensure policies address the diverse experiences of individuals across gender, race, and other identities.</a:t>
            </a:r>
          </a:p>
          <a:p>
            <a:pPr marL="342900" indent="-342900">
              <a:lnSpc>
                <a:spcPct val="150000"/>
              </a:lnSpc>
              <a:buFont typeface="Wingdings" pitchFamily="2" charset="2"/>
              <a:buChar char="Ø"/>
            </a:pPr>
            <a:r>
              <a:rPr lang="en-GB" sz="1600" b="1">
                <a:solidFill>
                  <a:srgbClr val="0F2235"/>
                </a:solidFill>
                <a:latin typeface="Arial"/>
                <a:cs typeface="Arial"/>
              </a:rPr>
              <a:t>Sustainability</a:t>
            </a:r>
            <a:r>
              <a:rPr lang="en-GB" sz="1600">
                <a:solidFill>
                  <a:srgbClr val="0F2235"/>
                </a:solidFill>
                <a:latin typeface="Arial"/>
                <a:cs typeface="Arial"/>
              </a:rPr>
              <a:t>: Create long-term, flexible policies that adapt to the evolving challenges</a:t>
            </a:r>
          </a:p>
        </p:txBody>
      </p:sp>
      <p:sp>
        <p:nvSpPr>
          <p:cNvPr id="5" name="TextBox 4">
            <a:extLst>
              <a:ext uri="{FF2B5EF4-FFF2-40B4-BE49-F238E27FC236}">
                <a16:creationId xmlns:a16="http://schemas.microsoft.com/office/drawing/2014/main" id="{F84373F4-31CC-EC75-7A50-61A54365D727}"/>
              </a:ext>
            </a:extLst>
          </p:cNvPr>
          <p:cNvSpPr txBox="1"/>
          <p:nvPr/>
        </p:nvSpPr>
        <p:spPr>
          <a:xfrm>
            <a:off x="5190918" y="2066180"/>
            <a:ext cx="6869595" cy="4109330"/>
          </a:xfrm>
          <a:prstGeom prst="rect">
            <a:avLst/>
          </a:prstGeom>
          <a:noFill/>
        </p:spPr>
        <p:txBody>
          <a:bodyPr wrap="square">
            <a:spAutoFit/>
          </a:bodyPr>
          <a:lstStyle/>
          <a:p>
            <a:pPr lvl="1">
              <a:lnSpc>
                <a:spcPct val="150000"/>
              </a:lnSpc>
            </a:pPr>
            <a:r>
              <a:rPr lang="en-GB" sz="1600">
                <a:solidFill>
                  <a:srgbClr val="0F2235"/>
                </a:solidFill>
                <a:latin typeface="Arial"/>
                <a:cs typeface="Arial"/>
              </a:rPr>
              <a:t>Comprehensive approach with the 7Ps model</a:t>
            </a:r>
            <a:endParaRPr lang="en-GB" sz="1600" b="1">
              <a:solidFill>
                <a:srgbClr val="0F2235"/>
              </a:solidFill>
              <a:latin typeface="Arial"/>
              <a:cs typeface="Arial"/>
            </a:endParaRPr>
          </a:p>
          <a:p>
            <a:pPr marL="800065" lvl="1" indent="-342900">
              <a:lnSpc>
                <a:spcPct val="150000"/>
              </a:lnSpc>
              <a:buFont typeface="Wingdings" pitchFamily="2" charset="2"/>
              <a:buChar char="Ø"/>
            </a:pPr>
            <a:r>
              <a:rPr lang="en-GB" sz="1600" b="1">
                <a:solidFill>
                  <a:srgbClr val="0F2235"/>
                </a:solidFill>
                <a:latin typeface="Arial"/>
                <a:cs typeface="Arial"/>
              </a:rPr>
              <a:t>Prevalence</a:t>
            </a:r>
            <a:r>
              <a:rPr lang="en-GB" sz="1600">
                <a:solidFill>
                  <a:srgbClr val="0F2235"/>
                </a:solidFill>
                <a:latin typeface="Arial"/>
                <a:cs typeface="Arial"/>
              </a:rPr>
              <a:t>: Ensure accurate data collection </a:t>
            </a:r>
          </a:p>
          <a:p>
            <a:pPr marL="800065" lvl="1" indent="-342900">
              <a:lnSpc>
                <a:spcPct val="150000"/>
              </a:lnSpc>
              <a:buFont typeface="Wingdings" pitchFamily="2" charset="2"/>
              <a:buChar char="Ø"/>
            </a:pPr>
            <a:r>
              <a:rPr lang="en-GB" sz="1600" b="1">
                <a:solidFill>
                  <a:srgbClr val="0F2235"/>
                </a:solidFill>
                <a:latin typeface="Arial"/>
                <a:cs typeface="Arial"/>
              </a:rPr>
              <a:t>Prevention</a:t>
            </a:r>
            <a:r>
              <a:rPr lang="en-GB" sz="1600">
                <a:solidFill>
                  <a:srgbClr val="0F2235"/>
                </a:solidFill>
                <a:latin typeface="Arial"/>
                <a:cs typeface="Arial"/>
              </a:rPr>
              <a:t>: Develop tailored prevention strategies </a:t>
            </a:r>
          </a:p>
          <a:p>
            <a:pPr marL="800065" lvl="1" indent="-342900">
              <a:lnSpc>
                <a:spcPct val="150000"/>
              </a:lnSpc>
              <a:buFont typeface="Wingdings" pitchFamily="2" charset="2"/>
              <a:buChar char="Ø"/>
            </a:pPr>
            <a:r>
              <a:rPr lang="en-GB" sz="1600" b="1">
                <a:solidFill>
                  <a:srgbClr val="0F2235"/>
                </a:solidFill>
                <a:latin typeface="Arial"/>
                <a:cs typeface="Arial"/>
              </a:rPr>
              <a:t>Protection</a:t>
            </a:r>
            <a:r>
              <a:rPr lang="en-GB" sz="1600">
                <a:solidFill>
                  <a:srgbClr val="0F2235"/>
                </a:solidFill>
                <a:latin typeface="Arial"/>
                <a:cs typeface="Arial"/>
              </a:rPr>
              <a:t>: Design victim/survivor-centric support services </a:t>
            </a:r>
          </a:p>
          <a:p>
            <a:pPr marL="800065" lvl="1" indent="-342900">
              <a:lnSpc>
                <a:spcPct val="150000"/>
              </a:lnSpc>
              <a:buFont typeface="Wingdings" pitchFamily="2" charset="2"/>
              <a:buChar char="Ø"/>
            </a:pPr>
            <a:r>
              <a:rPr lang="en-GB" sz="1600" b="1">
                <a:solidFill>
                  <a:srgbClr val="0F2235"/>
                </a:solidFill>
                <a:latin typeface="Arial"/>
                <a:cs typeface="Arial"/>
              </a:rPr>
              <a:t>Prosecution</a:t>
            </a:r>
            <a:r>
              <a:rPr lang="en-GB" sz="1600">
                <a:solidFill>
                  <a:srgbClr val="0F2235"/>
                </a:solidFill>
                <a:latin typeface="Arial"/>
                <a:cs typeface="Arial"/>
              </a:rPr>
              <a:t>: Create transparent and fair systems for reporting and addressing incidents </a:t>
            </a:r>
          </a:p>
          <a:p>
            <a:pPr marL="800065" lvl="1" indent="-342900">
              <a:lnSpc>
                <a:spcPct val="150000"/>
              </a:lnSpc>
              <a:buFont typeface="Wingdings" pitchFamily="2" charset="2"/>
              <a:buChar char="Ø"/>
            </a:pPr>
            <a:r>
              <a:rPr lang="en-GB" sz="1600" b="1">
                <a:solidFill>
                  <a:srgbClr val="0F2235"/>
                </a:solidFill>
                <a:latin typeface="Arial"/>
                <a:cs typeface="Arial"/>
              </a:rPr>
              <a:t>Provision of Services</a:t>
            </a:r>
            <a:r>
              <a:rPr lang="en-GB" sz="1600">
                <a:solidFill>
                  <a:srgbClr val="0F2235"/>
                </a:solidFill>
                <a:latin typeface="Arial"/>
                <a:cs typeface="Arial"/>
              </a:rPr>
              <a:t>: Ensure holistic and accessible services for all</a:t>
            </a:r>
          </a:p>
          <a:p>
            <a:pPr marL="800065" lvl="1" indent="-342900">
              <a:lnSpc>
                <a:spcPct val="150000"/>
              </a:lnSpc>
              <a:buFont typeface="Wingdings" pitchFamily="2" charset="2"/>
              <a:buChar char="Ø"/>
            </a:pPr>
            <a:r>
              <a:rPr lang="en-GB" sz="1600" b="1">
                <a:solidFill>
                  <a:srgbClr val="0F2235"/>
                </a:solidFill>
                <a:latin typeface="Arial"/>
                <a:cs typeface="Arial"/>
              </a:rPr>
              <a:t>Partnerships</a:t>
            </a:r>
            <a:r>
              <a:rPr lang="en-GB" sz="1600">
                <a:solidFill>
                  <a:srgbClr val="0F2235"/>
                </a:solidFill>
                <a:latin typeface="Arial"/>
                <a:cs typeface="Arial"/>
              </a:rPr>
              <a:t>: Build strong internal and external partnerships </a:t>
            </a:r>
          </a:p>
          <a:p>
            <a:pPr marL="800065" lvl="1" indent="-342900">
              <a:lnSpc>
                <a:spcPct val="150000"/>
              </a:lnSpc>
              <a:buFont typeface="Wingdings" pitchFamily="2" charset="2"/>
              <a:buChar char="Ø"/>
            </a:pPr>
            <a:r>
              <a:rPr lang="en-GB" sz="1600" b="1">
                <a:solidFill>
                  <a:srgbClr val="0F2235"/>
                </a:solidFill>
                <a:latin typeface="Arial"/>
                <a:cs typeface="Arial"/>
              </a:rPr>
              <a:t>Policy</a:t>
            </a:r>
            <a:r>
              <a:rPr lang="en-GB" sz="1600">
                <a:solidFill>
                  <a:srgbClr val="0F2235"/>
                </a:solidFill>
                <a:latin typeface="Arial"/>
                <a:cs typeface="Arial"/>
              </a:rPr>
              <a:t>: Co-create policies that reflect the collective responsibility to foster a culture of zero tolerance</a:t>
            </a:r>
            <a:endParaRPr lang="en-US" sz="1600">
              <a:solidFill>
                <a:srgbClr val="0F2235"/>
              </a:solidFill>
              <a:latin typeface="Arial"/>
              <a:cs typeface="Arial"/>
            </a:endParaRPr>
          </a:p>
        </p:txBody>
      </p:sp>
    </p:spTree>
    <p:extLst>
      <p:ext uri="{BB962C8B-B14F-4D97-AF65-F5344CB8AC3E}">
        <p14:creationId xmlns:p14="http://schemas.microsoft.com/office/powerpoint/2010/main" val="2475195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6E3AAB5-61E2-B491-7C71-32A53B3C5011}"/>
              </a:ext>
            </a:extLst>
          </p:cNvPr>
          <p:cNvSpPr>
            <a:spLocks noGrp="1"/>
          </p:cNvSpPr>
          <p:nvPr>
            <p:ph type="title"/>
          </p:nvPr>
        </p:nvSpPr>
        <p:spPr/>
        <p:txBody>
          <a:bodyPr/>
          <a:lstStyle/>
          <a:p>
            <a:r>
              <a:rPr lang="en-US" b="1"/>
              <a:t>Divergence and convergence</a:t>
            </a:r>
            <a:endParaRPr lang="en-GB" b="1"/>
          </a:p>
        </p:txBody>
      </p:sp>
      <p:pic>
        <p:nvPicPr>
          <p:cNvPr id="2" name="Picture 2">
            <a:extLst>
              <a:ext uri="{FF2B5EF4-FFF2-40B4-BE49-F238E27FC236}">
                <a16:creationId xmlns:a16="http://schemas.microsoft.com/office/drawing/2014/main" id="{5DC7216F-D38F-5C21-81C5-3AB10251F5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103" y="1908313"/>
            <a:ext cx="10148291" cy="37448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5AC303E-1C23-5970-CCFD-F72D2457CC95}"/>
              </a:ext>
            </a:extLst>
          </p:cNvPr>
          <p:cNvSpPr txBox="1"/>
          <p:nvPr/>
        </p:nvSpPr>
        <p:spPr>
          <a:xfrm>
            <a:off x="1792189" y="3423343"/>
            <a:ext cx="1813375" cy="646331"/>
          </a:xfrm>
          <a:prstGeom prst="rect">
            <a:avLst/>
          </a:prstGeom>
          <a:noFill/>
        </p:spPr>
        <p:txBody>
          <a:bodyPr wrap="square" lIns="91440" tIns="45720" rIns="91440" bIns="45720" anchor="t">
            <a:spAutoFit/>
          </a:bodyPr>
          <a:lstStyle/>
          <a:p>
            <a:pPr algn="ctr"/>
            <a:r>
              <a:rPr lang="en-US" b="1">
                <a:latin typeface="Arial"/>
                <a:cs typeface="Arial"/>
              </a:rPr>
              <a:t>Understanding </a:t>
            </a:r>
            <a:r>
              <a:rPr lang="en-US">
                <a:latin typeface="Arial"/>
                <a:cs typeface="Arial"/>
              </a:rPr>
              <a:t>the problem</a:t>
            </a:r>
            <a:endParaRPr lang="en-US">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2C3F9637-2D27-3A47-EAEC-247FFDAB4A6D}"/>
              </a:ext>
            </a:extLst>
          </p:cNvPr>
          <p:cNvSpPr txBox="1"/>
          <p:nvPr/>
        </p:nvSpPr>
        <p:spPr>
          <a:xfrm>
            <a:off x="3751277" y="3290820"/>
            <a:ext cx="1535185" cy="923330"/>
          </a:xfrm>
          <a:prstGeom prst="rect">
            <a:avLst/>
          </a:prstGeom>
          <a:noFill/>
        </p:spPr>
        <p:txBody>
          <a:bodyPr wrap="square" lIns="91440" tIns="45720" rIns="91440" bIns="45720" anchor="t">
            <a:spAutoFit/>
          </a:bodyPr>
          <a:lstStyle/>
          <a:p>
            <a:pPr algn="ctr"/>
            <a:r>
              <a:rPr lang="en-US">
                <a:latin typeface="Arial"/>
                <a:cs typeface="Arial"/>
              </a:rPr>
              <a:t>Translating analysis into </a:t>
            </a:r>
            <a:r>
              <a:rPr lang="en-US" b="1">
                <a:latin typeface="Arial"/>
                <a:cs typeface="Arial"/>
              </a:rPr>
              <a:t>insights</a:t>
            </a:r>
            <a:endParaRPr lang="en-US" b="1"/>
          </a:p>
        </p:txBody>
      </p:sp>
      <p:sp>
        <p:nvSpPr>
          <p:cNvPr id="7" name="TextBox 6">
            <a:extLst>
              <a:ext uri="{FF2B5EF4-FFF2-40B4-BE49-F238E27FC236}">
                <a16:creationId xmlns:a16="http://schemas.microsoft.com/office/drawing/2014/main" id="{E83E6821-F768-F610-2932-E2F0E371649E}"/>
              </a:ext>
            </a:extLst>
          </p:cNvPr>
          <p:cNvSpPr txBox="1"/>
          <p:nvPr/>
        </p:nvSpPr>
        <p:spPr>
          <a:xfrm>
            <a:off x="6958624" y="3290819"/>
            <a:ext cx="1535185" cy="646331"/>
          </a:xfrm>
          <a:prstGeom prst="rect">
            <a:avLst/>
          </a:prstGeom>
          <a:noFill/>
        </p:spPr>
        <p:txBody>
          <a:bodyPr wrap="square">
            <a:spAutoFit/>
          </a:bodyPr>
          <a:lstStyle/>
          <a:p>
            <a:pPr algn="ctr"/>
            <a:r>
              <a:rPr lang="en-US">
                <a:latin typeface="Arial" panose="020B0604020202020204" pitchFamily="34" charset="0"/>
                <a:cs typeface="Arial" panose="020B0604020202020204" pitchFamily="34" charset="0"/>
              </a:rPr>
              <a:t>Solution</a:t>
            </a:r>
          </a:p>
          <a:p>
            <a:pPr algn="ctr"/>
            <a:r>
              <a:rPr lang="en-US" b="1">
                <a:latin typeface="Arial" panose="020B0604020202020204" pitchFamily="34" charset="0"/>
                <a:cs typeface="Arial" panose="020B0604020202020204" pitchFamily="34" charset="0"/>
              </a:rPr>
              <a:t>Exploration</a:t>
            </a:r>
            <a:endParaRPr lang="el-GR" b="1">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5E4651D3-0ADE-43D7-B929-FF26006B1FBB}"/>
              </a:ext>
            </a:extLst>
          </p:cNvPr>
          <p:cNvSpPr txBox="1"/>
          <p:nvPr/>
        </p:nvSpPr>
        <p:spPr>
          <a:xfrm>
            <a:off x="8581091" y="3292073"/>
            <a:ext cx="1842947" cy="646331"/>
          </a:xfrm>
          <a:prstGeom prst="rect">
            <a:avLst/>
          </a:prstGeom>
          <a:noFill/>
        </p:spPr>
        <p:txBody>
          <a:bodyPr wrap="square">
            <a:spAutoFit/>
          </a:bodyPr>
          <a:lstStyle/>
          <a:p>
            <a:pPr algn="ctr"/>
            <a:r>
              <a:rPr lang="en-US">
                <a:latin typeface="Arial" panose="020B0604020202020204" pitchFamily="34" charset="0"/>
                <a:cs typeface="Arial" panose="020B0604020202020204" pitchFamily="34" charset="0"/>
              </a:rPr>
              <a:t>Solution</a:t>
            </a:r>
          </a:p>
          <a:p>
            <a:pPr algn="ctr"/>
            <a:r>
              <a:rPr lang="en-US" b="1">
                <a:latin typeface="Arial" panose="020B0604020202020204" pitchFamily="34" charset="0"/>
                <a:cs typeface="Arial" panose="020B0604020202020204" pitchFamily="34" charset="0"/>
              </a:rPr>
              <a:t>Development</a:t>
            </a:r>
            <a:endParaRPr lang="el-GR"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5120071"/>
      </p:ext>
    </p:extLst>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Montserrat_OpenSans">
      <a:majorFont>
        <a:latin typeface="Montserrat-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B&amp;D-Powerpoint Template_16x9" id="{D6003E70-2833-4847-828A-A182BBF6C8FF}" vid="{85D7DE89-D8E2-D743-952C-ED1FA0F184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d887a2-cb76-48ca-8e7a-36f01d0891c6">
      <Terms xmlns="http://schemas.microsoft.com/office/infopath/2007/PartnerControls"/>
    </lcf76f155ced4ddcb4097134ff3c332f>
    <TaxCatchAll xmlns="4d0a3ad0-32ee-4607-9ba4-0de2981250ca" xsi:nil="true"/>
  </documentManagement>
</p:properties>
</file>

<file path=customXml/itemProps1.xml><?xml version="1.0" encoding="utf-8"?>
<ds:datastoreItem xmlns:ds="http://schemas.openxmlformats.org/officeDocument/2006/customXml" ds:itemID="{6C073BCC-8C59-4DAF-955D-95509CA8483C}">
  <ds:schemaRefs>
    <ds:schemaRef ds:uri="http://schemas.microsoft.com/sharepoint/v3/contenttype/forms"/>
  </ds:schemaRefs>
</ds:datastoreItem>
</file>

<file path=customXml/itemProps2.xml><?xml version="1.0" encoding="utf-8"?>
<ds:datastoreItem xmlns:ds="http://schemas.openxmlformats.org/officeDocument/2006/customXml" ds:itemID="{AF2874DA-0507-4E7F-8BE3-99FB41D5E2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6C5A1F-DEF5-4E70-984F-B2E45D81E087}">
  <ds:schemaRefs>
    <ds:schemaRef ds:uri="4d0a3ad0-32ee-4607-9ba4-0de2981250ca"/>
    <ds:schemaRef ds:uri="a6d887a2-cb76-48ca-8e7a-36f01d0891c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32</Slides>
  <Notes>26</Notes>
  <HiddenSlides>0</HiddenSlide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Mini Powerpoint Template</vt:lpstr>
      <vt:lpstr>PowerPoint Presentation</vt:lpstr>
      <vt:lpstr>Ground Rules </vt:lpstr>
      <vt:lpstr>PowerPoint Presentation</vt:lpstr>
      <vt:lpstr>PowerPoint Presentation</vt:lpstr>
      <vt:lpstr>PowerPoint Presentation</vt:lpstr>
      <vt:lpstr>Why participatory techniques for gender-based violence?</vt:lpstr>
      <vt:lpstr>PowerPoint Presentation</vt:lpstr>
      <vt:lpstr>PowerPoint Presentation</vt:lpstr>
      <vt:lpstr>Divergence and convergence</vt:lpstr>
      <vt:lpstr>Techniques for co-creation</vt:lpstr>
      <vt:lpstr>Tools that can be used in co-creation processes</vt:lpstr>
      <vt:lpstr>Exercise: Journey map</vt:lpstr>
      <vt:lpstr>Persona stories</vt:lpstr>
      <vt:lpstr>How to use the persona stories</vt:lpstr>
      <vt:lpstr>Journey map </vt:lpstr>
      <vt:lpstr>Exercise Journey Map </vt:lpstr>
      <vt:lpstr>Exercise Journey Map </vt:lpstr>
      <vt:lpstr>Coffee break  Come back at 16:00</vt:lpstr>
      <vt:lpstr>Exercise: Lotus blossom</vt:lpstr>
      <vt:lpstr>Lotus blossom</vt:lpstr>
      <vt:lpstr>Exercise (Lotus blossom)</vt:lpstr>
      <vt:lpstr>RECAP</vt:lpstr>
      <vt:lpstr>Other participatory techniques</vt:lpstr>
      <vt:lpstr>Stakeholders' mapping </vt:lpstr>
      <vt:lpstr>Variety of stakeholders' mapping templates</vt:lpstr>
      <vt:lpstr>Cause diagram</vt:lpstr>
      <vt:lpstr>SWOT analysis</vt:lpstr>
      <vt:lpstr>World Café</vt:lpstr>
      <vt:lpstr>PowerPoint Presentation</vt:lpstr>
      <vt:lpstr>Exit questionnaire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ShapeShift</dc:creator>
  <cp:keywords/>
  <dc:description/>
  <cp:revision>83</cp:revision>
  <dcterms:created xsi:type="dcterms:W3CDTF">2017-07-25T02:03:18Z</dcterms:created>
  <dcterms:modified xsi:type="dcterms:W3CDTF">2026-05-26T10:09:02Z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