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F6_1330CE71.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 id="2147484040" r:id="rId5"/>
  </p:sldMasterIdLst>
  <p:notesMasterIdLst>
    <p:notesMasterId r:id="rId36"/>
  </p:notesMasterIdLst>
  <p:handoutMasterIdLst>
    <p:handoutMasterId r:id="rId37"/>
  </p:handoutMasterIdLst>
  <p:sldIdLst>
    <p:sldId id="373" r:id="rId6"/>
    <p:sldId id="712" r:id="rId7"/>
    <p:sldId id="386" r:id="rId8"/>
    <p:sldId id="387" r:id="rId9"/>
    <p:sldId id="770" r:id="rId10"/>
    <p:sldId id="670" r:id="rId11"/>
    <p:sldId id="671" r:id="rId12"/>
    <p:sldId id="602" r:id="rId13"/>
    <p:sldId id="750" r:id="rId14"/>
    <p:sldId id="760" r:id="rId15"/>
    <p:sldId id="758" r:id="rId16"/>
    <p:sldId id="759" r:id="rId17"/>
    <p:sldId id="751" r:id="rId18"/>
    <p:sldId id="752" r:id="rId19"/>
    <p:sldId id="754" r:id="rId20"/>
    <p:sldId id="761" r:id="rId21"/>
    <p:sldId id="276" r:id="rId22"/>
    <p:sldId id="690" r:id="rId23"/>
    <p:sldId id="694" r:id="rId24"/>
    <p:sldId id="768" r:id="rId25"/>
    <p:sldId id="396" r:id="rId26"/>
    <p:sldId id="652" r:id="rId27"/>
    <p:sldId id="749" r:id="rId28"/>
    <p:sldId id="683" r:id="rId29"/>
    <p:sldId id="765" r:id="rId30"/>
    <p:sldId id="766" r:id="rId31"/>
    <p:sldId id="767" r:id="rId32"/>
    <p:sldId id="428" r:id="rId33"/>
    <p:sldId id="771" r:id="rId34"/>
    <p:sldId id="772" r:id="rId35"/>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210A4D-BC3A-D2BC-6618-7B5A72C5A49A}" name="marina.cacace@knowledge-innovation.org" initials="ma" userId="S::marina.cacace_knowledge-innovation.org#ext#@europeansf.onmicrosoft.com::591c0654-c9d2-4971-8fdf-f00536ad86ef" providerId="AD"/>
  <p188:author id="{8105914F-CB42-70C7-2D58-E82EB322BD71}" name="Vasia   Madesi" initials="VM" userId="S::vasia.madesi@yellowwindow.com::c6023a59-2b70-4c42-af0e-1ed5e41a0d53" providerId="AD"/>
  <p188:author id="{A9C50A5F-3191-4166-D7FB-EFCF95FD108D}" name="Nathalie Wuiame" initials="NW" userId="S::nathalie.wuiame@yellowwindow.com::fde5d041-5c4d-40ed-88b6-6e98dcf68ca5" providerId="AD"/>
  <p188:author id="{D11FBB5F-A279-E1BC-A639-3829B0244F7C}" name="Vasia   Madesi" initials="VM" userId="S::vasia.madesi_yellowwindow.com#ext#@europeansf.onmicrosoft.com::16d47c5c-4b5a-452a-bc8a-bb2a63f077b9" providerId="AD"/>
  <p188:author id="{C755A468-2AAF-FF01-46FF-C076431CB9A6}" name="Diana Romina Puerto Michaut" initials="DM" userId="S::puerto-michautd_ceu.edu#ext#@europeansf.onmicrosoft.com::445c250c-d500-4d48-ba03-438395f487e1" providerId="AD"/>
  <p188:author id="{B60FA474-ED50-10B5-F66C-7A5F1EC2F0A7}" name="Diana Romina Puerto Michaut" initials="DP" userId="S::Puerto-MichautD@ceu.edu::6dc09cd1-cb78-44c0-bf28-d98baf3459cb" providerId="AD"/>
  <p188:author id="{D283137F-370D-8782-799B-C75249D68296}" name="Ana Brandl" initials="AB" userId="S::BrandlA@ceu.edu::9d39741a-57ec-47ce-baa8-51a9bd9bbc63" providerId="AD"/>
  <p188:author id="{B0BF26A0-B065-7151-DA46-68DC685728B7}" name="panagiota.polykarpou" initials="pa" userId="S::panagiota.polykarpou_yellowwindow.com#ext#@europeansf.onmicrosoft.com::b681269c-c9eb-4120-b692-6b6995254c1c" providerId="AD"/>
  <p188:author id="{7AA827EE-86D8-74C5-F353-CA126B5AF578}" name="Alain Denis" initials="AD" userId="S::alain.denis_yellowwindow.com#ext#@europeansf.onmicrosoft.com::56014c61-2865-494d-8de7-061def99e04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2235"/>
    <a:srgbClr val="AED7BD"/>
    <a:srgbClr val="80ADDA"/>
    <a:srgbClr val="964091"/>
    <a:srgbClr val="FFFFFF"/>
    <a:srgbClr val="5792CE"/>
    <a:srgbClr val="87C39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B7269E-5982-DABF-284F-39D4FE8F780A}" v="2" dt="2026-06-24T12:03:27.69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omments/modernComment_2F6_1330CE71.xml><?xml version="1.0" encoding="utf-8"?>
<p188:cmLst xmlns:a="http://schemas.openxmlformats.org/drawingml/2006/main" xmlns:r="http://schemas.openxmlformats.org/officeDocument/2006/relationships" xmlns:p188="http://schemas.microsoft.com/office/powerpoint/2018/8/main">
  <p188:cm id="{F8801475-A7CF-4F96-8581-5B8E298B63BC}" authorId="{D283137F-370D-8782-799B-C75249D68296}" status="resolved" created="2025-04-23T19:21:43.891" complete="100000">
    <ac:deMkLst xmlns:ac="http://schemas.microsoft.com/office/drawing/2013/main/command">
      <pc:docMk xmlns:pc="http://schemas.microsoft.com/office/powerpoint/2013/main/command"/>
      <pc:sldMk xmlns:pc="http://schemas.microsoft.com/office/powerpoint/2013/main/command" cId="321965681" sldId="758"/>
      <ac:spMk id="8" creationId="{3A705853-4E07-10D4-5DF1-1D95412CCAAC}"/>
    </ac:deMkLst>
    <p188:txBody>
      <a:bodyPr/>
      <a:lstStyle/>
      <a:p>
        <a:r>
          <a:rPr lang="en-AT"/>
          <a:t>Id add “discrimination?”</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24/06/2026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6/24/2026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orms.gle/HdGKzuocM1n2JpPZA"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4999"/>
              </a:lnSpc>
              <a:spcAft>
                <a:spcPts val="800"/>
              </a:spcAft>
            </a:pPr>
            <a:endParaRPr lang="en-GB" i="1">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DA6E8-4A36-0FC2-5C6A-BC23D0A5A9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0E638E-4292-08F0-33D6-4EB3E53CC7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BF40E3-26BD-3D04-60AD-85AA58025855}"/>
              </a:ext>
            </a:extLst>
          </p:cNvPr>
          <p:cNvSpPr>
            <a:spLocks noGrp="1"/>
          </p:cNvSpPr>
          <p:nvPr>
            <p:ph type="body" idx="1"/>
          </p:nvPr>
        </p:nvSpPr>
        <p:spPr/>
        <p:txBody>
          <a:bodyPr/>
          <a:lstStyle/>
          <a:p>
            <a:r>
              <a:rPr lang="en-US"/>
              <a:t>These topics may raise some questions but are generally more manageable.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Risk assessments (Article 24.1) currently has no written content, so all suggestions are welcome!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Scope of application of the Policy (Section 3): </a:t>
            </a:r>
            <a:r>
              <a:rPr lang="en-US" sz="1200" b="0">
                <a:latin typeface="Arial" panose="020B0604020202020204" pitchFamily="34" charset="0"/>
                <a:cs typeface="Arial" panose="020B0604020202020204" pitchFamily="34" charset="0"/>
              </a:rPr>
              <a:t>does it include digital spaces as well? Field trips? Statute of limitations?</a:t>
            </a:r>
          </a:p>
          <a:p>
            <a:endParaRPr lang="en-US"/>
          </a:p>
        </p:txBody>
      </p:sp>
      <p:sp>
        <p:nvSpPr>
          <p:cNvPr id="4" name="Slide Number Placeholder 3">
            <a:extLst>
              <a:ext uri="{FF2B5EF4-FFF2-40B4-BE49-F238E27FC236}">
                <a16:creationId xmlns:a16="http://schemas.microsoft.com/office/drawing/2014/main" id="{42AA3924-2563-1846-DA9D-0B0BCAE46F6D}"/>
              </a:ext>
            </a:extLst>
          </p:cNvPr>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2871644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2A275-D9E9-1AA0-CF64-61F0ED2709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E18AC-414E-6663-532D-F5398A68F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6DF995-8A6E-4F3D-1C99-D2B5F1A3D574}"/>
              </a:ext>
            </a:extLst>
          </p:cNvPr>
          <p:cNvSpPr>
            <a:spLocks noGrp="1"/>
          </p:cNvSpPr>
          <p:nvPr>
            <p:ph type="body" idx="1"/>
          </p:nvPr>
        </p:nvSpPr>
        <p:spPr/>
        <p:txBody>
          <a:bodyPr/>
          <a:lstStyle/>
          <a:p>
            <a:r>
              <a:rPr lang="en-US"/>
              <a:t>These topics are most likely to receive a broad consensus. Little resistance is expected. </a:t>
            </a:r>
          </a:p>
          <a:p>
            <a:r>
              <a:rPr lang="en-US" b="1"/>
              <a:t>Low Sensitivity</a:t>
            </a:r>
            <a:r>
              <a:rPr lang="en-US"/>
              <a:t> – Little resistance; aligns with existing values or norms</a:t>
            </a:r>
          </a:p>
          <a:p>
            <a:endParaRPr lang="en-US"/>
          </a:p>
          <a:p>
            <a:pPr marL="228600" indent="-228600">
              <a:buAutoNum type="arabicPeriod"/>
            </a:pPr>
            <a:r>
              <a:rPr lang="en-US"/>
              <a:t>I am sure most universities have by now</a:t>
            </a:r>
          </a:p>
          <a:p>
            <a:pPr marL="228600" indent="-228600">
              <a:buAutoNum type="arabicPeriod"/>
            </a:pPr>
            <a:r>
              <a:rPr lang="en-US"/>
              <a:t>.</a:t>
            </a:r>
          </a:p>
          <a:p>
            <a:pPr marL="228600" indent="-228600">
              <a:buAutoNum type="arabicPeriod"/>
            </a:pPr>
            <a:r>
              <a:rPr lang="en-US"/>
              <a:t>Support services for you!</a:t>
            </a:r>
          </a:p>
          <a:p>
            <a:pPr marL="228600" indent="-228600">
              <a:buAutoNum type="arabicPeriod"/>
            </a:pPr>
            <a:r>
              <a:rPr lang="en-US"/>
              <a:t>How often is the policy revised? How is the evaluation carried out? Institutional surveys?</a:t>
            </a:r>
          </a:p>
          <a:p>
            <a:pPr marL="228600" indent="-228600">
              <a:buAutoNum type="arabicPeriod"/>
            </a:pPr>
            <a:r>
              <a:rPr lang="en-US"/>
              <a:t>Is there a university wide policy or are there separate articles in different policies?</a:t>
            </a:r>
          </a:p>
          <a:p>
            <a:pPr marL="228600" indent="-228600">
              <a:buAutoNum type="arabicPeriod"/>
            </a:pPr>
            <a:endParaRPr lang="en-US"/>
          </a:p>
        </p:txBody>
      </p:sp>
      <p:sp>
        <p:nvSpPr>
          <p:cNvPr id="4" name="Slide Number Placeholder 3">
            <a:extLst>
              <a:ext uri="{FF2B5EF4-FFF2-40B4-BE49-F238E27FC236}">
                <a16:creationId xmlns:a16="http://schemas.microsoft.com/office/drawing/2014/main" id="{C77563BD-5B8F-5263-6C20-F9AA98A280F3}"/>
              </a:ext>
            </a:extLst>
          </p:cNvPr>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2164827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Write them down somewhere, no need to hand them in. Of course, you will keep thinking about this and it may change down the line</a:t>
            </a:r>
          </a:p>
          <a:p>
            <a:endParaRPr lang="en-US"/>
          </a:p>
          <a:p>
            <a:r>
              <a:rPr lang="en-US"/>
              <a:t>You know your institution better than anyone. You know the environment, the challenges, the opportunities.</a:t>
            </a:r>
          </a:p>
          <a:p>
            <a:endParaRPr lang="en-US"/>
          </a:p>
          <a:p>
            <a:r>
              <a:rPr lang="en-US"/>
              <a:t>And you know yourselves! Think about the size of the challenge that you would like to take on.</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2846825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Explain the use of the “Personal Miro board”</a:t>
            </a:r>
          </a:p>
          <a:p>
            <a:endParaRPr lang="en-US"/>
          </a:p>
          <a:p>
            <a:r>
              <a:rPr lang="en-US"/>
              <a:t>This and all templates are available in your group MIRO board</a:t>
            </a:r>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1897465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CC30E-343E-0E84-251E-7E61D1915E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FE086-EFD3-A8B9-E6D4-A7B17EE1E1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EC2BCF-9933-52B6-2BCA-FC6697473421}"/>
              </a:ext>
            </a:extLst>
          </p:cNvPr>
          <p:cNvSpPr>
            <a:spLocks noGrp="1"/>
          </p:cNvSpPr>
          <p:nvPr>
            <p:ph type="body" idx="1"/>
          </p:nvPr>
        </p:nvSpPr>
        <p:spPr/>
        <p:txBody>
          <a:bodyPr/>
          <a:lstStyle/>
          <a:p>
            <a:endParaRPr lang="en-US"/>
          </a:p>
          <a:p>
            <a:endParaRPr lang="en-US"/>
          </a:p>
        </p:txBody>
      </p:sp>
      <p:sp>
        <p:nvSpPr>
          <p:cNvPr id="4" name="Slide Number Placeholder 3">
            <a:extLst>
              <a:ext uri="{FF2B5EF4-FFF2-40B4-BE49-F238E27FC236}">
                <a16:creationId xmlns:a16="http://schemas.microsoft.com/office/drawing/2014/main" id="{C9AEE99A-75B1-917D-BFD1-B9917B9496EA}"/>
              </a:ext>
            </a:extLst>
          </p:cNvPr>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1068559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3C1A3-834D-0874-46CF-23E3410C6A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AD23B2-EC53-E630-86AE-189F7BE076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18C8C7-E6A6-4FA0-51DE-76B2B22026CE}"/>
              </a:ext>
            </a:extLst>
          </p:cNvPr>
          <p:cNvSpPr>
            <a:spLocks noGrp="1"/>
          </p:cNvSpPr>
          <p:nvPr>
            <p:ph type="body" idx="1"/>
          </p:nvPr>
        </p:nvSpPr>
        <p:spPr/>
        <p:txBody>
          <a:bodyPr/>
          <a:lstStyle/>
          <a:p>
            <a:endParaRPr lang="en-US">
              <a:latin typeface="D-DIN"/>
            </a:endParaRPr>
          </a:p>
        </p:txBody>
      </p:sp>
      <p:sp>
        <p:nvSpPr>
          <p:cNvPr id="4" name="Slide Number Placeholder 3">
            <a:extLst>
              <a:ext uri="{FF2B5EF4-FFF2-40B4-BE49-F238E27FC236}">
                <a16:creationId xmlns:a16="http://schemas.microsoft.com/office/drawing/2014/main" id="{618B50E2-71C3-9809-B23B-8E378F3C82B4}"/>
              </a:ext>
            </a:extLst>
          </p:cNvPr>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576467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2691053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401955" indent="-347345"/>
            <a:r>
              <a:rPr lang="en-US">
                <a:latin typeface="Arial"/>
                <a:cs typeface="Arial"/>
              </a:rPr>
              <a:t>A stakeholder mapping is a tool that allows to </a:t>
            </a:r>
            <a:r>
              <a:rPr lang="en-US" err="1">
                <a:latin typeface="Arial"/>
                <a:cs typeface="Arial"/>
              </a:rPr>
              <a:t>visualise</a:t>
            </a:r>
            <a:r>
              <a:rPr lang="en-US">
                <a:latin typeface="Arial"/>
                <a:cs typeface="Arial"/>
              </a:rPr>
              <a:t> not only who are the various stakeholders involved in the gender-based violence issues, but also how these relate to each other and to the institution or department / faculty.</a:t>
            </a:r>
            <a:endParaRPr lang="en-US"/>
          </a:p>
          <a:p>
            <a:pPr marL="401955" indent="-347345"/>
            <a:endParaRPr lang="en-US">
              <a:latin typeface="Arial"/>
              <a:cs typeface="Arial"/>
            </a:endParaRPr>
          </a:p>
          <a:p>
            <a:r>
              <a:rPr lang="en-US">
                <a:latin typeface="D-DIN"/>
              </a:rPr>
              <a:t>Use this tool in the creating an </a:t>
            </a:r>
            <a:r>
              <a:rPr lang="en-US" b="1">
                <a:latin typeface="D-DIN"/>
              </a:rPr>
              <a:t>action plan</a:t>
            </a:r>
            <a:r>
              <a:rPr lang="en-US">
                <a:latin typeface="D-DIN"/>
              </a:rPr>
              <a:t> or in the process to make an inventory of and classify the various stakeholders addressing gender-based violence in an institution. </a:t>
            </a:r>
          </a:p>
          <a:p>
            <a:pPr marL="401955" indent="-347345"/>
            <a:r>
              <a:rPr lang="en-US">
                <a:latin typeface="D-DIN"/>
              </a:rPr>
              <a:t>Write in the inner circle who are directly involved with the future action plan to address gender-based violence. In the second circle, the stakeholders are listed who are l involved with the service. This may include different teams within the </a:t>
            </a:r>
            <a:r>
              <a:rPr lang="en-US" err="1">
                <a:latin typeface="D-DIN"/>
              </a:rPr>
              <a:t>organisation</a:t>
            </a:r>
            <a:r>
              <a:rPr lang="en-US">
                <a:latin typeface="D-DIN"/>
              </a:rPr>
              <a:t>, but possibly also external people or </a:t>
            </a:r>
            <a:r>
              <a:rPr lang="en-US" err="1">
                <a:latin typeface="D-DIN"/>
              </a:rPr>
              <a:t>organisational</a:t>
            </a:r>
            <a:r>
              <a:rPr lang="en-US">
                <a:latin typeface="D-DIN"/>
              </a:rPr>
              <a:t> third circle will identify the stakeholders that are only indirectly involved.</a:t>
            </a:r>
          </a:p>
          <a:p>
            <a:pPr marL="401955" indent="-347345"/>
            <a:endParaRPr lang="en-US">
              <a:latin typeface="Arial"/>
              <a:cs typeface="Arial"/>
            </a:endParaRP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1434066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19</a:t>
            </a:fld>
            <a:endParaRPr lang="en-US"/>
          </a:p>
        </p:txBody>
      </p:sp>
    </p:spTree>
    <p:extLst>
      <p:ext uri="{BB962C8B-B14F-4D97-AF65-F5344CB8AC3E}">
        <p14:creationId xmlns:p14="http://schemas.microsoft.com/office/powerpoint/2010/main" val="33335929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105DC-7F01-1AB6-A18F-D7948389A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70783D-961A-24C8-3B69-A9E5F9E4F1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A98C9-7984-D35E-E054-83ABB9D49A41}"/>
              </a:ext>
            </a:extLst>
          </p:cNvPr>
          <p:cNvSpPr>
            <a:spLocks noGrp="1"/>
          </p:cNvSpPr>
          <p:nvPr>
            <p:ph type="body" idx="1"/>
          </p:nvPr>
        </p:nvSpPr>
        <p:spPr/>
        <p:txBody>
          <a:bodyPr/>
          <a:lstStyle/>
          <a:p>
            <a:endParaRPr lang="en-US">
              <a:latin typeface="Calibri"/>
              <a:cs typeface="Calibri"/>
            </a:endParaRPr>
          </a:p>
        </p:txBody>
      </p:sp>
      <p:sp>
        <p:nvSpPr>
          <p:cNvPr id="4" name="Slide Number Placeholder 3">
            <a:extLst>
              <a:ext uri="{FF2B5EF4-FFF2-40B4-BE49-F238E27FC236}">
                <a16:creationId xmlns:a16="http://schemas.microsoft.com/office/drawing/2014/main" id="{F297DDD4-8028-C572-2BB7-078B7AB7D9AB}"/>
              </a:ext>
            </a:extLst>
          </p:cNvPr>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2402627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Before we begin, let's set some ground rules. This is a safe space where confidentiality is paramount. Please keep your questions concise and respect the timing of our session. Feel free to be curious, ask questions, and be an active participant.</a:t>
            </a:r>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234818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1️⃣ </a:t>
            </a:r>
            <a:r>
              <a:rPr lang="en-GB" b="1"/>
              <a:t>Review the Grid:</a:t>
            </a:r>
            <a:endParaRPr lang="en-US"/>
          </a:p>
          <a:p>
            <a:pPr marL="171450" indent="-171450">
              <a:buFont typeface="Arial"/>
              <a:buChar char="•"/>
              <a:defRPr/>
            </a:pPr>
            <a:r>
              <a:rPr lang="en-GB"/>
              <a:t>The grid is organised with </a:t>
            </a:r>
            <a:r>
              <a:rPr lang="en-GB" b="1"/>
              <a:t>three columns</a:t>
            </a:r>
            <a:r>
              <a:rPr lang="en-GB"/>
              <a:t> (Gate-keepers, Advisory/Consultant Role, Others with Strong Informal Influence) and </a:t>
            </a:r>
            <a:r>
              <a:rPr lang="en-GB" b="1"/>
              <a:t>three rows</a:t>
            </a:r>
            <a:r>
              <a:rPr lang="en-GB"/>
              <a:t> (Resistant, Neutral, Allies/Supporters).</a:t>
            </a:r>
          </a:p>
          <a:p>
            <a:pPr marL="171450" indent="-171450">
              <a:buFont typeface="Arial"/>
              <a:buChar char="•"/>
              <a:defRPr/>
            </a:pPr>
            <a:r>
              <a:rPr lang="en-GB"/>
              <a:t>Each cell represents a combination of </a:t>
            </a:r>
            <a:r>
              <a:rPr lang="en-GB" b="1"/>
              <a:t>influence</a:t>
            </a:r>
            <a:r>
              <a:rPr lang="en-GB"/>
              <a:t> and </a:t>
            </a:r>
            <a:r>
              <a:rPr lang="en-GB" b="1"/>
              <a:t>attitude</a:t>
            </a:r>
            <a:r>
              <a:rPr lang="en-GB"/>
              <a:t> toward the MPF.</a:t>
            </a:r>
          </a:p>
          <a:p>
            <a:pPr>
              <a:defRPr/>
            </a:pPr>
            <a:r>
              <a:rPr lang="en-GB"/>
              <a:t>2️⃣ </a:t>
            </a:r>
            <a:r>
              <a:rPr lang="en-GB" b="1"/>
              <a:t>Brainstorm Stakeholders:</a:t>
            </a:r>
            <a:endParaRPr lang="en-GB"/>
          </a:p>
          <a:p>
            <a:pPr marL="171450" indent="-171450">
              <a:buFont typeface="Arial"/>
              <a:buChar char="•"/>
              <a:defRPr/>
            </a:pPr>
            <a:r>
              <a:rPr lang="en-GB"/>
              <a:t>Think about all the relevant actors in your institution who have a role (formal or informal) in the adoption of the Model Policy Framework (MPF).</a:t>
            </a:r>
          </a:p>
          <a:p>
            <a:pPr marL="171450" indent="-171450">
              <a:buFont typeface="Arial"/>
              <a:buChar char="•"/>
              <a:defRPr/>
            </a:pPr>
            <a:r>
              <a:rPr lang="en-GB">
                <a:latin typeface="D-DIN"/>
              </a:rPr>
              <a:t>Consider </a:t>
            </a:r>
            <a:r>
              <a:rPr lang="en-GB" b="1">
                <a:latin typeface="D-DIN"/>
              </a:rPr>
              <a:t>students, faculty, administrative staff, senior management, legal, IT, finance, equality bodies, external NGOs</a:t>
            </a:r>
            <a:r>
              <a:rPr lang="en-GB">
                <a:latin typeface="D-DIN"/>
              </a:rPr>
              <a:t>, etc.</a:t>
            </a:r>
          </a:p>
          <a:p>
            <a:pPr>
              <a:defRPr/>
            </a:pPr>
            <a:r>
              <a:rPr lang="en-GB">
                <a:latin typeface="D-DIN"/>
              </a:rPr>
              <a:t>3️⃣ </a:t>
            </a:r>
            <a:r>
              <a:rPr lang="en-GB" b="1">
                <a:latin typeface="D-DIN"/>
              </a:rPr>
              <a:t>Categorise:</a:t>
            </a:r>
            <a:endParaRPr lang="en-GB">
              <a:latin typeface="D-DIN"/>
            </a:endParaRPr>
          </a:p>
          <a:p>
            <a:pPr marL="171450" indent="-171450">
              <a:buFont typeface="Arial"/>
              <a:buChar char="•"/>
              <a:defRPr/>
            </a:pPr>
            <a:r>
              <a:rPr lang="en-GB">
                <a:latin typeface="D-DIN"/>
              </a:rPr>
              <a:t>Place each stakeholder in the grid </a:t>
            </a:r>
            <a:r>
              <a:rPr lang="en-GB" b="1">
                <a:latin typeface="D-DIN"/>
              </a:rPr>
              <a:t>according to their main role and stance</a:t>
            </a:r>
            <a:r>
              <a:rPr lang="en-GB">
                <a:latin typeface="D-DIN"/>
              </a:rPr>
              <a:t>:</a:t>
            </a:r>
          </a:p>
          <a:p>
            <a:pPr marL="628650" lvl="1" indent="-171450">
              <a:buFont typeface="Arial"/>
              <a:buChar char="•"/>
              <a:defRPr/>
            </a:pPr>
            <a:r>
              <a:rPr lang="en-GB">
                <a:latin typeface="D-DIN"/>
              </a:rPr>
              <a:t>Are they decision-makers? Consultants? Informal influencers?</a:t>
            </a:r>
          </a:p>
          <a:p>
            <a:pPr marL="628650" lvl="1" indent="-171450">
              <a:buFont typeface="Arial"/>
              <a:buChar char="•"/>
              <a:defRPr/>
            </a:pPr>
            <a:r>
              <a:rPr lang="en-GB">
                <a:latin typeface="D-DIN"/>
              </a:rPr>
              <a:t>Are they resistant, neutral, or supportive?</a:t>
            </a:r>
          </a:p>
          <a:p>
            <a:pPr lvl="1">
              <a:defRPr/>
            </a:pPr>
            <a:r>
              <a:rPr lang="en-GB">
                <a:latin typeface="D-DIN"/>
              </a:rPr>
              <a:t>4️⃣ </a:t>
            </a:r>
            <a:r>
              <a:rPr lang="en-GB" b="1">
                <a:latin typeface="D-DIN"/>
              </a:rPr>
              <a:t>Use Sticky Notes:</a:t>
            </a:r>
            <a:endParaRPr lang="en-GB">
              <a:latin typeface="D-DIN"/>
            </a:endParaRPr>
          </a:p>
          <a:p>
            <a:pPr marL="171450" indent="-171450">
              <a:buFont typeface="Arial"/>
              <a:buChar char="•"/>
              <a:defRPr/>
            </a:pPr>
            <a:r>
              <a:rPr lang="en-GB">
                <a:latin typeface="D-DIN"/>
              </a:rPr>
              <a:t>Drag sticky notes from the provided examples or create new ones.</a:t>
            </a:r>
          </a:p>
          <a:p>
            <a:pPr marL="171450" indent="-171450">
              <a:buFont typeface="Arial"/>
              <a:buChar char="•"/>
              <a:defRPr/>
            </a:pPr>
            <a:r>
              <a:rPr lang="en-GB">
                <a:latin typeface="D-DIN"/>
              </a:rPr>
              <a:t>Add brief </a:t>
            </a:r>
            <a:r>
              <a:rPr lang="en-GB" b="1">
                <a:latin typeface="D-DIN"/>
              </a:rPr>
              <a:t>comments if needed</a:t>
            </a:r>
            <a:r>
              <a:rPr lang="en-GB">
                <a:latin typeface="D-DIN"/>
              </a:rPr>
              <a:t> (e.g., “Faculty: divided stance; some supportive, others resistant”).</a:t>
            </a:r>
          </a:p>
          <a:p>
            <a:pPr>
              <a:defRPr/>
            </a:pPr>
            <a:r>
              <a:rPr lang="en-GB">
                <a:latin typeface="D-DIN"/>
              </a:rPr>
              <a:t>5️⃣ </a:t>
            </a:r>
            <a:r>
              <a:rPr lang="en-GB" b="1">
                <a:latin typeface="D-DIN"/>
              </a:rPr>
              <a:t>Be Honest &amp; Reflective:</a:t>
            </a:r>
            <a:endParaRPr lang="en-GB">
              <a:latin typeface="D-DIN"/>
            </a:endParaRPr>
          </a:p>
          <a:p>
            <a:pPr marL="171450" indent="-171450">
              <a:buFont typeface="Arial"/>
              <a:buChar char="•"/>
              <a:defRPr/>
            </a:pPr>
            <a:r>
              <a:rPr lang="en-GB">
                <a:latin typeface="D-DIN"/>
              </a:rPr>
              <a:t>This is </a:t>
            </a:r>
            <a:r>
              <a:rPr lang="en-GB" b="1">
                <a:latin typeface="D-DIN"/>
              </a:rPr>
              <a:t>not about guessing</a:t>
            </a:r>
            <a:r>
              <a:rPr lang="en-GB">
                <a:latin typeface="D-DIN"/>
              </a:rPr>
              <a:t> but about mapping your current understanding—even if information is incomplete. Mark uncertainties with a “?” if useful.</a:t>
            </a:r>
          </a:p>
          <a:p>
            <a:pPr>
              <a:defRPr/>
            </a:pPr>
            <a:r>
              <a:rPr lang="en-GB">
                <a:latin typeface="D-DIN"/>
              </a:rPr>
              <a:t>6️⃣ </a:t>
            </a:r>
            <a:r>
              <a:rPr lang="en-GB" b="1">
                <a:latin typeface="D-DIN"/>
              </a:rPr>
              <a:t>Group Smartly:</a:t>
            </a:r>
            <a:endParaRPr lang="en-GB">
              <a:latin typeface="D-DIN"/>
            </a:endParaRPr>
          </a:p>
          <a:p>
            <a:pPr marL="171450" indent="-171450">
              <a:buFont typeface="Arial"/>
              <a:buChar char="•"/>
              <a:defRPr/>
            </a:pPr>
            <a:r>
              <a:rPr lang="en-GB">
                <a:latin typeface="D-DIN"/>
              </a:rPr>
              <a:t>If several actors share similar characteristics, feel free to </a:t>
            </a:r>
            <a:r>
              <a:rPr lang="en-GB" b="1">
                <a:latin typeface="D-DIN"/>
              </a:rPr>
              <a:t>group them</a:t>
            </a:r>
            <a:r>
              <a:rPr lang="en-GB">
                <a:latin typeface="D-DIN"/>
              </a:rPr>
              <a:t> (e.g., “All Department Heads”).</a:t>
            </a:r>
          </a:p>
          <a:p>
            <a:pPr>
              <a:defRPr/>
            </a:pPr>
            <a:r>
              <a:rPr lang="en-GB">
                <a:latin typeface="D-DIN"/>
              </a:rPr>
              <a:t>7️⃣ </a:t>
            </a:r>
            <a:r>
              <a:rPr lang="en-GB" b="1">
                <a:latin typeface="D-DIN"/>
              </a:rPr>
              <a:t>Time Check:</a:t>
            </a:r>
            <a:endParaRPr lang="en-GB">
              <a:latin typeface="D-DIN"/>
            </a:endParaRPr>
          </a:p>
          <a:p>
            <a:pPr marL="171450" indent="-171450">
              <a:buFont typeface="Arial"/>
              <a:buChar char="•"/>
              <a:defRPr/>
            </a:pPr>
            <a:r>
              <a:rPr lang="en-GB">
                <a:latin typeface="D-DIN"/>
              </a:rPr>
              <a:t>You’ll have around </a:t>
            </a:r>
            <a:r>
              <a:rPr lang="en-GB" b="1">
                <a:latin typeface="D-DIN"/>
              </a:rPr>
              <a:t>20 minutes</a:t>
            </a:r>
            <a:r>
              <a:rPr lang="en-GB">
                <a:latin typeface="D-DIN"/>
              </a:rPr>
              <a:t> for this exercise—work collaboratively and focus on key stakeholders.</a:t>
            </a:r>
          </a:p>
          <a:p>
            <a:pPr marL="0" marR="0" lvl="0" indent="0" algn="l" defTabSz="914400">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1530613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How to make a good journey map?</a:t>
            </a:r>
          </a:p>
          <a:p>
            <a:r>
              <a:rPr lang="en-US">
                <a:latin typeface="D-DIN"/>
              </a:rPr>
              <a:t>Journey maps are built up in layers:</a:t>
            </a:r>
          </a:p>
          <a:p>
            <a:pPr marL="342900" indent="-342900">
              <a:buAutoNum type="arabicPeriod"/>
            </a:pPr>
            <a:r>
              <a:rPr lang="en-US">
                <a:latin typeface="D-DIN"/>
              </a:rPr>
              <a:t>The basic layer contains a timeline with a positioning of the touchpoints on the timeline.</a:t>
            </a:r>
          </a:p>
          <a:p>
            <a:pPr marL="342900" indent="-342900">
              <a:buAutoNum type="arabicPeriod"/>
            </a:pPr>
            <a:r>
              <a:rPr lang="en-US">
                <a:latin typeface="D-DIN"/>
              </a:rPr>
              <a:t>  The second level is to explain what happens above and below this line, both in-between the touchpoints and at the touchpoints. What is put above the line is the point of view of the user. What is put below the line is the point of view of the institution or service provider.</a:t>
            </a:r>
            <a:br>
              <a:rPr lang="en-US"/>
            </a:br>
            <a:r>
              <a:rPr lang="en-US">
                <a:latin typeface="D-DIN"/>
              </a:rPr>
              <a:t>At the user level, it is important to differentiate the rational and the emotional aspects: near the line, one mentions the activities and objective information. Further up, one can mention the feelings. At the institutional level, the purpose is to identify who (which function) is active and in direct contact with the user at the touchpoint, what this person does, and also what this person is experiencing in terms of feelings.</a:t>
            </a:r>
          </a:p>
          <a:p>
            <a:pPr marL="342900" indent="-342900">
              <a:buAutoNum type="arabicPeriod"/>
            </a:pPr>
            <a:r>
              <a:rPr lang="en-US">
                <a:latin typeface="D-DIN"/>
              </a:rPr>
              <a:t>  The third level is to identify problems and opportunities on the journey map.</a:t>
            </a:r>
          </a:p>
          <a:p>
            <a:pPr marL="342900" indent="-342900">
              <a:buAutoNum type="arabicPeriod"/>
            </a:pPr>
            <a:endParaRPr lang="en-US"/>
          </a:p>
          <a:p>
            <a:pPr marL="171450" indent="-171450">
              <a:buFont typeface="Arial"/>
              <a:buChar char="•"/>
            </a:pPr>
            <a:r>
              <a:rPr lang="en-US"/>
              <a:t>A journey map is essentially a narrative tool that outlines a persona's experience from start to finish. It includes all the interactions they have with various institutional touchpoints—like reporting mechanisms, counseling services, and disciplinary committees. By mapping these interactions, we gain insights into both the user’s perspective and the institutional processes that can support or hinder their journey through the system."</a:t>
            </a:r>
          </a:p>
          <a:p>
            <a:r>
              <a:rPr lang="en-US" b="1">
                <a:latin typeface="D-DIN"/>
              </a:rPr>
              <a:t>Steps to Create a Journey Map</a:t>
            </a:r>
            <a:endParaRPr lang="en-US">
              <a:latin typeface="D-DIN"/>
            </a:endParaRPr>
          </a:p>
          <a:p>
            <a:pPr marL="171450" indent="-171450">
              <a:buFont typeface="Arial"/>
              <a:buChar char="•"/>
            </a:pPr>
            <a:r>
              <a:rPr lang="en-US" b="1">
                <a:latin typeface="D-DIN"/>
              </a:rPr>
              <a:t>Identify the Persona and Scenario</a:t>
            </a:r>
            <a:r>
              <a:rPr lang="en-US">
                <a:latin typeface="D-DIN"/>
              </a:rPr>
              <a:t>: Begin with a detailed persona who has experienced or witnessed GBV. Define the specific scenario they are involved in, such as reporting an incident or seeking support.</a:t>
            </a:r>
          </a:p>
          <a:p>
            <a:pPr marL="171450" indent="-171450">
              <a:buFont typeface="Arial"/>
              <a:buChar char="•"/>
            </a:pPr>
            <a:r>
              <a:rPr lang="en-US" b="1">
                <a:latin typeface="D-DIN"/>
              </a:rPr>
              <a:t>Map the Touchpoints</a:t>
            </a:r>
            <a:r>
              <a:rPr lang="en-US">
                <a:latin typeface="D-DIN"/>
              </a:rPr>
              <a:t>: List all the interactions the persona has with the institution regarding their experience. This includes initial disclosures, formal reporting, interactions with support staff, and follow-up meetings.</a:t>
            </a:r>
          </a:p>
          <a:p>
            <a:pPr marL="171450" indent="-171450">
              <a:buFont typeface="Arial"/>
              <a:buChar char="•"/>
            </a:pPr>
            <a:r>
              <a:rPr lang="en-US" b="1">
                <a:latin typeface="D-DIN"/>
              </a:rPr>
              <a:t>Detail the Experience at Each Touchpoint</a:t>
            </a:r>
            <a:r>
              <a:rPr lang="en-US">
                <a:latin typeface="D-DIN"/>
              </a:rPr>
              <a:t>: For each interaction, note what the persona is doing, thinking, and feeling. This should include their emotional response, the ease or difficulty of the process, and the responses they receive from the institution.</a:t>
            </a:r>
          </a:p>
          <a:p>
            <a:pPr marL="171450" indent="-171450">
              <a:buFont typeface="Arial"/>
              <a:buChar char="•"/>
            </a:pPr>
            <a:r>
              <a:rPr lang="en-US" b="1">
                <a:latin typeface="D-DIN"/>
              </a:rPr>
              <a:t>Identify Gaps and Opportunities</a:t>
            </a:r>
            <a:r>
              <a:rPr lang="en-US">
                <a:latin typeface="D-DIN"/>
              </a:rPr>
              <a:t>: Look for gaps in the support system where the persona feels unsupported, confused, or frustrated. Also, identify where the institution effectively assists or could improve its response.</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24</a:t>
            </a:fld>
            <a:endParaRPr lang="en-US"/>
          </a:p>
        </p:txBody>
      </p:sp>
    </p:spTree>
    <p:extLst>
      <p:ext uri="{BB962C8B-B14F-4D97-AF65-F5344CB8AC3E}">
        <p14:creationId xmlns:p14="http://schemas.microsoft.com/office/powerpoint/2010/main" val="3116926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https://forms.gle/HdGKzuocM1n2JpPZA</a:t>
            </a:r>
            <a:r>
              <a:rPr lang="en-US"/>
              <a:t> </a:t>
            </a:r>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2185600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latin typeface="D-DIN"/>
              </a:rPr>
              <a:t>The </a:t>
            </a:r>
            <a:r>
              <a:rPr lang="en-US" b="1">
                <a:latin typeface="D-DIN"/>
              </a:rPr>
              <a:t>guide on the use of personas </a:t>
            </a:r>
            <a:r>
              <a:rPr lang="en-US">
                <a:latin typeface="D-DIN"/>
              </a:rPr>
              <a:t>introduces a range of fictional characters that represent diverse individuals who have different backgrounds, experiences and perspectives related to gender-based violence in research and higher education. </a:t>
            </a:r>
          </a:p>
          <a:p>
            <a:endParaRPr lang="en-US"/>
          </a:p>
          <a:p>
            <a:r>
              <a:rPr lang="en-US">
                <a:latin typeface="D-DIN"/>
              </a:rPr>
              <a:t>Serve as </a:t>
            </a:r>
            <a:r>
              <a:rPr lang="en-US" b="1">
                <a:latin typeface="D-DIN"/>
              </a:rPr>
              <a:t>a dynamic tool to enrich co-creation and participatory activities</a:t>
            </a:r>
            <a:r>
              <a:rPr lang="en-US">
                <a:latin typeface="D-DIN"/>
              </a:rPr>
              <a:t> as well as training sessions. The use of personas also allows to check the application of (planned) measures by verifying how they would affect the different personas. </a:t>
            </a:r>
          </a:p>
          <a:p>
            <a:endParaRPr lang="en-US"/>
          </a:p>
          <a:p>
            <a:r>
              <a:rPr lang="en-US">
                <a:latin typeface="D-DIN"/>
              </a:rPr>
              <a:t>The guide is meant for </a:t>
            </a:r>
            <a:r>
              <a:rPr lang="en-US" b="1">
                <a:latin typeface="D-DIN"/>
              </a:rPr>
              <a:t>a variety of professionals</a:t>
            </a:r>
            <a:r>
              <a:rPr lang="en-US">
                <a:latin typeface="D-DIN"/>
              </a:rPr>
              <a:t> to help them review and develop policies and build skills.  </a:t>
            </a: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1644735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a:t>Persona stories are powerful instruments to create </a:t>
            </a:r>
            <a:r>
              <a:rPr lang="en-GB" err="1"/>
              <a:t>emphaty</a:t>
            </a:r>
            <a:r>
              <a:rPr lang="en-GB"/>
              <a:t> but also to check the relevance of solutions in view of challenges met by individual.</a:t>
            </a:r>
          </a:p>
          <a:p>
            <a:r>
              <a:rPr lang="en-GB"/>
              <a:t>The set of persona provided aim to cover different types of situation and vulnerabilities (individual or organisational).</a:t>
            </a:r>
          </a:p>
          <a:p>
            <a:endParaRPr lang="en-GB"/>
          </a:p>
          <a:p>
            <a:r>
              <a:rPr lang="en-US" err="1">
                <a:latin typeface="D-DIN"/>
              </a:rPr>
              <a:t>tilize</a:t>
            </a:r>
            <a:r>
              <a:rPr lang="en-US">
                <a:latin typeface="D-DIN"/>
              </a:rPr>
              <a:t> persona stories, which represent diverse individuals in academia facing gender-based violence. These stories help us understand different perspectives and challenges, providing a base for empathy-driven solutions and policy improvements.</a:t>
            </a:r>
          </a:p>
          <a:p>
            <a:endParaRPr lang="en-US">
              <a:latin typeface="D-DIN"/>
            </a:endParaRPr>
          </a:p>
          <a:p>
            <a:pPr>
              <a:buFont typeface="Arial"/>
            </a:pPr>
            <a:r>
              <a:rPr lang="en-US">
                <a:latin typeface="D-DIN"/>
              </a:rPr>
              <a:t>Persona stories are a crucial tool in our toolkit for addressing gender-based violence in academia. They allow us to explore the experiences of fictional characters who represent a wide range of backgrounds and scenarios within our academic communities. By engaging with these personas, we can uncover nuanced insights into the different ways gender-based violence might manifest and be experienced by individuals."</a:t>
            </a:r>
          </a:p>
          <a:p>
            <a:endParaRPr lang="en-US">
              <a:latin typeface="D-DIN"/>
            </a:endParaRPr>
          </a:p>
          <a:p>
            <a:r>
              <a:rPr lang="en-US">
                <a:latin typeface="D-DIN"/>
              </a:rPr>
              <a:t>When we create persona stories, we focus on crafting detailed profiles that include not only demographic information like age, gender, and role within the university but also their personal background, attitudes, experiences, and the specific challenges they face related to gender-based violence. Each persona is designed to bring a unique perspective, highlighting diverse vulnerabilities and strengths. </a:t>
            </a:r>
            <a:endParaRPr lang="en-US"/>
          </a:p>
          <a:p>
            <a:endParaRPr lang="en-US"/>
          </a:p>
          <a:p>
            <a:r>
              <a:rPr lang="en-US">
                <a:latin typeface="D-DIN"/>
              </a:rPr>
              <a:t>In our workshops, we use these persona stories to simulate scenarios where participants must navigate the institutional landscape to assist the persona in reporting and resolving issues of gender-based violence. This might involve role-playing meetings with university officials, seeking support services, or participating in advocacy efforts. Through these exercises, participants can better understand the barriers that individuals face and think critically about how to enhance support systems and </a:t>
            </a:r>
            <a:r>
              <a:rPr lang="en-US" err="1">
                <a:latin typeface="D-DIN"/>
              </a:rPr>
              <a:t>policies.Working</a:t>
            </a:r>
            <a:r>
              <a:rPr lang="en-US">
                <a:latin typeface="D-DIN"/>
              </a:rPr>
              <a:t> with persona stories fosters empathy and deeper understanding among participants. It challenges us to think beyond statistics and faceless cases, putting real stories and human faces to the issues we aim to solve. This approach not only enhances problem-solving skills but also ensures that our strategies are comprehensive and sensitive to the varied needs of our community</a:t>
            </a:r>
          </a:p>
          <a:p>
            <a:endParaRPr lang="en-US"/>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801212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section we are going to address the issue of </a:t>
            </a:r>
            <a:r>
              <a:rPr lang="en-US" b="1"/>
              <a:t>“what you are going to test”. The answer to that question is content – a certain part or parts of the MP. </a:t>
            </a:r>
          </a:p>
          <a:p>
            <a:endParaRPr lang="en-US" b="1"/>
          </a:p>
          <a:p>
            <a:r>
              <a:rPr lang="en-US"/>
              <a:t>We hope to provide </a:t>
            </a:r>
            <a:r>
              <a:rPr lang="en-US" b="1"/>
              <a:t>guidance</a:t>
            </a:r>
            <a:r>
              <a:rPr lang="en-US"/>
              <a:t> </a:t>
            </a:r>
            <a:r>
              <a:rPr lang="en-US" u="sng"/>
              <a:t>to decide </a:t>
            </a:r>
            <a:r>
              <a:rPr lang="en-US"/>
              <a:t>or </a:t>
            </a:r>
            <a:r>
              <a:rPr lang="en-US" u="sng"/>
              <a:t>at least to get you thinking</a:t>
            </a:r>
            <a:r>
              <a:rPr lang="en-US"/>
              <a:t>, and latter on decide, what topic of the MP best adapts to you and your institution.</a:t>
            </a:r>
          </a:p>
          <a:p>
            <a:endParaRPr lang="en-US"/>
          </a:p>
          <a:p>
            <a:r>
              <a:rPr lang="en-US" b="1"/>
              <a:t>We understand that no topic is “easy”</a:t>
            </a:r>
          </a:p>
          <a:p>
            <a:r>
              <a:rPr lang="en-US"/>
              <a:t>At some point every topic will involve some sort of resistance (economic, political, legal, </a:t>
            </a:r>
            <a:r>
              <a:rPr lang="en-US" err="1"/>
              <a:t>etc</a:t>
            </a:r>
            <a:r>
              <a:rPr lang="en-US"/>
              <a:t>), but we have created </a:t>
            </a:r>
            <a:r>
              <a:rPr lang="en-US" b="1"/>
              <a:t>a “Thermometer” of topics</a:t>
            </a:r>
            <a:r>
              <a:rPr lang="en-US"/>
              <a:t>, that provides a classification based on the complexities that may arise and the possible impacts that the issues may have if approved within an institution. This classification is based on the input we have gathered from the CoP discussions so far and we hope you find it helpful.</a:t>
            </a:r>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2257497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High-Heat Topics</a:t>
            </a:r>
            <a:r>
              <a:rPr lang="en-US"/>
              <a:t> – Likely to spark intense debate and pushback. Politically or culturally charged topics.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Arial" panose="020B0604020202020204" pitchFamily="34" charset="0"/>
                <a:cs typeface="Arial" panose="020B0604020202020204" pitchFamily="34" charset="0"/>
              </a:rPr>
              <a:t>1. Anonymous Reporting: </a:t>
            </a:r>
            <a:r>
              <a:rPr lang="en-US" sz="1200" b="0">
                <a:latin typeface="Arial" panose="020B0604020202020204" pitchFamily="34" charset="0"/>
                <a:cs typeface="Arial" panose="020B0604020202020204" pitchFamily="34" charset="0"/>
              </a:rPr>
              <a:t>Articles 16 and 17</a:t>
            </a:r>
          </a:p>
          <a:p>
            <a:endParaRPr lang="en-US" b="0"/>
          </a:p>
          <a:p>
            <a:r>
              <a:rPr lang="en-US" b="1"/>
              <a:t>2. Proactive investigations: MPF says</a:t>
            </a:r>
          </a:p>
          <a:p>
            <a:r>
              <a:rPr lang="en-US"/>
              <a:t>17 .2. University-instigated investigations may be triggered by, among others: </a:t>
            </a:r>
          </a:p>
          <a:p>
            <a:pPr marL="228600" indent="-228600">
              <a:buAutoNum type="alphaLcPeriod"/>
            </a:pPr>
            <a:r>
              <a:rPr lang="en-US"/>
              <a:t>In instances of apparent severe and/or continued misconduct </a:t>
            </a:r>
          </a:p>
          <a:p>
            <a:pPr marL="228600" indent="-228600">
              <a:buAutoNum type="alphaLcPeriod"/>
            </a:pPr>
            <a:r>
              <a:rPr lang="en-US"/>
              <a:t>Certain number of reports filed against the same person </a:t>
            </a:r>
          </a:p>
          <a:p>
            <a:pPr marL="228600" indent="-228600">
              <a:buAutoNum type="alphaLcPeriod"/>
            </a:pPr>
            <a:r>
              <a:rPr lang="en-US"/>
              <a:t>When strong evidence is provided indicating a high probability of the reported incident </a:t>
            </a:r>
          </a:p>
          <a:p>
            <a:pPr marL="228600" indent="-228600">
              <a:buAutoNum type="alphaLcPeriod"/>
            </a:pPr>
            <a:endParaRPr lang="en-US"/>
          </a:p>
          <a:p>
            <a:pPr marL="0" indent="0">
              <a:buNone/>
            </a:pPr>
            <a:r>
              <a:rPr lang="en-US" b="1"/>
              <a:t>Another alternative:</a:t>
            </a:r>
            <a:r>
              <a:rPr lang="en-US"/>
              <a:t> 17 .3. in discussion with the relevant manager/supervisor, other actions may be taken such as training or awareness-raising measures, or targeted, documented conversations with named individuals. </a:t>
            </a:r>
          </a:p>
          <a:p>
            <a:pPr marL="0" indent="0">
              <a:buNone/>
            </a:pPr>
            <a:endParaRPr lang="en-US" b="0"/>
          </a:p>
          <a:p>
            <a:pPr marL="0" indent="0">
              <a:buNone/>
            </a:pPr>
            <a:r>
              <a:rPr lang="en-US" b="1"/>
              <a:t>In the MPF both topics are connected and in the same section on Anonymous Reporting</a:t>
            </a:r>
          </a:p>
          <a:p>
            <a:pPr marL="0" indent="0">
              <a:buNone/>
            </a:pPr>
            <a:endParaRPr lang="en-US" b="1"/>
          </a:p>
          <a:p>
            <a:pPr marL="0" indent="0">
              <a:buNone/>
            </a:pPr>
            <a:r>
              <a:rPr lang="en-US" b="1"/>
              <a:t>3. Passing the perpetrator</a:t>
            </a:r>
          </a:p>
          <a:p>
            <a:pPr marL="0" indent="0">
              <a:buNone/>
            </a:pPr>
            <a:r>
              <a:rPr lang="en-US" b="0"/>
              <a:t>No content in the article! Open to suggestions on what the policy should say</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2289579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80F79-FA5C-A605-F8D5-192FD644C4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9E10B1-1F8D-D12D-57C2-EED07A00A0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91A55-DF31-1DC5-1D16-0A668517C2D3}"/>
              </a:ext>
            </a:extLst>
          </p:cNvPr>
          <p:cNvSpPr>
            <a:spLocks noGrp="1"/>
          </p:cNvSpPr>
          <p:nvPr>
            <p:ph type="body" idx="1"/>
          </p:nvPr>
        </p:nvSpPr>
        <p:spPr/>
        <p:txBody>
          <a:bodyPr/>
          <a:lstStyle/>
          <a:p>
            <a:r>
              <a:rPr lang="en-US" b="1"/>
              <a:t>1.</a:t>
            </a:r>
          </a:p>
          <a:p>
            <a:endParaRPr lang="en-US"/>
          </a:p>
          <a:p>
            <a:r>
              <a:rPr lang="en-US" b="1"/>
              <a:t>2. </a:t>
            </a:r>
            <a:r>
              <a:rPr lang="en-US"/>
              <a:t>The relationship between internal investigations and for example criminal investigations or civil procedures. </a:t>
            </a:r>
            <a:r>
              <a:rPr lang="en-US" b="1"/>
              <a:t>Can the investigation continue if the case reaches the court? </a:t>
            </a:r>
            <a:r>
              <a:rPr lang="en-US"/>
              <a:t>What happens to other victims of the same perpetrator?</a:t>
            </a:r>
          </a:p>
          <a:p>
            <a:endParaRPr lang="en-US"/>
          </a:p>
          <a:p>
            <a:r>
              <a:rPr lang="en-US" b="1"/>
              <a:t>The standard of proof is “on the balance of probabilities</a:t>
            </a:r>
            <a:r>
              <a:rPr lang="en-US"/>
              <a:t>”: meaning that the allegations are “more likely than not” to have occurred. 51%.</a:t>
            </a:r>
          </a:p>
          <a:p>
            <a:endParaRPr lang="en-US"/>
          </a:p>
          <a:p>
            <a:r>
              <a:rPr lang="en-US" b="1"/>
              <a:t>3. </a:t>
            </a:r>
            <a:r>
              <a:rPr lang="en-US"/>
              <a:t>This is the paradigm for any type of discrimination case. The reporting party must demonstrate a prima facie case and then it is up to the responding party to prove that it is not GBV but something else. (“enough basic evidence at first glance to support a claim or accusation, even before a full investigation or trial happens.”)</a:t>
            </a:r>
          </a:p>
          <a:p>
            <a:endParaRPr lang="en-US"/>
          </a:p>
          <a:p>
            <a:r>
              <a:rPr lang="en-US" b="1"/>
              <a:t>4. This highlights an essential duty of the institution during an investigation</a:t>
            </a:r>
          </a:p>
          <a:p>
            <a:r>
              <a:rPr lang="en-US"/>
              <a:t>“Due to the nature of gender-based violence in research and higher education institutions, Reporting Partys may find it challenging to obtain the necessary evidence to substantiate their case. Therefore, it is the duty of the Institution to employ all necessary means to gather evidence pertinent to the substantiation of the report and investigation of the facts, regardless of what has been provided by the parties involved.”</a:t>
            </a:r>
            <a:endParaRPr lang="en-US" b="1"/>
          </a:p>
        </p:txBody>
      </p:sp>
      <p:sp>
        <p:nvSpPr>
          <p:cNvPr id="4" name="Slide Number Placeholder 3">
            <a:extLst>
              <a:ext uri="{FF2B5EF4-FFF2-40B4-BE49-F238E27FC236}">
                <a16:creationId xmlns:a16="http://schemas.microsoft.com/office/drawing/2014/main" id="{8D4E5427-F6FD-8D7B-C02E-9ADA3AFABC4D}"/>
              </a:ext>
            </a:extLst>
          </p:cNvPr>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6259703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08417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6" name="Image 5">
            <a:extLst>
              <a:ext uri="{FF2B5EF4-FFF2-40B4-BE49-F238E27FC236}">
                <a16:creationId xmlns:a16="http://schemas.microsoft.com/office/drawing/2014/main" id="{56C0BB08-3043-42B6-ABE6-B9CBC6E32BFB}"/>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Tree>
    <p:extLst>
      <p:ext uri="{BB962C8B-B14F-4D97-AF65-F5344CB8AC3E}">
        <p14:creationId xmlns:p14="http://schemas.microsoft.com/office/powerpoint/2010/main" val="688208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BC8B3-585D-84DD-A9B5-0C9423DD00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21D3F97-9157-7EBF-AB32-CE33A41979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D7C692A-55F1-A8CC-81E5-7C011FB65038}"/>
              </a:ext>
            </a:extLst>
          </p:cNvPr>
          <p:cNvSpPr>
            <a:spLocks noGrp="1"/>
          </p:cNvSpPr>
          <p:nvPr>
            <p:ph type="dt" sz="half" idx="10"/>
          </p:nvPr>
        </p:nvSpPr>
        <p:spPr/>
        <p:txBody>
          <a:bodyPr/>
          <a:lstStyle/>
          <a:p>
            <a:fld id="{846CE7D5-CF57-46EF-B807-FDD0502418D4}" type="datetimeFigureOut">
              <a:rPr lang="en-US" smtClean="0"/>
              <a:t>6/24/2026</a:t>
            </a:fld>
            <a:endParaRPr lang="en-US"/>
          </a:p>
        </p:txBody>
      </p:sp>
      <p:sp>
        <p:nvSpPr>
          <p:cNvPr id="5" name="Footer Placeholder 4">
            <a:extLst>
              <a:ext uri="{FF2B5EF4-FFF2-40B4-BE49-F238E27FC236}">
                <a16:creationId xmlns:a16="http://schemas.microsoft.com/office/drawing/2014/main" id="{B18EA4A6-FFCA-5A22-61DA-A5FF5999C6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C54BDD-43AE-9A06-7FFE-742655408DA2}"/>
              </a:ext>
            </a:extLst>
          </p:cNvPr>
          <p:cNvSpPr>
            <a:spLocks noGrp="1"/>
          </p:cNvSpPr>
          <p:nvPr>
            <p:ph type="sldNum" sz="quarter" idx="12"/>
          </p:nvPr>
        </p:nvSpPr>
        <p:spPr>
          <a:xfrm>
            <a:off x="8328910" y="6333377"/>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0572398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392796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498814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4" name="ZoneTexte 3">
            <a:extLst>
              <a:ext uri="{FF2B5EF4-FFF2-40B4-BE49-F238E27FC236}">
                <a16:creationId xmlns:a16="http://schemas.microsoft.com/office/drawing/2014/main" id="{DA0AA504-3413-61D6-0EE4-8D7A19FD48CE}"/>
              </a:ext>
            </a:extLst>
          </p:cNvPr>
          <p:cNvSpPr txBox="1"/>
          <p:nvPr userDrawn="1"/>
        </p:nvSpPr>
        <p:spPr>
          <a:xfrm>
            <a:off x="2420282" y="6339901"/>
            <a:ext cx="6114116" cy="338554"/>
          </a:xfrm>
          <a:prstGeom prst="rect">
            <a:avLst/>
          </a:prstGeom>
          <a:noFill/>
        </p:spPr>
        <p:txBody>
          <a:bodyPr wrap="square">
            <a:spAutoFit/>
          </a:bodyPr>
          <a:lstStyle/>
          <a:p>
            <a:r>
              <a:rPr lang="en-GB" sz="800">
                <a:solidFill>
                  <a:schemeClr val="bg1"/>
                </a:solidFill>
                <a:latin typeface="Arial" panose="020B0604020202020204" pitchFamily="34" charset="0"/>
                <a:cs typeface="Arial" panose="020B0604020202020204" pitchFamily="34" charset="0"/>
              </a:rPr>
              <a:t>Views and opinions expressed are however those of the author(s) only and do not necessarily reflect those of the European Union or the European Research Executive Agency (REA). Neither the European Union nor the REA can be held responsible for them.</a:t>
            </a:r>
          </a:p>
        </p:txBody>
      </p:sp>
    </p:spTree>
    <p:extLst>
      <p:ext uri="{BB962C8B-B14F-4D97-AF65-F5344CB8AC3E}">
        <p14:creationId xmlns:p14="http://schemas.microsoft.com/office/powerpoint/2010/main" val="3432713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extLst>
      <p:ext uri="{BB962C8B-B14F-4D97-AF65-F5344CB8AC3E}">
        <p14:creationId xmlns:p14="http://schemas.microsoft.com/office/powerpoint/2010/main" val="3652866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6824839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extLst>
      <p:ext uri="{BB962C8B-B14F-4D97-AF65-F5344CB8AC3E}">
        <p14:creationId xmlns:p14="http://schemas.microsoft.com/office/powerpoint/2010/main" val="28350519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2637509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extLst>
      <p:ext uri="{BB962C8B-B14F-4D97-AF65-F5344CB8AC3E}">
        <p14:creationId xmlns:p14="http://schemas.microsoft.com/office/powerpoint/2010/main" val="26977097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3018693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emf"/><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emf"/><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4"/>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5">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 id="2147484036" r:id="rId10"/>
    <p:sldLayoutId id="2147484038" r:id="rId11"/>
    <p:sldLayoutId id="2147484039" r:id="rId12"/>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
        <p:nvSpPr>
          <p:cNvPr id="8" name="ZoneTexte 7">
            <a:extLst>
              <a:ext uri="{FF2B5EF4-FFF2-40B4-BE49-F238E27FC236}">
                <a16:creationId xmlns:a16="http://schemas.microsoft.com/office/drawing/2014/main" id="{0F3AD9A8-D578-F9EE-26E1-BDCD30DB0054}"/>
              </a:ext>
            </a:extLst>
          </p:cNvPr>
          <p:cNvSpPr txBox="1"/>
          <p:nvPr userDrawn="1"/>
        </p:nvSpPr>
        <p:spPr>
          <a:xfrm>
            <a:off x="2235982" y="6339901"/>
            <a:ext cx="6114116" cy="338554"/>
          </a:xfrm>
          <a:prstGeom prst="rect">
            <a:avLst/>
          </a:prstGeom>
          <a:noFill/>
        </p:spPr>
        <p:txBody>
          <a:bodyPr wrap="square">
            <a:spAutoFit/>
          </a:bodyPr>
          <a:lstStyle/>
          <a:p>
            <a:r>
              <a:rPr lang="en-GB" sz="800">
                <a:latin typeface="Arial" panose="020B0604020202020204" pitchFamily="34" charset="0"/>
                <a:cs typeface="Arial" panose="020B0604020202020204" pitchFamily="34" charset="0"/>
              </a:rPr>
              <a:t>Views and opinions expressed are however those of the author(s) only and do not necessarily reflect those of the European Union or the European Research Executive Agency (REA). Neither the European Union nor the REA can be held responsible for them.</a:t>
            </a:r>
          </a:p>
        </p:txBody>
      </p:sp>
    </p:spTree>
    <p:extLst>
      <p:ext uri="{BB962C8B-B14F-4D97-AF65-F5344CB8AC3E}">
        <p14:creationId xmlns:p14="http://schemas.microsoft.com/office/powerpoint/2010/main" val="3642526936"/>
      </p:ext>
    </p:extLst>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p15:clr>
            <a:srgbClr val="F26B43"/>
          </p15:clr>
        </p15:guide>
        <p15:guide id="27" orient="horz" pos="4032">
          <p15:clr>
            <a:srgbClr val="F26B43"/>
          </p15:clr>
        </p15:guide>
        <p15:guide id="28" pos="257">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p15:clr>
            <a:srgbClr val="F26B43"/>
          </p15:clr>
        </p15:guide>
        <p15:guide id="51" orient="horz" pos="129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2F6_1330CE71.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miro.com/app/board/uXjVHUXANGE=/?share_link_id=199308393202"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zenodo.org/records/13986398"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43414" y="2670935"/>
            <a:ext cx="8709826" cy="1517408"/>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3600">
                <a:latin typeface="Arial"/>
                <a:cs typeface="Arial"/>
              </a:rPr>
              <a:t>Participatory Techniques for testing the Model Policy Framework</a:t>
            </a:r>
            <a:endParaRPr lang="en-US"/>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
        <p:nvSpPr>
          <p:cNvPr id="3" name="ZoneTexte 11">
            <a:extLst>
              <a:ext uri="{FF2B5EF4-FFF2-40B4-BE49-F238E27FC236}">
                <a16:creationId xmlns:a16="http://schemas.microsoft.com/office/drawing/2014/main" id="{37C8842C-ED4A-EF05-F3C2-BB8C215930EA}"/>
              </a:ext>
            </a:extLst>
          </p:cNvPr>
          <p:cNvSpPr txBox="1"/>
          <p:nvPr/>
        </p:nvSpPr>
        <p:spPr>
          <a:xfrm>
            <a:off x="938584" y="4452860"/>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rgbClr val="FF0000"/>
                </a:solidFill>
                <a:latin typeface="Arial"/>
                <a:cs typeface="Arial"/>
              </a:rPr>
              <a:t>Facilitator's name(s) (pronouns), </a:t>
            </a:r>
            <a:r>
              <a:rPr lang="en-US" sz="2800" err="1">
                <a:solidFill>
                  <a:srgbClr val="FF0000"/>
                </a:solidFill>
                <a:latin typeface="Arial"/>
                <a:cs typeface="Arial"/>
              </a:rPr>
              <a:t>organisation</a:t>
            </a:r>
            <a:endParaRPr lang="en-US" sz="2400" b="1" err="1">
              <a:solidFill>
                <a:srgbClr val="FF0000"/>
              </a:solidFill>
              <a:latin typeface="Arial"/>
              <a:cs typeface="Arial"/>
            </a:endParaRPr>
          </a:p>
          <a:p>
            <a:r>
              <a:rPr lang="en-US" sz="2400" b="1">
                <a:solidFill>
                  <a:srgbClr val="FF0000"/>
                </a:solidFill>
                <a:latin typeface="Arial"/>
                <a:cs typeface="Arial"/>
              </a:rPr>
              <a:t>Day, xx Month 202x</a:t>
            </a:r>
            <a:endParaRPr lang="en-US" sz="2000" b="1">
              <a:solidFill>
                <a:srgbClr val="FF0000"/>
              </a:solidFill>
              <a:latin typeface="Arial"/>
              <a:cs typeface="Arial"/>
            </a:endParaRPr>
          </a:p>
        </p:txBody>
      </p:sp>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F4D6A-BF2A-A33B-E214-E500C2AC667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BA408021-FDE1-2C1D-42F2-D4834818CAFE}"/>
              </a:ext>
            </a:extLst>
          </p:cNvPr>
          <p:cNvSpPr txBox="1">
            <a:spLocks/>
          </p:cNvSpPr>
          <p:nvPr/>
        </p:nvSpPr>
        <p:spPr>
          <a:xfrm>
            <a:off x="1046922" y="102305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cs typeface="Arial"/>
              </a:rPr>
              <a:t>Challenging Terrain II – (“High-heat topics”) </a:t>
            </a:r>
            <a:br>
              <a:rPr lang="en-US" sz="3200">
                <a:latin typeface="Arial"/>
                <a:cs typeface="Arial"/>
              </a:rPr>
            </a:br>
            <a:endParaRPr lang="en-US" b="1"/>
          </a:p>
        </p:txBody>
      </p:sp>
      <p:sp>
        <p:nvSpPr>
          <p:cNvPr id="3" name="TextBox 2">
            <a:extLst>
              <a:ext uri="{FF2B5EF4-FFF2-40B4-BE49-F238E27FC236}">
                <a16:creationId xmlns:a16="http://schemas.microsoft.com/office/drawing/2014/main" id="{FE0557DF-9F35-A618-46EE-5AD0AF2EB423}"/>
              </a:ext>
            </a:extLst>
          </p:cNvPr>
          <p:cNvSpPr txBox="1"/>
          <p:nvPr/>
        </p:nvSpPr>
        <p:spPr>
          <a:xfrm>
            <a:off x="694611" y="2001996"/>
            <a:ext cx="10791595" cy="4093428"/>
          </a:xfrm>
          <a:prstGeom prst="rect">
            <a:avLst/>
          </a:prstGeom>
          <a:noFill/>
        </p:spPr>
        <p:txBody>
          <a:bodyPr wrap="square" lIns="91440" tIns="45720" rIns="91440" bIns="45720" anchor="t">
            <a:spAutoFit/>
          </a:bodyPr>
          <a:lstStyle/>
          <a:p>
            <a:pPr marL="342900" indent="-342900">
              <a:buFont typeface="Wingdings" panose="05000000000000000000" pitchFamily="2" charset="2"/>
              <a:buChar char="Ø"/>
            </a:pPr>
            <a:r>
              <a:rPr lang="en-US" sz="2000" b="1">
                <a:latin typeface="Arial"/>
                <a:cs typeface="Arial"/>
              </a:rPr>
              <a:t>Conflict of interest and abuse of power (Article 15) </a:t>
            </a:r>
          </a:p>
          <a:p>
            <a:pPr marL="799465" lvl="1" indent="-342900">
              <a:buFont typeface="Symbol" panose="05050102010706020507" pitchFamily="18" charset="2"/>
              <a:buChar char="-"/>
            </a:pPr>
            <a:r>
              <a:rPr lang="en-US" sz="2000">
                <a:latin typeface="Arial"/>
                <a:cs typeface="Arial"/>
              </a:rPr>
              <a:t>What is the institutional stance on sexual and/or romantic relationships between community members?</a:t>
            </a:r>
          </a:p>
          <a:p>
            <a:pPr marL="342900" indent="-342900">
              <a:buFont typeface="Wingdings" panose="05000000000000000000" pitchFamily="2" charset="2"/>
              <a:buChar char="Ø"/>
            </a:pPr>
            <a:endParaRPr lang="en-US" sz="2000">
              <a:latin typeface="Arial"/>
              <a:cs typeface="Arial"/>
            </a:endParaRPr>
          </a:p>
          <a:p>
            <a:pPr marL="342900" indent="-342900">
              <a:buFont typeface="Wingdings" panose="05000000000000000000" pitchFamily="2" charset="2"/>
              <a:buChar char="Ø"/>
            </a:pPr>
            <a:r>
              <a:rPr lang="en-US" sz="2000" b="1">
                <a:latin typeface="Arial"/>
                <a:cs typeface="Arial"/>
              </a:rPr>
              <a:t>Relation to law enforcement</a:t>
            </a:r>
            <a:r>
              <a:rPr lang="en-US" sz="2000">
                <a:latin typeface="Arial"/>
                <a:cs typeface="Arial"/>
              </a:rPr>
              <a:t> </a:t>
            </a:r>
            <a:r>
              <a:rPr lang="en-US" sz="2000" b="1">
                <a:latin typeface="Arial"/>
                <a:cs typeface="Arial"/>
              </a:rPr>
              <a:t>(Article 21) and decisions based "on the balance of probabilities" (Article 29.1) </a:t>
            </a:r>
            <a:endParaRPr lang="en-US" sz="2000">
              <a:latin typeface="Arial"/>
              <a:cs typeface="Arial"/>
            </a:endParaRPr>
          </a:p>
          <a:p>
            <a:pPr marL="342900" indent="-342900">
              <a:buFont typeface="Wingdings" panose="05000000000000000000" pitchFamily="2" charset="2"/>
              <a:buChar char="Ø"/>
            </a:pPr>
            <a:endParaRPr lang="en-US" sz="2000">
              <a:latin typeface="Arial"/>
              <a:cs typeface="Arial"/>
            </a:endParaRPr>
          </a:p>
          <a:p>
            <a:pPr marL="342900" indent="-342900">
              <a:buFont typeface="Wingdings" panose="05000000000000000000" pitchFamily="2" charset="2"/>
              <a:buChar char="Ø"/>
            </a:pPr>
            <a:r>
              <a:rPr lang="en-US" sz="2000" b="1">
                <a:latin typeface="Arial"/>
                <a:cs typeface="Arial"/>
              </a:rPr>
              <a:t>Shifting the burden of proof</a:t>
            </a:r>
            <a:r>
              <a:rPr lang="en-US" sz="2000">
                <a:latin typeface="Arial"/>
                <a:cs typeface="Arial"/>
              </a:rPr>
              <a:t> </a:t>
            </a:r>
            <a:r>
              <a:rPr lang="en-US" sz="2000" b="1">
                <a:latin typeface="Arial"/>
                <a:cs typeface="Arial"/>
              </a:rPr>
              <a:t> (Article 27.1)</a:t>
            </a:r>
          </a:p>
          <a:p>
            <a:pPr marL="799465" lvl="1" indent="-342900">
              <a:buFont typeface="Symbol" panose="05050102010706020507" pitchFamily="18" charset="2"/>
              <a:buChar char="-"/>
            </a:pPr>
            <a:r>
              <a:rPr lang="en-US" sz="2000">
                <a:latin typeface="Arial"/>
                <a:cs typeface="Arial"/>
              </a:rPr>
              <a:t>“…it shall be for the Respondent Party to prove that there has been no breach of institutional policy.”</a:t>
            </a:r>
          </a:p>
          <a:p>
            <a:pPr marL="342900" indent="-342900">
              <a:buFont typeface="Wingdings" panose="05000000000000000000" pitchFamily="2" charset="2"/>
              <a:buChar char="Ø"/>
            </a:pPr>
            <a:endParaRPr lang="en-US" sz="2000">
              <a:latin typeface="Arial"/>
              <a:cs typeface="Arial"/>
            </a:endParaRPr>
          </a:p>
          <a:p>
            <a:pPr marL="342900" indent="-342900">
              <a:buFont typeface="Wingdings" panose="05000000000000000000" pitchFamily="2" charset="2"/>
              <a:buChar char="Ø"/>
            </a:pPr>
            <a:r>
              <a:rPr lang="en-US" sz="2000" b="1">
                <a:latin typeface="Arial"/>
                <a:cs typeface="Arial"/>
              </a:rPr>
              <a:t>Evidence gathering – Duty of the Institution (Article 27.2)</a:t>
            </a:r>
          </a:p>
          <a:p>
            <a:pPr marL="342900" indent="-342900">
              <a:buFont typeface="Wingdings" panose="05000000000000000000" pitchFamily="2" charset="2"/>
              <a:buChar char="Ø"/>
            </a:pPr>
            <a:endParaRPr lang="en-US" sz="2000">
              <a:latin typeface="Arial"/>
              <a:cs typeface="Arial"/>
            </a:endParaRPr>
          </a:p>
        </p:txBody>
      </p:sp>
      <p:pic>
        <p:nvPicPr>
          <p:cNvPr id="2" name="Picture 1" descr="A couple of thermometers&#10;&#10;AI-generated content may be incorrect.">
            <a:extLst>
              <a:ext uri="{FF2B5EF4-FFF2-40B4-BE49-F238E27FC236}">
                <a16:creationId xmlns:a16="http://schemas.microsoft.com/office/drawing/2014/main" id="{5D9CB2B4-1439-4C36-6EFC-A3C6AA58A5BF}"/>
              </a:ext>
            </a:extLst>
          </p:cNvPr>
          <p:cNvPicPr>
            <a:picLocks noChangeAspect="1"/>
          </p:cNvPicPr>
          <p:nvPr/>
        </p:nvPicPr>
        <p:blipFill>
          <a:blip r:embed="rId3"/>
          <a:srcRect l="5892" r="48660" b="1776"/>
          <a:stretch/>
        </p:blipFill>
        <p:spPr>
          <a:xfrm>
            <a:off x="11486206" y="159736"/>
            <a:ext cx="555432" cy="1200388"/>
          </a:xfrm>
          <a:prstGeom prst="rect">
            <a:avLst/>
          </a:prstGeom>
        </p:spPr>
      </p:pic>
    </p:spTree>
    <p:extLst>
      <p:ext uri="{BB962C8B-B14F-4D97-AF65-F5344CB8AC3E}">
        <p14:creationId xmlns:p14="http://schemas.microsoft.com/office/powerpoint/2010/main" val="1421250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F056-59F6-5EFD-061E-B522F4B94C69}"/>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529D8C7-785A-554F-76CE-5D0B13C4F426}"/>
              </a:ext>
            </a:extLst>
          </p:cNvPr>
          <p:cNvSpPr txBox="1">
            <a:spLocks/>
          </p:cNvSpPr>
          <p:nvPr/>
        </p:nvSpPr>
        <p:spPr>
          <a:xfrm>
            <a:off x="1046922" y="102305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cs typeface="Arial"/>
              </a:rPr>
              <a:t>Navigable Grounds – (“Warm topics”) </a:t>
            </a:r>
            <a:br>
              <a:rPr lang="en-US" sz="3200">
                <a:latin typeface="Arial"/>
                <a:cs typeface="Arial"/>
              </a:rPr>
            </a:br>
            <a:endParaRPr lang="en-US" b="1"/>
          </a:p>
        </p:txBody>
      </p:sp>
      <p:sp>
        <p:nvSpPr>
          <p:cNvPr id="8" name="TextBox 7">
            <a:extLst>
              <a:ext uri="{FF2B5EF4-FFF2-40B4-BE49-F238E27FC236}">
                <a16:creationId xmlns:a16="http://schemas.microsoft.com/office/drawing/2014/main" id="{3A705853-4E07-10D4-5DF1-1D95412CCAAC}"/>
              </a:ext>
            </a:extLst>
          </p:cNvPr>
          <p:cNvSpPr txBox="1"/>
          <p:nvPr/>
        </p:nvSpPr>
        <p:spPr>
          <a:xfrm>
            <a:off x="684125" y="2105793"/>
            <a:ext cx="11507875" cy="4401205"/>
          </a:xfrm>
          <a:prstGeom prst="rect">
            <a:avLst/>
          </a:prstGeom>
          <a:noFill/>
        </p:spPr>
        <p:txBody>
          <a:bodyPr wrap="square" lIns="91440" tIns="45720" rIns="91440" bIns="45720" rtlCol="0" anchor="t">
            <a:spAutoFit/>
          </a:bodyPr>
          <a:lstStyle/>
          <a:p>
            <a:pPr marL="285750" indent="-285750">
              <a:lnSpc>
                <a:spcPct val="150000"/>
              </a:lnSpc>
              <a:buFont typeface="Wingdings" panose="05000000000000000000" pitchFamily="2" charset="2"/>
              <a:buChar char="Ø"/>
            </a:pPr>
            <a:r>
              <a:rPr lang="en-US" sz="2000" b="1">
                <a:latin typeface="Arial"/>
                <a:cs typeface="Arial"/>
              </a:rPr>
              <a:t>Definition of gender-based violence (Articles 10 &amp; 11)</a:t>
            </a:r>
          </a:p>
          <a:p>
            <a:pPr marL="799465" lvl="1" indent="-342900">
              <a:buFont typeface="Symbol" panose="05050102010706020507" pitchFamily="18" charset="2"/>
              <a:buChar char=""/>
            </a:pPr>
            <a:r>
              <a:rPr lang="en-US" sz="2000">
                <a:latin typeface="Arial"/>
                <a:cs typeface="Arial"/>
              </a:rPr>
              <a:t>Harassment? Discrimination? Violence? </a:t>
            </a:r>
          </a:p>
          <a:p>
            <a:pPr marL="799465" lvl="1" indent="-342900">
              <a:buFont typeface="Symbol" panose="05050102010706020507" pitchFamily="18" charset="2"/>
              <a:buChar char=""/>
            </a:pPr>
            <a:r>
              <a:rPr lang="en-US" sz="2000">
                <a:latin typeface="Arial"/>
                <a:cs typeface="Arial"/>
              </a:rPr>
              <a:t>Can all forms of gender-based violence be included in your institutional policy?</a:t>
            </a:r>
          </a:p>
          <a:p>
            <a:pPr marL="456565" lvl="1"/>
            <a:endParaRPr lang="en-US" sz="2000" b="1">
              <a:latin typeface="Arial"/>
              <a:cs typeface="Arial"/>
            </a:endParaRPr>
          </a:p>
          <a:p>
            <a:pPr marL="285750" indent="-285750">
              <a:lnSpc>
                <a:spcPct val="150000"/>
              </a:lnSpc>
              <a:buFont typeface="Wingdings" panose="05000000000000000000" pitchFamily="2" charset="2"/>
              <a:buChar char="Ø"/>
            </a:pPr>
            <a:r>
              <a:rPr lang="en-US" sz="2000" b="1">
                <a:latin typeface="Arial"/>
                <a:cs typeface="Arial"/>
              </a:rPr>
              <a:t>Definition of sexual consent (Article 13)</a:t>
            </a:r>
            <a:endParaRPr lang="en-US" sz="2000" b="1">
              <a:highlight>
                <a:srgbClr val="FFFF00"/>
              </a:highlight>
              <a:latin typeface="Arial"/>
              <a:cs typeface="Arial"/>
            </a:endParaRPr>
          </a:p>
          <a:p>
            <a:pPr marL="799465" lvl="1" indent="-342900">
              <a:buFont typeface="Symbol" panose="05050102010706020507" pitchFamily="18" charset="2"/>
              <a:buChar char="-"/>
            </a:pPr>
            <a:r>
              <a:rPr lang="en-US" sz="2000">
                <a:latin typeface="Arial"/>
                <a:cs typeface="Arial"/>
              </a:rPr>
              <a:t>Does it align with your national context? Can it differ?</a:t>
            </a:r>
          </a:p>
          <a:p>
            <a:pPr marL="799465" lvl="1" indent="-342900">
              <a:buFont typeface="Symbol" panose="05050102010706020507" pitchFamily="18" charset="2"/>
              <a:buChar char="-"/>
            </a:pPr>
            <a:endParaRPr lang="en-US" sz="2000" b="1">
              <a:highlight>
                <a:srgbClr val="FFFF00"/>
              </a:highlight>
              <a:latin typeface="Arial"/>
              <a:cs typeface="Arial"/>
            </a:endParaRPr>
          </a:p>
          <a:p>
            <a:pPr marL="342900" indent="-342900">
              <a:buFont typeface="Wingdings" panose="05000000000000000000" pitchFamily="2" charset="2"/>
              <a:buChar char="Ø"/>
            </a:pPr>
            <a:r>
              <a:rPr lang="en-US" sz="2000" b="1">
                <a:latin typeface="Arial"/>
                <a:cs typeface="Arial"/>
              </a:rPr>
              <a:t>Resources allocated to gender-based violence policies (Articles 44 &amp; 45)</a:t>
            </a:r>
          </a:p>
          <a:p>
            <a:endParaRPr lang="en-US" sz="2000" b="1">
              <a:latin typeface="Arial"/>
              <a:cs typeface="Arial"/>
            </a:endParaRPr>
          </a:p>
          <a:p>
            <a:pPr marL="342900" indent="-342900">
              <a:buFont typeface="Wingdings" panose="05000000000000000000" pitchFamily="2" charset="2"/>
              <a:buChar char="Ø"/>
            </a:pPr>
            <a:r>
              <a:rPr lang="en-US" sz="2000" b="1">
                <a:latin typeface="Arial"/>
                <a:cs typeface="Arial"/>
              </a:rPr>
              <a:t>Risk assessments (Article 24.1)</a:t>
            </a:r>
          </a:p>
          <a:p>
            <a:endParaRPr lang="en-US" sz="2000" b="1">
              <a:latin typeface="Arial"/>
              <a:cs typeface="Arial"/>
            </a:endParaRPr>
          </a:p>
          <a:p>
            <a:pPr marL="342900" indent="-342900">
              <a:buFont typeface="Wingdings" panose="05000000000000000000" pitchFamily="2" charset="2"/>
              <a:buChar char="Ø"/>
            </a:pPr>
            <a:r>
              <a:rPr lang="en-US" sz="2000" b="1">
                <a:latin typeface="Arial"/>
                <a:cs typeface="Arial"/>
              </a:rPr>
              <a:t>Scope of application of the Policy (Section 3)</a:t>
            </a:r>
          </a:p>
          <a:p>
            <a:pPr marL="456565" lvl="1"/>
            <a:endParaRPr lang="en-US" sz="2000">
              <a:latin typeface="Arial"/>
              <a:cs typeface="Arial"/>
            </a:endParaRPr>
          </a:p>
        </p:txBody>
      </p:sp>
    </p:spTree>
    <p:extLst>
      <p:ext uri="{BB962C8B-B14F-4D97-AF65-F5344CB8AC3E}">
        <p14:creationId xmlns:p14="http://schemas.microsoft.com/office/powerpoint/2010/main" val="321965681"/>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99F98-9D8C-9174-ECFA-3E7BDDDF97D7}"/>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EEC171C-D6B4-8174-CB8F-B94599BDE76F}"/>
              </a:ext>
            </a:extLst>
          </p:cNvPr>
          <p:cNvSpPr txBox="1">
            <a:spLocks/>
          </p:cNvSpPr>
          <p:nvPr/>
        </p:nvSpPr>
        <p:spPr>
          <a:xfrm>
            <a:off x="1046922" y="102305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cs typeface="Arial"/>
              </a:rPr>
              <a:t>Clearer Path – (“Cooler topics”) </a:t>
            </a:r>
            <a:br>
              <a:rPr lang="en-US" sz="3200">
                <a:latin typeface="Arial"/>
                <a:cs typeface="Arial"/>
              </a:rPr>
            </a:br>
            <a:endParaRPr lang="en-US" b="1"/>
          </a:p>
        </p:txBody>
      </p:sp>
      <p:sp>
        <p:nvSpPr>
          <p:cNvPr id="8" name="TextBox 7">
            <a:extLst>
              <a:ext uri="{FF2B5EF4-FFF2-40B4-BE49-F238E27FC236}">
                <a16:creationId xmlns:a16="http://schemas.microsoft.com/office/drawing/2014/main" id="{CAC699DC-5EF0-CC6D-2B00-4986DB349C68}"/>
              </a:ext>
            </a:extLst>
          </p:cNvPr>
          <p:cNvSpPr txBox="1"/>
          <p:nvPr/>
        </p:nvSpPr>
        <p:spPr>
          <a:xfrm>
            <a:off x="336471" y="1980063"/>
            <a:ext cx="11507875" cy="4151842"/>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en-US" sz="2000" b="1">
                <a:latin typeface="Arial" panose="020B0604020202020204" pitchFamily="34" charset="0"/>
                <a:cs typeface="Arial" panose="020B0604020202020204" pitchFamily="34" charset="0"/>
              </a:rPr>
              <a:t>Informal reporting mechanism (“Ombudspersons Team”) &amp; Formal reporting (Article 18-20)</a:t>
            </a:r>
            <a:endParaRPr lang="en-US" sz="2000">
              <a:latin typeface="Arial" panose="020B0604020202020204" pitchFamily="34" charset="0"/>
              <a:cs typeface="Arial" panose="020B0604020202020204" pitchFamily="34" charset="0"/>
            </a:endParaRPr>
          </a:p>
          <a:p>
            <a:pPr lvl="1"/>
            <a:endParaRPr lang="en-US" sz="2000" b="1">
              <a:latin typeface="Arial" panose="020B0604020202020204" pitchFamily="34" charset="0"/>
              <a:cs typeface="Arial" panose="020B0604020202020204" pitchFamily="34" charset="0"/>
            </a:endParaRPr>
          </a:p>
          <a:p>
            <a:pPr marL="342900" indent="-342900">
              <a:lnSpc>
                <a:spcPct val="200000"/>
              </a:lnSpc>
              <a:buFont typeface="Wingdings" panose="05000000000000000000" pitchFamily="2" charset="2"/>
              <a:buChar char="Ø"/>
            </a:pPr>
            <a:r>
              <a:rPr lang="en-US" sz="2000" b="1">
                <a:latin typeface="Arial" panose="020B0604020202020204" pitchFamily="34" charset="0"/>
                <a:cs typeface="Arial" panose="020B0604020202020204" pitchFamily="34" charset="0"/>
              </a:rPr>
              <a:t>Prevention and Support Services (Sections 11, 12, 14) </a:t>
            </a:r>
          </a:p>
          <a:p>
            <a:pPr marL="800065" lvl="1" indent="-342900">
              <a:buFont typeface="Symbol" panose="05050102010706020507" pitchFamily="18" charset="2"/>
              <a:buChar char="-"/>
            </a:pPr>
            <a:r>
              <a:rPr lang="en-US" sz="2000">
                <a:latin typeface="Arial" panose="020B0604020202020204" pitchFamily="34" charset="0"/>
                <a:cs typeface="Arial" panose="020B0604020202020204" pitchFamily="34" charset="0"/>
              </a:rPr>
              <a:t>Awareness raising and training on gender-based violence</a:t>
            </a:r>
          </a:p>
          <a:p>
            <a:pPr marL="800065" lvl="1" indent="-342900">
              <a:buFont typeface="Symbol" panose="05050102010706020507" pitchFamily="18" charset="2"/>
              <a:buChar char="-"/>
            </a:pPr>
            <a:r>
              <a:rPr lang="en-US" sz="2000">
                <a:latin typeface="Arial" panose="020B0604020202020204" pitchFamily="34" charset="0"/>
                <a:cs typeface="Arial" panose="020B0604020202020204" pitchFamily="34" charset="0"/>
              </a:rPr>
              <a:t>Policy dissemination and communication</a:t>
            </a:r>
          </a:p>
          <a:p>
            <a:pPr lvl="1"/>
            <a:endParaRPr lang="en-US" sz="2000">
              <a:latin typeface="Arial" panose="020B0604020202020204" pitchFamily="34" charset="0"/>
              <a:cs typeface="Arial" panose="020B0604020202020204" pitchFamily="34" charset="0"/>
            </a:endParaRPr>
          </a:p>
          <a:p>
            <a:pPr marL="342900" indent="-342900">
              <a:lnSpc>
                <a:spcPct val="200000"/>
              </a:lnSpc>
              <a:buFont typeface="Wingdings" panose="05000000000000000000" pitchFamily="2" charset="2"/>
              <a:buChar char="Ø"/>
            </a:pPr>
            <a:r>
              <a:rPr lang="en-US" sz="2000" b="1">
                <a:latin typeface="Arial" panose="020B0604020202020204" pitchFamily="34" charset="0"/>
                <a:cs typeface="Arial" panose="020B0604020202020204" pitchFamily="34" charset="0"/>
              </a:rPr>
              <a:t>Support services for staff implementing gender-based violence policies (Article 41)</a:t>
            </a:r>
          </a:p>
          <a:p>
            <a:pPr marL="342900" indent="-342900">
              <a:lnSpc>
                <a:spcPct val="200000"/>
              </a:lnSpc>
              <a:buFont typeface="Wingdings" panose="05000000000000000000" pitchFamily="2" charset="2"/>
              <a:buChar char="Ø"/>
            </a:pPr>
            <a:r>
              <a:rPr lang="en-US" sz="2000" b="1">
                <a:latin typeface="Arial" panose="020B0604020202020204" pitchFamily="34" charset="0"/>
                <a:cs typeface="Arial" panose="020B0604020202020204" pitchFamily="34" charset="0"/>
              </a:rPr>
              <a:t>Monitoring and evaluation (Section 13)</a:t>
            </a:r>
          </a:p>
          <a:p>
            <a:pPr marL="342900" indent="-342900">
              <a:lnSpc>
                <a:spcPct val="200000"/>
              </a:lnSpc>
              <a:buFont typeface="Wingdings" panose="05000000000000000000" pitchFamily="2" charset="2"/>
              <a:buChar char="Ø"/>
            </a:pPr>
            <a:r>
              <a:rPr lang="en-US" sz="2000" b="1">
                <a:latin typeface="Arial" panose="020B0604020202020204" pitchFamily="34" charset="0"/>
                <a:cs typeface="Arial" panose="020B0604020202020204" pitchFamily="34" charset="0"/>
              </a:rPr>
              <a:t>Protection against retaliation (Article 23) </a:t>
            </a:r>
          </a:p>
        </p:txBody>
      </p:sp>
      <p:pic>
        <p:nvPicPr>
          <p:cNvPr id="2" name="Picture 1" descr="A couple of thermometers&#10;&#10;AI-generated content may be incorrect.">
            <a:extLst>
              <a:ext uri="{FF2B5EF4-FFF2-40B4-BE49-F238E27FC236}">
                <a16:creationId xmlns:a16="http://schemas.microsoft.com/office/drawing/2014/main" id="{FA55E330-5218-AFC1-84BE-BC0161186B13}"/>
              </a:ext>
            </a:extLst>
          </p:cNvPr>
          <p:cNvPicPr>
            <a:picLocks noChangeAspect="1"/>
          </p:cNvPicPr>
          <p:nvPr/>
        </p:nvPicPr>
        <p:blipFill>
          <a:blip r:embed="rId3"/>
          <a:srcRect l="54574" t="2988" r="9406" b="903"/>
          <a:stretch/>
        </p:blipFill>
        <p:spPr>
          <a:xfrm>
            <a:off x="11133897" y="551011"/>
            <a:ext cx="443364" cy="1182985"/>
          </a:xfrm>
          <a:prstGeom prst="rect">
            <a:avLst/>
          </a:prstGeom>
        </p:spPr>
      </p:pic>
    </p:spTree>
    <p:extLst>
      <p:ext uri="{BB962C8B-B14F-4D97-AF65-F5344CB8AC3E}">
        <p14:creationId xmlns:p14="http://schemas.microsoft.com/office/powerpoint/2010/main" val="1534566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5D9FE-BD80-200D-C947-537B1F8B362E}"/>
              </a:ext>
            </a:extLst>
          </p:cNvPr>
          <p:cNvSpPr>
            <a:spLocks noGrp="1"/>
          </p:cNvSpPr>
          <p:nvPr>
            <p:ph type="title"/>
          </p:nvPr>
        </p:nvSpPr>
        <p:spPr>
          <a:xfrm>
            <a:off x="1141556" y="1474395"/>
            <a:ext cx="10182118" cy="1327521"/>
          </a:xfrm>
          <a:ln>
            <a:solidFill>
              <a:schemeClr val="tx1"/>
            </a:solidFill>
          </a:ln>
        </p:spPr>
        <p:txBody>
          <a:bodyPr/>
          <a:lstStyle/>
          <a:p>
            <a:pPr algn="ctr"/>
            <a:r>
              <a:rPr lang="en-US" sz="2400">
                <a:latin typeface="Arial"/>
                <a:cs typeface="Arial"/>
              </a:rPr>
              <a:t>Identify </a:t>
            </a:r>
            <a:r>
              <a:rPr lang="en-US" sz="2400" b="1">
                <a:latin typeface="Arial"/>
                <a:cs typeface="Arial"/>
              </a:rPr>
              <a:t>3 topics/articles/sections </a:t>
            </a:r>
            <a:r>
              <a:rPr lang="en-US" sz="2400">
                <a:latin typeface="Arial"/>
                <a:cs typeface="Arial"/>
              </a:rPr>
              <a:t>which you would like to test, and</a:t>
            </a:r>
            <a:br>
              <a:rPr lang="en-US" sz="2400">
                <a:latin typeface="Arial"/>
                <a:cs typeface="Arial"/>
              </a:rPr>
            </a:br>
            <a:br>
              <a:rPr lang="en-US" sz="2400">
                <a:latin typeface="Arial"/>
                <a:cs typeface="Arial"/>
              </a:rPr>
            </a:br>
            <a:r>
              <a:rPr lang="en-US" sz="2400">
                <a:latin typeface="Arial"/>
                <a:cs typeface="Arial"/>
              </a:rPr>
              <a:t>provide a brief </a:t>
            </a:r>
            <a:r>
              <a:rPr lang="en-US" sz="2400" b="1">
                <a:latin typeface="Arial"/>
                <a:cs typeface="Arial"/>
              </a:rPr>
              <a:t>justification</a:t>
            </a:r>
            <a:r>
              <a:rPr lang="en-US" sz="2400">
                <a:latin typeface="Arial"/>
                <a:cs typeface="Arial"/>
              </a:rPr>
              <a:t> for each.</a:t>
            </a:r>
            <a:br>
              <a:rPr lang="en-US" sz="2400">
                <a:latin typeface="Arial"/>
                <a:cs typeface="Arial"/>
              </a:rPr>
            </a:br>
            <a:endParaRPr lang="en-US" sz="2400"/>
          </a:p>
        </p:txBody>
      </p:sp>
      <p:sp>
        <p:nvSpPr>
          <p:cNvPr id="4" name="Title 1">
            <a:extLst>
              <a:ext uri="{FF2B5EF4-FFF2-40B4-BE49-F238E27FC236}">
                <a16:creationId xmlns:a16="http://schemas.microsoft.com/office/drawing/2014/main" id="{278C62E5-4B96-B8BE-79EF-ADEB9DB51F5F}"/>
              </a:ext>
            </a:extLst>
          </p:cNvPr>
          <p:cNvSpPr txBox="1">
            <a:spLocks/>
          </p:cNvSpPr>
          <p:nvPr/>
        </p:nvSpPr>
        <p:spPr>
          <a:xfrm>
            <a:off x="1052512" y="50083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US" b="1">
                <a:latin typeface="Arial"/>
                <a:cs typeface="Arial"/>
              </a:rPr>
              <a:t>TASK </a:t>
            </a:r>
            <a:br>
              <a:rPr lang="en-US" sz="3200">
                <a:latin typeface="Arial"/>
                <a:cs typeface="Arial"/>
              </a:rPr>
            </a:br>
            <a:endParaRPr lang="en-US" b="1"/>
          </a:p>
        </p:txBody>
      </p:sp>
      <p:sp>
        <p:nvSpPr>
          <p:cNvPr id="5" name="Title 1">
            <a:extLst>
              <a:ext uri="{FF2B5EF4-FFF2-40B4-BE49-F238E27FC236}">
                <a16:creationId xmlns:a16="http://schemas.microsoft.com/office/drawing/2014/main" id="{EA0F96DC-6CC7-068A-F819-D16DEB1215A9}"/>
              </a:ext>
            </a:extLst>
          </p:cNvPr>
          <p:cNvSpPr txBox="1">
            <a:spLocks/>
          </p:cNvSpPr>
          <p:nvPr/>
        </p:nvSpPr>
        <p:spPr>
          <a:xfrm>
            <a:off x="1645143" y="3760433"/>
            <a:ext cx="10253295" cy="2401792"/>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000" b="1">
                <a:latin typeface="Arial"/>
                <a:cs typeface="Arial"/>
              </a:rPr>
              <a:t>Institutional Need </a:t>
            </a:r>
            <a:r>
              <a:rPr lang="en-US" sz="2000">
                <a:latin typeface="Arial"/>
                <a:cs typeface="Arial"/>
              </a:rPr>
              <a:t>– Relevance to current challenges </a:t>
            </a:r>
            <a:br>
              <a:rPr lang="en-US" sz="2000">
                <a:latin typeface="Arial"/>
                <a:cs typeface="Arial"/>
              </a:rPr>
            </a:br>
            <a:br>
              <a:rPr lang="en-US" sz="2000">
                <a:latin typeface="Arial"/>
                <a:cs typeface="Arial"/>
              </a:rPr>
            </a:br>
            <a:r>
              <a:rPr lang="en-US" sz="2000" b="1">
                <a:latin typeface="Arial"/>
                <a:cs typeface="Arial"/>
              </a:rPr>
              <a:t>Ease of Implementation </a:t>
            </a:r>
            <a:r>
              <a:rPr lang="en-US" sz="2000">
                <a:latin typeface="Arial"/>
                <a:cs typeface="Arial"/>
              </a:rPr>
              <a:t>– Likely to face low resistance </a:t>
            </a:r>
            <a:br>
              <a:rPr lang="en-US" sz="2000">
                <a:latin typeface="Arial"/>
                <a:cs typeface="Arial"/>
              </a:rPr>
            </a:br>
            <a:br>
              <a:rPr lang="en-US" sz="2000">
                <a:latin typeface="Arial"/>
                <a:cs typeface="Arial"/>
              </a:rPr>
            </a:br>
            <a:r>
              <a:rPr lang="en-US" sz="2000" b="1">
                <a:latin typeface="Arial"/>
                <a:cs typeface="Arial"/>
              </a:rPr>
              <a:t>Momentum</a:t>
            </a:r>
            <a:r>
              <a:rPr lang="en-US" sz="2000">
                <a:latin typeface="Arial"/>
                <a:cs typeface="Arial"/>
              </a:rPr>
              <a:t> – Existing internal/external interest or movement on the topic</a:t>
            </a:r>
            <a:br>
              <a:rPr lang="en-US" sz="2000">
                <a:latin typeface="Arial"/>
                <a:cs typeface="Arial"/>
              </a:rPr>
            </a:br>
            <a:br>
              <a:rPr lang="en-US" sz="2000">
                <a:latin typeface="Arial"/>
                <a:cs typeface="Arial"/>
              </a:rPr>
            </a:br>
            <a:r>
              <a:rPr lang="en-US" sz="2000" b="1">
                <a:latin typeface="Arial"/>
                <a:cs typeface="Arial"/>
              </a:rPr>
              <a:t>Strategic Leverage </a:t>
            </a:r>
            <a:r>
              <a:rPr lang="en-US" sz="2000">
                <a:latin typeface="Arial"/>
                <a:cs typeface="Arial"/>
              </a:rPr>
              <a:t>– Potential to open doors for broader policy adoption</a:t>
            </a:r>
            <a:endParaRPr lang="en-US" sz="2000"/>
          </a:p>
        </p:txBody>
      </p:sp>
      <p:sp>
        <p:nvSpPr>
          <p:cNvPr id="7" name="Title 1">
            <a:extLst>
              <a:ext uri="{FF2B5EF4-FFF2-40B4-BE49-F238E27FC236}">
                <a16:creationId xmlns:a16="http://schemas.microsoft.com/office/drawing/2014/main" id="{0B676371-2B48-4235-606A-1521D0ADAB40}"/>
              </a:ext>
            </a:extLst>
          </p:cNvPr>
          <p:cNvSpPr txBox="1">
            <a:spLocks/>
          </p:cNvSpPr>
          <p:nvPr/>
        </p:nvSpPr>
        <p:spPr>
          <a:xfrm>
            <a:off x="1137143" y="313693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000" b="1">
                <a:latin typeface="Arial"/>
                <a:cs typeface="Arial"/>
              </a:rPr>
              <a:t>Some useful criteria: </a:t>
            </a:r>
            <a:br>
              <a:rPr lang="en-US" sz="2000">
                <a:latin typeface="Arial"/>
                <a:cs typeface="Arial"/>
              </a:rPr>
            </a:br>
            <a:endParaRPr lang="en-US" sz="2000" b="1"/>
          </a:p>
        </p:txBody>
      </p:sp>
    </p:spTree>
    <p:extLst>
      <p:ext uri="{BB962C8B-B14F-4D97-AF65-F5344CB8AC3E}">
        <p14:creationId xmlns:p14="http://schemas.microsoft.com/office/powerpoint/2010/main" val="2365100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a:extLst>
              <a:ext uri="{FF2B5EF4-FFF2-40B4-BE49-F238E27FC236}">
                <a16:creationId xmlns:a16="http://schemas.microsoft.com/office/drawing/2014/main" id="{86DC81D2-CEDE-9E28-4F09-A370E03E2449}"/>
              </a:ext>
            </a:extLst>
          </p:cNvPr>
          <p:cNvSpPr>
            <a:spLocks noGrp="1"/>
          </p:cNvSpPr>
          <p:nvPr>
            <p:ph type="sldNum" sz="quarter" idx="12"/>
          </p:nvPr>
        </p:nvSpPr>
        <p:spPr>
          <a:xfrm>
            <a:off x="8328910" y="6333377"/>
            <a:ext cx="2743200" cy="365125"/>
          </a:xfrm>
        </p:spPr>
        <p:txBody>
          <a:bodyPr/>
          <a:lstStyle/>
          <a:p>
            <a:pPr>
              <a:spcAft>
                <a:spcPts val="600"/>
              </a:spcAft>
            </a:pPr>
            <a:fld id="{330EA680-D336-4FF7-8B7A-9848BB0A1C32}" type="slidenum">
              <a:rPr lang="en-US" smtClean="0"/>
              <a:pPr>
                <a:spcAft>
                  <a:spcPts val="600"/>
                </a:spcAft>
              </a:pPr>
              <a:t>14</a:t>
            </a:fld>
            <a:endParaRPr lang="en-US"/>
          </a:p>
        </p:txBody>
      </p:sp>
      <p:pic>
        <p:nvPicPr>
          <p:cNvPr id="2" name="Imagen 1">
            <a:extLst>
              <a:ext uri="{FF2B5EF4-FFF2-40B4-BE49-F238E27FC236}">
                <a16:creationId xmlns:a16="http://schemas.microsoft.com/office/drawing/2014/main" id="{26D40866-3BBE-C6B2-41A0-74DBB8A3B052}"/>
              </a:ext>
            </a:extLst>
          </p:cNvPr>
          <p:cNvPicPr>
            <a:picLocks noChangeAspect="1"/>
          </p:cNvPicPr>
          <p:nvPr/>
        </p:nvPicPr>
        <p:blipFill>
          <a:blip r:embed="rId3"/>
          <a:stretch>
            <a:fillRect/>
          </a:stretch>
        </p:blipFill>
        <p:spPr>
          <a:xfrm>
            <a:off x="1113826" y="671593"/>
            <a:ext cx="9680212" cy="5514814"/>
          </a:xfrm>
          <a:prstGeom prst="rect">
            <a:avLst/>
          </a:prstGeom>
        </p:spPr>
      </p:pic>
    </p:spTree>
    <p:extLst>
      <p:ext uri="{BB962C8B-B14F-4D97-AF65-F5344CB8AC3E}">
        <p14:creationId xmlns:p14="http://schemas.microsoft.com/office/powerpoint/2010/main" val="3576081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B206F-77BC-A87D-9170-A8BDDD1CE9DE}"/>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A85FEA8-A3B2-359F-2F3E-C41C0A83B291}"/>
              </a:ext>
            </a:extLst>
          </p:cNvPr>
          <p:cNvSpPr txBox="1">
            <a:spLocks/>
          </p:cNvSpPr>
          <p:nvPr/>
        </p:nvSpPr>
        <p:spPr>
          <a:xfrm>
            <a:off x="1046922" y="102305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cs typeface="Arial"/>
              </a:rPr>
              <a:t>Keep in mind… </a:t>
            </a:r>
            <a:br>
              <a:rPr lang="en-US" sz="3200">
                <a:latin typeface="Arial"/>
                <a:cs typeface="Arial"/>
              </a:rPr>
            </a:br>
            <a:endParaRPr lang="en-US" b="1"/>
          </a:p>
        </p:txBody>
      </p:sp>
      <p:sp>
        <p:nvSpPr>
          <p:cNvPr id="8" name="TextBox 7">
            <a:extLst>
              <a:ext uri="{FF2B5EF4-FFF2-40B4-BE49-F238E27FC236}">
                <a16:creationId xmlns:a16="http://schemas.microsoft.com/office/drawing/2014/main" id="{2FE38AAA-7218-0E4E-ED25-9A2FC32F8C0F}"/>
              </a:ext>
            </a:extLst>
          </p:cNvPr>
          <p:cNvSpPr txBox="1"/>
          <p:nvPr/>
        </p:nvSpPr>
        <p:spPr>
          <a:xfrm>
            <a:off x="880667" y="2113807"/>
            <a:ext cx="9925878" cy="1843518"/>
          </a:xfrm>
          <a:prstGeom prst="rect">
            <a:avLst/>
          </a:prstGeom>
          <a:noFill/>
        </p:spPr>
        <p:txBody>
          <a:bodyPr wrap="square" rtlCol="0">
            <a:spAutoFit/>
          </a:bodyPr>
          <a:lstStyle/>
          <a:p>
            <a:pPr marL="285750" indent="-285750">
              <a:lnSpc>
                <a:spcPct val="200000"/>
              </a:lnSpc>
              <a:buFont typeface="Wingdings" panose="05000000000000000000" pitchFamily="2" charset="2"/>
              <a:buChar char="Ø"/>
            </a:pPr>
            <a:r>
              <a:rPr lang="en-US" sz="2000">
                <a:latin typeface="Arial" panose="020B0604020202020204" pitchFamily="34" charset="0"/>
                <a:cs typeface="Arial" panose="020B0604020202020204" pitchFamily="34" charset="0"/>
              </a:rPr>
              <a:t>No “copying and pasting” is necessary, adaptations of the text are possible</a:t>
            </a:r>
          </a:p>
          <a:p>
            <a:pPr marL="285750" indent="-285750">
              <a:lnSpc>
                <a:spcPct val="200000"/>
              </a:lnSpc>
              <a:buFont typeface="Wingdings" panose="05000000000000000000" pitchFamily="2" charset="2"/>
              <a:buChar char="Ø"/>
            </a:pPr>
            <a:r>
              <a:rPr lang="en-US" sz="2000">
                <a:latin typeface="Arial" panose="020B0604020202020204" pitchFamily="34" charset="0"/>
                <a:cs typeface="Arial" panose="020B0604020202020204" pitchFamily="34" charset="0"/>
              </a:rPr>
              <a:t>Translation: your language!</a:t>
            </a:r>
          </a:p>
          <a:p>
            <a:pPr marL="285750" indent="-285750">
              <a:lnSpc>
                <a:spcPct val="200000"/>
              </a:lnSpc>
              <a:buFont typeface="Wingdings" panose="05000000000000000000" pitchFamily="2" charset="2"/>
              <a:buChar char="Ø"/>
            </a:pPr>
            <a:r>
              <a:rPr lang="en-US" sz="2000">
                <a:latin typeface="Arial" panose="020B0604020202020204" pitchFamily="34" charset="0"/>
                <a:cs typeface="Arial" panose="020B0604020202020204" pitchFamily="34" charset="0"/>
              </a:rPr>
              <a:t>Broader issues across several articles/sections </a:t>
            </a:r>
          </a:p>
        </p:txBody>
      </p:sp>
    </p:spTree>
    <p:extLst>
      <p:ext uri="{BB962C8B-B14F-4D97-AF65-F5344CB8AC3E}">
        <p14:creationId xmlns:p14="http://schemas.microsoft.com/office/powerpoint/2010/main" val="3071050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4B136-F170-FDF2-53F8-E92B0A23DBD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E7E0E70-14AD-A352-546A-34CCA9051A0B}"/>
              </a:ext>
            </a:extLst>
          </p:cNvPr>
          <p:cNvSpPr>
            <a:spLocks noGrp="1"/>
          </p:cNvSpPr>
          <p:nvPr>
            <p:ph type="title"/>
          </p:nvPr>
        </p:nvSpPr>
        <p:spPr>
          <a:xfrm>
            <a:off x="2596446" y="1940237"/>
            <a:ext cx="6990805" cy="2964718"/>
          </a:xfrm>
        </p:spPr>
        <p:txBody>
          <a:bodyPr/>
          <a:lstStyle/>
          <a:p>
            <a:pPr algn="ctr"/>
            <a:r>
              <a:rPr lang="de-AT" sz="4000" b="1">
                <a:latin typeface="Arial"/>
                <a:cs typeface="Arial"/>
              </a:rPr>
              <a:t>GO FOR IT!</a:t>
            </a:r>
            <a:br>
              <a:rPr lang="de-AT" b="1">
                <a:latin typeface="Arial"/>
                <a:cs typeface="Arial"/>
              </a:rPr>
            </a:br>
            <a:br>
              <a:rPr lang="de-AT" b="1">
                <a:latin typeface="Arial"/>
                <a:cs typeface="Arial"/>
              </a:rPr>
            </a:br>
            <a:br>
              <a:rPr lang="de-AT" b="1">
                <a:latin typeface="Arial"/>
                <a:cs typeface="Arial"/>
              </a:rPr>
            </a:br>
            <a:r>
              <a:rPr lang="de-AT">
                <a:latin typeface="Arial"/>
                <a:cs typeface="Arial"/>
              </a:rPr>
              <a:t>(20 minutes for breakout rooms)</a:t>
            </a:r>
            <a:br>
              <a:rPr lang="de-AT">
                <a:latin typeface="Arial"/>
                <a:cs typeface="Arial"/>
              </a:rPr>
            </a:br>
            <a:br>
              <a:rPr lang="de-AT">
                <a:latin typeface="Arial"/>
                <a:cs typeface="Arial"/>
              </a:rPr>
            </a:br>
            <a:br>
              <a:rPr lang="de-AT">
                <a:latin typeface="Arial"/>
                <a:cs typeface="Arial"/>
              </a:rPr>
            </a:br>
            <a:r>
              <a:rPr lang="en-US" sz="3200" b="1"/>
              <a:t>Need help? Let’s discuss!</a:t>
            </a:r>
            <a:br>
              <a:rPr lang="en-US" sz="3200" b="1"/>
            </a:br>
            <a:endParaRPr lang="en-US">
              <a:latin typeface="Arial"/>
              <a:cs typeface="Arial"/>
            </a:endParaRPr>
          </a:p>
        </p:txBody>
      </p:sp>
      <p:sp>
        <p:nvSpPr>
          <p:cNvPr id="6" name="Espace réservé du numéro de diapositive 4">
            <a:extLst>
              <a:ext uri="{FF2B5EF4-FFF2-40B4-BE49-F238E27FC236}">
                <a16:creationId xmlns:a16="http://schemas.microsoft.com/office/drawing/2014/main" id="{0CDD66A8-A692-071C-13F6-71C8626043D3}"/>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latin typeface="Arial"/>
                <a:cs typeface="Arial"/>
              </a:rPr>
              <a:pPr/>
              <a:t>16</a:t>
            </a:fld>
            <a:endParaRPr lang="fr-FR">
              <a:latin typeface="Arial"/>
              <a:cs typeface="Arial"/>
            </a:endParaRPr>
          </a:p>
        </p:txBody>
      </p:sp>
    </p:spTree>
    <p:extLst>
      <p:ext uri="{BB962C8B-B14F-4D97-AF65-F5344CB8AC3E}">
        <p14:creationId xmlns:p14="http://schemas.microsoft.com/office/powerpoint/2010/main" val="701249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5895" y="2830292"/>
            <a:ext cx="6861282" cy="1861285"/>
          </a:xfrm>
        </p:spPr>
        <p:txBody>
          <a:bodyPr/>
          <a:lstStyle/>
          <a:p>
            <a:r>
              <a:rPr lang="de-AT" b="1">
                <a:latin typeface="Arial"/>
                <a:cs typeface="Arial"/>
              </a:rPr>
              <a:t>STAKEHOLDER MAPPING</a:t>
            </a:r>
            <a:endParaRPr lang="en-US" b="1">
              <a:latin typeface="Arial"/>
              <a:cs typeface="Arial"/>
            </a:endParaRPr>
          </a:p>
        </p:txBody>
      </p:sp>
      <p:sp>
        <p:nvSpPr>
          <p:cNvPr id="6" name="Espace réservé du numéro de diapositive 4">
            <a:extLst>
              <a:ext uri="{FF2B5EF4-FFF2-40B4-BE49-F238E27FC236}">
                <a16:creationId xmlns:a16="http://schemas.microsoft.com/office/drawing/2014/main" id="{3CD978AA-EFA0-C14A-93AD-C8FA59BD6AD1}"/>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pPr/>
              <a:t>17</a:t>
            </a:fld>
            <a:endParaRPr lang="fr-FR"/>
          </a:p>
        </p:txBody>
      </p:sp>
    </p:spTree>
    <p:extLst>
      <p:ext uri="{BB962C8B-B14F-4D97-AF65-F5344CB8AC3E}">
        <p14:creationId xmlns:p14="http://schemas.microsoft.com/office/powerpoint/2010/main" val="318485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3BA8B-5C66-6CAF-BD99-69DDA2E3FB15}"/>
              </a:ext>
            </a:extLst>
          </p:cNvPr>
          <p:cNvSpPr>
            <a:spLocks noGrp="1"/>
          </p:cNvSpPr>
          <p:nvPr>
            <p:ph type="title"/>
          </p:nvPr>
        </p:nvSpPr>
        <p:spPr>
          <a:xfrm>
            <a:off x="1052512" y="1113995"/>
            <a:ext cx="10086975" cy="778381"/>
          </a:xfrm>
        </p:spPr>
        <p:txBody>
          <a:bodyPr/>
          <a:lstStyle/>
          <a:p>
            <a:r>
              <a:rPr lang="en-US" b="1">
                <a:latin typeface="Arial"/>
                <a:cs typeface="Arial"/>
              </a:rPr>
              <a:t>Stakeholders' mapping </a:t>
            </a:r>
            <a:endParaRPr lang="en-US" b="1"/>
          </a:p>
        </p:txBody>
      </p:sp>
      <p:sp>
        <p:nvSpPr>
          <p:cNvPr id="3" name="TextBox 2">
            <a:extLst>
              <a:ext uri="{FF2B5EF4-FFF2-40B4-BE49-F238E27FC236}">
                <a16:creationId xmlns:a16="http://schemas.microsoft.com/office/drawing/2014/main" id="{91FF26EF-3E11-C151-6A8B-611F7CD4F15D}"/>
              </a:ext>
            </a:extLst>
          </p:cNvPr>
          <p:cNvSpPr txBox="1"/>
          <p:nvPr/>
        </p:nvSpPr>
        <p:spPr>
          <a:xfrm>
            <a:off x="573811" y="1895999"/>
            <a:ext cx="6413619"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01955" indent="-347345">
              <a:spcBef>
                <a:spcPts val="600"/>
              </a:spcBef>
              <a:spcAft>
                <a:spcPts val="600"/>
              </a:spcAft>
            </a:pPr>
            <a:r>
              <a:rPr lang="en-US" sz="2000">
                <a:solidFill>
                  <a:srgbClr val="FFFFFF"/>
                </a:solidFill>
                <a:highlight>
                  <a:srgbClr val="AED7BD"/>
                </a:highlight>
                <a:latin typeface="Arial"/>
                <a:cs typeface="Arial"/>
              </a:rPr>
              <a:t>Map actors</a:t>
            </a:r>
          </a:p>
          <a:p>
            <a:pPr marL="688340" indent="-285750">
              <a:spcBef>
                <a:spcPts val="600"/>
              </a:spcBef>
              <a:buFont typeface="Arial"/>
              <a:buChar char="•"/>
            </a:pPr>
            <a:r>
              <a:rPr lang="en-US" sz="2000">
                <a:latin typeface="Arial"/>
                <a:cs typeface="Arial"/>
              </a:rPr>
              <a:t>People in power positions</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Human resources staff</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Key units (e.g. quality management)</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Experts</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Enthusiasts</a:t>
            </a:r>
            <a:endParaRPr lang="en-US" sz="2000">
              <a:latin typeface="Arial"/>
              <a:ea typeface="Open Sans"/>
              <a:cs typeface="Arial"/>
            </a:endParaRPr>
          </a:p>
          <a:p>
            <a:pPr marL="688340" indent="-285750">
              <a:spcBef>
                <a:spcPts val="600"/>
              </a:spcBef>
              <a:buFont typeface="Arial"/>
              <a:buChar char="•"/>
            </a:pPr>
            <a:r>
              <a:rPr lang="en-US" sz="2000" err="1">
                <a:latin typeface="Arial"/>
                <a:cs typeface="Arial"/>
              </a:rPr>
              <a:t>Etc</a:t>
            </a:r>
            <a:r>
              <a:rPr lang="en-US" sz="2000">
                <a:latin typeface="Arial"/>
                <a:cs typeface="Arial"/>
              </a:rPr>
              <a:t>…</a:t>
            </a:r>
            <a:endParaRPr lang="en-US" sz="2000">
              <a:latin typeface="Arial"/>
              <a:ea typeface="Open Sans"/>
              <a:cs typeface="Arial"/>
            </a:endParaRPr>
          </a:p>
          <a:p>
            <a:pPr marL="401955" indent="-347345">
              <a:spcBef>
                <a:spcPts val="600"/>
              </a:spcBef>
              <a:spcAft>
                <a:spcPts val="600"/>
              </a:spcAft>
            </a:pPr>
            <a:r>
              <a:rPr lang="en-US" sz="2000">
                <a:solidFill>
                  <a:srgbClr val="FFFFFF"/>
                </a:solidFill>
                <a:highlight>
                  <a:srgbClr val="AED7BD"/>
                </a:highlight>
                <a:latin typeface="Arial"/>
                <a:cs typeface="Arial"/>
              </a:rPr>
              <a:t>Identify (potential) allies</a:t>
            </a:r>
          </a:p>
          <a:p>
            <a:pPr marL="401955" indent="-347345">
              <a:spcBef>
                <a:spcPts val="600"/>
              </a:spcBef>
              <a:spcAft>
                <a:spcPts val="600"/>
              </a:spcAft>
            </a:pPr>
            <a:r>
              <a:rPr lang="en-US" sz="2000">
                <a:solidFill>
                  <a:srgbClr val="FFFFFF"/>
                </a:solidFill>
                <a:highlight>
                  <a:srgbClr val="AED7BD"/>
                </a:highlight>
                <a:latin typeface="Arial"/>
                <a:cs typeface="Arial"/>
              </a:rPr>
              <a:t>Identify different level of involvement of change agents </a:t>
            </a:r>
            <a:r>
              <a:rPr lang="en-US" sz="2000">
                <a:latin typeface="Arial"/>
                <a:cs typeface="Arial"/>
              </a:rPr>
              <a:t>to be directly involved, keep informed,  etc. </a:t>
            </a:r>
            <a:endParaRPr lang="en-US" sz="2000">
              <a:latin typeface="Arial"/>
              <a:ea typeface="Open Sans"/>
              <a:cs typeface="Arial"/>
            </a:endParaRPr>
          </a:p>
        </p:txBody>
      </p:sp>
      <p:pic>
        <p:nvPicPr>
          <p:cNvPr id="8" name="Picture 7">
            <a:extLst>
              <a:ext uri="{FF2B5EF4-FFF2-40B4-BE49-F238E27FC236}">
                <a16:creationId xmlns:a16="http://schemas.microsoft.com/office/drawing/2014/main" id="{53A3386B-0EFC-60C5-A748-22B27CA24BE4}"/>
              </a:ext>
            </a:extLst>
          </p:cNvPr>
          <p:cNvPicPr>
            <a:picLocks noChangeAspect="1"/>
          </p:cNvPicPr>
          <p:nvPr/>
        </p:nvPicPr>
        <p:blipFill>
          <a:blip r:embed="rId3"/>
          <a:stretch>
            <a:fillRect/>
          </a:stretch>
        </p:blipFill>
        <p:spPr>
          <a:xfrm>
            <a:off x="6871275" y="985294"/>
            <a:ext cx="4577948" cy="5100037"/>
          </a:xfrm>
          <a:prstGeom prst="rect">
            <a:avLst/>
          </a:prstGeom>
        </p:spPr>
      </p:pic>
      <p:sp>
        <p:nvSpPr>
          <p:cNvPr id="12" name="TextBox 11">
            <a:extLst>
              <a:ext uri="{FF2B5EF4-FFF2-40B4-BE49-F238E27FC236}">
                <a16:creationId xmlns:a16="http://schemas.microsoft.com/office/drawing/2014/main" id="{F30BE1EE-0E4C-9B0D-AC99-93152C7F58FB}"/>
              </a:ext>
            </a:extLst>
          </p:cNvPr>
          <p:cNvSpPr txBox="1"/>
          <p:nvPr/>
        </p:nvSpPr>
        <p:spPr>
          <a:xfrm>
            <a:off x="9349093" y="3780147"/>
            <a:ext cx="2627559" cy="510778"/>
          </a:xfrm>
          <a:prstGeom prst="roundRect">
            <a:avLst/>
          </a:prstGeom>
          <a:solidFill>
            <a:srgbClr val="0F2235"/>
          </a:solidFill>
        </p:spPr>
        <p:txBody>
          <a:bodyPr wrap="square">
            <a:spAutoFit/>
          </a:bodyPr>
          <a:lstStyle/>
          <a:p>
            <a:pPr marL="54610"/>
            <a:r>
              <a:rPr lang="en-US" sz="1200">
                <a:solidFill>
                  <a:srgbClr val="FFFFFF"/>
                </a:solidFill>
                <a:latin typeface="Arial"/>
                <a:cs typeface="Arial"/>
              </a:rPr>
              <a:t>Inner circle: who are directly involved with the future action plan</a:t>
            </a:r>
            <a:endParaRPr lang="en-US" sz="1200">
              <a:solidFill>
                <a:srgbClr val="FFFFFF"/>
              </a:solidFill>
              <a:latin typeface="Open Sans"/>
              <a:ea typeface="Open Sans"/>
              <a:cs typeface="Open Sans"/>
            </a:endParaRPr>
          </a:p>
        </p:txBody>
      </p:sp>
      <p:sp>
        <p:nvSpPr>
          <p:cNvPr id="13" name="TextBox 12">
            <a:extLst>
              <a:ext uri="{FF2B5EF4-FFF2-40B4-BE49-F238E27FC236}">
                <a16:creationId xmlns:a16="http://schemas.microsoft.com/office/drawing/2014/main" id="{1C16F8A4-C676-86C6-945E-A78779DEEFB9}"/>
              </a:ext>
            </a:extLst>
          </p:cNvPr>
          <p:cNvSpPr txBox="1"/>
          <p:nvPr/>
        </p:nvSpPr>
        <p:spPr>
          <a:xfrm>
            <a:off x="9349093" y="2682243"/>
            <a:ext cx="2627559" cy="510778"/>
          </a:xfrm>
          <a:prstGeom prst="roundRect">
            <a:avLst/>
          </a:prstGeom>
          <a:solidFill>
            <a:srgbClr val="0F2235"/>
          </a:solidFill>
        </p:spPr>
        <p:txBody>
          <a:bodyPr wrap="square">
            <a:spAutoFit/>
          </a:bodyPr>
          <a:lstStyle/>
          <a:p>
            <a:pPr marL="54610"/>
            <a:r>
              <a:rPr lang="en-US" sz="1200">
                <a:solidFill>
                  <a:srgbClr val="FFFFFF"/>
                </a:solidFill>
                <a:latin typeface="Arial"/>
                <a:cs typeface="Arial"/>
              </a:rPr>
              <a:t>Second circle: the stakeholders involved with the service</a:t>
            </a:r>
            <a:endParaRPr lang="en-US" sz="1200">
              <a:solidFill>
                <a:srgbClr val="FFFFFF"/>
              </a:solidFill>
              <a:latin typeface="Arial"/>
              <a:ea typeface="Open Sans"/>
              <a:cs typeface="Arial"/>
            </a:endParaRPr>
          </a:p>
        </p:txBody>
      </p:sp>
      <p:sp>
        <p:nvSpPr>
          <p:cNvPr id="14" name="TextBox 13">
            <a:extLst>
              <a:ext uri="{FF2B5EF4-FFF2-40B4-BE49-F238E27FC236}">
                <a16:creationId xmlns:a16="http://schemas.microsoft.com/office/drawing/2014/main" id="{27C12821-B481-A787-1208-EC5A5C40259D}"/>
              </a:ext>
            </a:extLst>
          </p:cNvPr>
          <p:cNvSpPr txBox="1"/>
          <p:nvPr/>
        </p:nvSpPr>
        <p:spPr>
          <a:xfrm>
            <a:off x="9349093" y="1712944"/>
            <a:ext cx="2627559" cy="510778"/>
          </a:xfrm>
          <a:prstGeom prst="roundRect">
            <a:avLst/>
          </a:prstGeom>
          <a:solidFill>
            <a:srgbClr val="0F2235"/>
          </a:solidFill>
        </p:spPr>
        <p:txBody>
          <a:bodyPr wrap="square">
            <a:spAutoFit/>
          </a:bodyPr>
          <a:lstStyle/>
          <a:p>
            <a:pPr marL="54610"/>
            <a:r>
              <a:rPr lang="en-US" sz="1200" b="1">
                <a:solidFill>
                  <a:srgbClr val="FFFFFF"/>
                </a:solidFill>
                <a:latin typeface="Arial"/>
                <a:cs typeface="Arial"/>
              </a:rPr>
              <a:t>Third circle</a:t>
            </a:r>
            <a:r>
              <a:rPr lang="en-US" sz="1200">
                <a:solidFill>
                  <a:srgbClr val="FFFFFF"/>
                </a:solidFill>
                <a:latin typeface="Arial"/>
                <a:cs typeface="Arial"/>
              </a:rPr>
              <a:t>: external providers/collaborations</a:t>
            </a:r>
            <a:endParaRPr lang="en-US" sz="1200">
              <a:solidFill>
                <a:srgbClr val="FFFFFF"/>
              </a:solidFill>
              <a:latin typeface="Arial"/>
              <a:ea typeface="Open Sans"/>
              <a:cs typeface="Arial"/>
            </a:endParaRPr>
          </a:p>
        </p:txBody>
      </p:sp>
    </p:spTree>
    <p:extLst>
      <p:ext uri="{BB962C8B-B14F-4D97-AF65-F5344CB8AC3E}">
        <p14:creationId xmlns:p14="http://schemas.microsoft.com/office/powerpoint/2010/main" val="414805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466EC-BB97-F7E4-EEEF-E98D02826AB1}"/>
              </a:ext>
            </a:extLst>
          </p:cNvPr>
          <p:cNvSpPr>
            <a:spLocks noGrp="1"/>
          </p:cNvSpPr>
          <p:nvPr>
            <p:ph type="title"/>
          </p:nvPr>
        </p:nvSpPr>
        <p:spPr/>
        <p:txBody>
          <a:bodyPr/>
          <a:lstStyle/>
          <a:p>
            <a:r>
              <a:rPr lang="en-US" b="1">
                <a:latin typeface="Arial"/>
                <a:cs typeface="Arial"/>
              </a:rPr>
              <a:t>Variety of stakeholders' mapping templates</a:t>
            </a:r>
            <a:endParaRPr lang="en-US" b="1"/>
          </a:p>
        </p:txBody>
      </p:sp>
      <p:sp>
        <p:nvSpPr>
          <p:cNvPr id="3" name="Slide Number Placeholder 2">
            <a:extLst>
              <a:ext uri="{FF2B5EF4-FFF2-40B4-BE49-F238E27FC236}">
                <a16:creationId xmlns:a16="http://schemas.microsoft.com/office/drawing/2014/main" id="{39CCB5BA-0158-CDA8-F727-DB49E197FAD4}"/>
              </a:ext>
            </a:extLst>
          </p:cNvPr>
          <p:cNvSpPr>
            <a:spLocks noGrp="1"/>
          </p:cNvSpPr>
          <p:nvPr>
            <p:ph type="sldNum" sz="quarter" idx="4"/>
          </p:nvPr>
        </p:nvSpPr>
        <p:spPr/>
        <p:txBody>
          <a:bodyPr/>
          <a:lstStyle/>
          <a:p>
            <a:fld id="{783777ED-E0AE-DD49-A1E6-113717D9A99F}" type="slidenum">
              <a:rPr lang="fr-FR" smtClean="0">
                <a:latin typeface="Arial"/>
                <a:cs typeface="Arial"/>
              </a:rPr>
              <a:pPr/>
              <a:t>19</a:t>
            </a:fld>
            <a:endParaRPr lang="fr-FR">
              <a:latin typeface="Arial"/>
              <a:cs typeface="Arial"/>
            </a:endParaRPr>
          </a:p>
        </p:txBody>
      </p:sp>
      <p:sp>
        <p:nvSpPr>
          <p:cNvPr id="4" name="TextBox 3">
            <a:extLst>
              <a:ext uri="{FF2B5EF4-FFF2-40B4-BE49-F238E27FC236}">
                <a16:creationId xmlns:a16="http://schemas.microsoft.com/office/drawing/2014/main" id="{488238DB-DE7E-4A43-F67A-BCE17284047E}"/>
              </a:ext>
            </a:extLst>
          </p:cNvPr>
          <p:cNvSpPr txBox="1"/>
          <p:nvPr/>
        </p:nvSpPr>
        <p:spPr>
          <a:xfrm>
            <a:off x="6802281" y="6038317"/>
            <a:ext cx="367755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who to inform, to work with, to consult or just to monitor</a:t>
            </a:r>
            <a:endParaRPr lang="en-US">
              <a:latin typeface="Arial"/>
              <a:cs typeface="Arial"/>
            </a:endParaRPr>
          </a:p>
        </p:txBody>
      </p:sp>
      <p:sp>
        <p:nvSpPr>
          <p:cNvPr id="5" name="TextBox 4">
            <a:extLst>
              <a:ext uri="{FF2B5EF4-FFF2-40B4-BE49-F238E27FC236}">
                <a16:creationId xmlns:a16="http://schemas.microsoft.com/office/drawing/2014/main" id="{13A21CFE-7E5E-41D3-E337-CF8C1EF9B00B}"/>
              </a:ext>
            </a:extLst>
          </p:cNvPr>
          <p:cNvSpPr txBox="1"/>
          <p:nvPr/>
        </p:nvSpPr>
        <p:spPr>
          <a:xfrm>
            <a:off x="1350766" y="6008238"/>
            <a:ext cx="305950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Levels of influence and resistance</a:t>
            </a:r>
            <a:endParaRPr lang="en-US">
              <a:latin typeface="Arial"/>
              <a:cs typeface="Arial"/>
            </a:endParaRPr>
          </a:p>
        </p:txBody>
      </p:sp>
      <p:pic>
        <p:nvPicPr>
          <p:cNvPr id="7" name="Picture 6" descr="A blue grid with white text&#10;&#10;Description automatically generated">
            <a:extLst>
              <a:ext uri="{FF2B5EF4-FFF2-40B4-BE49-F238E27FC236}">
                <a16:creationId xmlns:a16="http://schemas.microsoft.com/office/drawing/2014/main" id="{82D391BE-D072-D99D-4A5E-44B9C0713F47}"/>
              </a:ext>
            </a:extLst>
          </p:cNvPr>
          <p:cNvPicPr>
            <a:picLocks noChangeAspect="1"/>
          </p:cNvPicPr>
          <p:nvPr/>
        </p:nvPicPr>
        <p:blipFill>
          <a:blip r:embed="rId3"/>
          <a:stretch>
            <a:fillRect/>
          </a:stretch>
        </p:blipFill>
        <p:spPr>
          <a:xfrm>
            <a:off x="5133086" y="1905000"/>
            <a:ext cx="6437673" cy="4100763"/>
          </a:xfrm>
          <a:prstGeom prst="rect">
            <a:avLst/>
          </a:prstGeom>
        </p:spPr>
      </p:pic>
      <p:pic>
        <p:nvPicPr>
          <p:cNvPr id="8" name="Picture 7" descr="A diagram of different colored squares&#10;&#10;Description automatically generated">
            <a:extLst>
              <a:ext uri="{FF2B5EF4-FFF2-40B4-BE49-F238E27FC236}">
                <a16:creationId xmlns:a16="http://schemas.microsoft.com/office/drawing/2014/main" id="{CC86AC82-073B-9264-539A-FDB70473662C}"/>
              </a:ext>
            </a:extLst>
          </p:cNvPr>
          <p:cNvPicPr>
            <a:picLocks noChangeAspect="1"/>
          </p:cNvPicPr>
          <p:nvPr/>
        </p:nvPicPr>
        <p:blipFill>
          <a:blip r:embed="rId4"/>
          <a:stretch>
            <a:fillRect/>
          </a:stretch>
        </p:blipFill>
        <p:spPr>
          <a:xfrm>
            <a:off x="731639" y="1905000"/>
            <a:ext cx="3950931" cy="3940343"/>
          </a:xfrm>
          <a:prstGeom prst="rect">
            <a:avLst/>
          </a:prstGeom>
        </p:spPr>
      </p:pic>
    </p:spTree>
    <p:extLst>
      <p:ext uri="{BB962C8B-B14F-4D97-AF65-F5344CB8AC3E}">
        <p14:creationId xmlns:p14="http://schemas.microsoft.com/office/powerpoint/2010/main" val="1743153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0AD9-93F1-351C-D203-309DDBD7E187}"/>
              </a:ext>
            </a:extLst>
          </p:cNvPr>
          <p:cNvSpPr>
            <a:spLocks noGrp="1"/>
          </p:cNvSpPr>
          <p:nvPr>
            <p:ph type="title"/>
          </p:nvPr>
        </p:nvSpPr>
        <p:spPr/>
        <p:txBody>
          <a:bodyPr/>
          <a:lstStyle/>
          <a:p>
            <a:r>
              <a:rPr lang="en-US" b="1">
                <a:latin typeface="Arial"/>
                <a:cs typeface="Arial"/>
              </a:rPr>
              <a:t>Ground Rules</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4975B916-1342-15D9-2BDA-FB3EE2D0132F}"/>
              </a:ext>
            </a:extLst>
          </p:cNvPr>
          <p:cNvSpPr>
            <a:spLocks noGrp="1"/>
          </p:cNvSpPr>
          <p:nvPr>
            <p:ph type="sldNum" sz="quarter" idx="4"/>
          </p:nvPr>
        </p:nvSpPr>
        <p:spPr/>
        <p:txBody>
          <a:bodyPr/>
          <a:lstStyle/>
          <a:p>
            <a:fld id="{783777ED-E0AE-DD49-A1E6-113717D9A99F}" type="slidenum">
              <a:rPr lang="fr-FR" smtClean="0"/>
              <a:pPr/>
              <a:t>2</a:t>
            </a:fld>
            <a:endParaRPr lang="fr-FR"/>
          </a:p>
        </p:txBody>
      </p:sp>
      <p:sp>
        <p:nvSpPr>
          <p:cNvPr id="6" name="TextBox 5">
            <a:extLst>
              <a:ext uri="{FF2B5EF4-FFF2-40B4-BE49-F238E27FC236}">
                <a16:creationId xmlns:a16="http://schemas.microsoft.com/office/drawing/2014/main" id="{1F17AEAF-7A21-8559-04F0-551F147DBB81}"/>
              </a:ext>
            </a:extLst>
          </p:cNvPr>
          <p:cNvSpPr txBox="1"/>
          <p:nvPr/>
        </p:nvSpPr>
        <p:spPr>
          <a:xfrm>
            <a:off x="8087650" y="2885941"/>
            <a:ext cx="2978978" cy="1477328"/>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This is a safe space to share your experience – confidentiality is of utmost importance. Treat others’ experiences with respect.</a:t>
            </a:r>
            <a:endParaRPr lang="en-US">
              <a:solidFill>
                <a:srgbClr val="0F2235"/>
              </a:solidFill>
              <a:latin typeface="Arial"/>
              <a:ea typeface="Calibri"/>
              <a:cs typeface="Arial"/>
            </a:endParaRPr>
          </a:p>
        </p:txBody>
      </p:sp>
      <p:sp>
        <p:nvSpPr>
          <p:cNvPr id="8" name="TextBox 7">
            <a:extLst>
              <a:ext uri="{FF2B5EF4-FFF2-40B4-BE49-F238E27FC236}">
                <a16:creationId xmlns:a16="http://schemas.microsoft.com/office/drawing/2014/main" id="{D13C82FA-333E-5213-A271-B8B2CE3CDDB6}"/>
              </a:ext>
            </a:extLst>
          </p:cNvPr>
          <p:cNvSpPr txBox="1"/>
          <p:nvPr/>
        </p:nvSpPr>
        <p:spPr>
          <a:xfrm>
            <a:off x="4451719" y="2926492"/>
            <a:ext cx="2978978" cy="1477328"/>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Keep your answers and questions short and to the point. Respect our schedule and come back from breaks on time. </a:t>
            </a:r>
            <a:endParaRPr lang="en-US">
              <a:solidFill>
                <a:srgbClr val="0F2235"/>
              </a:solidFill>
              <a:latin typeface="Arial"/>
              <a:ea typeface="Calibri"/>
              <a:cs typeface="Arial"/>
            </a:endParaRPr>
          </a:p>
        </p:txBody>
      </p:sp>
      <p:sp>
        <p:nvSpPr>
          <p:cNvPr id="10" name="TextBox 9">
            <a:extLst>
              <a:ext uri="{FF2B5EF4-FFF2-40B4-BE49-F238E27FC236}">
                <a16:creationId xmlns:a16="http://schemas.microsoft.com/office/drawing/2014/main" id="{06A36483-C833-0A71-5A08-9EED67659B5D}"/>
              </a:ext>
            </a:extLst>
          </p:cNvPr>
          <p:cNvSpPr txBox="1"/>
          <p:nvPr/>
        </p:nvSpPr>
        <p:spPr>
          <a:xfrm>
            <a:off x="1007803" y="2865888"/>
            <a:ext cx="2978978" cy="646331"/>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During the Q&amp;A session, feel free to ask questions.</a:t>
            </a:r>
            <a:endParaRPr lang="en-US">
              <a:solidFill>
                <a:srgbClr val="0F2235"/>
              </a:solidFill>
              <a:latin typeface="Arial"/>
              <a:ea typeface="Calibri"/>
              <a:cs typeface="Arial"/>
            </a:endParaRPr>
          </a:p>
        </p:txBody>
      </p:sp>
      <p:sp>
        <p:nvSpPr>
          <p:cNvPr id="12" name="TextBox 11">
            <a:extLst>
              <a:ext uri="{FF2B5EF4-FFF2-40B4-BE49-F238E27FC236}">
                <a16:creationId xmlns:a16="http://schemas.microsoft.com/office/drawing/2014/main" id="{D0FF694B-A924-EEB1-24BF-4512EF554B65}"/>
              </a:ext>
            </a:extLst>
          </p:cNvPr>
          <p:cNvSpPr txBox="1"/>
          <p:nvPr/>
        </p:nvSpPr>
        <p:spPr>
          <a:xfrm>
            <a:off x="8087650" y="2116290"/>
            <a:ext cx="3203991" cy="707886"/>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Secure and safe environment</a:t>
            </a:r>
            <a:endParaRPr lang="en-US" sz="2000" b="1">
              <a:solidFill>
                <a:srgbClr val="964091"/>
              </a:solidFill>
              <a:latin typeface="Arial"/>
              <a:ea typeface="Calibri"/>
              <a:cs typeface="Arial"/>
            </a:endParaRPr>
          </a:p>
        </p:txBody>
      </p:sp>
      <p:sp>
        <p:nvSpPr>
          <p:cNvPr id="14" name="TextBox 13">
            <a:extLst>
              <a:ext uri="{FF2B5EF4-FFF2-40B4-BE49-F238E27FC236}">
                <a16:creationId xmlns:a16="http://schemas.microsoft.com/office/drawing/2014/main" id="{BB6C3EF0-7427-A435-B4F1-A2F28848AA2E}"/>
              </a:ext>
            </a:extLst>
          </p:cNvPr>
          <p:cNvSpPr txBox="1"/>
          <p:nvPr/>
        </p:nvSpPr>
        <p:spPr>
          <a:xfrm>
            <a:off x="1007803" y="2158002"/>
            <a:ext cx="3203991" cy="707886"/>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Be curious and ask questions! </a:t>
            </a:r>
            <a:endParaRPr lang="LID4096" sz="2000" b="1">
              <a:solidFill>
                <a:srgbClr val="964091"/>
              </a:solidFill>
              <a:latin typeface="Arial"/>
              <a:ea typeface="Calibri"/>
              <a:cs typeface="Arial"/>
            </a:endParaRPr>
          </a:p>
        </p:txBody>
      </p:sp>
      <p:sp>
        <p:nvSpPr>
          <p:cNvPr id="16" name="TextBox 15">
            <a:extLst>
              <a:ext uri="{FF2B5EF4-FFF2-40B4-BE49-F238E27FC236}">
                <a16:creationId xmlns:a16="http://schemas.microsoft.com/office/drawing/2014/main" id="{25FFD6CE-F531-CFC8-7FCA-4A7D63FD619F}"/>
              </a:ext>
            </a:extLst>
          </p:cNvPr>
          <p:cNvSpPr txBox="1"/>
          <p:nvPr/>
        </p:nvSpPr>
        <p:spPr>
          <a:xfrm>
            <a:off x="4428251" y="2178055"/>
            <a:ext cx="3203991" cy="400110"/>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Short and to the point</a:t>
            </a:r>
            <a:endParaRPr lang="en-US" sz="2000" b="1">
              <a:solidFill>
                <a:srgbClr val="964091"/>
              </a:solidFill>
              <a:latin typeface="Arial"/>
              <a:ea typeface="Calibri"/>
              <a:cs typeface="Arial"/>
            </a:endParaRPr>
          </a:p>
        </p:txBody>
      </p:sp>
      <p:sp>
        <p:nvSpPr>
          <p:cNvPr id="18" name="TextBox 17">
            <a:extLst>
              <a:ext uri="{FF2B5EF4-FFF2-40B4-BE49-F238E27FC236}">
                <a16:creationId xmlns:a16="http://schemas.microsoft.com/office/drawing/2014/main" id="{9EFE2404-2D94-24D1-69D2-984A53F04D7E}"/>
              </a:ext>
            </a:extLst>
          </p:cNvPr>
          <p:cNvSpPr txBox="1"/>
          <p:nvPr/>
        </p:nvSpPr>
        <p:spPr>
          <a:xfrm>
            <a:off x="987750" y="5407697"/>
            <a:ext cx="7104824" cy="400110"/>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Be an active and respectful listener! </a:t>
            </a:r>
            <a:r>
              <a:rPr lang="en-GB" sz="2000" b="1">
                <a:solidFill>
                  <a:srgbClr val="964091"/>
                </a:solidFill>
                <a:latin typeface="Arial"/>
                <a:ea typeface="Calibri"/>
                <a:cs typeface="Arial"/>
                <a:sym typeface="Wingdings" panose="05000000000000000000" pitchFamily="2" charset="2"/>
              </a:rPr>
              <a:t> </a:t>
            </a:r>
            <a:endParaRPr lang="en-US" sz="2000" b="1">
              <a:solidFill>
                <a:srgbClr val="964091"/>
              </a:solidFill>
              <a:latin typeface="Arial"/>
              <a:ea typeface="Calibri"/>
              <a:cs typeface="Arial"/>
            </a:endParaRPr>
          </a:p>
        </p:txBody>
      </p:sp>
    </p:spTree>
    <p:extLst>
      <p:ext uri="{BB962C8B-B14F-4D97-AF65-F5344CB8AC3E}">
        <p14:creationId xmlns:p14="http://schemas.microsoft.com/office/powerpoint/2010/main" val="26623344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9D29D-248D-91BB-55C8-73C132173C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4A04EC-7DC4-16F8-F4E8-F8799464C260}"/>
              </a:ext>
            </a:extLst>
          </p:cNvPr>
          <p:cNvSpPr>
            <a:spLocks noGrp="1"/>
          </p:cNvSpPr>
          <p:nvPr>
            <p:ph type="title"/>
          </p:nvPr>
        </p:nvSpPr>
        <p:spPr/>
        <p:txBody>
          <a:bodyPr/>
          <a:lstStyle/>
          <a:p>
            <a:r>
              <a:rPr lang="en-US" b="1">
                <a:latin typeface="Arial"/>
                <a:cs typeface="Arial"/>
              </a:rPr>
              <a:t>Stakeholder mapping to be used</a:t>
            </a:r>
            <a:endParaRPr lang="en-US"/>
          </a:p>
        </p:txBody>
      </p:sp>
      <p:pic>
        <p:nvPicPr>
          <p:cNvPr id="6" name="Picture 5">
            <a:extLst>
              <a:ext uri="{FF2B5EF4-FFF2-40B4-BE49-F238E27FC236}">
                <a16:creationId xmlns:a16="http://schemas.microsoft.com/office/drawing/2014/main" id="{9AFC9BDC-F8D2-0CDE-A73B-0362B28EB513}"/>
              </a:ext>
            </a:extLst>
          </p:cNvPr>
          <p:cNvPicPr>
            <a:picLocks noChangeAspect="1"/>
          </p:cNvPicPr>
          <p:nvPr/>
        </p:nvPicPr>
        <p:blipFill>
          <a:blip r:embed="rId3"/>
          <a:stretch>
            <a:fillRect/>
          </a:stretch>
        </p:blipFill>
        <p:spPr>
          <a:xfrm>
            <a:off x="0" y="1906607"/>
            <a:ext cx="12192000" cy="4678765"/>
          </a:xfrm>
          <a:prstGeom prst="rect">
            <a:avLst/>
          </a:prstGeom>
        </p:spPr>
      </p:pic>
    </p:spTree>
    <p:extLst>
      <p:ext uri="{BB962C8B-B14F-4D97-AF65-F5344CB8AC3E}">
        <p14:creationId xmlns:p14="http://schemas.microsoft.com/office/powerpoint/2010/main" val="3055521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21</a:t>
            </a:fld>
            <a:endParaRPr lang="fr-FR"/>
          </a:p>
        </p:txBody>
      </p:sp>
      <p:sp>
        <p:nvSpPr>
          <p:cNvPr id="5" name="TextBox 4">
            <a:extLst>
              <a:ext uri="{FF2B5EF4-FFF2-40B4-BE49-F238E27FC236}">
                <a16:creationId xmlns:a16="http://schemas.microsoft.com/office/drawing/2014/main" id="{8763AEF2-A39D-7462-34A9-9E63777823D1}"/>
              </a:ext>
            </a:extLst>
          </p:cNvPr>
          <p:cNvSpPr txBox="1"/>
          <p:nvPr/>
        </p:nvSpPr>
        <p:spPr>
          <a:xfrm>
            <a:off x="938998" y="2124960"/>
            <a:ext cx="9927772" cy="3356945"/>
          </a:xfrm>
          <a:prstGeom prst="rect">
            <a:avLst/>
          </a:prstGeom>
          <a:noFill/>
        </p:spPr>
        <p:txBody>
          <a:bodyPr wrap="square" lIns="91440" tIns="45720" rIns="91440" bIns="45720" anchor="t">
            <a:spAutoFit/>
          </a:bodyPr>
          <a:lstStyle/>
          <a:p>
            <a:pPr marL="285750" lvl="0" indent="-285750">
              <a:lnSpc>
                <a:spcPct val="115000"/>
              </a:lnSpc>
              <a:buFont typeface="Arial" panose="020B0604020202020204" pitchFamily="34" charset="0"/>
              <a:buChar char="•"/>
            </a:pPr>
            <a:r>
              <a:rPr lang="en-US" sz="1800" b="1" kern="100">
                <a:solidFill>
                  <a:srgbClr val="0F2235"/>
                </a:solidFill>
                <a:effectLst/>
                <a:latin typeface="Arial"/>
                <a:ea typeface="Aptos" panose="020B0004020202020204" pitchFamily="34" charset="0"/>
                <a:cs typeface="Arial"/>
              </a:rPr>
              <a:t>Who are the key actors in your institution that influence </a:t>
            </a:r>
            <a:r>
              <a:rPr lang="en-US" b="1" kern="100">
                <a:solidFill>
                  <a:srgbClr val="0F2235"/>
                </a:solidFill>
                <a:latin typeface="Arial"/>
                <a:ea typeface="Aptos" panose="020B0004020202020204" pitchFamily="34" charset="0"/>
                <a:cs typeface="Arial"/>
              </a:rPr>
              <a:t>policy</a:t>
            </a:r>
            <a:r>
              <a:rPr lang="en-US" sz="1800" b="1" kern="100">
                <a:solidFill>
                  <a:srgbClr val="0F2235"/>
                </a:solidFill>
                <a:effectLst/>
                <a:latin typeface="Arial"/>
                <a:ea typeface="Aptos" panose="020B0004020202020204" pitchFamily="34" charset="0"/>
                <a:cs typeface="Arial"/>
              </a:rPr>
              <a:t> adoption?</a:t>
            </a:r>
          </a:p>
          <a:p>
            <a:pPr lvl="0">
              <a:lnSpc>
                <a:spcPct val="115000"/>
              </a:lnSpc>
            </a:pPr>
            <a:endParaRPr lang="en-US" sz="2000" kern="100">
              <a:solidFill>
                <a:srgbClr val="0F2235"/>
              </a:solidFill>
              <a:effectLst/>
              <a:latin typeface="Arial" panose="020B0604020202020204" pitchFamily="34" charset="0"/>
              <a:ea typeface="Aptos" panose="020B0004020202020204" pitchFamily="34" charset="0"/>
              <a:cs typeface="Arial" panose="020B0604020202020204" pitchFamily="34" charset="0"/>
            </a:endParaRPr>
          </a:p>
          <a:p>
            <a:pPr lvl="0">
              <a:lnSpc>
                <a:spcPct val="115000"/>
              </a:lnSpc>
            </a:pPr>
            <a:r>
              <a:rPr lang="en-US" sz="1800" kern="100">
                <a:solidFill>
                  <a:srgbClr val="0F2235"/>
                </a:solidFill>
                <a:effectLst/>
                <a:latin typeface="Arial"/>
                <a:ea typeface="Aptos" panose="020B0004020202020204" pitchFamily="34" charset="0"/>
                <a:cs typeface="Arial"/>
              </a:rPr>
              <a:t>	Categorize them as </a:t>
            </a:r>
            <a:r>
              <a:rPr lang="en-US" sz="1800" u="sng" kern="100">
                <a:solidFill>
                  <a:srgbClr val="0F2235"/>
                </a:solidFill>
                <a:effectLst/>
                <a:latin typeface="Arial"/>
                <a:ea typeface="Aptos" panose="020B0004020202020204" pitchFamily="34" charset="0"/>
                <a:cs typeface="Arial"/>
              </a:rPr>
              <a:t>supportive, neutral, or resistant</a:t>
            </a:r>
            <a:r>
              <a:rPr lang="en-US" sz="1800" kern="100">
                <a:solidFill>
                  <a:srgbClr val="0F2235"/>
                </a:solidFill>
                <a:effectLst/>
                <a:latin typeface="Arial"/>
                <a:ea typeface="Aptos" panose="020B0004020202020204" pitchFamily="34" charset="0"/>
                <a:cs typeface="Arial"/>
              </a:rPr>
              <a:t>, to the best of your knowledge.</a:t>
            </a:r>
            <a:endParaRPr lang="en-US" sz="2000" kern="100">
              <a:solidFill>
                <a:srgbClr val="0F2235"/>
              </a:solidFill>
              <a:effectLst/>
              <a:latin typeface="Arial"/>
              <a:ea typeface="Aptos" panose="020B0004020202020204" pitchFamily="34" charset="0"/>
              <a:cs typeface="Arial"/>
            </a:endParaRPr>
          </a:p>
          <a:p>
            <a:pPr lvl="0">
              <a:lnSpc>
                <a:spcPct val="115000"/>
              </a:lnSpc>
            </a:pPr>
            <a:endParaRPr lang="en-US" sz="1800" kern="100">
              <a:solidFill>
                <a:srgbClr val="0F2235"/>
              </a:solidFill>
              <a:effectLst/>
              <a:latin typeface="Arial" panose="020B0604020202020204" pitchFamily="34" charset="0"/>
              <a:ea typeface="Aptos" panose="020B0004020202020204" pitchFamily="34" charset="0"/>
              <a:cs typeface="Arial" panose="020B0604020202020204" pitchFamily="34" charset="0"/>
            </a:endParaRPr>
          </a:p>
          <a:p>
            <a:pPr marL="285750" lvl="0" indent="-285750">
              <a:lnSpc>
                <a:spcPct val="115000"/>
              </a:lnSpc>
              <a:buFont typeface="Arial" panose="020B0604020202020204" pitchFamily="34" charset="0"/>
              <a:buChar char="•"/>
            </a:pPr>
            <a:r>
              <a:rPr lang="en-US" sz="1800" b="1" kern="100">
                <a:solidFill>
                  <a:srgbClr val="0F2235"/>
                </a:solidFill>
                <a:effectLst/>
                <a:latin typeface="Arial"/>
                <a:ea typeface="Aptos" panose="020B0004020202020204" pitchFamily="34" charset="0"/>
                <a:cs typeface="Arial"/>
              </a:rPr>
              <a:t>Which of them are decision-makers (gatekeepers) and which have a consultative role?</a:t>
            </a:r>
            <a:endParaRPr lang="en-US" sz="2000" b="1" kern="100">
              <a:solidFill>
                <a:srgbClr val="0F2235"/>
              </a:solidFill>
              <a:effectLst/>
              <a:latin typeface="Arial"/>
              <a:ea typeface="Aptos" panose="020B0004020202020204" pitchFamily="34" charset="0"/>
              <a:cs typeface="Arial"/>
            </a:endParaRPr>
          </a:p>
          <a:p>
            <a:pPr lvl="0">
              <a:lnSpc>
                <a:spcPct val="115000"/>
              </a:lnSpc>
            </a:pPr>
            <a:endParaRPr lang="en-US" kern="100">
              <a:solidFill>
                <a:srgbClr val="0F2235"/>
              </a:solidFill>
              <a:latin typeface="Arial" panose="020B0604020202020204" pitchFamily="34" charset="0"/>
              <a:ea typeface="Aptos" panose="020B0004020202020204" pitchFamily="34" charset="0"/>
              <a:cs typeface="Arial" panose="020B0604020202020204" pitchFamily="34" charset="0"/>
            </a:endParaRPr>
          </a:p>
          <a:p>
            <a:pPr marL="285750" lvl="0" indent="-285750">
              <a:lnSpc>
                <a:spcPct val="115000"/>
              </a:lnSpc>
              <a:buFont typeface="Arial" panose="020B0604020202020204" pitchFamily="34" charset="0"/>
              <a:buChar char="•"/>
            </a:pPr>
            <a:r>
              <a:rPr lang="en-US" sz="1800" b="1" kern="100">
                <a:solidFill>
                  <a:srgbClr val="0F2235"/>
                </a:solidFill>
                <a:effectLst/>
                <a:latin typeface="Arial"/>
                <a:ea typeface="Aptos" panose="020B0004020202020204" pitchFamily="34" charset="0"/>
                <a:cs typeface="Arial"/>
              </a:rPr>
              <a:t>Are there any external allies that could also be involved?</a:t>
            </a:r>
          </a:p>
          <a:p>
            <a:pPr lvl="0">
              <a:lnSpc>
                <a:spcPct val="115000"/>
              </a:lnSpc>
            </a:pPr>
            <a:endParaRPr lang="en-US" sz="2000" kern="100">
              <a:solidFill>
                <a:srgbClr val="0F2235"/>
              </a:solidFill>
              <a:effectLst/>
              <a:latin typeface="Arial" panose="020B0604020202020204" pitchFamily="34" charset="0"/>
              <a:ea typeface="Aptos" panose="020B0004020202020204" pitchFamily="34" charset="0"/>
              <a:cs typeface="Arial" panose="020B0604020202020204" pitchFamily="34" charset="0"/>
            </a:endParaRPr>
          </a:p>
          <a:p>
            <a:pPr lvl="0">
              <a:lnSpc>
                <a:spcPct val="115000"/>
              </a:lnSpc>
            </a:pPr>
            <a:endParaRPr lang="en-US" sz="2000" kern="100">
              <a:solidFill>
                <a:srgbClr val="0F2235"/>
              </a:solidFill>
              <a:effectLst/>
              <a:latin typeface="Arial" panose="020B0604020202020204" pitchFamily="34" charset="0"/>
              <a:ea typeface="Aptos" panose="020B0004020202020204" pitchFamily="34" charset="0"/>
              <a:cs typeface="Arial" panose="020B0604020202020204" pitchFamily="34" charset="0"/>
            </a:endParaRPr>
          </a:p>
          <a:p>
            <a:pPr lvl="0">
              <a:lnSpc>
                <a:spcPct val="115000"/>
              </a:lnSpc>
              <a:spcAft>
                <a:spcPts val="800"/>
              </a:spcAft>
            </a:pPr>
            <a:r>
              <a:rPr lang="en-US" sz="1800" b="1" i="1" kern="100">
                <a:solidFill>
                  <a:srgbClr val="0F2235"/>
                </a:solidFill>
                <a:effectLst/>
                <a:latin typeface="Arial"/>
                <a:ea typeface="Aptos" panose="020B0004020202020204" pitchFamily="34" charset="0"/>
                <a:cs typeface="Arial"/>
              </a:rPr>
              <a:t>Add further comments in sticky notes!</a:t>
            </a:r>
            <a:endParaRPr lang="en-US" sz="2000" b="1" i="1" kern="100">
              <a:solidFill>
                <a:srgbClr val="0F2235"/>
              </a:solidFill>
              <a:effectLst/>
              <a:latin typeface="Arial"/>
              <a:ea typeface="Aptos" panose="020B0004020202020204" pitchFamily="34" charset="0"/>
              <a:cs typeface="Arial"/>
            </a:endParaRPr>
          </a:p>
        </p:txBody>
      </p:sp>
      <p:sp>
        <p:nvSpPr>
          <p:cNvPr id="2" name="Title 1">
            <a:extLst>
              <a:ext uri="{FF2B5EF4-FFF2-40B4-BE49-F238E27FC236}">
                <a16:creationId xmlns:a16="http://schemas.microsoft.com/office/drawing/2014/main" id="{FDB0FA2C-CA6F-8015-52E5-B692585EED95}"/>
              </a:ext>
            </a:extLst>
          </p:cNvPr>
          <p:cNvSpPr>
            <a:spLocks noGrp="1"/>
          </p:cNvSpPr>
          <p:nvPr>
            <p:ph type="title"/>
          </p:nvPr>
        </p:nvSpPr>
        <p:spPr>
          <a:xfrm>
            <a:off x="1052512" y="1113995"/>
            <a:ext cx="10086975" cy="778381"/>
          </a:xfrm>
        </p:spPr>
        <p:txBody>
          <a:bodyPr/>
          <a:lstStyle/>
          <a:p>
            <a:r>
              <a:rPr lang="en-US" b="1">
                <a:latin typeface="Arial"/>
                <a:cs typeface="Arial"/>
              </a:rPr>
              <a:t>Guiding Questions </a:t>
            </a:r>
            <a:endParaRPr lang="en-US" b="1"/>
          </a:p>
        </p:txBody>
      </p:sp>
    </p:spTree>
    <p:extLst>
      <p:ext uri="{BB962C8B-B14F-4D97-AF65-F5344CB8AC3E}">
        <p14:creationId xmlns:p14="http://schemas.microsoft.com/office/powerpoint/2010/main" val="40886202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5D9FE-BD80-200D-C947-537B1F8B362E}"/>
              </a:ext>
            </a:extLst>
          </p:cNvPr>
          <p:cNvSpPr>
            <a:spLocks noGrp="1"/>
          </p:cNvSpPr>
          <p:nvPr>
            <p:ph type="title"/>
          </p:nvPr>
        </p:nvSpPr>
        <p:spPr>
          <a:xfrm>
            <a:off x="985135" y="1257300"/>
            <a:ext cx="10086975" cy="1028700"/>
          </a:xfrm>
        </p:spPr>
        <p:txBody>
          <a:bodyPr anchor="t">
            <a:normAutofit/>
          </a:bodyPr>
          <a:lstStyle/>
          <a:p>
            <a:r>
              <a:rPr lang="en-US"/>
              <a:t>Coffee break</a:t>
            </a:r>
          </a:p>
        </p:txBody>
      </p:sp>
      <p:pic>
        <p:nvPicPr>
          <p:cNvPr id="5" name="Picture 4" descr="Cup of coffee with a spoon on a table">
            <a:extLst>
              <a:ext uri="{FF2B5EF4-FFF2-40B4-BE49-F238E27FC236}">
                <a16:creationId xmlns:a16="http://schemas.microsoft.com/office/drawing/2014/main" id="{690901F0-7ADC-F9F1-55FD-A52C5846C6B4}"/>
              </a:ext>
            </a:extLst>
          </p:cNvPr>
          <p:cNvPicPr>
            <a:picLocks noChangeAspect="1"/>
          </p:cNvPicPr>
          <p:nvPr/>
        </p:nvPicPr>
        <p:blipFill>
          <a:blip r:embed="rId3">
            <a:extLst>
              <a:ext uri="{28A0092B-C50C-407E-A947-70E740481C1C}">
                <a14:useLocalDpi xmlns:a14="http://schemas.microsoft.com/office/drawing/2010/main" val="0"/>
              </a:ext>
            </a:extLst>
          </a:blip>
          <a:srcRect t="24648" r="-2" b="29413"/>
          <a:stretch/>
        </p:blipFill>
        <p:spPr>
          <a:xfrm>
            <a:off x="985135" y="2514600"/>
            <a:ext cx="10086976" cy="3429000"/>
          </a:xfrm>
          <a:prstGeom prst="rect">
            <a:avLst/>
          </a:prstGeom>
          <a:noFill/>
        </p:spPr>
      </p:pic>
      <p:sp>
        <p:nvSpPr>
          <p:cNvPr id="10" name="Slide Number Placeholder 3">
            <a:extLst>
              <a:ext uri="{FF2B5EF4-FFF2-40B4-BE49-F238E27FC236}">
                <a16:creationId xmlns:a16="http://schemas.microsoft.com/office/drawing/2014/main" id="{E420BC5E-5071-44F1-04A7-F85EB0AD2B63}"/>
              </a:ext>
            </a:extLst>
          </p:cNvPr>
          <p:cNvSpPr>
            <a:spLocks noGrp="1"/>
          </p:cNvSpPr>
          <p:nvPr>
            <p:ph type="sldNum" sz="quarter" idx="12"/>
          </p:nvPr>
        </p:nvSpPr>
        <p:spPr>
          <a:xfrm>
            <a:off x="8328910" y="6333377"/>
            <a:ext cx="2743200" cy="365125"/>
          </a:xfrm>
        </p:spPr>
        <p:txBody>
          <a:bodyPr/>
          <a:lstStyle/>
          <a:p>
            <a:pPr>
              <a:spcAft>
                <a:spcPts val="600"/>
              </a:spcAft>
            </a:pPr>
            <a:fld id="{330EA680-D336-4FF7-8B7A-9848BB0A1C32}" type="slidenum">
              <a:rPr lang="en-US" smtClean="0"/>
              <a:pPr>
                <a:spcAft>
                  <a:spcPts val="600"/>
                </a:spcAft>
              </a:pPr>
              <a:t>22</a:t>
            </a:fld>
            <a:endParaRPr lang="en-US"/>
          </a:p>
        </p:txBody>
      </p:sp>
    </p:spTree>
    <p:extLst>
      <p:ext uri="{BB962C8B-B14F-4D97-AF65-F5344CB8AC3E}">
        <p14:creationId xmlns:p14="http://schemas.microsoft.com/office/powerpoint/2010/main" val="565468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2607770"/>
            <a:ext cx="7595273" cy="1861285"/>
          </a:xfrm>
        </p:spPr>
        <p:txBody>
          <a:bodyPr/>
          <a:lstStyle/>
          <a:p>
            <a:r>
              <a:rPr lang="de-AT" b="1"/>
              <a:t>J</a:t>
            </a:r>
            <a:r>
              <a:rPr lang="en-US" b="1"/>
              <a:t>OURNEY MAP</a:t>
            </a:r>
            <a:endParaRPr lang="el-GR" b="1"/>
          </a:p>
        </p:txBody>
      </p:sp>
    </p:spTree>
    <p:extLst>
      <p:ext uri="{BB962C8B-B14F-4D97-AF65-F5344CB8AC3E}">
        <p14:creationId xmlns:p14="http://schemas.microsoft.com/office/powerpoint/2010/main" val="602444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831C-DDCC-1CF9-20F7-6D3746FBF291}"/>
              </a:ext>
            </a:extLst>
          </p:cNvPr>
          <p:cNvSpPr>
            <a:spLocks noGrp="1"/>
          </p:cNvSpPr>
          <p:nvPr>
            <p:ph type="title"/>
          </p:nvPr>
        </p:nvSpPr>
        <p:spPr>
          <a:xfrm>
            <a:off x="1046922" y="1129932"/>
            <a:ext cx="2212975" cy="743745"/>
          </a:xfrm>
        </p:spPr>
        <p:txBody>
          <a:bodyPr/>
          <a:lstStyle/>
          <a:p>
            <a:r>
              <a:rPr lang="en-US" b="1">
                <a:latin typeface="Arial"/>
                <a:cs typeface="Arial"/>
              </a:rPr>
              <a:t>Journey map </a:t>
            </a:r>
            <a:endParaRPr lang="en-US" b="1"/>
          </a:p>
        </p:txBody>
      </p:sp>
      <p:sp>
        <p:nvSpPr>
          <p:cNvPr id="6" name="TextBox 5">
            <a:extLst>
              <a:ext uri="{FF2B5EF4-FFF2-40B4-BE49-F238E27FC236}">
                <a16:creationId xmlns:a16="http://schemas.microsoft.com/office/drawing/2014/main" id="{5E006F82-932A-ACCA-2BC1-CD1253C2121F}"/>
              </a:ext>
            </a:extLst>
          </p:cNvPr>
          <p:cNvSpPr txBox="1"/>
          <p:nvPr/>
        </p:nvSpPr>
        <p:spPr>
          <a:xfrm>
            <a:off x="488522" y="2323769"/>
            <a:ext cx="2670415" cy="2031325"/>
          </a:xfrm>
          <a:prstGeom prst="rect">
            <a:avLst/>
          </a:prstGeom>
          <a:noFill/>
        </p:spPr>
        <p:txBody>
          <a:bodyPr wrap="square">
            <a:spAutoFit/>
          </a:bodyPr>
          <a:lstStyle/>
          <a:p>
            <a:r>
              <a:rPr lang="el-GR">
                <a:solidFill>
                  <a:srgbClr val="0F2235"/>
                </a:solidFill>
                <a:latin typeface="Arial" panose="020B0604020202020204" pitchFamily="34" charset="0"/>
                <a:cs typeface="Arial" panose="020B0604020202020204" pitchFamily="34" charset="0"/>
              </a:rPr>
              <a:t>A journey map looks at the chronological sequence of an experience from (before) its start </a:t>
            </a:r>
            <a:r>
              <a:rPr lang="en-GB">
                <a:solidFill>
                  <a:srgbClr val="0F2235"/>
                </a:solidFill>
                <a:latin typeface="Arial" panose="020B0604020202020204" pitchFamily="34" charset="0"/>
                <a:cs typeface="Arial" panose="020B0604020202020204" pitchFamily="34" charset="0"/>
              </a:rPr>
              <a:t>until</a:t>
            </a:r>
            <a:r>
              <a:rPr lang="el-GR">
                <a:solidFill>
                  <a:srgbClr val="0F2235"/>
                </a:solidFill>
                <a:latin typeface="Arial" panose="020B0604020202020204" pitchFamily="34" charset="0"/>
                <a:cs typeface="Arial" panose="020B0604020202020204" pitchFamily="34" charset="0"/>
              </a:rPr>
              <a:t> (after) its end. </a:t>
            </a:r>
          </a:p>
          <a:p>
            <a:endParaRPr lang="el-GR">
              <a:solidFill>
                <a:srgbClr val="0F2235"/>
              </a:solidFill>
              <a:latin typeface="Arial" panose="020B0604020202020204" pitchFamily="34" charset="0"/>
              <a:cs typeface="Arial" panose="020B0604020202020204" pitchFamily="34" charset="0"/>
            </a:endParaRPr>
          </a:p>
        </p:txBody>
      </p:sp>
      <p:pic>
        <p:nvPicPr>
          <p:cNvPr id="7" name="Picture 6" descr="A screen shot of a chart&#10;&#10;Description automatically generated">
            <a:extLst>
              <a:ext uri="{FF2B5EF4-FFF2-40B4-BE49-F238E27FC236}">
                <a16:creationId xmlns:a16="http://schemas.microsoft.com/office/drawing/2014/main" id="{4C106BFA-EA0B-23A3-15D5-72BDA10E7A3C}"/>
              </a:ext>
            </a:extLst>
          </p:cNvPr>
          <p:cNvPicPr>
            <a:picLocks noChangeAspect="1"/>
          </p:cNvPicPr>
          <p:nvPr/>
        </p:nvPicPr>
        <p:blipFill>
          <a:blip r:embed="rId3"/>
          <a:stretch>
            <a:fillRect/>
          </a:stretch>
        </p:blipFill>
        <p:spPr>
          <a:xfrm>
            <a:off x="3052564" y="540327"/>
            <a:ext cx="9134871" cy="6319981"/>
          </a:xfrm>
          <a:prstGeom prst="rect">
            <a:avLst/>
          </a:prstGeom>
        </p:spPr>
      </p:pic>
    </p:spTree>
    <p:extLst>
      <p:ext uri="{BB962C8B-B14F-4D97-AF65-F5344CB8AC3E}">
        <p14:creationId xmlns:p14="http://schemas.microsoft.com/office/powerpoint/2010/main" val="749054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EEB5C-446A-0404-91C5-CE6B0F56E3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410AC9-A1A3-CB76-5218-50E8A9E5152D}"/>
              </a:ext>
            </a:extLst>
          </p:cNvPr>
          <p:cNvSpPr>
            <a:spLocks noGrp="1"/>
          </p:cNvSpPr>
          <p:nvPr>
            <p:ph type="title"/>
          </p:nvPr>
        </p:nvSpPr>
        <p:spPr/>
        <p:txBody>
          <a:bodyPr/>
          <a:lstStyle/>
          <a:p>
            <a:r>
              <a:rPr lang="en-US" b="1">
                <a:latin typeface="Arial"/>
                <a:cs typeface="Arial"/>
              </a:rPr>
              <a:t>Principles to Guide the Order of Steps</a:t>
            </a:r>
            <a:br>
              <a:rPr lang="en-US"/>
            </a:br>
            <a:endParaRPr lang="en-GB"/>
          </a:p>
        </p:txBody>
      </p:sp>
      <p:sp>
        <p:nvSpPr>
          <p:cNvPr id="3" name="Slide Number Placeholder 2">
            <a:extLst>
              <a:ext uri="{FF2B5EF4-FFF2-40B4-BE49-F238E27FC236}">
                <a16:creationId xmlns:a16="http://schemas.microsoft.com/office/drawing/2014/main" id="{C264012D-8304-FC89-7752-7912F090BEC0}"/>
              </a:ext>
            </a:extLst>
          </p:cNvPr>
          <p:cNvSpPr>
            <a:spLocks noGrp="1"/>
          </p:cNvSpPr>
          <p:nvPr>
            <p:ph type="sldNum" sz="quarter" idx="4"/>
          </p:nvPr>
        </p:nvSpPr>
        <p:spPr/>
        <p:txBody>
          <a:bodyPr/>
          <a:lstStyle/>
          <a:p>
            <a:fld id="{783777ED-E0AE-DD49-A1E6-113717D9A99F}" type="slidenum">
              <a:rPr lang="fr-FR" smtClean="0"/>
              <a:pPr/>
              <a:t>25</a:t>
            </a:fld>
            <a:endParaRPr lang="fr-FR"/>
          </a:p>
        </p:txBody>
      </p:sp>
      <p:sp>
        <p:nvSpPr>
          <p:cNvPr id="4" name="Text Placeholder 3">
            <a:extLst>
              <a:ext uri="{FF2B5EF4-FFF2-40B4-BE49-F238E27FC236}">
                <a16:creationId xmlns:a16="http://schemas.microsoft.com/office/drawing/2014/main" id="{0C39D44A-9E4B-0A35-18C1-BA75EB8457A1}"/>
              </a:ext>
            </a:extLst>
          </p:cNvPr>
          <p:cNvSpPr>
            <a:spLocks noGrp="1"/>
          </p:cNvSpPr>
          <p:nvPr>
            <p:ph type="body" sz="quarter" idx="10"/>
          </p:nvPr>
        </p:nvSpPr>
        <p:spPr/>
        <p:txBody>
          <a:bodyPr>
            <a:normAutofit lnSpcReduction="10000"/>
          </a:bodyPr>
          <a:lstStyle/>
          <a:p>
            <a:pPr>
              <a:buFont typeface="+mj-lt"/>
              <a:buAutoNum type="arabicPeriod"/>
            </a:pPr>
            <a:r>
              <a:rPr lang="en-GB" b="1"/>
              <a:t>Build legitimacy before pushing for approval </a:t>
            </a:r>
            <a:r>
              <a:rPr lang="en-GB">
                <a:solidFill>
                  <a:schemeClr val="tx1"/>
                </a:solidFill>
              </a:rPr>
              <a:t>– Rushing to policy without consultation leads to backlash.</a:t>
            </a:r>
          </a:p>
          <a:p>
            <a:pPr>
              <a:buFont typeface="+mj-lt"/>
              <a:buAutoNum type="arabicPeriod"/>
            </a:pPr>
            <a:r>
              <a:rPr lang="en-GB" b="1"/>
              <a:t>Work with allies first, critics later</a:t>
            </a:r>
            <a:r>
              <a:rPr lang="en-GB"/>
              <a:t> </a:t>
            </a:r>
            <a:r>
              <a:rPr lang="en-GB">
                <a:solidFill>
                  <a:schemeClr val="tx1"/>
                </a:solidFill>
              </a:rPr>
              <a:t>– Build strength before addressing opposition.</a:t>
            </a:r>
          </a:p>
          <a:p>
            <a:pPr>
              <a:buFont typeface="+mj-lt"/>
              <a:buAutoNum type="arabicPeriod"/>
            </a:pPr>
            <a:r>
              <a:rPr lang="en-GB" b="1"/>
              <a:t>Build momentum</a:t>
            </a:r>
            <a:r>
              <a:rPr lang="en-GB"/>
              <a:t> </a:t>
            </a:r>
            <a:r>
              <a:rPr lang="en-GB">
                <a:solidFill>
                  <a:schemeClr val="tx1"/>
                </a:solidFill>
              </a:rPr>
              <a:t>– E.g., host an awareness event to signal the process is beginning; take advantage of windows of opportunity (changes in leadership, similar initiatives, etc)</a:t>
            </a:r>
          </a:p>
          <a:p>
            <a:endParaRPr lang="en-GB"/>
          </a:p>
        </p:txBody>
      </p:sp>
    </p:spTree>
    <p:extLst>
      <p:ext uri="{BB962C8B-B14F-4D97-AF65-F5344CB8AC3E}">
        <p14:creationId xmlns:p14="http://schemas.microsoft.com/office/powerpoint/2010/main" val="3804117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AA737-34BF-8474-F545-DD5F062CBF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1E9FC8-D6E6-8ACD-93D6-BC136E40E756}"/>
              </a:ext>
            </a:extLst>
          </p:cNvPr>
          <p:cNvSpPr>
            <a:spLocks noGrp="1"/>
          </p:cNvSpPr>
          <p:nvPr>
            <p:ph type="title"/>
          </p:nvPr>
        </p:nvSpPr>
        <p:spPr/>
        <p:txBody>
          <a:bodyPr/>
          <a:lstStyle/>
          <a:p>
            <a:r>
              <a:rPr lang="en-US" b="1"/>
              <a:t>Main phases</a:t>
            </a:r>
            <a:endParaRPr lang="en-GB" b="1"/>
          </a:p>
        </p:txBody>
      </p:sp>
      <p:sp>
        <p:nvSpPr>
          <p:cNvPr id="3" name="Slide Number Placeholder 2">
            <a:extLst>
              <a:ext uri="{FF2B5EF4-FFF2-40B4-BE49-F238E27FC236}">
                <a16:creationId xmlns:a16="http://schemas.microsoft.com/office/drawing/2014/main" id="{A7470D0F-5EA7-1AD0-D1D2-26E95178BE75}"/>
              </a:ext>
            </a:extLst>
          </p:cNvPr>
          <p:cNvSpPr>
            <a:spLocks noGrp="1"/>
          </p:cNvSpPr>
          <p:nvPr>
            <p:ph type="sldNum" sz="quarter" idx="4"/>
          </p:nvPr>
        </p:nvSpPr>
        <p:spPr/>
        <p:txBody>
          <a:bodyPr/>
          <a:lstStyle/>
          <a:p>
            <a:fld id="{783777ED-E0AE-DD49-A1E6-113717D9A99F}" type="slidenum">
              <a:rPr lang="fr-FR" smtClean="0"/>
              <a:pPr/>
              <a:t>26</a:t>
            </a:fld>
            <a:endParaRPr lang="fr-FR"/>
          </a:p>
        </p:txBody>
      </p:sp>
      <p:sp>
        <p:nvSpPr>
          <p:cNvPr id="4" name="Text Placeholder 3">
            <a:extLst>
              <a:ext uri="{FF2B5EF4-FFF2-40B4-BE49-F238E27FC236}">
                <a16:creationId xmlns:a16="http://schemas.microsoft.com/office/drawing/2014/main" id="{3444840B-B49F-2F10-EE26-7AEDD54EB80D}"/>
              </a:ext>
            </a:extLst>
          </p:cNvPr>
          <p:cNvSpPr>
            <a:spLocks noGrp="1"/>
          </p:cNvSpPr>
          <p:nvPr>
            <p:ph type="body" sz="quarter" idx="10"/>
          </p:nvPr>
        </p:nvSpPr>
        <p:spPr/>
        <p:txBody>
          <a:bodyPr vert="horz" lIns="0" tIns="0" rIns="0" bIns="0" rtlCol="0" anchor="t">
            <a:normAutofit/>
          </a:bodyPr>
          <a:lstStyle/>
          <a:p>
            <a:pPr>
              <a:buFont typeface="+mj-lt"/>
              <a:buAutoNum type="arabicPeriod"/>
            </a:pPr>
            <a:r>
              <a:rPr lang="en-GB" b="1"/>
              <a:t> Consultation and co-creation</a:t>
            </a:r>
            <a:endParaRPr lang="en-GB">
              <a:solidFill>
                <a:schemeClr val="tx1"/>
              </a:solidFill>
            </a:endParaRPr>
          </a:p>
          <a:p>
            <a:pPr>
              <a:buFont typeface="+mj-lt"/>
              <a:buAutoNum type="arabicPeriod"/>
            </a:pPr>
            <a:r>
              <a:rPr lang="en-GB" b="1">
                <a:latin typeface="Arial"/>
                <a:cs typeface="Arial"/>
              </a:rPr>
              <a:t> Drafting and advocacy</a:t>
            </a:r>
            <a:endParaRPr lang="en-GB">
              <a:solidFill>
                <a:schemeClr val="tx1"/>
              </a:solidFill>
              <a:latin typeface="Arial"/>
              <a:cs typeface="Arial"/>
            </a:endParaRPr>
          </a:p>
          <a:p>
            <a:pPr>
              <a:buFont typeface="+mj-lt"/>
              <a:buAutoNum type="arabicPeriod"/>
            </a:pPr>
            <a:r>
              <a:rPr lang="en-GB" b="1">
                <a:latin typeface="Arial"/>
                <a:cs typeface="Arial"/>
              </a:rPr>
              <a:t> Formal approval process</a:t>
            </a:r>
            <a:endParaRPr lang="en-GB">
              <a:latin typeface="Arial"/>
              <a:cs typeface="Arial"/>
            </a:endParaRPr>
          </a:p>
          <a:p>
            <a:endParaRPr lang="en-GB" b="1">
              <a:latin typeface="Arial"/>
              <a:cs typeface="Arial"/>
            </a:endParaRPr>
          </a:p>
          <a:p>
            <a:r>
              <a:rPr lang="en-GB" b="1" dirty="0">
                <a:latin typeface="Arial"/>
                <a:cs typeface="Arial"/>
                <a:hlinkClick r:id="rId2"/>
              </a:rPr>
              <a:t>Link to the Board</a:t>
            </a:r>
            <a:endParaRPr lang="en-GB" b="1" dirty="0">
              <a:hlinkClick r:id="rId2"/>
            </a:endParaRPr>
          </a:p>
        </p:txBody>
      </p:sp>
    </p:spTree>
    <p:extLst>
      <p:ext uri="{BB962C8B-B14F-4D97-AF65-F5344CB8AC3E}">
        <p14:creationId xmlns:p14="http://schemas.microsoft.com/office/powerpoint/2010/main" val="1359835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6F74A-A71F-F505-9E27-14EFFB776CC2}"/>
              </a:ext>
            </a:extLst>
          </p:cNvPr>
          <p:cNvSpPr>
            <a:spLocks noGrp="1"/>
          </p:cNvSpPr>
          <p:nvPr>
            <p:ph type="title"/>
          </p:nvPr>
        </p:nvSpPr>
        <p:spPr/>
        <p:txBody>
          <a:bodyPr/>
          <a:lstStyle/>
          <a:p>
            <a:r>
              <a:rPr lang="en-GB" b="1">
                <a:latin typeface="Arial"/>
                <a:cs typeface="Arial"/>
              </a:rPr>
              <a:t>Wrap Up</a:t>
            </a:r>
            <a:endParaRPr lang="en-AT"/>
          </a:p>
        </p:txBody>
      </p:sp>
      <p:sp>
        <p:nvSpPr>
          <p:cNvPr id="3" name="Slide Number Placeholder 2">
            <a:extLst>
              <a:ext uri="{FF2B5EF4-FFF2-40B4-BE49-F238E27FC236}">
                <a16:creationId xmlns:a16="http://schemas.microsoft.com/office/drawing/2014/main" id="{6999A8A6-156E-B155-75E9-7FAD965256A2}"/>
              </a:ext>
            </a:extLst>
          </p:cNvPr>
          <p:cNvSpPr>
            <a:spLocks noGrp="1"/>
          </p:cNvSpPr>
          <p:nvPr>
            <p:ph type="sldNum" sz="quarter" idx="4"/>
          </p:nvPr>
        </p:nvSpPr>
        <p:spPr/>
        <p:txBody>
          <a:bodyPr/>
          <a:lstStyle/>
          <a:p>
            <a:fld id="{783777ED-E0AE-DD49-A1E6-113717D9A99F}" type="slidenum">
              <a:rPr lang="fr-FR" smtClean="0">
                <a:latin typeface="Arial"/>
                <a:cs typeface="Arial"/>
              </a:rPr>
              <a:pPr/>
              <a:t>27</a:t>
            </a:fld>
            <a:endParaRPr lang="fr-FR">
              <a:latin typeface="Arial"/>
              <a:cs typeface="Arial"/>
            </a:endParaRPr>
          </a:p>
        </p:txBody>
      </p:sp>
      <p:sp>
        <p:nvSpPr>
          <p:cNvPr id="4" name="Text Placeholder 3">
            <a:extLst>
              <a:ext uri="{FF2B5EF4-FFF2-40B4-BE49-F238E27FC236}">
                <a16:creationId xmlns:a16="http://schemas.microsoft.com/office/drawing/2014/main" id="{6E6840BF-32AB-B7A9-AABE-967151DF22FD}"/>
              </a:ext>
            </a:extLst>
          </p:cNvPr>
          <p:cNvSpPr>
            <a:spLocks noGrp="1"/>
          </p:cNvSpPr>
          <p:nvPr>
            <p:ph type="body" sz="quarter" idx="10"/>
          </p:nvPr>
        </p:nvSpPr>
        <p:spPr/>
        <p:txBody>
          <a:bodyPr vert="horz" lIns="0" tIns="0" rIns="0" bIns="0" rtlCol="0" anchor="t">
            <a:normAutofit/>
          </a:bodyPr>
          <a:lstStyle/>
          <a:p>
            <a:r>
              <a:rPr lang="en-GB" b="1">
                <a:latin typeface="Arial"/>
                <a:cs typeface="Arial"/>
              </a:rPr>
              <a:t>Q&amp;A</a:t>
            </a:r>
          </a:p>
          <a:p>
            <a:r>
              <a:rPr lang="en-GB" b="1">
                <a:latin typeface="Arial"/>
                <a:cs typeface="Arial"/>
              </a:rPr>
              <a:t>Next steps:</a:t>
            </a:r>
          </a:p>
          <a:p>
            <a:pPr marL="342900" indent="-342900">
              <a:buFontTx/>
              <a:buChar char="-"/>
            </a:pPr>
            <a:r>
              <a:rPr lang="en-GB">
                <a:solidFill>
                  <a:schemeClr val="tx1"/>
                </a:solidFill>
                <a:latin typeface="Arial"/>
                <a:cs typeface="Arial"/>
              </a:rPr>
              <a:t>Working with your team in your institutions</a:t>
            </a:r>
          </a:p>
          <a:p>
            <a:pPr marL="342900" indent="-342900">
              <a:buFontTx/>
              <a:buChar char="-"/>
            </a:pPr>
            <a:r>
              <a:rPr lang="en-GB">
                <a:solidFill>
                  <a:schemeClr val="tx1"/>
                </a:solidFill>
                <a:latin typeface="Arial"/>
                <a:cs typeface="Arial"/>
              </a:rPr>
              <a:t>Workshop 2: Strategic Framing</a:t>
            </a:r>
          </a:p>
          <a:p>
            <a:pPr marL="342900" indent="-342900">
              <a:buFontTx/>
              <a:buChar char="-"/>
            </a:pPr>
            <a:r>
              <a:rPr lang="en-GB">
                <a:solidFill>
                  <a:schemeClr val="tx1"/>
                </a:solidFill>
                <a:latin typeface="Arial"/>
                <a:cs typeface="Arial"/>
              </a:rPr>
              <a:t>Mutual Exchange and Learning Sessions (MELs): September (online), October (hybrid: in-person in Prague and online)</a:t>
            </a:r>
          </a:p>
        </p:txBody>
      </p:sp>
    </p:spTree>
    <p:extLst>
      <p:ext uri="{BB962C8B-B14F-4D97-AF65-F5344CB8AC3E}">
        <p14:creationId xmlns:p14="http://schemas.microsoft.com/office/powerpoint/2010/main" val="4256755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p:txBody>
          <a:bodyPr/>
          <a:lstStyle/>
          <a:p>
            <a:r>
              <a:rPr lang="en-GB" b="1" dirty="0"/>
              <a:t>Exit questionnaire</a:t>
            </a:r>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5108580" y="2331282"/>
            <a:ext cx="4684864" cy="2923877"/>
          </a:xfrm>
          <a:prstGeom prst="rect">
            <a:avLst/>
          </a:prstGeom>
          <a:noFill/>
        </p:spPr>
        <p:txBody>
          <a:bodyPr wrap="square" lIns="91440" tIns="45720" rIns="91440" bIns="45720" anchor="t">
            <a:spAutoFit/>
          </a:bodyPr>
          <a:lstStyle/>
          <a:p>
            <a:r>
              <a:rPr lang="en-GB" sz="2400" i="0" u="none" strike="noStrike" dirty="0">
                <a:solidFill>
                  <a:srgbClr val="0F2235"/>
                </a:solidFill>
                <a:effectLst/>
                <a:latin typeface="Arial"/>
                <a:cs typeface="Arial"/>
              </a:rPr>
              <a:t>Your opinion is important to us!</a:t>
            </a:r>
            <a:r>
              <a:rPr lang="en-GB" sz="2400" dirty="0">
                <a:solidFill>
                  <a:srgbClr val="0F2235"/>
                </a:solidFill>
                <a:latin typeface="Arial"/>
                <a:cs typeface="Arial"/>
              </a:rPr>
              <a:t> </a:t>
            </a:r>
            <a:endParaRPr lang="en-GB" sz="2400" dirty="0">
              <a:solidFill>
                <a:srgbClr val="0F2235"/>
              </a:solidFill>
              <a:latin typeface="Arial"/>
              <a:ea typeface="Open Sans"/>
              <a:cs typeface="Open Sans"/>
            </a:endParaRPr>
          </a:p>
          <a:p>
            <a:br>
              <a:rPr lang="en-GB" sz="2400">
                <a:solidFill>
                  <a:srgbClr val="0F2235"/>
                </a:solidFill>
                <a:latin typeface="Arial"/>
                <a:ea typeface="+mn-lt"/>
                <a:cs typeface="+mn-lt"/>
              </a:rPr>
            </a:br>
            <a:r>
              <a:rPr lang="en-GB" sz="2400" dirty="0">
                <a:solidFill>
                  <a:srgbClr val="0F2235"/>
                </a:solidFill>
                <a:latin typeface="Arial"/>
                <a:cs typeface="Arial"/>
              </a:rPr>
              <a:t>Please fill this survey before you go, it won’t take more than 2 minutes. </a:t>
            </a:r>
          </a:p>
          <a:p>
            <a:endParaRPr lang="en-GB" sz="2400" i="0" u="none" strike="noStrike">
              <a:solidFill>
                <a:srgbClr val="0F2235"/>
              </a:solidFill>
              <a:effectLst/>
              <a:latin typeface="Arial"/>
              <a:cs typeface="Arial"/>
            </a:endParaRPr>
          </a:p>
          <a:p>
            <a:endParaRPr lang="en" sz="1600">
              <a:latin typeface="Arial"/>
              <a:ea typeface="Open Sans"/>
              <a:cs typeface="Open Sans"/>
            </a:endParaRPr>
          </a:p>
          <a:p>
            <a:endParaRPr lang="en-GB" sz="2400">
              <a:solidFill>
                <a:srgbClr val="0F2235"/>
              </a:solidFill>
              <a:latin typeface="Arial"/>
              <a:cs typeface="Arial"/>
            </a:endParaRPr>
          </a:p>
        </p:txBody>
      </p:sp>
      <p:pic>
        <p:nvPicPr>
          <p:cNvPr id="2" name="Picture 1">
            <a:extLst>
              <a:ext uri="{FF2B5EF4-FFF2-40B4-BE49-F238E27FC236}">
                <a16:creationId xmlns:a16="http://schemas.microsoft.com/office/drawing/2014/main" id="{50149081-73C0-0447-4EA8-7C67A81C99FC}"/>
              </a:ext>
            </a:extLst>
          </p:cNvPr>
          <p:cNvPicPr>
            <a:picLocks noChangeAspect="1"/>
          </p:cNvPicPr>
          <p:nvPr/>
        </p:nvPicPr>
        <p:blipFill>
          <a:blip r:embed="rId3"/>
          <a:stretch>
            <a:fillRect/>
          </a:stretch>
        </p:blipFill>
        <p:spPr>
          <a:xfrm>
            <a:off x="1026583" y="1915584"/>
            <a:ext cx="3704167" cy="3825119"/>
          </a:xfrm>
          <a:prstGeom prst="rect">
            <a:avLst/>
          </a:prstGeom>
        </p:spPr>
      </p:pic>
      <p:sp>
        <p:nvSpPr>
          <p:cNvPr id="6" name="Rectangle 5">
            <a:extLst>
              <a:ext uri="{FF2B5EF4-FFF2-40B4-BE49-F238E27FC236}">
                <a16:creationId xmlns:a16="http://schemas.microsoft.com/office/drawing/2014/main" id="{69CA2CE0-0DD7-4FE1-0FB8-DB76F61D273B}"/>
              </a:ext>
            </a:extLst>
          </p:cNvPr>
          <p:cNvSpPr/>
          <p:nvPr/>
        </p:nvSpPr>
        <p:spPr>
          <a:xfrm>
            <a:off x="344771" y="3790286"/>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198342" y="102232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cs typeface="Arial"/>
              </a:rPr>
              <a:t>Learning Objectives</a:t>
            </a:r>
            <a:endParaRPr lang="en-US" b="1"/>
          </a:p>
        </p:txBody>
      </p:sp>
      <p:sp>
        <p:nvSpPr>
          <p:cNvPr id="4" name="TextBox 11">
            <a:extLst>
              <a:ext uri="{FF2B5EF4-FFF2-40B4-BE49-F238E27FC236}">
                <a16:creationId xmlns:a16="http://schemas.microsoft.com/office/drawing/2014/main" id="{3BF28EEE-5380-E7C2-68BC-8FE6D362727D}"/>
              </a:ext>
            </a:extLst>
          </p:cNvPr>
          <p:cNvSpPr txBox="1"/>
          <p:nvPr/>
        </p:nvSpPr>
        <p:spPr>
          <a:xfrm>
            <a:off x="969436" y="1717775"/>
            <a:ext cx="10539883" cy="4708981"/>
          </a:xfrm>
          <a:prstGeom prst="rect">
            <a:avLst/>
          </a:prstGeom>
          <a:noFill/>
        </p:spPr>
        <p:txBody>
          <a:bodyPr wrap="square" lIns="0" tIns="45720" rIns="0" bIns="45720" rtlCol="0" anchor="t">
            <a:spAutoFit/>
          </a:bodyPr>
          <a:lstStyle/>
          <a:p>
            <a:pPr>
              <a:lnSpc>
                <a:spcPct val="150000"/>
              </a:lnSpc>
            </a:pPr>
            <a:endParaRPr lang="en-GB" sz="2400">
              <a:solidFill>
                <a:srgbClr val="0F2235"/>
              </a:solidFill>
              <a:latin typeface="Arial"/>
              <a:cs typeface="Arial"/>
            </a:endParaRPr>
          </a:p>
          <a:p>
            <a:pPr marL="342900" indent="-342900" algn="just" fontAlgn="base">
              <a:buFont typeface="Arial"/>
              <a:buChar char="•"/>
            </a:pPr>
            <a:r>
              <a:rPr lang="en-US" sz="2400">
                <a:solidFill>
                  <a:srgbClr val="0F2235"/>
                </a:solidFill>
                <a:latin typeface="Arial"/>
                <a:ea typeface="+mn-lt"/>
                <a:cs typeface="Arial"/>
              </a:rPr>
              <a:t>To offer participants a clear overview of the Model Policy Framework that enables them and their teams to select </a:t>
            </a:r>
            <a:r>
              <a:rPr lang="en-US" sz="2400" b="1">
                <a:solidFill>
                  <a:srgbClr val="0F2235"/>
                </a:solidFill>
                <a:latin typeface="Arial"/>
                <a:ea typeface="+mn-lt"/>
                <a:cs typeface="Arial"/>
              </a:rPr>
              <a:t>what to test in their institutions.</a:t>
            </a:r>
            <a:endParaRPr lang="en-US" sz="2400">
              <a:solidFill>
                <a:srgbClr val="0F2235"/>
              </a:solidFill>
              <a:latin typeface="Arial"/>
              <a:ea typeface="+mn-lt"/>
              <a:cs typeface="Arial"/>
            </a:endParaRPr>
          </a:p>
          <a:p>
            <a:pPr algn="just"/>
            <a:endParaRPr lang="en-US" sz="2400" b="1">
              <a:solidFill>
                <a:srgbClr val="0F2235"/>
              </a:solidFill>
              <a:latin typeface="Arial"/>
              <a:ea typeface="+mn-lt"/>
              <a:cs typeface="Arial"/>
            </a:endParaRPr>
          </a:p>
          <a:p>
            <a:pPr marL="342900" indent="-342900" algn="just">
              <a:buFont typeface="Arial"/>
              <a:buChar char="•"/>
            </a:pPr>
            <a:r>
              <a:rPr lang="en-US" sz="2400">
                <a:solidFill>
                  <a:srgbClr val="0F2235"/>
                </a:solidFill>
                <a:latin typeface="Arial"/>
                <a:ea typeface="+mn-lt"/>
                <a:cs typeface="Arial"/>
              </a:rPr>
              <a:t>To equip participants with the skills to use </a:t>
            </a:r>
            <a:r>
              <a:rPr lang="en-US" sz="2400" b="1">
                <a:solidFill>
                  <a:srgbClr val="0F2235"/>
                </a:solidFill>
                <a:latin typeface="Arial"/>
                <a:ea typeface="+mn-lt"/>
                <a:cs typeface="Arial"/>
              </a:rPr>
              <a:t>stakeholder mapping</a:t>
            </a:r>
            <a:r>
              <a:rPr lang="en-US" sz="2400">
                <a:solidFill>
                  <a:srgbClr val="0F2235"/>
                </a:solidFill>
                <a:latin typeface="Arial"/>
                <a:ea typeface="+mn-lt"/>
                <a:cs typeface="Arial"/>
              </a:rPr>
              <a:t> to identify the relevant stakeholders to involve in the testing.</a:t>
            </a:r>
            <a:endParaRPr lang="en-US" sz="2400">
              <a:solidFill>
                <a:srgbClr val="0F2235"/>
              </a:solidFill>
              <a:latin typeface="Arial"/>
              <a:ea typeface="Open Sans"/>
              <a:cs typeface="Arial"/>
            </a:endParaRPr>
          </a:p>
          <a:p>
            <a:pPr algn="just"/>
            <a:endParaRPr lang="en-US" sz="2400">
              <a:solidFill>
                <a:srgbClr val="0F2235"/>
              </a:solidFill>
              <a:latin typeface="Arial"/>
              <a:ea typeface="+mn-lt"/>
              <a:cs typeface="Arial"/>
            </a:endParaRPr>
          </a:p>
          <a:p>
            <a:pPr marL="342900" indent="-342900" algn="just">
              <a:buFont typeface="Arial"/>
              <a:buChar char="•"/>
            </a:pPr>
            <a:r>
              <a:rPr lang="en-US" sz="2400">
                <a:solidFill>
                  <a:srgbClr val="0F2235"/>
                </a:solidFill>
                <a:latin typeface="Arial"/>
                <a:ea typeface="+mn-lt"/>
                <a:cs typeface="Arial"/>
              </a:rPr>
              <a:t>To equip participants with the skills to use </a:t>
            </a:r>
            <a:r>
              <a:rPr lang="en-US" sz="2400" b="1">
                <a:solidFill>
                  <a:srgbClr val="0F2235"/>
                </a:solidFill>
                <a:latin typeface="Arial"/>
                <a:ea typeface="+mn-lt"/>
                <a:cs typeface="Arial"/>
              </a:rPr>
              <a:t>journey map </a:t>
            </a:r>
            <a:r>
              <a:rPr lang="en-US" sz="2400">
                <a:solidFill>
                  <a:srgbClr val="0F2235"/>
                </a:solidFill>
                <a:latin typeface="Arial"/>
                <a:ea typeface="+mn-lt"/>
                <a:cs typeface="Arial"/>
              </a:rPr>
              <a:t>to lay out the sequence of steps that the testing will require, together with a realistic timeline.</a:t>
            </a:r>
          </a:p>
          <a:p>
            <a:pPr marL="342900" indent="-342900" algn="just">
              <a:buFont typeface="Arial" pitchFamily="2" charset="2"/>
              <a:buChar char="•"/>
            </a:pPr>
            <a:endParaRPr lang="en-US" sz="2400">
              <a:solidFill>
                <a:srgbClr val="0F2235"/>
              </a:solidFill>
              <a:latin typeface="Arial"/>
              <a:ea typeface="Open Sans"/>
              <a:cs typeface="Arial"/>
            </a:endParaRPr>
          </a:p>
          <a:p>
            <a:pPr algn="just" fontAlgn="base"/>
            <a:endParaRPr lang="en-GB" sz="2400">
              <a:solidFill>
                <a:srgbClr val="0F2235"/>
              </a:solidFill>
              <a:latin typeface="Arial"/>
              <a:cs typeface="Arial"/>
            </a:endParaRPr>
          </a:p>
        </p:txBody>
      </p:sp>
    </p:spTree>
    <p:extLst>
      <p:ext uri="{BB962C8B-B14F-4D97-AF65-F5344CB8AC3E}">
        <p14:creationId xmlns:p14="http://schemas.microsoft.com/office/powerpoint/2010/main" val="23377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br>
              <a:rPr lang="en-US" sz="1600" dirty="0">
                <a:latin typeface="Arial"/>
                <a:cs typeface="Arial"/>
              </a:rPr>
            </a:br>
            <a:r>
              <a:rPr lang="en-US" sz="1600" dirty="0">
                <a:solidFill>
                  <a:schemeClr val="bg1"/>
                </a:solidFill>
                <a:latin typeface="Arial"/>
                <a:ea typeface="+mn-lt"/>
                <a:cs typeface="Arial"/>
              </a:rPr>
              <a:t>Madesi, Vasia; Brandl, Ana; Puerto-Michaut, Diana Romina. </a:t>
            </a:r>
            <a:r>
              <a:rPr lang="en-US" sz="1600" i="1" dirty="0">
                <a:solidFill>
                  <a:schemeClr val="bg1"/>
                </a:solidFill>
                <a:latin typeface="Arial"/>
                <a:ea typeface="+mn-lt"/>
                <a:cs typeface="Arial"/>
              </a:rPr>
              <a:t>Participatory techniques for testing the Model Policy Framework</a:t>
            </a:r>
            <a:r>
              <a:rPr lang="en-US" sz="1600" dirty="0">
                <a:solidFill>
                  <a:schemeClr val="bg1"/>
                </a:solidFill>
                <a:latin typeface="Arial"/>
                <a:ea typeface="+mn-lt"/>
                <a:cs typeface="Arial"/>
              </a:rPr>
              <a:t> (Presentation). </a:t>
            </a:r>
            <a:r>
              <a:rPr lang="en-US" sz="1600" dirty="0" err="1">
                <a:solidFill>
                  <a:schemeClr val="bg1"/>
                </a:solidFill>
                <a:latin typeface="Arial"/>
                <a:ea typeface="+mn-lt"/>
                <a:cs typeface="Arial"/>
              </a:rPr>
              <a:t>GenderSAFE</a:t>
            </a:r>
            <a:r>
              <a:rPr lang="en-US" sz="1600" dirty="0">
                <a:solidFill>
                  <a:schemeClr val="bg1"/>
                </a:solidFill>
                <a:latin typeface="Arial"/>
                <a:ea typeface="+mn-lt"/>
                <a:cs typeface="Arial"/>
              </a:rPr>
              <a:t>, 2025.</a:t>
            </a:r>
            <a:endParaRPr lang="en-US" dirty="0">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a:latin typeface="Arial"/>
                <a:cs typeface="Arial"/>
              </a:rPr>
              <a:t>Agenda</a:t>
            </a:r>
            <a:endParaRPr lang="en-GB">
              <a:solidFill>
                <a:srgbClr val="FF0000"/>
              </a:solidFill>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1048006" y="2130178"/>
            <a:ext cx="11155302"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b="1">
                <a:solidFill>
                  <a:srgbClr val="0F2235"/>
                </a:solidFill>
                <a:latin typeface="Arial"/>
                <a:ea typeface="Open Sans"/>
                <a:cs typeface="Arial"/>
              </a:rPr>
              <a:t>14:00 </a:t>
            </a:r>
            <a:r>
              <a:rPr lang="fr-FR" sz="2000" b="1">
                <a:solidFill>
                  <a:srgbClr val="0F2235"/>
                </a:solidFill>
                <a:latin typeface="Arial"/>
                <a:ea typeface="Calibri"/>
                <a:cs typeface="Arial"/>
              </a:rPr>
              <a:t>– 14</a:t>
            </a:r>
            <a:r>
              <a:rPr lang="fr-FR" sz="2000" b="1">
                <a:solidFill>
                  <a:srgbClr val="0F2235"/>
                </a:solidFill>
                <a:latin typeface="Arial"/>
                <a:ea typeface="Open Sans"/>
                <a:cs typeface="Arial"/>
              </a:rPr>
              <a:t>:15	</a:t>
            </a:r>
            <a:r>
              <a:rPr lang="fr-FR" sz="2000" err="1">
                <a:solidFill>
                  <a:srgbClr val="0F2235"/>
                </a:solidFill>
                <a:latin typeface="Arial"/>
                <a:ea typeface="Open Sans"/>
                <a:cs typeface="Arial"/>
              </a:rPr>
              <a:t>Welcome</a:t>
            </a:r>
            <a:r>
              <a:rPr lang="fr-FR" sz="2000">
                <a:solidFill>
                  <a:srgbClr val="0F2235"/>
                </a:solidFill>
                <a:latin typeface="Arial"/>
                <a:ea typeface="Open Sans"/>
                <a:cs typeface="Arial"/>
              </a:rPr>
              <a:t> and </a:t>
            </a:r>
            <a:r>
              <a:rPr lang="fr-FR" sz="2000" err="1">
                <a:solidFill>
                  <a:srgbClr val="0F2235"/>
                </a:solidFill>
                <a:latin typeface="Arial"/>
                <a:ea typeface="Open Sans"/>
                <a:cs typeface="Arial"/>
              </a:rPr>
              <a:t>overview</a:t>
            </a:r>
            <a:r>
              <a:rPr lang="fr-FR" sz="2000">
                <a:solidFill>
                  <a:srgbClr val="0F2235"/>
                </a:solidFill>
                <a:latin typeface="Arial"/>
                <a:ea typeface="Open Sans"/>
                <a:cs typeface="Arial"/>
              </a:rPr>
              <a:t> of agenda</a:t>
            </a:r>
          </a:p>
          <a:p>
            <a:endParaRPr lang="fr-FR" sz="2000">
              <a:solidFill>
                <a:srgbClr val="0F2235"/>
              </a:solidFill>
              <a:latin typeface="Arial"/>
              <a:ea typeface="Open Sans"/>
              <a:cs typeface="Arial"/>
            </a:endParaRPr>
          </a:p>
          <a:p>
            <a:r>
              <a:rPr lang="fr-FR" sz="2000" b="1">
                <a:solidFill>
                  <a:srgbClr val="0F2235"/>
                </a:solidFill>
                <a:latin typeface="Arial"/>
                <a:ea typeface="Open Sans"/>
                <a:cs typeface="Arial"/>
              </a:rPr>
              <a:t>14:15 – 15:00 </a:t>
            </a:r>
            <a:r>
              <a:rPr lang="fr-FR" sz="2000">
                <a:solidFill>
                  <a:srgbClr val="0F2235"/>
                </a:solidFill>
                <a:latin typeface="Arial"/>
                <a:ea typeface="Open Sans"/>
                <a:cs typeface="Arial"/>
              </a:rPr>
              <a:t>Model Policy Framework</a:t>
            </a:r>
          </a:p>
          <a:p>
            <a:endParaRPr lang="fr-FR" sz="2000" b="1">
              <a:solidFill>
                <a:srgbClr val="0F2235"/>
              </a:solidFill>
              <a:latin typeface="Arial"/>
              <a:ea typeface="Open Sans"/>
              <a:cs typeface="Arial"/>
            </a:endParaRPr>
          </a:p>
          <a:p>
            <a:r>
              <a:rPr lang="fr-FR" sz="2000" b="1">
                <a:solidFill>
                  <a:srgbClr val="0F2235"/>
                </a:solidFill>
                <a:latin typeface="Arial"/>
                <a:ea typeface="Open Sans"/>
                <a:cs typeface="Arial"/>
              </a:rPr>
              <a:t>15:00 – 15:30	</a:t>
            </a:r>
            <a:r>
              <a:rPr lang="fr-FR" sz="2000">
                <a:solidFill>
                  <a:srgbClr val="0F2235"/>
                </a:solidFill>
                <a:latin typeface="Arial"/>
                <a:ea typeface="Open Sans"/>
                <a:cs typeface="Arial"/>
              </a:rPr>
              <a:t>Stakeholder Mapping</a:t>
            </a:r>
          </a:p>
          <a:p>
            <a:r>
              <a:rPr lang="fr-FR" sz="2000" b="1">
                <a:solidFill>
                  <a:srgbClr val="0F2235"/>
                </a:solidFill>
                <a:latin typeface="Arial"/>
                <a:ea typeface="Open Sans"/>
                <a:cs typeface="Arial"/>
              </a:rPr>
              <a:t>  		</a:t>
            </a:r>
            <a:endParaRPr lang="fr-FR" sz="2000">
              <a:solidFill>
                <a:srgbClr val="0F2235"/>
              </a:solidFill>
              <a:latin typeface="Arial"/>
              <a:ea typeface="Open Sans"/>
              <a:cs typeface="Arial"/>
            </a:endParaRPr>
          </a:p>
          <a:p>
            <a:r>
              <a:rPr lang="fr-FR" sz="2000" b="1">
                <a:solidFill>
                  <a:srgbClr val="0F2235"/>
                </a:solidFill>
                <a:latin typeface="Arial"/>
                <a:ea typeface="Open Sans"/>
                <a:cs typeface="Arial"/>
              </a:rPr>
              <a:t>15:30 </a:t>
            </a:r>
            <a:r>
              <a:rPr lang="fr-FR" sz="2000" b="1">
                <a:solidFill>
                  <a:srgbClr val="0F2235"/>
                </a:solidFill>
                <a:latin typeface="Arial"/>
                <a:ea typeface="Calibri"/>
                <a:cs typeface="Arial"/>
              </a:rPr>
              <a:t>– </a:t>
            </a:r>
            <a:r>
              <a:rPr lang="fr-FR" sz="2000" b="1">
                <a:solidFill>
                  <a:srgbClr val="0F2235"/>
                </a:solidFill>
                <a:latin typeface="Arial"/>
                <a:ea typeface="Open Sans"/>
                <a:cs typeface="Arial"/>
              </a:rPr>
              <a:t>15:45	</a:t>
            </a:r>
            <a:r>
              <a:rPr lang="fr-FR" sz="2000">
                <a:solidFill>
                  <a:srgbClr val="0F2235"/>
                </a:solidFill>
                <a:latin typeface="Arial"/>
                <a:ea typeface="Open Sans"/>
                <a:cs typeface="Arial"/>
              </a:rPr>
              <a:t>Coffee Pause</a:t>
            </a:r>
            <a:r>
              <a:rPr lang="fr-FR" sz="2000" b="1">
                <a:solidFill>
                  <a:srgbClr val="0F2235"/>
                </a:solidFill>
                <a:latin typeface="Arial"/>
                <a:ea typeface="Open Sans"/>
                <a:cs typeface="Arial"/>
              </a:rPr>
              <a:t> </a:t>
            </a:r>
            <a:endParaRPr lang="fr-FR" sz="2000">
              <a:solidFill>
                <a:srgbClr val="0F2235"/>
              </a:solidFill>
              <a:latin typeface="Arial"/>
              <a:ea typeface="Open Sans"/>
              <a:cs typeface="Arial"/>
            </a:endParaRPr>
          </a:p>
          <a:p>
            <a:r>
              <a:rPr lang="en-GB" sz="2000">
                <a:solidFill>
                  <a:srgbClr val="0F2235"/>
                </a:solidFill>
                <a:latin typeface="Arial"/>
                <a:ea typeface="Open Sans"/>
                <a:cs typeface="Arial"/>
              </a:rPr>
              <a:t>		</a:t>
            </a:r>
          </a:p>
          <a:p>
            <a:r>
              <a:rPr lang="fr-FR" sz="2000" b="1">
                <a:solidFill>
                  <a:srgbClr val="0F2235"/>
                </a:solidFill>
                <a:latin typeface="Arial"/>
                <a:ea typeface="Open Sans"/>
                <a:cs typeface="Arial"/>
              </a:rPr>
              <a:t>15:45 – 16:15 	</a:t>
            </a:r>
            <a:r>
              <a:rPr lang="fr-FR" sz="2000">
                <a:solidFill>
                  <a:srgbClr val="0F2235"/>
                </a:solidFill>
                <a:latin typeface="Arial"/>
                <a:ea typeface="Open Sans"/>
                <a:cs typeface="Arial"/>
              </a:rPr>
              <a:t>Journey </a:t>
            </a:r>
            <a:r>
              <a:rPr lang="fr-FR" sz="2000" err="1">
                <a:solidFill>
                  <a:srgbClr val="0F2235"/>
                </a:solidFill>
                <a:latin typeface="Arial"/>
                <a:ea typeface="Open Sans"/>
                <a:cs typeface="Arial"/>
              </a:rPr>
              <a:t>Map</a:t>
            </a:r>
            <a:endParaRPr lang="fr-FR" sz="2000">
              <a:solidFill>
                <a:srgbClr val="0F2235"/>
              </a:solidFill>
              <a:latin typeface="Arial"/>
              <a:ea typeface="Open Sans"/>
              <a:cs typeface="Arial"/>
            </a:endParaRPr>
          </a:p>
          <a:p>
            <a:endParaRPr lang="fr-FR" sz="2000">
              <a:solidFill>
                <a:srgbClr val="0F2235"/>
              </a:solidFill>
              <a:latin typeface="Arial"/>
              <a:ea typeface="Open Sans"/>
              <a:cs typeface="Arial"/>
            </a:endParaRPr>
          </a:p>
          <a:p>
            <a:r>
              <a:rPr lang="fr-FR" sz="2000" b="1">
                <a:solidFill>
                  <a:srgbClr val="0F2235"/>
                </a:solidFill>
                <a:latin typeface="Arial"/>
                <a:ea typeface="Open Sans"/>
                <a:cs typeface="Arial"/>
              </a:rPr>
              <a:t>16:15 – 16:30  	</a:t>
            </a:r>
            <a:r>
              <a:rPr lang="fr-FR" sz="2000" err="1">
                <a:solidFill>
                  <a:srgbClr val="0F2235"/>
                </a:solidFill>
                <a:latin typeface="Arial"/>
                <a:ea typeface="Open Sans"/>
                <a:cs typeface="Arial"/>
              </a:rPr>
              <a:t>Plenary</a:t>
            </a:r>
            <a:r>
              <a:rPr lang="fr-FR" sz="2000">
                <a:solidFill>
                  <a:srgbClr val="0F2235"/>
                </a:solidFill>
                <a:latin typeface="Arial"/>
                <a:ea typeface="Open Sans"/>
                <a:cs typeface="Arial"/>
              </a:rPr>
              <a:t> wrap-up / Q&amp;A</a:t>
            </a:r>
          </a:p>
        </p:txBody>
      </p:sp>
    </p:spTree>
    <p:extLst>
      <p:ext uri="{BB962C8B-B14F-4D97-AF65-F5344CB8AC3E}">
        <p14:creationId xmlns:p14="http://schemas.microsoft.com/office/powerpoint/2010/main" val="600709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9B040-E971-63F3-B7D5-CB0841B129D4}"/>
              </a:ext>
            </a:extLst>
          </p:cNvPr>
          <p:cNvSpPr>
            <a:spLocks noGrp="1"/>
          </p:cNvSpPr>
          <p:nvPr>
            <p:ph type="title"/>
          </p:nvPr>
        </p:nvSpPr>
        <p:spPr>
          <a:xfrm>
            <a:off x="1046922" y="1129932"/>
            <a:ext cx="5656378" cy="1006195"/>
          </a:xfrm>
        </p:spPr>
        <p:txBody>
          <a:bodyPr/>
          <a:lstStyle/>
          <a:p>
            <a:r>
              <a:rPr lang="en-US" b="1"/>
              <a:t>Co-creation and participatory approaches - Guide</a:t>
            </a:r>
            <a:endParaRPr lang="en-US"/>
          </a:p>
        </p:txBody>
      </p:sp>
      <p:sp>
        <p:nvSpPr>
          <p:cNvPr id="3" name="Slide Number Placeholder 2">
            <a:extLst>
              <a:ext uri="{FF2B5EF4-FFF2-40B4-BE49-F238E27FC236}">
                <a16:creationId xmlns:a16="http://schemas.microsoft.com/office/drawing/2014/main" id="{42CCF7CA-E880-CDCF-4C98-D6944BBC96C6}"/>
              </a:ext>
            </a:extLst>
          </p:cNvPr>
          <p:cNvSpPr>
            <a:spLocks noGrp="1"/>
          </p:cNvSpPr>
          <p:nvPr>
            <p:ph type="sldNum" sz="quarter" idx="4"/>
          </p:nvPr>
        </p:nvSpPr>
        <p:spPr/>
        <p:txBody>
          <a:bodyPr/>
          <a:lstStyle/>
          <a:p>
            <a:fld id="{783777ED-E0AE-DD49-A1E6-113717D9A99F}" type="slidenum">
              <a:rPr lang="fr-FR" smtClean="0">
                <a:latin typeface="Arial"/>
                <a:cs typeface="Arial"/>
              </a:rPr>
              <a:pPr/>
              <a:t>5</a:t>
            </a:fld>
            <a:endParaRPr lang="fr-FR">
              <a:latin typeface="Arial"/>
              <a:cs typeface="Arial"/>
            </a:endParaRPr>
          </a:p>
        </p:txBody>
      </p:sp>
      <p:sp>
        <p:nvSpPr>
          <p:cNvPr id="6" name="TextBox 5">
            <a:extLst>
              <a:ext uri="{FF2B5EF4-FFF2-40B4-BE49-F238E27FC236}">
                <a16:creationId xmlns:a16="http://schemas.microsoft.com/office/drawing/2014/main" id="{D0DCB8DC-0AA7-73FD-F39D-284E5B432400}"/>
              </a:ext>
            </a:extLst>
          </p:cNvPr>
          <p:cNvSpPr txBox="1"/>
          <p:nvPr/>
        </p:nvSpPr>
        <p:spPr>
          <a:xfrm>
            <a:off x="1044635" y="2216013"/>
            <a:ext cx="5419739" cy="32731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Arial,Sans-Serif"/>
              <a:buChar char="•"/>
            </a:pPr>
            <a:r>
              <a:rPr lang="en-US" sz="2000">
                <a:solidFill>
                  <a:srgbClr val="0F2235"/>
                </a:solidFill>
                <a:latin typeface="Arial"/>
                <a:cs typeface="Arial"/>
              </a:rPr>
              <a:t>Journey map</a:t>
            </a:r>
            <a:endParaRPr lang="en-US" sz="2000">
              <a:solidFill>
                <a:srgbClr val="000000"/>
              </a:solidFill>
              <a:latin typeface="Arial"/>
              <a:cs typeface="Arial"/>
            </a:endParaRPr>
          </a:p>
          <a:p>
            <a:pPr marL="285750" indent="-285750">
              <a:lnSpc>
                <a:spcPct val="150000"/>
              </a:lnSpc>
              <a:buFont typeface="Arial,Sans-Serif"/>
              <a:buChar char="•"/>
            </a:pPr>
            <a:r>
              <a:rPr lang="en-US" sz="2000">
                <a:solidFill>
                  <a:srgbClr val="0F2235"/>
                </a:solidFill>
                <a:latin typeface="Arial"/>
                <a:cs typeface="Arial"/>
              </a:rPr>
              <a:t>Personas</a:t>
            </a:r>
            <a:endParaRPr lang="en-US" sz="2000">
              <a:solidFill>
                <a:srgbClr val="000000"/>
              </a:solidFill>
              <a:latin typeface="Arial"/>
              <a:cs typeface="Arial"/>
            </a:endParaRPr>
          </a:p>
          <a:p>
            <a:pPr marL="285750" indent="-285750">
              <a:lnSpc>
                <a:spcPct val="150000"/>
              </a:lnSpc>
              <a:buFont typeface="Arial,Sans-Serif"/>
              <a:buChar char="•"/>
            </a:pPr>
            <a:r>
              <a:rPr lang="en-US" sz="2000">
                <a:solidFill>
                  <a:srgbClr val="0F2235"/>
                </a:solidFill>
                <a:latin typeface="Arial"/>
                <a:cs typeface="Arial"/>
              </a:rPr>
              <a:t>Lotus Blossom </a:t>
            </a:r>
            <a:endParaRPr lang="en-US" sz="2000">
              <a:solidFill>
                <a:srgbClr val="000000"/>
              </a:solidFill>
              <a:latin typeface="Arial"/>
              <a:cs typeface="Arial"/>
            </a:endParaRPr>
          </a:p>
          <a:p>
            <a:pPr marL="285750" indent="-285750">
              <a:lnSpc>
                <a:spcPct val="150000"/>
              </a:lnSpc>
              <a:buFont typeface="Arial,Sans-Serif"/>
              <a:buChar char="•"/>
            </a:pPr>
            <a:r>
              <a:rPr lang="en-US" sz="2000">
                <a:solidFill>
                  <a:srgbClr val="0F2235"/>
                </a:solidFill>
                <a:latin typeface="Arial"/>
                <a:cs typeface="Arial"/>
              </a:rPr>
              <a:t>Stakeholder mapping* </a:t>
            </a:r>
            <a:endParaRPr lang="en-US" sz="2000">
              <a:solidFill>
                <a:srgbClr val="000000"/>
              </a:solidFill>
              <a:latin typeface="Arial"/>
              <a:cs typeface="Arial"/>
            </a:endParaRPr>
          </a:p>
          <a:p>
            <a:pPr marL="285750" indent="-285750">
              <a:lnSpc>
                <a:spcPct val="150000"/>
              </a:lnSpc>
              <a:buFont typeface="Arial,Sans-Serif"/>
              <a:buChar char="•"/>
            </a:pPr>
            <a:r>
              <a:rPr lang="en-US" sz="2000">
                <a:solidFill>
                  <a:srgbClr val="0F2235"/>
                </a:solidFill>
                <a:latin typeface="Arial"/>
                <a:cs typeface="Arial"/>
              </a:rPr>
              <a:t>SWOT analysis*</a:t>
            </a:r>
            <a:endParaRPr lang="en-US" sz="2000">
              <a:solidFill>
                <a:srgbClr val="000000"/>
              </a:solidFill>
              <a:latin typeface="Arial"/>
              <a:ea typeface="Open Sans"/>
              <a:cs typeface="Arial"/>
            </a:endParaRPr>
          </a:p>
          <a:p>
            <a:pPr marL="285750" indent="-285750">
              <a:lnSpc>
                <a:spcPct val="150000"/>
              </a:lnSpc>
              <a:buFont typeface="Arial,Sans-Serif"/>
              <a:buChar char="•"/>
            </a:pPr>
            <a:r>
              <a:rPr lang="en-US" sz="2000">
                <a:solidFill>
                  <a:srgbClr val="0F2235"/>
                </a:solidFill>
                <a:latin typeface="Arial"/>
                <a:cs typeface="Arial"/>
              </a:rPr>
              <a:t>Cause diagram*</a:t>
            </a:r>
            <a:endParaRPr lang="en-US" sz="2000">
              <a:solidFill>
                <a:srgbClr val="000000"/>
              </a:solidFill>
              <a:latin typeface="Arial"/>
              <a:cs typeface="Arial"/>
            </a:endParaRPr>
          </a:p>
          <a:p>
            <a:pPr marL="285750" indent="-285750">
              <a:lnSpc>
                <a:spcPct val="150000"/>
              </a:lnSpc>
              <a:buFont typeface="Arial,Sans-Serif"/>
              <a:buChar char="•"/>
            </a:pPr>
            <a:r>
              <a:rPr lang="en-US" sz="2000">
                <a:solidFill>
                  <a:srgbClr val="0F2235"/>
                </a:solidFill>
                <a:latin typeface="Arial"/>
                <a:cs typeface="Arial"/>
              </a:rPr>
              <a:t>World café*</a:t>
            </a:r>
            <a:endParaRPr lang="en-US">
              <a:latin typeface="Arial"/>
              <a:cs typeface="Arial"/>
            </a:endParaRPr>
          </a:p>
        </p:txBody>
      </p:sp>
      <p:pic>
        <p:nvPicPr>
          <p:cNvPr id="8" name="Picture 7">
            <a:extLst>
              <a:ext uri="{FF2B5EF4-FFF2-40B4-BE49-F238E27FC236}">
                <a16:creationId xmlns:a16="http://schemas.microsoft.com/office/drawing/2014/main" id="{D6ED00F1-8006-7F0E-317D-9058174721C4}"/>
              </a:ext>
            </a:extLst>
          </p:cNvPr>
          <p:cNvPicPr>
            <a:picLocks noChangeAspect="1"/>
          </p:cNvPicPr>
          <p:nvPr/>
        </p:nvPicPr>
        <p:blipFill>
          <a:blip r:embed="rId2"/>
          <a:stretch>
            <a:fillRect/>
          </a:stretch>
        </p:blipFill>
        <p:spPr>
          <a:xfrm>
            <a:off x="7073201" y="1131217"/>
            <a:ext cx="3473864" cy="4925506"/>
          </a:xfrm>
          <a:prstGeom prst="rect">
            <a:avLst/>
          </a:prstGeom>
        </p:spPr>
      </p:pic>
      <p:sp>
        <p:nvSpPr>
          <p:cNvPr id="9" name="TextBox 8">
            <a:extLst>
              <a:ext uri="{FF2B5EF4-FFF2-40B4-BE49-F238E27FC236}">
                <a16:creationId xmlns:a16="http://schemas.microsoft.com/office/drawing/2014/main" id="{97CB618D-7F97-A433-F8ED-6A088D8338F5}"/>
              </a:ext>
            </a:extLst>
          </p:cNvPr>
          <p:cNvSpPr txBox="1"/>
          <p:nvPr/>
        </p:nvSpPr>
        <p:spPr>
          <a:xfrm>
            <a:off x="4518491" y="5687619"/>
            <a:ext cx="2484782"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Open Sans"/>
                <a:cs typeface="Arial"/>
              </a:rPr>
              <a:t>Access it, </a:t>
            </a:r>
            <a:r>
              <a:rPr lang="en-US">
                <a:latin typeface="Arial"/>
                <a:ea typeface="Open Sans"/>
                <a:cs typeface="Arial"/>
                <a:hlinkClick r:id="rId3"/>
              </a:rPr>
              <a:t>here</a:t>
            </a:r>
            <a:endParaRPr lang="en-US">
              <a:latin typeface="Arial"/>
              <a:cs typeface="Arial"/>
            </a:endParaRPr>
          </a:p>
        </p:txBody>
      </p:sp>
    </p:spTree>
    <p:extLst>
      <p:ext uri="{BB962C8B-B14F-4D97-AF65-F5344CB8AC3E}">
        <p14:creationId xmlns:p14="http://schemas.microsoft.com/office/powerpoint/2010/main" val="881840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AFE-D34F-9BAF-9CDB-BD133BB761F6}"/>
              </a:ext>
            </a:extLst>
          </p:cNvPr>
          <p:cNvSpPr>
            <a:spLocks noGrp="1"/>
          </p:cNvSpPr>
          <p:nvPr>
            <p:ph type="title"/>
          </p:nvPr>
        </p:nvSpPr>
        <p:spPr/>
        <p:txBody>
          <a:bodyPr/>
          <a:lstStyle/>
          <a:p>
            <a:r>
              <a:rPr lang="en-US" b="1">
                <a:latin typeface="Arial"/>
                <a:cs typeface="Arial"/>
              </a:rPr>
              <a:t>Persona stories</a:t>
            </a:r>
            <a:endParaRPr lang="en-US" b="1"/>
          </a:p>
        </p:txBody>
      </p:sp>
      <p:sp>
        <p:nvSpPr>
          <p:cNvPr id="3" name="TextBox 2">
            <a:extLst>
              <a:ext uri="{FF2B5EF4-FFF2-40B4-BE49-F238E27FC236}">
                <a16:creationId xmlns:a16="http://schemas.microsoft.com/office/drawing/2014/main" id="{C35D5444-DDE6-D0BC-6C92-1ECDE3E34C4F}"/>
              </a:ext>
            </a:extLst>
          </p:cNvPr>
          <p:cNvSpPr txBox="1"/>
          <p:nvPr/>
        </p:nvSpPr>
        <p:spPr>
          <a:xfrm>
            <a:off x="942511" y="1901787"/>
            <a:ext cx="5419739"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F2235"/>
                </a:solidFill>
                <a:latin typeface="Arial"/>
                <a:cs typeface="Arial"/>
              </a:rPr>
              <a:t>Range of fictional characters </a:t>
            </a:r>
            <a:r>
              <a:rPr lang="en-US" sz="2000">
                <a:solidFill>
                  <a:srgbClr val="0F2235"/>
                </a:solidFill>
                <a:latin typeface="Arial"/>
                <a:cs typeface="Arial"/>
              </a:rPr>
              <a:t>with diverse individuals with different backgrounds, experiences and perspectives</a:t>
            </a:r>
          </a:p>
          <a:p>
            <a:endParaRPr lang="en-US" sz="2000">
              <a:solidFill>
                <a:srgbClr val="0F2235"/>
              </a:solidFill>
              <a:latin typeface="Arial"/>
              <a:cs typeface="Arial"/>
            </a:endParaRPr>
          </a:p>
          <a:p>
            <a:r>
              <a:rPr lang="en-US" sz="2000">
                <a:solidFill>
                  <a:srgbClr val="0F2235"/>
                </a:solidFill>
                <a:latin typeface="Arial"/>
                <a:cs typeface="Arial"/>
              </a:rPr>
              <a:t>A </a:t>
            </a:r>
            <a:r>
              <a:rPr lang="en-US" sz="2000" b="1">
                <a:solidFill>
                  <a:srgbClr val="0F2235"/>
                </a:solidFill>
                <a:latin typeface="Arial"/>
                <a:cs typeface="Arial"/>
              </a:rPr>
              <a:t>dynamic tool for co-creation and participatory activities</a:t>
            </a:r>
            <a:r>
              <a:rPr lang="en-US" sz="2000">
                <a:solidFill>
                  <a:srgbClr val="0F2235"/>
                </a:solidFill>
                <a:latin typeface="Arial"/>
                <a:cs typeface="Arial"/>
              </a:rPr>
              <a:t> to check the application of (planned) measures by verifying how they would affect the different personas. </a:t>
            </a:r>
            <a:endParaRPr lang="en-US" sz="2000">
              <a:solidFill>
                <a:srgbClr val="0F2235"/>
              </a:solidFill>
              <a:latin typeface="Arial"/>
              <a:ea typeface="Open Sans"/>
              <a:cs typeface="Arial"/>
            </a:endParaRPr>
          </a:p>
          <a:p>
            <a:endParaRPr lang="en-US" sz="2000">
              <a:solidFill>
                <a:srgbClr val="0F2235"/>
              </a:solidFill>
              <a:latin typeface="Arial"/>
              <a:cs typeface="Arial"/>
            </a:endParaRPr>
          </a:p>
          <a:p>
            <a:r>
              <a:rPr lang="en-US" sz="2000">
                <a:solidFill>
                  <a:srgbClr val="0F2235"/>
                </a:solidFill>
                <a:latin typeface="Arial"/>
                <a:cs typeface="Arial"/>
              </a:rPr>
              <a:t>For a </a:t>
            </a:r>
            <a:r>
              <a:rPr lang="en-US" sz="2000" b="1">
                <a:solidFill>
                  <a:srgbClr val="5792CE"/>
                </a:solidFill>
                <a:latin typeface="Arial"/>
                <a:cs typeface="Arial"/>
              </a:rPr>
              <a:t>variety of professionals</a:t>
            </a:r>
            <a:r>
              <a:rPr lang="en-US" sz="2000">
                <a:solidFill>
                  <a:schemeClr val="bg1"/>
                </a:solidFill>
                <a:latin typeface="Arial"/>
                <a:cs typeface="Arial"/>
              </a:rPr>
              <a:t> </a:t>
            </a:r>
            <a:endParaRPr lang="en-US" sz="2000">
              <a:solidFill>
                <a:schemeClr val="bg1"/>
              </a:solidFill>
              <a:latin typeface="Arial"/>
              <a:ea typeface="Open Sans"/>
              <a:cs typeface="Arial"/>
            </a:endParaRPr>
          </a:p>
        </p:txBody>
      </p:sp>
      <p:pic>
        <p:nvPicPr>
          <p:cNvPr id="4" name="Picture 3" descr="A blue and white text on a dark background&#10;&#10;Description automatically generated">
            <a:extLst>
              <a:ext uri="{FF2B5EF4-FFF2-40B4-BE49-F238E27FC236}">
                <a16:creationId xmlns:a16="http://schemas.microsoft.com/office/drawing/2014/main" id="{442E51B7-0D29-7B1D-02B9-E58F31D34D8B}"/>
              </a:ext>
            </a:extLst>
          </p:cNvPr>
          <p:cNvPicPr>
            <a:picLocks noChangeAspect="1"/>
          </p:cNvPicPr>
          <p:nvPr/>
        </p:nvPicPr>
        <p:blipFill>
          <a:blip r:embed="rId3"/>
          <a:stretch>
            <a:fillRect/>
          </a:stretch>
        </p:blipFill>
        <p:spPr>
          <a:xfrm>
            <a:off x="6635203" y="810892"/>
            <a:ext cx="3973480" cy="5699035"/>
          </a:xfrm>
          <a:prstGeom prst="rect">
            <a:avLst/>
          </a:prstGeom>
        </p:spPr>
      </p:pic>
    </p:spTree>
    <p:extLst>
      <p:ext uri="{BB962C8B-B14F-4D97-AF65-F5344CB8AC3E}">
        <p14:creationId xmlns:p14="http://schemas.microsoft.com/office/powerpoint/2010/main" val="1603711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AFE-D34F-9BAF-9CDB-BD133BB761F6}"/>
              </a:ext>
            </a:extLst>
          </p:cNvPr>
          <p:cNvSpPr>
            <a:spLocks noGrp="1"/>
          </p:cNvSpPr>
          <p:nvPr>
            <p:ph type="title"/>
          </p:nvPr>
        </p:nvSpPr>
        <p:spPr/>
        <p:txBody>
          <a:bodyPr/>
          <a:lstStyle/>
          <a:p>
            <a:r>
              <a:rPr lang="en-US" b="1">
                <a:latin typeface="Arial"/>
                <a:cs typeface="Arial"/>
              </a:rPr>
              <a:t>How to use the persona stories</a:t>
            </a:r>
            <a:endParaRPr lang="en-US" b="1"/>
          </a:p>
        </p:txBody>
      </p:sp>
      <p:pic>
        <p:nvPicPr>
          <p:cNvPr id="3" name="Picture 2" descr="A screenshot of a computer screen&#10;&#10;Description automatically generated">
            <a:extLst>
              <a:ext uri="{FF2B5EF4-FFF2-40B4-BE49-F238E27FC236}">
                <a16:creationId xmlns:a16="http://schemas.microsoft.com/office/drawing/2014/main" id="{74C42C90-49A2-DD1C-AC1E-451F675054C5}"/>
              </a:ext>
            </a:extLst>
          </p:cNvPr>
          <p:cNvPicPr>
            <a:picLocks noChangeAspect="1"/>
          </p:cNvPicPr>
          <p:nvPr/>
        </p:nvPicPr>
        <p:blipFill>
          <a:blip r:embed="rId3"/>
          <a:stretch>
            <a:fillRect/>
          </a:stretch>
        </p:blipFill>
        <p:spPr>
          <a:xfrm>
            <a:off x="6828027" y="896730"/>
            <a:ext cx="5029511" cy="7107581"/>
          </a:xfrm>
          <a:prstGeom prst="rect">
            <a:avLst/>
          </a:prstGeom>
          <a:ln>
            <a:solidFill>
              <a:srgbClr val="0F2235"/>
            </a:solidFill>
          </a:ln>
        </p:spPr>
      </p:pic>
      <p:pic>
        <p:nvPicPr>
          <p:cNvPr id="4" name="Picture 3" descr="A close-up of a document&#10;&#10;Description automatically generated">
            <a:extLst>
              <a:ext uri="{FF2B5EF4-FFF2-40B4-BE49-F238E27FC236}">
                <a16:creationId xmlns:a16="http://schemas.microsoft.com/office/drawing/2014/main" id="{F737A063-0171-D9C6-56EA-A5DC048F5593}"/>
              </a:ext>
            </a:extLst>
          </p:cNvPr>
          <p:cNvPicPr>
            <a:picLocks noChangeAspect="1"/>
          </p:cNvPicPr>
          <p:nvPr/>
        </p:nvPicPr>
        <p:blipFill rotWithShape="1">
          <a:blip r:embed="rId4"/>
          <a:srcRect b="66474"/>
          <a:stretch/>
        </p:blipFill>
        <p:spPr>
          <a:xfrm>
            <a:off x="4713953" y="4212535"/>
            <a:ext cx="4631946" cy="2185681"/>
          </a:xfrm>
          <a:prstGeom prst="rect">
            <a:avLst/>
          </a:prstGeom>
          <a:ln>
            <a:solidFill>
              <a:srgbClr val="0F2235"/>
            </a:solidFill>
          </a:ln>
        </p:spPr>
      </p:pic>
      <p:sp>
        <p:nvSpPr>
          <p:cNvPr id="6" name="TextBox 5">
            <a:extLst>
              <a:ext uri="{FF2B5EF4-FFF2-40B4-BE49-F238E27FC236}">
                <a16:creationId xmlns:a16="http://schemas.microsoft.com/office/drawing/2014/main" id="{2EF5CFF9-B1A3-1786-2B71-EF8F308F736E}"/>
              </a:ext>
            </a:extLst>
          </p:cNvPr>
          <p:cNvSpPr txBox="1"/>
          <p:nvPr/>
        </p:nvSpPr>
        <p:spPr>
          <a:xfrm>
            <a:off x="1047424" y="1818962"/>
            <a:ext cx="367286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F2235"/>
                </a:solidFill>
                <a:latin typeface="Arial"/>
                <a:cs typeface="Arial"/>
              </a:rPr>
              <a:t>Persona elements</a:t>
            </a:r>
          </a:p>
          <a:p>
            <a:pPr marL="285750" indent="-285750">
              <a:buFont typeface="Arial"/>
              <a:buChar char="•"/>
            </a:pPr>
            <a:r>
              <a:rPr lang="en-US">
                <a:solidFill>
                  <a:srgbClr val="0F2235"/>
                </a:solidFill>
                <a:latin typeface="Arial"/>
                <a:cs typeface="Arial"/>
              </a:rPr>
              <a:t>Picture</a:t>
            </a:r>
          </a:p>
          <a:p>
            <a:pPr marL="285750" indent="-285750">
              <a:buFont typeface="Arial"/>
              <a:buChar char="•"/>
            </a:pPr>
            <a:r>
              <a:rPr lang="en-US">
                <a:solidFill>
                  <a:srgbClr val="0F2235"/>
                </a:solidFill>
                <a:latin typeface="Arial"/>
                <a:cs typeface="Arial"/>
              </a:rPr>
              <a:t>Name</a:t>
            </a:r>
            <a:endParaRPr lang="en-US">
              <a:solidFill>
                <a:srgbClr val="0F2235"/>
              </a:solidFill>
              <a:latin typeface="Arial"/>
              <a:ea typeface="Open Sans"/>
              <a:cs typeface="Arial"/>
            </a:endParaRPr>
          </a:p>
          <a:p>
            <a:pPr marL="285750" indent="-285750">
              <a:buFont typeface="Arial"/>
              <a:buChar char="•"/>
            </a:pPr>
            <a:r>
              <a:rPr lang="en-US">
                <a:solidFill>
                  <a:srgbClr val="0F2235"/>
                </a:solidFill>
                <a:latin typeface="Arial"/>
                <a:cs typeface="Arial"/>
              </a:rPr>
              <a:t>Age</a:t>
            </a:r>
          </a:p>
          <a:p>
            <a:pPr marL="285750" indent="-285750">
              <a:buFont typeface="Arial"/>
              <a:buChar char="•"/>
            </a:pPr>
            <a:r>
              <a:rPr lang="en-US">
                <a:solidFill>
                  <a:srgbClr val="0F2235"/>
                </a:solidFill>
                <a:latin typeface="Arial"/>
                <a:cs typeface="Arial"/>
              </a:rPr>
              <a:t>Nationality</a:t>
            </a:r>
          </a:p>
          <a:p>
            <a:pPr marL="285750" indent="-285750">
              <a:buFont typeface="Arial"/>
              <a:buChar char="•"/>
            </a:pPr>
            <a:r>
              <a:rPr lang="en-US">
                <a:solidFill>
                  <a:srgbClr val="0F2235"/>
                </a:solidFill>
                <a:latin typeface="Arial"/>
                <a:cs typeface="Arial"/>
              </a:rPr>
              <a:t>Position</a:t>
            </a:r>
          </a:p>
          <a:p>
            <a:pPr marL="285750" indent="-285750">
              <a:buFont typeface="Arial"/>
              <a:buChar char="•"/>
            </a:pPr>
            <a:r>
              <a:rPr lang="en-US">
                <a:solidFill>
                  <a:srgbClr val="0F2235"/>
                </a:solidFill>
                <a:latin typeface="Arial"/>
                <a:cs typeface="Arial"/>
              </a:rPr>
              <a:t>Location </a:t>
            </a:r>
          </a:p>
          <a:p>
            <a:pPr marL="285750" indent="-285750">
              <a:buFont typeface="Arial"/>
              <a:buChar char="•"/>
            </a:pPr>
            <a:r>
              <a:rPr lang="en-US">
                <a:solidFill>
                  <a:srgbClr val="0F2235"/>
                </a:solidFill>
                <a:latin typeface="Arial"/>
                <a:cs typeface="Arial"/>
              </a:rPr>
              <a:t>Story</a:t>
            </a:r>
          </a:p>
          <a:p>
            <a:endParaRPr lang="en-US">
              <a:solidFill>
                <a:srgbClr val="0F2235"/>
              </a:solidFill>
              <a:latin typeface="Arial"/>
              <a:cs typeface="Arial"/>
            </a:endParaRPr>
          </a:p>
          <a:p>
            <a:r>
              <a:rPr lang="en-US">
                <a:solidFill>
                  <a:srgbClr val="0F2235"/>
                </a:solidFill>
                <a:latin typeface="Arial"/>
                <a:cs typeface="Arial"/>
              </a:rPr>
              <a:t>Each persona is accompanied by instructions and ideas: </a:t>
            </a:r>
            <a:endParaRPr lang="en-US">
              <a:solidFill>
                <a:srgbClr val="0F2235"/>
              </a:solidFill>
              <a:latin typeface="Arial"/>
              <a:ea typeface="Open Sans"/>
              <a:cs typeface="Arial"/>
            </a:endParaRPr>
          </a:p>
          <a:p>
            <a:pPr marL="285750" indent="-285750">
              <a:buFont typeface="Arial"/>
              <a:buChar char="•"/>
            </a:pPr>
            <a:r>
              <a:rPr lang="en-US">
                <a:solidFill>
                  <a:srgbClr val="0F2235"/>
                </a:solidFill>
                <a:latin typeface="Arial"/>
                <a:ea typeface="Open Sans"/>
                <a:cs typeface="Arial"/>
              </a:rPr>
              <a:t>Short summary</a:t>
            </a:r>
          </a:p>
          <a:p>
            <a:pPr marL="285750" indent="-285750">
              <a:buFont typeface="Arial"/>
              <a:buChar char="•"/>
            </a:pPr>
            <a:r>
              <a:rPr lang="en-US">
                <a:solidFill>
                  <a:srgbClr val="0F2235"/>
                </a:solidFill>
                <a:latin typeface="Arial"/>
                <a:ea typeface="Open Sans"/>
                <a:cs typeface="Arial"/>
              </a:rPr>
              <a:t>Ps that can be covered </a:t>
            </a:r>
          </a:p>
          <a:p>
            <a:pPr marL="285750" indent="-285750">
              <a:buFont typeface="Arial"/>
              <a:buChar char="•"/>
            </a:pPr>
            <a:r>
              <a:rPr lang="en-US">
                <a:solidFill>
                  <a:srgbClr val="0F2235"/>
                </a:solidFill>
                <a:latin typeface="Arial"/>
                <a:ea typeface="Open Sans"/>
                <a:cs typeface="Arial"/>
              </a:rPr>
              <a:t>Workshop instructions and ideas</a:t>
            </a:r>
          </a:p>
        </p:txBody>
      </p:sp>
    </p:spTree>
    <p:extLst>
      <p:ext uri="{BB962C8B-B14F-4D97-AF65-F5344CB8AC3E}">
        <p14:creationId xmlns:p14="http://schemas.microsoft.com/office/powerpoint/2010/main" val="297896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2607770"/>
            <a:ext cx="8927627" cy="1861285"/>
          </a:xfrm>
        </p:spPr>
        <p:txBody>
          <a:bodyPr/>
          <a:lstStyle/>
          <a:p>
            <a:r>
              <a:rPr lang="en-US" b="1"/>
              <a:t>SELECTION OF CONTENT  </a:t>
            </a:r>
            <a:br>
              <a:rPr lang="en-US" b="1"/>
            </a:br>
            <a:r>
              <a:rPr lang="en-US" b="1"/>
              <a:t>OF THE MODEL POLICY FRAMEWORK (MPF)</a:t>
            </a:r>
            <a:endParaRPr lang="el-GR" b="1"/>
          </a:p>
        </p:txBody>
      </p:sp>
    </p:spTree>
    <p:extLst>
      <p:ext uri="{BB962C8B-B14F-4D97-AF65-F5344CB8AC3E}">
        <p14:creationId xmlns:p14="http://schemas.microsoft.com/office/powerpoint/2010/main" val="3782322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620A134-6637-FCBB-8A21-4A64D1A3EA21}"/>
              </a:ext>
            </a:extLst>
          </p:cNvPr>
          <p:cNvSpPr txBox="1">
            <a:spLocks/>
          </p:cNvSpPr>
          <p:nvPr/>
        </p:nvSpPr>
        <p:spPr>
          <a:xfrm>
            <a:off x="1046922" y="102305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latin typeface="Arial"/>
                <a:cs typeface="Arial"/>
              </a:rPr>
              <a:t>Challenging Terrain I – (“High-heat topics”) </a:t>
            </a:r>
            <a:br>
              <a:rPr lang="en-US" sz="3200">
                <a:latin typeface="Arial"/>
                <a:cs typeface="Arial"/>
              </a:rPr>
            </a:br>
            <a:endParaRPr lang="en-US" b="1"/>
          </a:p>
        </p:txBody>
      </p:sp>
      <p:sp>
        <p:nvSpPr>
          <p:cNvPr id="8" name="TextBox 7">
            <a:extLst>
              <a:ext uri="{FF2B5EF4-FFF2-40B4-BE49-F238E27FC236}">
                <a16:creationId xmlns:a16="http://schemas.microsoft.com/office/drawing/2014/main" id="{607AF8BA-CBCA-6660-C764-558BEFEC447F}"/>
              </a:ext>
            </a:extLst>
          </p:cNvPr>
          <p:cNvSpPr txBox="1"/>
          <p:nvPr/>
        </p:nvSpPr>
        <p:spPr>
          <a:xfrm>
            <a:off x="524106" y="1922913"/>
            <a:ext cx="11165224" cy="3882538"/>
          </a:xfrm>
          <a:prstGeom prst="rect">
            <a:avLst/>
          </a:prstGeom>
          <a:noFill/>
        </p:spPr>
        <p:txBody>
          <a:bodyPr wrap="square" lIns="91440" tIns="45720" rIns="91440" bIns="45720" rtlCol="0" anchor="t">
            <a:spAutoFit/>
          </a:bodyPr>
          <a:lstStyle/>
          <a:p>
            <a:pPr marL="285750" indent="-285750">
              <a:lnSpc>
                <a:spcPct val="150000"/>
              </a:lnSpc>
              <a:buFont typeface="Wingdings" panose="05000000000000000000" pitchFamily="2" charset="2"/>
              <a:buChar char="Ø"/>
            </a:pPr>
            <a:r>
              <a:rPr lang="en-US" sz="2000" b="1">
                <a:latin typeface="Arial"/>
                <a:cs typeface="Arial"/>
              </a:rPr>
              <a:t>Anonymous reporting mechanism (or any other “whistleblowing tool”)  (Article 16)</a:t>
            </a:r>
          </a:p>
          <a:p>
            <a:pPr marL="799465" lvl="1" indent="-342900">
              <a:buFont typeface="Symbol" panose="05050102010706020507" pitchFamily="18" charset="2"/>
              <a:buChar char=""/>
            </a:pPr>
            <a:r>
              <a:rPr lang="en-US" sz="2000">
                <a:latin typeface="Arial"/>
                <a:cs typeface="Arial"/>
              </a:rPr>
              <a:t>The tool, its implementation and its aims</a:t>
            </a:r>
          </a:p>
          <a:p>
            <a:pPr marL="799465" lvl="1" indent="-342900">
              <a:buFont typeface="Symbol" panose="05050102010706020507" pitchFamily="18" charset="2"/>
              <a:buChar char=""/>
            </a:pPr>
            <a:r>
              <a:rPr lang="en-US" sz="2000">
                <a:latin typeface="Arial"/>
                <a:cs typeface="Arial"/>
              </a:rPr>
              <a:t>Can the alleged perpetrator be named? GDPR issues</a:t>
            </a:r>
          </a:p>
          <a:p>
            <a:pPr marL="456565" lvl="1"/>
            <a:endParaRPr lang="en-US" sz="2000" b="1">
              <a:latin typeface="Arial"/>
              <a:cs typeface="Arial"/>
            </a:endParaRPr>
          </a:p>
          <a:p>
            <a:pPr marL="285750" indent="-285750">
              <a:lnSpc>
                <a:spcPct val="150000"/>
              </a:lnSpc>
              <a:buFont typeface="Wingdings" panose="05000000000000000000" pitchFamily="2" charset="2"/>
              <a:buChar char="Ø"/>
            </a:pPr>
            <a:r>
              <a:rPr lang="en-US" sz="2000" b="1">
                <a:latin typeface="Arial"/>
                <a:cs typeface="Arial"/>
              </a:rPr>
              <a:t>Proactive investigations (Institutional responses to disclosures) (Article 17)</a:t>
            </a:r>
          </a:p>
          <a:p>
            <a:pPr marL="456565" lvl="1">
              <a:lnSpc>
                <a:spcPct val="150000"/>
              </a:lnSpc>
            </a:pPr>
            <a:r>
              <a:rPr lang="en-US" sz="2000" i="1">
                <a:latin typeface="Arial"/>
                <a:cs typeface="Arial"/>
              </a:rPr>
              <a:t>“17.1 Institution-instigated investigations may be triggered by…”</a:t>
            </a:r>
          </a:p>
          <a:p>
            <a:pPr marL="799465" lvl="1" indent="-342900">
              <a:buFont typeface="Symbol" panose="05050102010706020507" pitchFamily="18" charset="2"/>
              <a:buChar char="-"/>
            </a:pPr>
            <a:r>
              <a:rPr lang="en-US" sz="2000">
                <a:latin typeface="Arial"/>
                <a:cs typeface="Arial"/>
              </a:rPr>
              <a:t>In the absence of a formal report, can the institution investigate? </a:t>
            </a:r>
          </a:p>
          <a:p>
            <a:pPr marL="799465" lvl="1" indent="-342900">
              <a:buFont typeface="Symbol" panose="05050102010706020507" pitchFamily="18" charset="2"/>
              <a:buChar char="-"/>
            </a:pPr>
            <a:r>
              <a:rPr lang="en-US" sz="2000">
                <a:latin typeface="Arial"/>
                <a:cs typeface="Arial"/>
              </a:rPr>
              <a:t>Can it initiate a disciplinary process/apply sanctions based on this investigation?</a:t>
            </a:r>
          </a:p>
          <a:p>
            <a:pPr>
              <a:lnSpc>
                <a:spcPct val="150000"/>
              </a:lnSpc>
            </a:pPr>
            <a:r>
              <a:rPr lang="en-US" sz="2000">
                <a:latin typeface="Arial"/>
                <a:cs typeface="Arial"/>
              </a:rPr>
              <a:t> </a:t>
            </a:r>
          </a:p>
          <a:p>
            <a:pPr marL="342900" indent="-342900">
              <a:lnSpc>
                <a:spcPct val="150000"/>
              </a:lnSpc>
              <a:buFont typeface="Wingdings" panose="05000000000000000000" pitchFamily="2" charset="2"/>
              <a:buChar char="Ø"/>
            </a:pPr>
            <a:r>
              <a:rPr lang="en-US" sz="2000">
                <a:latin typeface="Arial"/>
                <a:cs typeface="Arial"/>
              </a:rPr>
              <a:t>The problem of </a:t>
            </a:r>
            <a:r>
              <a:rPr lang="en-US" sz="2000" b="1">
                <a:latin typeface="Arial"/>
                <a:cs typeface="Arial"/>
              </a:rPr>
              <a:t>“Passing the perpetrator”: </a:t>
            </a:r>
            <a:r>
              <a:rPr lang="en-US" sz="2000">
                <a:latin typeface="Arial"/>
                <a:cs typeface="Arial"/>
              </a:rPr>
              <a:t>Misconduct-Disclosure Scheme </a:t>
            </a:r>
            <a:r>
              <a:rPr lang="en-US" sz="2000" b="1">
                <a:latin typeface="Arial"/>
                <a:cs typeface="Arial"/>
              </a:rPr>
              <a:t>(Article 37)</a:t>
            </a:r>
          </a:p>
        </p:txBody>
      </p:sp>
      <p:pic>
        <p:nvPicPr>
          <p:cNvPr id="2" name="Picture 1" descr="A couple of thermometers&#10;&#10;AI-generated content may be incorrect.">
            <a:extLst>
              <a:ext uri="{FF2B5EF4-FFF2-40B4-BE49-F238E27FC236}">
                <a16:creationId xmlns:a16="http://schemas.microsoft.com/office/drawing/2014/main" id="{09E1700E-8F86-56EA-0A8D-0A5A4D1E014E}"/>
              </a:ext>
            </a:extLst>
          </p:cNvPr>
          <p:cNvPicPr>
            <a:picLocks noChangeAspect="1"/>
          </p:cNvPicPr>
          <p:nvPr/>
        </p:nvPicPr>
        <p:blipFill>
          <a:blip r:embed="rId3"/>
          <a:srcRect l="5892" r="48660" b="1776"/>
          <a:stretch/>
        </p:blipFill>
        <p:spPr>
          <a:xfrm>
            <a:off x="11133897" y="301382"/>
            <a:ext cx="555432" cy="1200388"/>
          </a:xfrm>
          <a:prstGeom prst="rect">
            <a:avLst/>
          </a:prstGeom>
        </p:spPr>
      </p:pic>
    </p:spTree>
    <p:extLst>
      <p:ext uri="{BB962C8B-B14F-4D97-AF65-F5344CB8AC3E}">
        <p14:creationId xmlns:p14="http://schemas.microsoft.com/office/powerpoint/2010/main" val="2440277873"/>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1_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637733-861E-4DE2-AA42-9EFAE1F5F6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6C5A1F-DEF5-4E70-984F-B2E45D81E087}">
  <ds:schemaRefs>
    <ds:schemaRef ds:uri="4d0a3ad0-32ee-4607-9ba4-0de2981250ca"/>
    <ds:schemaRef ds:uri="a6d887a2-cb76-48ca-8e7a-36f01d0891c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C073BCC-8C59-4DAF-955D-95509CA848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30</Slides>
  <Notes>23</Notes>
  <HiddenSlides>0</HiddenSlide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Mini Powerpoint Template</vt:lpstr>
      <vt:lpstr>1_Mini Powerpoint Template</vt:lpstr>
      <vt:lpstr>PowerPoint Presentation</vt:lpstr>
      <vt:lpstr>Ground Rules </vt:lpstr>
      <vt:lpstr>PowerPoint Presentation</vt:lpstr>
      <vt:lpstr>PowerPoint Presentation</vt:lpstr>
      <vt:lpstr>Co-creation and participatory approaches - Guide</vt:lpstr>
      <vt:lpstr>Persona stories</vt:lpstr>
      <vt:lpstr>How to use the persona stories</vt:lpstr>
      <vt:lpstr>SELECTION OF CONTENT   OF THE MODEL POLICY FRAMEWORK (MPF)</vt:lpstr>
      <vt:lpstr>PowerPoint Presentation</vt:lpstr>
      <vt:lpstr>PowerPoint Presentation</vt:lpstr>
      <vt:lpstr>PowerPoint Presentation</vt:lpstr>
      <vt:lpstr>PowerPoint Presentation</vt:lpstr>
      <vt:lpstr>Identify 3 topics/articles/sections which you would like to test, and  provide a brief justification for each. </vt:lpstr>
      <vt:lpstr>PowerPoint Presentation</vt:lpstr>
      <vt:lpstr>PowerPoint Presentation</vt:lpstr>
      <vt:lpstr>GO FOR IT!   (20 minutes for breakout rooms)   Need help? Let’s discuss! </vt:lpstr>
      <vt:lpstr>STAKEHOLDER MAPPING</vt:lpstr>
      <vt:lpstr>Stakeholders' mapping </vt:lpstr>
      <vt:lpstr>Variety of stakeholders' mapping templates</vt:lpstr>
      <vt:lpstr>Stakeholder mapping to be used</vt:lpstr>
      <vt:lpstr>Guiding Questions </vt:lpstr>
      <vt:lpstr>Coffee break</vt:lpstr>
      <vt:lpstr>JOURNEY MAP</vt:lpstr>
      <vt:lpstr>Journey map </vt:lpstr>
      <vt:lpstr>Principles to Guide the Order of Steps </vt:lpstr>
      <vt:lpstr>Main phases</vt:lpstr>
      <vt:lpstr>Wrap Up</vt:lpstr>
      <vt:lpstr>Exit questionnaire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revision>30</cp:revision>
  <dcterms:created xsi:type="dcterms:W3CDTF">2017-07-25T02:03:18Z</dcterms:created>
  <dcterms:modified xsi:type="dcterms:W3CDTF">2026-06-24T12:03:37Z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