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4"/>
  </p:sldMasterIdLst>
  <p:notesMasterIdLst>
    <p:notesMasterId r:id="rId136"/>
  </p:notesMasterIdLst>
  <p:handoutMasterIdLst>
    <p:handoutMasterId r:id="rId137"/>
  </p:handoutMasterIdLst>
  <p:sldIdLst>
    <p:sldId id="373" r:id="rId5"/>
    <p:sldId id="712" r:id="rId6"/>
    <p:sldId id="386" r:id="rId7"/>
    <p:sldId id="387" r:id="rId8"/>
    <p:sldId id="599" r:id="rId9"/>
    <p:sldId id="719" r:id="rId10"/>
    <p:sldId id="276" r:id="rId11"/>
    <p:sldId id="718" r:id="rId12"/>
    <p:sldId id="734" r:id="rId13"/>
    <p:sldId id="376" r:id="rId14"/>
    <p:sldId id="750" r:id="rId15"/>
    <p:sldId id="751" r:id="rId16"/>
    <p:sldId id="752" r:id="rId17"/>
    <p:sldId id="602" r:id="rId18"/>
    <p:sldId id="396" r:id="rId19"/>
    <p:sldId id="753" r:id="rId20"/>
    <p:sldId id="438" r:id="rId21"/>
    <p:sldId id="633" r:id="rId22"/>
    <p:sldId id="754" r:id="rId23"/>
    <p:sldId id="739" r:id="rId24"/>
    <p:sldId id="740" r:id="rId25"/>
    <p:sldId id="741" r:id="rId26"/>
    <p:sldId id="755" r:id="rId27"/>
    <p:sldId id="756" r:id="rId28"/>
    <p:sldId id="757" r:id="rId29"/>
    <p:sldId id="758" r:id="rId30"/>
    <p:sldId id="759" r:id="rId31"/>
    <p:sldId id="760" r:id="rId32"/>
    <p:sldId id="761" r:id="rId33"/>
    <p:sldId id="762" r:id="rId34"/>
    <p:sldId id="763" r:id="rId35"/>
    <p:sldId id="764" r:id="rId36"/>
    <p:sldId id="765" r:id="rId37"/>
    <p:sldId id="767" r:id="rId38"/>
    <p:sldId id="768" r:id="rId39"/>
    <p:sldId id="769" r:id="rId40"/>
    <p:sldId id="770" r:id="rId41"/>
    <p:sldId id="772" r:id="rId42"/>
    <p:sldId id="771" r:id="rId43"/>
    <p:sldId id="773" r:id="rId44"/>
    <p:sldId id="774" r:id="rId45"/>
    <p:sldId id="775" r:id="rId46"/>
    <p:sldId id="857" r:id="rId47"/>
    <p:sldId id="776" r:id="rId48"/>
    <p:sldId id="777" r:id="rId49"/>
    <p:sldId id="778" r:id="rId50"/>
    <p:sldId id="779" r:id="rId51"/>
    <p:sldId id="780" r:id="rId52"/>
    <p:sldId id="781" r:id="rId53"/>
    <p:sldId id="782" r:id="rId54"/>
    <p:sldId id="783" r:id="rId55"/>
    <p:sldId id="784" r:id="rId56"/>
    <p:sldId id="785" r:id="rId57"/>
    <p:sldId id="858" r:id="rId58"/>
    <p:sldId id="842" r:id="rId59"/>
    <p:sldId id="766" r:id="rId60"/>
    <p:sldId id="786" r:id="rId61"/>
    <p:sldId id="787" r:id="rId62"/>
    <p:sldId id="788" r:id="rId63"/>
    <p:sldId id="855" r:id="rId64"/>
    <p:sldId id="749" r:id="rId65"/>
    <p:sldId id="737" r:id="rId66"/>
    <p:sldId id="843" r:id="rId67"/>
    <p:sldId id="735" r:id="rId68"/>
    <p:sldId id="845" r:id="rId69"/>
    <p:sldId id="851" r:id="rId70"/>
    <p:sldId id="848" r:id="rId71"/>
    <p:sldId id="846" r:id="rId72"/>
    <p:sldId id="744" r:id="rId73"/>
    <p:sldId id="852" r:id="rId74"/>
    <p:sldId id="746" r:id="rId75"/>
    <p:sldId id="791" r:id="rId76"/>
    <p:sldId id="792" r:id="rId77"/>
    <p:sldId id="793" r:id="rId78"/>
    <p:sldId id="794" r:id="rId79"/>
    <p:sldId id="795" r:id="rId80"/>
    <p:sldId id="796" r:id="rId81"/>
    <p:sldId id="797" r:id="rId82"/>
    <p:sldId id="798" r:id="rId83"/>
    <p:sldId id="799" r:id="rId84"/>
    <p:sldId id="800" r:id="rId85"/>
    <p:sldId id="801" r:id="rId86"/>
    <p:sldId id="802" r:id="rId87"/>
    <p:sldId id="803" r:id="rId88"/>
    <p:sldId id="804" r:id="rId89"/>
    <p:sldId id="805" r:id="rId90"/>
    <p:sldId id="806" r:id="rId91"/>
    <p:sldId id="807" r:id="rId92"/>
    <p:sldId id="808" r:id="rId93"/>
    <p:sldId id="809" r:id="rId94"/>
    <p:sldId id="810" r:id="rId95"/>
    <p:sldId id="811" r:id="rId96"/>
    <p:sldId id="747" r:id="rId97"/>
    <p:sldId id="812" r:id="rId98"/>
    <p:sldId id="813" r:id="rId99"/>
    <p:sldId id="814" r:id="rId100"/>
    <p:sldId id="815" r:id="rId101"/>
    <p:sldId id="816" r:id="rId102"/>
    <p:sldId id="817" r:id="rId103"/>
    <p:sldId id="854" r:id="rId104"/>
    <p:sldId id="818" r:id="rId105"/>
    <p:sldId id="856" r:id="rId106"/>
    <p:sldId id="820" r:id="rId107"/>
    <p:sldId id="853" r:id="rId108"/>
    <p:sldId id="822" r:id="rId109"/>
    <p:sldId id="823" r:id="rId110"/>
    <p:sldId id="824" r:id="rId111"/>
    <p:sldId id="825" r:id="rId112"/>
    <p:sldId id="748" r:id="rId113"/>
    <p:sldId id="826" r:id="rId114"/>
    <p:sldId id="827" r:id="rId115"/>
    <p:sldId id="828" r:id="rId116"/>
    <p:sldId id="829" r:id="rId117"/>
    <p:sldId id="830" r:id="rId118"/>
    <p:sldId id="306" r:id="rId119"/>
    <p:sldId id="388" r:id="rId120"/>
    <p:sldId id="831" r:id="rId121"/>
    <p:sldId id="832" r:id="rId122"/>
    <p:sldId id="833" r:id="rId123"/>
    <p:sldId id="834" r:id="rId124"/>
    <p:sldId id="859" r:id="rId125"/>
    <p:sldId id="860" r:id="rId126"/>
    <p:sldId id="861" r:id="rId127"/>
    <p:sldId id="835" r:id="rId128"/>
    <p:sldId id="836" r:id="rId129"/>
    <p:sldId id="837" r:id="rId130"/>
    <p:sldId id="838" r:id="rId131"/>
    <p:sldId id="839" r:id="rId132"/>
    <p:sldId id="840" r:id="rId133"/>
    <p:sldId id="642" r:id="rId134"/>
    <p:sldId id="643" r:id="rId135"/>
  </p:sldIdLst>
  <p:sldSz cx="12192000" cy="6858000"/>
  <p:notesSz cx="6858000" cy="9144000"/>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ay 1" id="{0B64C8A5-7E2E-0448-A489-59363A916426}">
          <p14:sldIdLst>
            <p14:sldId id="373"/>
          </p14:sldIdLst>
        </p14:section>
        <p14:section name="Welcome and icebreaker" id="{02548F7A-4326-E944-86A2-0B2A86BA5DC8}">
          <p14:sldIdLst>
            <p14:sldId id="712"/>
            <p14:sldId id="386"/>
            <p14:sldId id="387"/>
            <p14:sldId id="599"/>
            <p14:sldId id="719"/>
            <p14:sldId id="276"/>
            <p14:sldId id="718"/>
            <p14:sldId id="734"/>
            <p14:sldId id="376"/>
            <p14:sldId id="750"/>
            <p14:sldId id="751"/>
            <p14:sldId id="752"/>
          </p14:sldIdLst>
        </p14:section>
        <p14:section name="UniSAFE framework and materials" id="{BBEB0815-FDD4-B045-8173-22C79C99DD6F}">
          <p14:sldIdLst>
            <p14:sldId id="602"/>
            <p14:sldId id="396"/>
            <p14:sldId id="753"/>
            <p14:sldId id="438"/>
            <p14:sldId id="633"/>
            <p14:sldId id="754"/>
            <p14:sldId id="739"/>
            <p14:sldId id="740"/>
            <p14:sldId id="741"/>
            <p14:sldId id="755"/>
            <p14:sldId id="756"/>
            <p14:sldId id="757"/>
            <p14:sldId id="758"/>
            <p14:sldId id="759"/>
            <p14:sldId id="760"/>
            <p14:sldId id="761"/>
            <p14:sldId id="762"/>
            <p14:sldId id="763"/>
            <p14:sldId id="764"/>
            <p14:sldId id="765"/>
            <p14:sldId id="767"/>
            <p14:sldId id="768"/>
            <p14:sldId id="769"/>
            <p14:sldId id="770"/>
            <p14:sldId id="772"/>
            <p14:sldId id="771"/>
            <p14:sldId id="773"/>
            <p14:sldId id="774"/>
            <p14:sldId id="775"/>
            <p14:sldId id="857"/>
            <p14:sldId id="776"/>
            <p14:sldId id="777"/>
            <p14:sldId id="778"/>
            <p14:sldId id="779"/>
            <p14:sldId id="780"/>
            <p14:sldId id="781"/>
            <p14:sldId id="782"/>
            <p14:sldId id="783"/>
            <p14:sldId id="784"/>
            <p14:sldId id="785"/>
            <p14:sldId id="858"/>
            <p14:sldId id="842"/>
            <p14:sldId id="766"/>
          </p14:sldIdLst>
        </p14:section>
        <p14:section name="Using participatory techniques" id="{B9AD177C-C417-A346-AC72-EB70F3A868E6}">
          <p14:sldIdLst>
            <p14:sldId id="786"/>
            <p14:sldId id="787"/>
            <p14:sldId id="788"/>
            <p14:sldId id="855"/>
            <p14:sldId id="749"/>
            <p14:sldId id="737"/>
            <p14:sldId id="843"/>
            <p14:sldId id="735"/>
            <p14:sldId id="845"/>
            <p14:sldId id="851"/>
            <p14:sldId id="848"/>
          </p14:sldIdLst>
        </p14:section>
        <p14:section name="Day 2" id="{D463D8BB-9414-0649-987B-5820075C94D0}">
          <p14:sldIdLst>
            <p14:sldId id="846"/>
            <p14:sldId id="744"/>
            <p14:sldId id="852"/>
            <p14:sldId id="746"/>
            <p14:sldId id="791"/>
            <p14:sldId id="792"/>
            <p14:sldId id="793"/>
            <p14:sldId id="794"/>
            <p14:sldId id="795"/>
            <p14:sldId id="796"/>
            <p14:sldId id="797"/>
            <p14:sldId id="798"/>
            <p14:sldId id="799"/>
            <p14:sldId id="800"/>
            <p14:sldId id="801"/>
            <p14:sldId id="802"/>
            <p14:sldId id="803"/>
            <p14:sldId id="804"/>
            <p14:sldId id="805"/>
            <p14:sldId id="806"/>
            <p14:sldId id="807"/>
            <p14:sldId id="808"/>
            <p14:sldId id="809"/>
            <p14:sldId id="810"/>
            <p14:sldId id="811"/>
            <p14:sldId id="747"/>
            <p14:sldId id="812"/>
            <p14:sldId id="813"/>
            <p14:sldId id="814"/>
            <p14:sldId id="815"/>
            <p14:sldId id="816"/>
            <p14:sldId id="817"/>
            <p14:sldId id="854"/>
            <p14:sldId id="818"/>
          </p14:sldIdLst>
        </p14:section>
        <p14:section name="Day 3" id="{F65471CC-959B-A344-B1B8-B7E16447B0FC}">
          <p14:sldIdLst>
            <p14:sldId id="856"/>
            <p14:sldId id="820"/>
            <p14:sldId id="853"/>
            <p14:sldId id="822"/>
            <p14:sldId id="823"/>
            <p14:sldId id="824"/>
            <p14:sldId id="825"/>
            <p14:sldId id="748"/>
            <p14:sldId id="826"/>
            <p14:sldId id="827"/>
            <p14:sldId id="828"/>
            <p14:sldId id="829"/>
            <p14:sldId id="830"/>
            <p14:sldId id="306"/>
            <p14:sldId id="388"/>
            <p14:sldId id="831"/>
            <p14:sldId id="832"/>
            <p14:sldId id="833"/>
            <p14:sldId id="834"/>
            <p14:sldId id="859"/>
            <p14:sldId id="860"/>
            <p14:sldId id="861"/>
            <p14:sldId id="835"/>
            <p14:sldId id="836"/>
            <p14:sldId id="837"/>
            <p14:sldId id="838"/>
            <p14:sldId id="839"/>
            <p14:sldId id="840"/>
            <p14:sldId id="642"/>
            <p14:sldId id="643"/>
          </p14:sldIdLst>
        </p14:section>
      </p14:section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2DA0152-D424-5C00-D2CA-A6444F2ECDB3}" name="Anne Laure Humbert" initials="AH" userId="S::p0077528@brookes.ac.uk::4c25fca2-8115-40c3-93d8-056833bd59c7" providerId="AD"/>
  <p188:author id="{A9C50A5F-3191-4166-D7FB-EFCF95FD108D}" name="Nathalie Wuiame" initials="NW" userId="S::nathalie.wuiame@yellowwindow.com::fde5d041-5c4d-40ed-88b6-6e98dcf68ca5" providerId="AD"/>
  <p188:author id="{D11FBB5F-A279-E1BC-A639-3829B0244F7C}" name="Vasia   Madesi" initials="VM" userId="S::vasia.madesi_yellowwindow.com#ext#@europeansf.onmicrosoft.com::16d47c5c-4b5a-452a-bc8a-bb2a63f077b9" providerId="AD"/>
  <p188:author id="{B60FA474-ED50-10B5-F66C-7A5F1EC2F0A7}" name="Diana Romina Puerto Michaut" initials="DP" userId="S::Puerto-MichautD@ceu.edu::6dc09cd1-cb78-44c0-bf28-d98baf3459cb" providerId="AD"/>
  <p188:author id="{E370729B-B67E-3172-816F-43AC9614DD79}" name="Anne Laure Humbert" initials="ALH" userId="S::anne.laure.humbert@gu.se::842e2bc8-1a03-4d14-a25a-c16c958f345d" providerId="AD"/>
  <p188:author id="{B0BF26A0-B065-7151-DA46-68DC685728B7}" name="panagiota.polykarpou" initials="pa" userId="S::panagiota.polykarpou_yellowwindow.com#ext#@europeansf.onmicrosoft.com::b681269c-c9eb-4120-b692-6b6995254c1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ADDA"/>
    <a:srgbClr val="964091"/>
    <a:srgbClr val="0F2235"/>
    <a:srgbClr val="5792CE"/>
    <a:srgbClr val="AED7BD"/>
    <a:srgbClr val="FFFFFF"/>
    <a:srgbClr val="87C39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165394-1A47-D20E-340D-9C65671789E4}" v="159" dt="2026-06-24T14:13:08.40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presProps" Target="presProps.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144" Type="http://schemas.microsoft.com/office/2018/10/relationships/authors" Target="author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viewProps" Target="view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microsoft.com/office/2016/11/relationships/changesInfo" Target="changesInfos/changesInfo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sia   Madesi" userId="S::vasia.madesi_yellowwindow.com#ext#@europeansf.onmicrosoft.com::16d47c5c-4b5a-452a-bc8a-bb2a63f077b9" providerId="AD" clId="Web-{A6165394-1A47-D20E-340D-9C65671789E4}"/>
    <pc:docChg chg="addSld delSld modSld modSection">
      <pc:chgData name="Vasia   Madesi" userId="S::vasia.madesi_yellowwindow.com#ext#@europeansf.onmicrosoft.com::16d47c5c-4b5a-452a-bc8a-bb2a63f077b9" providerId="AD" clId="Web-{A6165394-1A47-D20E-340D-9C65671789E4}" dt="2026-06-24T14:13:05.856" v="154" actId="20577"/>
      <pc:docMkLst>
        <pc:docMk/>
      </pc:docMkLst>
      <pc:sldChg chg="modSp modNotes">
        <pc:chgData name="Vasia   Madesi" userId="S::vasia.madesi_yellowwindow.com#ext#@europeansf.onmicrosoft.com::16d47c5c-4b5a-452a-bc8a-bb2a63f077b9" providerId="AD" clId="Web-{A6165394-1A47-D20E-340D-9C65671789E4}" dt="2026-06-24T13:31:47.785" v="19"/>
        <pc:sldMkLst>
          <pc:docMk/>
          <pc:sldMk cId="1900219768" sldId="373"/>
        </pc:sldMkLst>
        <pc:spChg chg="mod">
          <ac:chgData name="Vasia   Madesi" userId="S::vasia.madesi_yellowwindow.com#ext#@europeansf.onmicrosoft.com::16d47c5c-4b5a-452a-bc8a-bb2a63f077b9" providerId="AD" clId="Web-{A6165394-1A47-D20E-340D-9C65671789E4}" dt="2026-06-24T13:31:42.629" v="17" actId="20577"/>
          <ac:spMkLst>
            <pc:docMk/>
            <pc:sldMk cId="1900219768" sldId="373"/>
            <ac:spMk id="6" creationId="{37C8842C-ED4A-EF05-F3C2-BB8C215930EA}"/>
          </ac:spMkLst>
        </pc:spChg>
      </pc:sldChg>
      <pc:sldChg chg="modSp">
        <pc:chgData name="Vasia   Madesi" userId="S::vasia.madesi_yellowwindow.com#ext#@europeansf.onmicrosoft.com::16d47c5c-4b5a-452a-bc8a-bb2a63f077b9" providerId="AD" clId="Web-{A6165394-1A47-D20E-340D-9C65671789E4}" dt="2026-06-24T13:32:35.552" v="25" actId="20577"/>
        <pc:sldMkLst>
          <pc:docMk/>
          <pc:sldMk cId="600709339" sldId="387"/>
        </pc:sldMkLst>
        <pc:spChg chg="mod">
          <ac:chgData name="Vasia   Madesi" userId="S::vasia.madesi_yellowwindow.com#ext#@europeansf.onmicrosoft.com::16d47c5c-4b5a-452a-bc8a-bb2a63f077b9" providerId="AD" clId="Web-{A6165394-1A47-D20E-340D-9C65671789E4}" dt="2026-06-24T13:32:35.552" v="25" actId="20577"/>
          <ac:spMkLst>
            <pc:docMk/>
            <pc:sldMk cId="600709339" sldId="387"/>
            <ac:spMk id="3" creationId="{B19A15CB-D405-EA30-0654-F25D8A9253BC}"/>
          </ac:spMkLst>
        </pc:spChg>
        <pc:spChg chg="mod">
          <ac:chgData name="Vasia   Madesi" userId="S::vasia.madesi_yellowwindow.com#ext#@europeansf.onmicrosoft.com::16d47c5c-4b5a-452a-bc8a-bb2a63f077b9" providerId="AD" clId="Web-{A6165394-1A47-D20E-340D-9C65671789E4}" dt="2026-06-24T13:32:06.536" v="20"/>
          <ac:spMkLst>
            <pc:docMk/>
            <pc:sldMk cId="600709339" sldId="387"/>
            <ac:spMk id="5" creationId="{EEC46AC3-6E61-B571-4EDE-369F5F17D864}"/>
          </ac:spMkLst>
        </pc:spChg>
      </pc:sldChg>
      <pc:sldChg chg="modSp">
        <pc:chgData name="Vasia   Madesi" userId="S::vasia.madesi_yellowwindow.com#ext#@europeansf.onmicrosoft.com::16d47c5c-4b5a-452a-bc8a-bb2a63f077b9" providerId="AD" clId="Web-{A6165394-1A47-D20E-340D-9C65671789E4}" dt="2026-06-24T13:32:38.208" v="27" actId="20577"/>
        <pc:sldMkLst>
          <pc:docMk/>
          <pc:sldMk cId="2363753058" sldId="599"/>
        </pc:sldMkLst>
        <pc:spChg chg="mod">
          <ac:chgData name="Vasia   Madesi" userId="S::vasia.madesi_yellowwindow.com#ext#@europeansf.onmicrosoft.com::16d47c5c-4b5a-452a-bc8a-bb2a63f077b9" providerId="AD" clId="Web-{A6165394-1A47-D20E-340D-9C65671789E4}" dt="2026-06-24T13:32:16.020" v="21"/>
          <ac:spMkLst>
            <pc:docMk/>
            <pc:sldMk cId="2363753058" sldId="599"/>
            <ac:spMk id="2" creationId="{13CE6AD1-1C0E-04AC-C9B9-4F24D923E905}"/>
          </ac:spMkLst>
        </pc:spChg>
        <pc:spChg chg="mod">
          <ac:chgData name="Vasia   Madesi" userId="S::vasia.madesi_yellowwindow.com#ext#@europeansf.onmicrosoft.com::16d47c5c-4b5a-452a-bc8a-bb2a63f077b9" providerId="AD" clId="Web-{A6165394-1A47-D20E-340D-9C65671789E4}" dt="2026-06-24T13:32:38.208" v="27" actId="20577"/>
          <ac:spMkLst>
            <pc:docMk/>
            <pc:sldMk cId="2363753058" sldId="599"/>
            <ac:spMk id="3" creationId="{B19A15CB-D405-EA30-0654-F25D8A9253BC}"/>
          </ac:spMkLst>
        </pc:spChg>
      </pc:sldChg>
      <pc:sldChg chg="modNotes">
        <pc:chgData name="Vasia   Madesi" userId="S::vasia.madesi_yellowwindow.com#ext#@europeansf.onmicrosoft.com::16d47c5c-4b5a-452a-bc8a-bb2a63f077b9" providerId="AD" clId="Web-{A6165394-1A47-D20E-340D-9C65671789E4}" dt="2026-06-24T12:32:33.192" v="5"/>
        <pc:sldMkLst>
          <pc:docMk/>
          <pc:sldMk cId="946528608" sldId="633"/>
        </pc:sldMkLst>
      </pc:sldChg>
      <pc:sldChg chg="add">
        <pc:chgData name="Vasia   Madesi" userId="S::vasia.madesi_yellowwindow.com#ext#@europeansf.onmicrosoft.com::16d47c5c-4b5a-452a-bc8a-bb2a63f077b9" providerId="AD" clId="Web-{A6165394-1A47-D20E-340D-9C65671789E4}" dt="2026-06-24T13:55:13.667" v="140"/>
        <pc:sldMkLst>
          <pc:docMk/>
          <pc:sldMk cId="3469301786" sldId="642"/>
        </pc:sldMkLst>
      </pc:sldChg>
      <pc:sldChg chg="modSp add">
        <pc:chgData name="Vasia   Madesi" userId="S::vasia.madesi_yellowwindow.com#ext#@europeansf.onmicrosoft.com::16d47c5c-4b5a-452a-bc8a-bb2a63f077b9" providerId="AD" clId="Web-{A6165394-1A47-D20E-340D-9C65671789E4}" dt="2026-06-24T14:13:05.856" v="154" actId="20577"/>
        <pc:sldMkLst>
          <pc:docMk/>
          <pc:sldMk cId="1330816941" sldId="643"/>
        </pc:sldMkLst>
        <pc:spChg chg="mod">
          <ac:chgData name="Vasia   Madesi" userId="S::vasia.madesi_yellowwindow.com#ext#@europeansf.onmicrosoft.com::16d47c5c-4b5a-452a-bc8a-bb2a63f077b9" providerId="AD" clId="Web-{A6165394-1A47-D20E-340D-9C65671789E4}" dt="2026-06-24T14:13:05.856" v="154" actId="20577"/>
          <ac:spMkLst>
            <pc:docMk/>
            <pc:sldMk cId="1330816941" sldId="643"/>
            <ac:spMk id="5" creationId="{7DF1B334-A98B-3F0C-5EAF-1683FA3D8DC7}"/>
          </ac:spMkLst>
        </pc:spChg>
      </pc:sldChg>
      <pc:sldChg chg="modSp">
        <pc:chgData name="Vasia   Madesi" userId="S::vasia.madesi_yellowwindow.com#ext#@europeansf.onmicrosoft.com::16d47c5c-4b5a-452a-bc8a-bb2a63f077b9" providerId="AD" clId="Web-{A6165394-1A47-D20E-340D-9C65671789E4}" dt="2026-06-24T13:32:41.724" v="29" actId="20577"/>
        <pc:sldMkLst>
          <pc:docMk/>
          <pc:sldMk cId="3902501457" sldId="719"/>
        </pc:sldMkLst>
        <pc:spChg chg="mod">
          <ac:chgData name="Vasia   Madesi" userId="S::vasia.madesi_yellowwindow.com#ext#@europeansf.onmicrosoft.com::16d47c5c-4b5a-452a-bc8a-bb2a63f077b9" providerId="AD" clId="Web-{A6165394-1A47-D20E-340D-9C65671789E4}" dt="2026-06-24T13:32:41.724" v="29" actId="20577"/>
          <ac:spMkLst>
            <pc:docMk/>
            <pc:sldMk cId="3902501457" sldId="719"/>
            <ac:spMk id="2" creationId="{A067F049-8EA7-BEDD-10D1-0797F9EFBEC9}"/>
          </ac:spMkLst>
        </pc:spChg>
        <pc:spChg chg="mod">
          <ac:chgData name="Vasia   Madesi" userId="S::vasia.madesi_yellowwindow.com#ext#@europeansf.onmicrosoft.com::16d47c5c-4b5a-452a-bc8a-bb2a63f077b9" providerId="AD" clId="Web-{A6165394-1A47-D20E-340D-9C65671789E4}" dt="2026-06-24T13:32:22.739" v="22"/>
          <ac:spMkLst>
            <pc:docMk/>
            <pc:sldMk cId="3902501457" sldId="719"/>
            <ac:spMk id="3" creationId="{D9647D93-893B-E50A-5E2E-85D74240D37D}"/>
          </ac:spMkLst>
        </pc:spChg>
        <pc:spChg chg="mod">
          <ac:chgData name="Vasia   Madesi" userId="S::vasia.madesi_yellowwindow.com#ext#@europeansf.onmicrosoft.com::16d47c5c-4b5a-452a-bc8a-bb2a63f077b9" providerId="AD" clId="Web-{A6165394-1A47-D20E-340D-9C65671789E4}" dt="2026-06-24T13:32:22.755" v="23"/>
          <ac:spMkLst>
            <pc:docMk/>
            <pc:sldMk cId="3902501457" sldId="719"/>
            <ac:spMk id="8" creationId="{EA82B3B8-8904-0AE4-4194-0A6ADF614619}"/>
          </ac:spMkLst>
        </pc:spChg>
      </pc:sldChg>
      <pc:sldChg chg="modSp">
        <pc:chgData name="Vasia   Madesi" userId="S::vasia.madesi_yellowwindow.com#ext#@europeansf.onmicrosoft.com::16d47c5c-4b5a-452a-bc8a-bb2a63f077b9" providerId="AD" clId="Web-{A6165394-1A47-D20E-340D-9C65671789E4}" dt="2026-06-24T13:32:52.068" v="31"/>
        <pc:sldMkLst>
          <pc:docMk/>
          <pc:sldMk cId="1390983861" sldId="734"/>
        </pc:sldMkLst>
        <pc:spChg chg="mod">
          <ac:chgData name="Vasia   Madesi" userId="S::vasia.madesi_yellowwindow.com#ext#@europeansf.onmicrosoft.com::16d47c5c-4b5a-452a-bc8a-bb2a63f077b9" providerId="AD" clId="Web-{A6165394-1A47-D20E-340D-9C65671789E4}" dt="2026-06-24T13:32:52.068" v="31"/>
          <ac:spMkLst>
            <pc:docMk/>
            <pc:sldMk cId="1390983861" sldId="734"/>
            <ac:spMk id="5" creationId="{21D149C0-9865-2CF0-7A5D-EA0D80947709}"/>
          </ac:spMkLst>
        </pc:spChg>
        <pc:spChg chg="mod">
          <ac:chgData name="Vasia   Madesi" userId="S::vasia.madesi_yellowwindow.com#ext#@europeansf.onmicrosoft.com::16d47c5c-4b5a-452a-bc8a-bb2a63f077b9" providerId="AD" clId="Web-{A6165394-1A47-D20E-340D-9C65671789E4}" dt="2026-06-24T13:32:52.021" v="30"/>
          <ac:spMkLst>
            <pc:docMk/>
            <pc:sldMk cId="1390983861" sldId="734"/>
            <ac:spMk id="16" creationId="{B8075821-7A1D-027F-FC28-564BAE1D25B2}"/>
          </ac:spMkLst>
        </pc:spChg>
      </pc:sldChg>
      <pc:sldChg chg="modSp modNotes">
        <pc:chgData name="Vasia   Madesi" userId="S::vasia.madesi_yellowwindow.com#ext#@europeansf.onmicrosoft.com::16d47c5c-4b5a-452a-bc8a-bb2a63f077b9" providerId="AD" clId="Web-{A6165394-1A47-D20E-340D-9C65671789E4}" dt="2026-06-24T13:34:27.147" v="40" actId="20577"/>
        <pc:sldMkLst>
          <pc:docMk/>
          <pc:sldMk cId="2350642683" sldId="744"/>
        </pc:sldMkLst>
        <pc:spChg chg="mod">
          <ac:chgData name="Vasia   Madesi" userId="S::vasia.madesi_yellowwindow.com#ext#@europeansf.onmicrosoft.com::16d47c5c-4b5a-452a-bc8a-bb2a63f077b9" providerId="AD" clId="Web-{A6165394-1A47-D20E-340D-9C65671789E4}" dt="2026-06-24T13:34:27.147" v="40" actId="20577"/>
          <ac:spMkLst>
            <pc:docMk/>
            <pc:sldMk cId="2350642683" sldId="744"/>
            <ac:spMk id="6" creationId="{F5C9CD80-900F-54AC-32F3-D8D4A4262BEC}"/>
          </ac:spMkLst>
        </pc:spChg>
      </pc:sldChg>
      <pc:sldChg chg="modNotes">
        <pc:chgData name="Vasia   Madesi" userId="S::vasia.madesi_yellowwindow.com#ext#@europeansf.onmicrosoft.com::16d47c5c-4b5a-452a-bc8a-bb2a63f077b9" providerId="AD" clId="Web-{A6165394-1A47-D20E-340D-9C65671789E4}" dt="2026-06-24T12:35:47.568" v="8"/>
        <pc:sldMkLst>
          <pc:docMk/>
          <pc:sldMk cId="2310354207" sldId="749"/>
        </pc:sldMkLst>
      </pc:sldChg>
      <pc:sldChg chg="modSp">
        <pc:chgData name="Vasia   Madesi" userId="S::vasia.madesi_yellowwindow.com#ext#@europeansf.onmicrosoft.com::16d47c5c-4b5a-452a-bc8a-bb2a63f077b9" providerId="AD" clId="Web-{A6165394-1A47-D20E-340D-9C65671789E4}" dt="2026-06-24T13:33:05.193" v="32"/>
        <pc:sldMkLst>
          <pc:docMk/>
          <pc:sldMk cId="1103697125" sldId="751"/>
        </pc:sldMkLst>
        <pc:spChg chg="mod">
          <ac:chgData name="Vasia   Madesi" userId="S::vasia.madesi_yellowwindow.com#ext#@europeansf.onmicrosoft.com::16d47c5c-4b5a-452a-bc8a-bb2a63f077b9" providerId="AD" clId="Web-{A6165394-1A47-D20E-340D-9C65671789E4}" dt="2026-06-24T13:33:05.193" v="32"/>
          <ac:spMkLst>
            <pc:docMk/>
            <pc:sldMk cId="1103697125" sldId="751"/>
            <ac:spMk id="4" creationId="{C6D72D19-7AC1-923F-832C-DB91B1A6C932}"/>
          </ac:spMkLst>
        </pc:spChg>
      </pc:sldChg>
      <pc:sldChg chg="modNotes">
        <pc:chgData name="Vasia   Madesi" userId="S::vasia.madesi_yellowwindow.com#ext#@europeansf.onmicrosoft.com::16d47c5c-4b5a-452a-bc8a-bb2a63f077b9" providerId="AD" clId="Web-{A6165394-1A47-D20E-340D-9C65671789E4}" dt="2026-06-24T12:35:14.755" v="6"/>
        <pc:sldMkLst>
          <pc:docMk/>
          <pc:sldMk cId="3744120004" sldId="782"/>
        </pc:sldMkLst>
      </pc:sldChg>
      <pc:sldChg chg="modNotes">
        <pc:chgData name="Vasia   Madesi" userId="S::vasia.madesi_yellowwindow.com#ext#@europeansf.onmicrosoft.com::16d47c5c-4b5a-452a-bc8a-bb2a63f077b9" providerId="AD" clId="Web-{A6165394-1A47-D20E-340D-9C65671789E4}" dt="2026-06-24T12:36:39.287" v="12"/>
        <pc:sldMkLst>
          <pc:docMk/>
          <pc:sldMk cId="1204745251" sldId="813"/>
        </pc:sldMkLst>
      </pc:sldChg>
      <pc:sldChg chg="modSp">
        <pc:chgData name="Vasia   Madesi" userId="S::vasia.madesi_yellowwindow.com#ext#@europeansf.onmicrosoft.com::16d47c5c-4b5a-452a-bc8a-bb2a63f077b9" providerId="AD" clId="Web-{A6165394-1A47-D20E-340D-9C65671789E4}" dt="2026-06-24T13:54:20.588" v="133"/>
        <pc:sldMkLst>
          <pc:docMk/>
          <pc:sldMk cId="638030453" sldId="833"/>
        </pc:sldMkLst>
        <pc:spChg chg="mod">
          <ac:chgData name="Vasia   Madesi" userId="S::vasia.madesi_yellowwindow.com#ext#@europeansf.onmicrosoft.com::16d47c5c-4b5a-452a-bc8a-bb2a63f077b9" providerId="AD" clId="Web-{A6165394-1A47-D20E-340D-9C65671789E4}" dt="2026-06-24T13:54:20.588" v="133"/>
          <ac:spMkLst>
            <pc:docMk/>
            <pc:sldMk cId="638030453" sldId="833"/>
            <ac:spMk id="3" creationId="{13F30782-5F0B-040E-8CC7-5A4321ABC79B}"/>
          </ac:spMkLst>
        </pc:spChg>
      </pc:sldChg>
      <pc:sldChg chg="modSp">
        <pc:chgData name="Vasia   Madesi" userId="S::vasia.madesi_yellowwindow.com#ext#@europeansf.onmicrosoft.com::16d47c5c-4b5a-452a-bc8a-bb2a63f077b9" providerId="AD" clId="Web-{A6165394-1A47-D20E-340D-9C65671789E4}" dt="2026-06-24T13:52:51.899" v="121"/>
        <pc:sldMkLst>
          <pc:docMk/>
          <pc:sldMk cId="1502230863" sldId="834"/>
        </pc:sldMkLst>
        <pc:graphicFrameChg chg="mod modGraphic">
          <ac:chgData name="Vasia   Madesi" userId="S::vasia.madesi_yellowwindow.com#ext#@europeansf.onmicrosoft.com::16d47c5c-4b5a-452a-bc8a-bb2a63f077b9" providerId="AD" clId="Web-{A6165394-1A47-D20E-340D-9C65671789E4}" dt="2026-06-24T13:52:51.899" v="121"/>
          <ac:graphicFrameMkLst>
            <pc:docMk/>
            <pc:sldMk cId="1502230863" sldId="834"/>
            <ac:graphicFrameMk id="4" creationId="{B40A9A57-7050-9D76-3BCF-7F1E8DF722EE}"/>
          </ac:graphicFrameMkLst>
        </pc:graphicFrameChg>
      </pc:sldChg>
      <pc:sldChg chg="addSp delSp modSp modNotes">
        <pc:chgData name="Vasia   Madesi" userId="S::vasia.madesi_yellowwindow.com#ext#@europeansf.onmicrosoft.com::16d47c5c-4b5a-452a-bc8a-bb2a63f077b9" providerId="AD" clId="Web-{A6165394-1A47-D20E-340D-9C65671789E4}" dt="2026-06-24T13:54:56.948" v="139" actId="1076"/>
        <pc:sldMkLst>
          <pc:docMk/>
          <pc:sldMk cId="2387937591" sldId="838"/>
        </pc:sldMkLst>
        <pc:spChg chg="add del mod">
          <ac:chgData name="Vasia   Madesi" userId="S::vasia.madesi_yellowwindow.com#ext#@europeansf.onmicrosoft.com::16d47c5c-4b5a-452a-bc8a-bb2a63f077b9" providerId="AD" clId="Web-{A6165394-1A47-D20E-340D-9C65671789E4}" dt="2026-06-24T13:54:45.948" v="137"/>
          <ac:spMkLst>
            <pc:docMk/>
            <pc:sldMk cId="2387937591" sldId="838"/>
            <ac:spMk id="2" creationId="{BDC01D8B-1F2B-F9DA-3D0B-E5A099A9E2EF}"/>
          </ac:spMkLst>
        </pc:spChg>
        <pc:spChg chg="add">
          <ac:chgData name="Vasia   Madesi" userId="S::vasia.madesi_yellowwindow.com#ext#@europeansf.onmicrosoft.com::16d47c5c-4b5a-452a-bc8a-bb2a63f077b9" providerId="AD" clId="Web-{A6165394-1A47-D20E-340D-9C65671789E4}" dt="2026-06-24T13:54:51.729" v="138"/>
          <ac:spMkLst>
            <pc:docMk/>
            <pc:sldMk cId="2387937591" sldId="838"/>
            <ac:spMk id="6" creationId="{69CA2CE0-0DD7-4FE1-0FB8-DB76F61D273B}"/>
          </ac:spMkLst>
        </pc:spChg>
        <pc:picChg chg="mod">
          <ac:chgData name="Vasia   Madesi" userId="S::vasia.madesi_yellowwindow.com#ext#@europeansf.onmicrosoft.com::16d47c5c-4b5a-452a-bc8a-bb2a63f077b9" providerId="AD" clId="Web-{A6165394-1A47-D20E-340D-9C65671789E4}" dt="2026-06-24T13:54:56.948" v="139" actId="1076"/>
          <ac:picMkLst>
            <pc:docMk/>
            <pc:sldMk cId="2387937591" sldId="838"/>
            <ac:picMk id="7" creationId="{C8013BD9-1446-FE01-954B-5B15F63E3A0B}"/>
          </ac:picMkLst>
        </pc:picChg>
      </pc:sldChg>
      <pc:sldChg chg="del">
        <pc:chgData name="Vasia   Madesi" userId="S::vasia.madesi_yellowwindow.com#ext#@europeansf.onmicrosoft.com::16d47c5c-4b5a-452a-bc8a-bb2a63f077b9" providerId="AD" clId="Web-{A6165394-1A47-D20E-340D-9C65671789E4}" dt="2026-06-24T13:55:15.589" v="141"/>
        <pc:sldMkLst>
          <pc:docMk/>
          <pc:sldMk cId="1276818404" sldId="841"/>
        </pc:sldMkLst>
      </pc:sldChg>
      <pc:sldChg chg="modSp">
        <pc:chgData name="Vasia   Madesi" userId="S::vasia.madesi_yellowwindow.com#ext#@europeansf.onmicrosoft.com::16d47c5c-4b5a-452a-bc8a-bb2a63f077b9" providerId="AD" clId="Web-{A6165394-1A47-D20E-340D-9C65671789E4}" dt="2026-06-24T13:34:06.413" v="35" actId="20577"/>
        <pc:sldMkLst>
          <pc:docMk/>
          <pc:sldMk cId="1012515899" sldId="851"/>
        </pc:sldMkLst>
        <pc:spChg chg="mod">
          <ac:chgData name="Vasia   Madesi" userId="S::vasia.madesi_yellowwindow.com#ext#@europeansf.onmicrosoft.com::16d47c5c-4b5a-452a-bc8a-bb2a63f077b9" providerId="AD" clId="Web-{A6165394-1A47-D20E-340D-9C65671789E4}" dt="2026-06-24T13:34:03.960" v="33"/>
          <ac:spMkLst>
            <pc:docMk/>
            <pc:sldMk cId="1012515899" sldId="851"/>
            <ac:spMk id="2" creationId="{A58458EC-1DC7-DED8-F4CD-BB4A8706E1EE}"/>
          </ac:spMkLst>
        </pc:spChg>
        <pc:spChg chg="mod">
          <ac:chgData name="Vasia   Madesi" userId="S::vasia.madesi_yellowwindow.com#ext#@europeansf.onmicrosoft.com::16d47c5c-4b5a-452a-bc8a-bb2a63f077b9" providerId="AD" clId="Web-{A6165394-1A47-D20E-340D-9C65671789E4}" dt="2026-06-24T13:34:06.413" v="35" actId="20577"/>
          <ac:spMkLst>
            <pc:docMk/>
            <pc:sldMk cId="1012515899" sldId="851"/>
            <ac:spMk id="3" creationId="{5EEEC769-3F94-978B-B143-2FDD11EC46BA}"/>
          </ac:spMkLst>
        </pc:spChg>
      </pc:sldChg>
      <pc:sldChg chg="modSp">
        <pc:chgData name="Vasia   Madesi" userId="S::vasia.madesi_yellowwindow.com#ext#@europeansf.onmicrosoft.com::16d47c5c-4b5a-452a-bc8a-bb2a63f077b9" providerId="AD" clId="Web-{A6165394-1A47-D20E-340D-9C65671789E4}" dt="2026-06-24T13:35:06.804" v="46" actId="20577"/>
        <pc:sldMkLst>
          <pc:docMk/>
          <pc:sldMk cId="2788387491" sldId="852"/>
        </pc:sldMkLst>
        <pc:spChg chg="mod">
          <ac:chgData name="Vasia   Madesi" userId="S::vasia.madesi_yellowwindow.com#ext#@europeansf.onmicrosoft.com::16d47c5c-4b5a-452a-bc8a-bb2a63f077b9" providerId="AD" clId="Web-{A6165394-1A47-D20E-340D-9C65671789E4}" dt="2026-06-24T13:35:05.726" v="44" actId="20577"/>
          <ac:spMkLst>
            <pc:docMk/>
            <pc:sldMk cId="2788387491" sldId="852"/>
            <ac:spMk id="2" creationId="{838200DF-FF7D-B6C5-24F8-2AE55A9BA434}"/>
          </ac:spMkLst>
        </pc:spChg>
        <pc:spChg chg="mod">
          <ac:chgData name="Vasia   Madesi" userId="S::vasia.madesi_yellowwindow.com#ext#@europeansf.onmicrosoft.com::16d47c5c-4b5a-452a-bc8a-bb2a63f077b9" providerId="AD" clId="Web-{A6165394-1A47-D20E-340D-9C65671789E4}" dt="2026-06-24T13:35:06.804" v="46" actId="20577"/>
          <ac:spMkLst>
            <pc:docMk/>
            <pc:sldMk cId="2788387491" sldId="852"/>
            <ac:spMk id="3" creationId="{A2EC1C2D-925A-2B0F-ACDB-A898D95186CC}"/>
          </ac:spMkLst>
        </pc:spChg>
      </pc:sldChg>
      <pc:sldChg chg="modSp">
        <pc:chgData name="Vasia   Madesi" userId="S::vasia.madesi_yellowwindow.com#ext#@europeansf.onmicrosoft.com::16d47c5c-4b5a-452a-bc8a-bb2a63f077b9" providerId="AD" clId="Web-{A6165394-1A47-D20E-340D-9C65671789E4}" dt="2026-06-24T13:37:18.369" v="50" actId="20577"/>
        <pc:sldMkLst>
          <pc:docMk/>
          <pc:sldMk cId="990170528" sldId="854"/>
        </pc:sldMkLst>
        <pc:spChg chg="mod">
          <ac:chgData name="Vasia   Madesi" userId="S::vasia.madesi_yellowwindow.com#ext#@europeansf.onmicrosoft.com::16d47c5c-4b5a-452a-bc8a-bb2a63f077b9" providerId="AD" clId="Web-{A6165394-1A47-D20E-340D-9C65671789E4}" dt="2026-06-24T13:37:13.744" v="48" actId="20577"/>
          <ac:spMkLst>
            <pc:docMk/>
            <pc:sldMk cId="990170528" sldId="854"/>
            <ac:spMk id="2" creationId="{2C512BA9-67A3-58FA-599A-8884B6D7531A}"/>
          </ac:spMkLst>
        </pc:spChg>
        <pc:spChg chg="mod">
          <ac:chgData name="Vasia   Madesi" userId="S::vasia.madesi_yellowwindow.com#ext#@europeansf.onmicrosoft.com::16d47c5c-4b5a-452a-bc8a-bb2a63f077b9" providerId="AD" clId="Web-{A6165394-1A47-D20E-340D-9C65671789E4}" dt="2026-06-24T13:37:18.369" v="50" actId="20577"/>
          <ac:spMkLst>
            <pc:docMk/>
            <pc:sldMk cId="990170528" sldId="854"/>
            <ac:spMk id="8" creationId="{9A4AD184-3D85-8D80-7AE9-BA415ED51ABA}"/>
          </ac:spMkLst>
        </pc:spChg>
      </pc:sldChg>
      <pc:sldChg chg="modSp modNotes">
        <pc:chgData name="Vasia   Madesi" userId="S::vasia.madesi_yellowwindow.com#ext#@europeansf.onmicrosoft.com::16d47c5c-4b5a-452a-bc8a-bb2a63f077b9" providerId="AD" clId="Web-{A6165394-1A47-D20E-340D-9C65671789E4}" dt="2026-06-24T13:39:12.668" v="54" actId="20577"/>
        <pc:sldMkLst>
          <pc:docMk/>
          <pc:sldMk cId="692646751" sldId="856"/>
        </pc:sldMkLst>
        <pc:spChg chg="mod">
          <ac:chgData name="Vasia   Madesi" userId="S::vasia.madesi_yellowwindow.com#ext#@europeansf.onmicrosoft.com::16d47c5c-4b5a-452a-bc8a-bb2a63f077b9" providerId="AD" clId="Web-{A6165394-1A47-D20E-340D-9C65671789E4}" dt="2026-06-24T13:39:12.668" v="54" actId="20577"/>
          <ac:spMkLst>
            <pc:docMk/>
            <pc:sldMk cId="692646751" sldId="856"/>
            <ac:spMk id="6" creationId="{9554D0C5-6CE6-030A-141A-22C91000BB55}"/>
          </ac:spMkLst>
        </pc:spChg>
      </pc:sldChg>
      <pc:sldChg chg="modSp add replId">
        <pc:chgData name="Vasia   Madesi" userId="S::vasia.madesi_yellowwindow.com#ext#@europeansf.onmicrosoft.com::16d47c5c-4b5a-452a-bc8a-bb2a63f077b9" providerId="AD" clId="Web-{A6165394-1A47-D20E-340D-9C65671789E4}" dt="2026-06-24T13:53:20.400" v="124"/>
        <pc:sldMkLst>
          <pc:docMk/>
          <pc:sldMk cId="761776821" sldId="859"/>
        </pc:sldMkLst>
        <pc:graphicFrameChg chg="modGraphic">
          <ac:chgData name="Vasia   Madesi" userId="S::vasia.madesi_yellowwindow.com#ext#@europeansf.onmicrosoft.com::16d47c5c-4b5a-452a-bc8a-bb2a63f077b9" providerId="AD" clId="Web-{A6165394-1A47-D20E-340D-9C65671789E4}" dt="2026-06-24T13:53:20.400" v="124"/>
          <ac:graphicFrameMkLst>
            <pc:docMk/>
            <pc:sldMk cId="761776821" sldId="859"/>
            <ac:graphicFrameMk id="4" creationId="{C3567679-1C14-0643-BDB9-25F74F8BB971}"/>
          </ac:graphicFrameMkLst>
        </pc:graphicFrameChg>
      </pc:sldChg>
      <pc:sldChg chg="addSp delSp modSp add replId">
        <pc:chgData name="Vasia   Madesi" userId="S::vasia.madesi_yellowwindow.com#ext#@europeansf.onmicrosoft.com::16d47c5c-4b5a-452a-bc8a-bb2a63f077b9" providerId="AD" clId="Web-{A6165394-1A47-D20E-340D-9C65671789E4}" dt="2026-06-24T13:54:02.400" v="131"/>
        <pc:sldMkLst>
          <pc:docMk/>
          <pc:sldMk cId="573543636" sldId="860"/>
        </pc:sldMkLst>
        <pc:graphicFrameChg chg="add del modGraphic">
          <ac:chgData name="Vasia   Madesi" userId="S::vasia.madesi_yellowwindow.com#ext#@europeansf.onmicrosoft.com::16d47c5c-4b5a-452a-bc8a-bb2a63f077b9" providerId="AD" clId="Web-{A6165394-1A47-D20E-340D-9C65671789E4}" dt="2026-06-24T13:54:02.400" v="131"/>
          <ac:graphicFrameMkLst>
            <pc:docMk/>
            <pc:sldMk cId="573543636" sldId="860"/>
            <ac:graphicFrameMk id="4" creationId="{C701DA8D-070F-FCB7-9D65-9C2208BAC5E3}"/>
          </ac:graphicFrameMkLst>
        </pc:graphicFrameChg>
      </pc:sldChg>
      <pc:sldChg chg="modSp add replId">
        <pc:chgData name="Vasia   Madesi" userId="S::vasia.madesi_yellowwindow.com#ext#@europeansf.onmicrosoft.com::16d47c5c-4b5a-452a-bc8a-bb2a63f077b9" providerId="AD" clId="Web-{A6165394-1A47-D20E-340D-9C65671789E4}" dt="2026-06-24T13:54:09.932" v="132"/>
        <pc:sldMkLst>
          <pc:docMk/>
          <pc:sldMk cId="481177758" sldId="861"/>
        </pc:sldMkLst>
        <pc:graphicFrameChg chg="modGraphic">
          <ac:chgData name="Vasia   Madesi" userId="S::vasia.madesi_yellowwindow.com#ext#@europeansf.onmicrosoft.com::16d47c5c-4b5a-452a-bc8a-bb2a63f077b9" providerId="AD" clId="Web-{A6165394-1A47-D20E-340D-9C65671789E4}" dt="2026-06-24T13:54:09.932" v="132"/>
          <ac:graphicFrameMkLst>
            <pc:docMk/>
            <pc:sldMk cId="481177758" sldId="861"/>
            <ac:graphicFrameMk id="4" creationId="{A76C50FF-5F02-BC77-3F72-9B45503246DA}"/>
          </ac:graphicFrameMkLst>
        </pc:graphicFrameChg>
      </pc:sldChg>
      <pc:sldChg chg="add del replId">
        <pc:chgData name="Vasia   Madesi" userId="S::vasia.madesi_yellowwindow.com#ext#@europeansf.onmicrosoft.com::16d47c5c-4b5a-452a-bc8a-bb2a63f077b9" providerId="AD" clId="Web-{A6165394-1A47-D20E-340D-9C65671789E4}" dt="2026-06-24T13:53:40.509" v="128"/>
        <pc:sldMkLst>
          <pc:docMk/>
          <pc:sldMk cId="2617625061" sldId="86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545DD6B-8B9E-6542-B9D8-9C1F4F618C3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CA3FEA30-BC4C-994F-B889-93D5D297B2D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E86BD2-5E6F-9C4A-99AC-16E36CEFF90D}" type="datetimeFigureOut">
              <a:rPr lang="fr-FR" smtClean="0"/>
              <a:t>24/06/2026</a:t>
            </a:fld>
            <a:endParaRPr lang="fr-FR"/>
          </a:p>
        </p:txBody>
      </p:sp>
      <p:sp>
        <p:nvSpPr>
          <p:cNvPr id="4" name="Espace réservé du pied de page 3">
            <a:extLst>
              <a:ext uri="{FF2B5EF4-FFF2-40B4-BE49-F238E27FC236}">
                <a16:creationId xmlns:a16="http://schemas.microsoft.com/office/drawing/2014/main" id="{30E81971-FA2E-5547-9042-F8E6C23D427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508A43C-14BB-3748-8C76-B0D47DF8CB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257744E-A28D-CC45-B59D-2AA8FD0E764C}" type="slidenum">
              <a:rPr lang="fr-FR" smtClean="0"/>
              <a:t>‹#›</a:t>
            </a:fld>
            <a:endParaRPr lang="fr-FR"/>
          </a:p>
        </p:txBody>
      </p:sp>
    </p:spTree>
    <p:extLst>
      <p:ext uri="{BB962C8B-B14F-4D97-AF65-F5344CB8AC3E}">
        <p14:creationId xmlns:p14="http://schemas.microsoft.com/office/powerpoint/2010/main" val="2549388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D-DIN" panose="020B0504030202030204" pitchFamily="34"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D-DIN" panose="020B0504030202030204" pitchFamily="34" charset="77"/>
              </a:defRPr>
            </a:lvl1pPr>
          </a:lstStyle>
          <a:p>
            <a:fld id="{108FFD40-13C9-7B48-A0BE-E251E1E33FE5}" type="datetimeFigureOut">
              <a:rPr lang="en-US" smtClean="0"/>
              <a:pPr/>
              <a:t>6/24/2026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D-DIN" panose="020B0504030202030204" pitchFamily="34"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D-DIN" panose="020B0504030202030204" pitchFamily="34" charset="77"/>
              </a:defRPr>
            </a:lvl1pPr>
          </a:lstStyle>
          <a:p>
            <a:fld id="{6F8E2375-F1B1-284C-A827-B0E603FDBDD8}" type="slidenum">
              <a:rPr lang="en-US" smtClean="0"/>
              <a:pPr/>
              <a:t>‹#›</a:t>
            </a:fld>
            <a:endParaRPr lang="en-US"/>
          </a:p>
        </p:txBody>
      </p:sp>
    </p:spTree>
    <p:extLst>
      <p:ext uri="{BB962C8B-B14F-4D97-AF65-F5344CB8AC3E}">
        <p14:creationId xmlns:p14="http://schemas.microsoft.com/office/powerpoint/2010/main" val="93844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D-DIN" panose="020B0504030202030204" pitchFamily="34" charset="77"/>
        <a:ea typeface="+mn-ea"/>
        <a:cs typeface="+mn-cs"/>
      </a:defRPr>
    </a:lvl1pPr>
    <a:lvl2pPr marL="457200" algn="l" defTabSz="914400" rtl="0" eaLnBrk="1" latinLnBrk="0" hangingPunct="1">
      <a:defRPr sz="1200" b="0" i="0" kern="1200">
        <a:solidFill>
          <a:schemeClr val="tx1"/>
        </a:solidFill>
        <a:latin typeface="D-DIN" panose="020B0504030202030204" pitchFamily="34" charset="77"/>
        <a:ea typeface="+mn-ea"/>
        <a:cs typeface="+mn-cs"/>
      </a:defRPr>
    </a:lvl2pPr>
    <a:lvl3pPr marL="914400" algn="l" defTabSz="914400" rtl="0" eaLnBrk="1" latinLnBrk="0" hangingPunct="1">
      <a:defRPr sz="1200" b="0" i="0" kern="1200">
        <a:solidFill>
          <a:schemeClr val="tx1"/>
        </a:solidFill>
        <a:latin typeface="D-DIN" panose="020B0504030202030204" pitchFamily="34" charset="77"/>
        <a:ea typeface="+mn-ea"/>
        <a:cs typeface="+mn-cs"/>
      </a:defRPr>
    </a:lvl3pPr>
    <a:lvl4pPr marL="1371600" algn="l" defTabSz="914400" rtl="0" eaLnBrk="1" latinLnBrk="0" hangingPunct="1">
      <a:defRPr sz="1200" b="0" i="0" kern="1200">
        <a:solidFill>
          <a:schemeClr val="tx1"/>
        </a:solidFill>
        <a:latin typeface="D-DIN" panose="020B0504030202030204" pitchFamily="34" charset="77"/>
        <a:ea typeface="+mn-ea"/>
        <a:cs typeface="+mn-cs"/>
      </a:defRPr>
    </a:lvl4pPr>
    <a:lvl5pPr marL="1828800" algn="l" defTabSz="914400" rtl="0" eaLnBrk="1" latinLnBrk="0" hangingPunct="1">
      <a:defRPr sz="1200" b="0" i="0" kern="1200">
        <a:solidFill>
          <a:schemeClr val="tx1"/>
        </a:solidFill>
        <a:latin typeface="D-DIN" panose="020B0504030202030204"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open.spotify.com/playlist/0xyVcHFkq1TyMtuZaL4Hn8?si=d265c759a24d4061"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europeansf.sharepoint.com/:v:/r/sites/GenderSafe/Shared%20Documents/WP4%20-%20Training/4.3%20Implementation%20%26%20roll-out%20of%20training%20activities/Briefing%20session%20on%20quality%20standards/Briefing%20meeting_Recording.mp4?csf=1&amp;web=1&amp;e=YtuJgN"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s://open.spotify.com/playlist/0xyVcHFkq1TyMtuZaL4Hn8?si=d265c759a24d4061" TargetMode="External"/><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s://open.spotify.com/playlist/0xyVcHFkq1TyMtuZaL4Hn8?si=d265c759a24d4061" TargetMode="External"/><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5000"/>
              </a:lnSpc>
              <a:spcAft>
                <a:spcPts val="800"/>
              </a:spcAft>
            </a:pPr>
            <a:endParaRPr lang="en-GB" sz="1800" dirty="0">
              <a:latin typeface="Times New Roman" panose="02020603050405020304" pitchFamily="18" charset="0"/>
              <a:ea typeface="Arial" panose="020B0604020202020204" pitchFamily="34" charset="0"/>
              <a:cs typeface="Times New Roman" panose="02020603050405020304" pitchFamily="18" charset="0"/>
            </a:endParaRPr>
          </a:p>
          <a:p>
            <a:pPr algn="just">
              <a:lnSpc>
                <a:spcPct val="114999"/>
              </a:lnSpc>
              <a:spcAft>
                <a:spcPts val="800"/>
              </a:spcAft>
            </a:pPr>
            <a:endParaRPr lang="en-GB" i="1">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a:t>
            </a:fld>
            <a:endParaRPr lang="en-US"/>
          </a:p>
        </p:txBody>
      </p:sp>
    </p:spTree>
    <p:extLst>
      <p:ext uri="{BB962C8B-B14F-4D97-AF65-F5344CB8AC3E}">
        <p14:creationId xmlns:p14="http://schemas.microsoft.com/office/powerpoint/2010/main" val="4114988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0463C0-E286-7C0E-69FD-EFE490F202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1E6BA3-80CC-3239-9C1B-9C865EDF06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2811EF-D7F4-92F4-76E0-2B1C98B59E76}"/>
              </a:ext>
            </a:extLst>
          </p:cNvPr>
          <p:cNvSpPr>
            <a:spLocks noGrp="1"/>
          </p:cNvSpPr>
          <p:nvPr>
            <p:ph type="body" idx="1"/>
          </p:nvPr>
        </p:nvSpPr>
        <p:spPr/>
        <p:txBody>
          <a:bodyPr/>
          <a:lstStyle/>
          <a:p>
            <a:r>
              <a:rPr lang="en-US">
                <a:latin typeface="D-DIN"/>
              </a:rPr>
              <a:t>Let's discuss how </a:t>
            </a:r>
            <a:r>
              <a:rPr lang="en-US" err="1">
                <a:latin typeface="D-DIN"/>
              </a:rPr>
              <a:t>UniSAFE</a:t>
            </a:r>
            <a:r>
              <a:rPr lang="en-US">
                <a:latin typeface="D-DIN"/>
              </a:rPr>
              <a:t> has evolved into </a:t>
            </a:r>
            <a:r>
              <a:rPr lang="en-US" err="1">
                <a:latin typeface="D-DIN"/>
              </a:rPr>
              <a:t>GenderSAFE</a:t>
            </a:r>
            <a:r>
              <a:rPr lang="en-US">
                <a:latin typeface="D-DIN"/>
              </a:rPr>
              <a:t>, focusing on generating knowledge, producing tools, and setting comprehensive policies to effectively counteract gender-based violence.</a:t>
            </a:r>
          </a:p>
        </p:txBody>
      </p:sp>
      <p:sp>
        <p:nvSpPr>
          <p:cNvPr id="4" name="Slide Number Placeholder 3">
            <a:extLst>
              <a:ext uri="{FF2B5EF4-FFF2-40B4-BE49-F238E27FC236}">
                <a16:creationId xmlns:a16="http://schemas.microsoft.com/office/drawing/2014/main" id="{4026E1C7-6482-9248-5504-AE8FAEAB69A0}"/>
              </a:ext>
            </a:extLst>
          </p:cNvPr>
          <p:cNvSpPr>
            <a:spLocks noGrp="1"/>
          </p:cNvSpPr>
          <p:nvPr>
            <p:ph type="sldNum" sz="quarter" idx="5"/>
          </p:nvPr>
        </p:nvSpPr>
        <p:spPr/>
        <p:txBody>
          <a:bodyPr/>
          <a:lstStyle/>
          <a:p>
            <a:fld id="{6F8E2375-F1B1-284C-A827-B0E603FDBDD8}" type="slidenum">
              <a:rPr lang="en-US" smtClean="0"/>
              <a:pPr/>
              <a:t>11</a:t>
            </a:fld>
            <a:endParaRPr lang="en-US"/>
          </a:p>
        </p:txBody>
      </p:sp>
    </p:spTree>
    <p:extLst>
      <p:ext uri="{BB962C8B-B14F-4D97-AF65-F5344CB8AC3E}">
        <p14:creationId xmlns:p14="http://schemas.microsoft.com/office/powerpoint/2010/main" val="2686317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Let’s start with a fun ice-breaker to help everyone relax and get to know each other a bit better. This activity is not only enjoyable but will also set the stage for open communication and teamwork throughout our session today. In a moment, I will randomly assign each of you to a breakout room with one other participant. You will have five minutes to chat and find two things you have in common. It could be anything - hobbies, favorite foods, places you’ve traveled, books you love, or even pets you own. The goal is to break the ice and build connections!</a:t>
            </a:r>
            <a:endParaRPr lang="en-US"/>
          </a:p>
          <a:p>
            <a:pPr marL="285750" indent="-285750">
              <a:buFont typeface="Arial"/>
              <a:buChar char="•"/>
            </a:pPr>
            <a:endParaRPr lang="en-US">
              <a:latin typeface="D-DIN"/>
              <a:ea typeface="Calibri"/>
              <a:cs typeface="Calibri"/>
            </a:endParaRPr>
          </a:p>
          <a:p>
            <a:r>
              <a:rPr lang="en-US">
                <a:latin typeface="D-DIN"/>
              </a:rPr>
              <a:t>Welcome back, everyone! I hope you had a lively discussion in your breakout rooms. Now, I’d love for at least two groups to volunteer to share the commonalities they discovered. Who would like to go first?</a:t>
            </a:r>
            <a:endParaRPr lang="en-US">
              <a:latin typeface="D-DIN"/>
              <a:ea typeface="Calibri"/>
              <a:cs typeface="Calibri"/>
            </a:endParaRPr>
          </a:p>
          <a:p>
            <a:r>
              <a:rPr lang="en-US">
                <a:latin typeface="D-DIN"/>
              </a:rPr>
              <a:t>Thank you all for participating and sharing! It’s great to see the diverse interests and backgrounds we have here. Let’s carry this spirit of openness and collaboration as we move forward into today’s session. Remember, the connections we build here are just as important as the content we cover. </a:t>
            </a:r>
            <a:endParaRPr lang="en-US"/>
          </a:p>
          <a:p>
            <a:endParaRPr lang="en-US">
              <a:latin typeface="Calibri"/>
              <a:ea typeface="Calibri"/>
              <a:cs typeface="Calibri"/>
            </a:endParaRPr>
          </a:p>
          <a:p>
            <a:pPr marL="457200" indent="-457200">
              <a:buFont typeface="Arial,Sans-Serif"/>
              <a:buChar char="•"/>
            </a:pPr>
            <a:r>
              <a:rPr lang="en-GB" sz="1200">
                <a:latin typeface="Arial"/>
                <a:cs typeface="Arial"/>
              </a:rPr>
              <a:t>Randomly assigned into pairs in breakout rooms (3 minutes)</a:t>
            </a:r>
            <a:r>
              <a:rPr lang="en-US" sz="1200">
                <a:latin typeface="Arial"/>
                <a:cs typeface="Arial"/>
              </a:rPr>
              <a:t>​</a:t>
            </a:r>
          </a:p>
          <a:p>
            <a:pPr marL="457200" indent="-457200">
              <a:buFont typeface="Arial,Sans-Serif"/>
              <a:buChar char="•"/>
            </a:pPr>
            <a:r>
              <a:rPr lang="en-GB" sz="1200">
                <a:latin typeface="Arial"/>
                <a:cs typeface="Arial"/>
              </a:rPr>
              <a:t>Returning to plenary to share with the group (7 minutes) </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12</a:t>
            </a:fld>
            <a:endParaRPr lang="en-US"/>
          </a:p>
        </p:txBody>
      </p:sp>
    </p:spTree>
    <p:extLst>
      <p:ext uri="{BB962C8B-B14F-4D97-AF65-F5344CB8AC3E}">
        <p14:creationId xmlns:p14="http://schemas.microsoft.com/office/powerpoint/2010/main" val="2214015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a:effectLst/>
                <a:latin typeface="Times New Roman"/>
                <a:ea typeface="Arial" panose="020B0604020202020204" pitchFamily="34" charset="0"/>
                <a:cs typeface="Times New Roman"/>
              </a:rPr>
              <a:t>Share expectations &amp; what you hope to learn</a:t>
            </a:r>
          </a:p>
          <a:p>
            <a:pPr marL="0" marR="0" algn="just">
              <a:lnSpc>
                <a:spcPct val="115000"/>
              </a:lnSpc>
              <a:spcBef>
                <a:spcPts val="0"/>
              </a:spcBef>
              <a:spcAft>
                <a:spcPts val="800"/>
              </a:spcAft>
            </a:pPr>
            <a:endParaRPr lang="en-GB" sz="1800">
              <a:effectLst/>
              <a:latin typeface="Times New Roman"/>
              <a:ea typeface="Arial" panose="020B0604020202020204" pitchFamily="34" charset="0"/>
              <a:cs typeface="Times New Roman"/>
            </a:endParaRPr>
          </a:p>
          <a:p>
            <a:pPr marL="0" marR="0" algn="just">
              <a:lnSpc>
                <a:spcPct val="115000"/>
              </a:lnSpc>
              <a:spcBef>
                <a:spcPts val="0"/>
              </a:spcBef>
              <a:spcAft>
                <a:spcPts val="800"/>
              </a:spcAft>
            </a:pPr>
            <a:r>
              <a:rPr lang="en-GB" sz="1800">
                <a:effectLst/>
                <a:latin typeface="Times New Roman"/>
                <a:ea typeface="Arial" panose="020B0604020202020204" pitchFamily="34" charset="0"/>
                <a:cs typeface="Times New Roman"/>
              </a:rPr>
              <a:t>To start:</a:t>
            </a:r>
          </a:p>
          <a:p>
            <a:pPr marL="0" marR="0" algn="just">
              <a:lnSpc>
                <a:spcPct val="115000"/>
              </a:lnSpc>
              <a:spcBef>
                <a:spcPts val="0"/>
              </a:spcBef>
              <a:spcAft>
                <a:spcPts val="800"/>
              </a:spcAft>
            </a:pPr>
            <a:r>
              <a:rPr lang="en-GB" sz="1800">
                <a:effectLst/>
                <a:latin typeface="Times New Roman"/>
                <a:ea typeface="Arial" panose="020B0604020202020204" pitchFamily="34" charset="0"/>
                <a:cs typeface="Times New Roman"/>
              </a:rPr>
              <a:t>https://www.mentimeter.com/app/presentation/alpzexmyj6ees36v5i28i94kunbtgq7x/present?question=z5ywbyy36o8a</a:t>
            </a:r>
          </a:p>
          <a:p>
            <a:pPr marL="0" marR="0" algn="just">
              <a:lnSpc>
                <a:spcPct val="115000"/>
              </a:lnSpc>
              <a:spcBef>
                <a:spcPts val="0"/>
              </a:spcBef>
              <a:spcAft>
                <a:spcPts val="800"/>
              </a:spcAft>
            </a:pPr>
            <a:endParaRPr lang="en-GB" sz="1800">
              <a:effectLst/>
              <a:latin typeface="Times New Roman"/>
              <a:ea typeface="Arial" panose="020B0604020202020204" pitchFamily="34" charset="0"/>
              <a:cs typeface="Times New Roman"/>
            </a:endParaRPr>
          </a:p>
          <a:p>
            <a:pPr marL="0" marR="0" algn="just">
              <a:lnSpc>
                <a:spcPct val="115000"/>
              </a:lnSpc>
              <a:spcBef>
                <a:spcPts val="0"/>
              </a:spcBef>
              <a:spcAft>
                <a:spcPts val="800"/>
              </a:spcAft>
            </a:pPr>
            <a:endParaRPr lang="en-GB" sz="1800">
              <a:effectLst/>
              <a:latin typeface="Times New Roman"/>
              <a:ea typeface="Arial" panose="020B0604020202020204" pitchFamily="34" charset="0"/>
              <a:cs typeface="Times New Roman"/>
            </a:endParaRPr>
          </a:p>
          <a:p>
            <a:pPr marL="0" marR="0" algn="just">
              <a:lnSpc>
                <a:spcPct val="115000"/>
              </a:lnSpc>
              <a:spcBef>
                <a:spcPts val="0"/>
              </a:spcBef>
              <a:spcAft>
                <a:spcPts val="800"/>
              </a:spcAft>
            </a:pPr>
            <a:r>
              <a:rPr lang="en-GB" sz="1800">
                <a:effectLst/>
                <a:latin typeface="Times New Roman"/>
                <a:ea typeface="Arial" panose="020B0604020202020204" pitchFamily="34" charset="0"/>
                <a:cs typeface="Times New Roman"/>
              </a:rPr>
              <a:t>For participants</a:t>
            </a:r>
          </a:p>
          <a:p>
            <a:pPr marL="0" marR="0" algn="just">
              <a:lnSpc>
                <a:spcPct val="115000"/>
              </a:lnSpc>
              <a:spcBef>
                <a:spcPts val="0"/>
              </a:spcBef>
              <a:spcAft>
                <a:spcPts val="800"/>
              </a:spcAft>
            </a:pPr>
            <a:r>
              <a:rPr lang="en-GB" sz="1800">
                <a:effectLst/>
                <a:latin typeface="Times New Roman"/>
                <a:ea typeface="Arial" panose="020B0604020202020204" pitchFamily="34" charset="0"/>
                <a:cs typeface="Times New Roman"/>
              </a:rPr>
              <a:t>https://www.menti.com/almvp186wmfd</a:t>
            </a:r>
          </a:p>
          <a:p>
            <a:pPr marL="0" marR="0" algn="just">
              <a:lnSpc>
                <a:spcPct val="115000"/>
              </a:lnSpc>
              <a:spcBef>
                <a:spcPts val="0"/>
              </a:spcBef>
              <a:spcAft>
                <a:spcPts val="800"/>
              </a:spcAft>
            </a:pPr>
            <a:endParaRPr lang="en-GB" sz="1800">
              <a:effectLst/>
              <a:latin typeface="Times New Roman"/>
              <a:ea typeface="Arial" panose="020B0604020202020204" pitchFamily="34" charset="0"/>
              <a:cs typeface="Times New Roman"/>
            </a:endParaRPr>
          </a:p>
          <a:p>
            <a:pPr marL="0" marR="0" algn="just">
              <a:lnSpc>
                <a:spcPct val="115000"/>
              </a:lnSpc>
              <a:spcBef>
                <a:spcPts val="0"/>
              </a:spcBef>
              <a:spcAft>
                <a:spcPts val="800"/>
              </a:spcAft>
            </a:pPr>
            <a:endParaRPr lang="en-GB" sz="1800">
              <a:effectLst/>
              <a:latin typeface="Times New Roman"/>
              <a:ea typeface="Arial" panose="020B0604020202020204" pitchFamily="34" charset="0"/>
              <a:cs typeface="Times New Roma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13</a:t>
            </a:fld>
            <a:endParaRPr lang="en-US"/>
          </a:p>
        </p:txBody>
      </p:sp>
    </p:spTree>
    <p:extLst>
      <p:ext uri="{BB962C8B-B14F-4D97-AF65-F5344CB8AC3E}">
        <p14:creationId xmlns:p14="http://schemas.microsoft.com/office/powerpoint/2010/main" val="17164719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err="1">
                <a:effectLst/>
                <a:latin typeface="Times New Roman" panose="02020603050405020304" pitchFamily="18" charset="0"/>
                <a:ea typeface="Arial" panose="020B0604020202020204" pitchFamily="34" charset="0"/>
                <a:cs typeface="Times New Roman" panose="02020603050405020304" pitchFamily="18" charset="0"/>
              </a:rPr>
              <a:t>UniSAFE</a:t>
            </a:r>
            <a:r>
              <a:rPr lang="en-GB" sz="1800">
                <a:effectLst/>
                <a:latin typeface="Times New Roman" panose="02020603050405020304" pitchFamily="18" charset="0"/>
                <a:ea typeface="Arial" panose="020B0604020202020204" pitchFamily="34" charset="0"/>
                <a:cs typeface="Times New Roman" panose="02020603050405020304" pitchFamily="18" charset="0"/>
              </a:rPr>
              <a:t> uses a holistic framework for the analysis, assessment and development of comprehensive policies aimed at ending and addressing gender-based violence, called the 7P model. The seven Ps refer to Policy, Prevalence, Prevention, Protection, Prosecution and internal disciplinary measures, Provision of services and Partnerships. This model thus extends the conventional UN’s and EU’s 3P approach (prevention, protection, prosecution) (UN 2017; EU 2019, 2020), as well as the Council of Europe’s (2011) Istanbul Convention’s 4P approach (prevention, protection, prosecution, policies).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15</a:t>
            </a:fld>
            <a:endParaRPr lang="en-US"/>
          </a:p>
        </p:txBody>
      </p:sp>
    </p:spTree>
    <p:extLst>
      <p:ext uri="{BB962C8B-B14F-4D97-AF65-F5344CB8AC3E}">
        <p14:creationId xmlns:p14="http://schemas.microsoft.com/office/powerpoint/2010/main" val="10984317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15D2C3-88A2-28BE-5A25-21AE858006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0BB455-29A1-F7D5-5F9F-71E380A5AE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91B945-841C-E5D8-A13C-BE4FF1D4B41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err="1">
                <a:effectLst/>
                <a:latin typeface="Times New Roman" panose="02020603050405020304" pitchFamily="18" charset="0"/>
                <a:ea typeface="Arial" panose="020B0604020202020204" pitchFamily="34" charset="0"/>
                <a:cs typeface="Times New Roman" panose="02020603050405020304" pitchFamily="18" charset="0"/>
              </a:rPr>
              <a:t>UniSAFE</a:t>
            </a:r>
            <a:r>
              <a:rPr lang="en-GB" sz="1800">
                <a:effectLst/>
                <a:latin typeface="Times New Roman" panose="02020603050405020304" pitchFamily="18" charset="0"/>
                <a:ea typeface="Arial" panose="020B0604020202020204" pitchFamily="34" charset="0"/>
                <a:cs typeface="Times New Roman" panose="02020603050405020304" pitchFamily="18" charset="0"/>
              </a:rPr>
              <a:t> uses a holistic framework for the analysis, assessment and development of comprehensive policies aimed at ending and addressing gender-based violence, called the 7P model. The seven Ps refer to Policy, Prevalence, Prevention, Protection, Prosecution and internal disciplinary measures, Provision of services and Partnerships. This model thus extends the conventional UN’s and EU’s 3P approach (prevention, protection, prosecution) (UN 2017; EU 2019, 2020), as well as the Council of Europe’s (2011) Istanbul Convention’s 4P approach (prevention, protection, prosecution, policies).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a:extLst>
              <a:ext uri="{FF2B5EF4-FFF2-40B4-BE49-F238E27FC236}">
                <a16:creationId xmlns:a16="http://schemas.microsoft.com/office/drawing/2014/main" id="{DC9845C4-4DEF-1B46-69D0-7EDCFC667D36}"/>
              </a:ext>
            </a:extLst>
          </p:cNvPr>
          <p:cNvSpPr>
            <a:spLocks noGrp="1"/>
          </p:cNvSpPr>
          <p:nvPr>
            <p:ph type="sldNum" sz="quarter" idx="5"/>
          </p:nvPr>
        </p:nvSpPr>
        <p:spPr/>
        <p:txBody>
          <a:bodyPr/>
          <a:lstStyle/>
          <a:p>
            <a:fld id="{6F8E2375-F1B1-284C-A827-B0E603FDBDD8}" type="slidenum">
              <a:rPr lang="en-US" smtClean="0"/>
              <a:pPr/>
              <a:t>16</a:t>
            </a:fld>
            <a:endParaRPr lang="en-US"/>
          </a:p>
        </p:txBody>
      </p:sp>
    </p:spTree>
    <p:extLst>
      <p:ext uri="{BB962C8B-B14F-4D97-AF65-F5344CB8AC3E}">
        <p14:creationId xmlns:p14="http://schemas.microsoft.com/office/powerpoint/2010/main" val="31415949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are short sentences that can help participants remember each P]</a:t>
            </a:r>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17</a:t>
            </a:fld>
            <a:endParaRPr lang="en-US"/>
          </a:p>
        </p:txBody>
      </p:sp>
    </p:spTree>
    <p:extLst>
      <p:ext uri="{BB962C8B-B14F-4D97-AF65-F5344CB8AC3E}">
        <p14:creationId xmlns:p14="http://schemas.microsoft.com/office/powerpoint/2010/main" val="38663711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D-DIN"/>
              </a:rPr>
              <a:t>For participants</a:t>
            </a:r>
            <a:endParaRPr lang="en-GB"/>
          </a:p>
          <a:p>
            <a:r>
              <a:rPr lang="en-GB" dirty="0">
                <a:latin typeface="D-DIN"/>
              </a:rPr>
              <a:t>https://www.menti.com/al9vj3nnydnc</a:t>
            </a:r>
          </a:p>
        </p:txBody>
      </p:sp>
      <p:sp>
        <p:nvSpPr>
          <p:cNvPr id="4" name="Slide Number Placeholder 3"/>
          <p:cNvSpPr>
            <a:spLocks noGrp="1"/>
          </p:cNvSpPr>
          <p:nvPr>
            <p:ph type="sldNum" sz="quarter" idx="5"/>
          </p:nvPr>
        </p:nvSpPr>
        <p:spPr/>
        <p:txBody>
          <a:bodyPr/>
          <a:lstStyle/>
          <a:p>
            <a:fld id="{6F8E2375-F1B1-284C-A827-B0E603FDBDD8}" type="slidenum">
              <a:rPr lang="en-US" smtClean="0"/>
              <a:pPr/>
              <a:t>18</a:t>
            </a:fld>
            <a:endParaRPr lang="en-US"/>
          </a:p>
        </p:txBody>
      </p:sp>
    </p:spTree>
    <p:extLst>
      <p:ext uri="{BB962C8B-B14F-4D97-AF65-F5344CB8AC3E}">
        <p14:creationId xmlns:p14="http://schemas.microsoft.com/office/powerpoint/2010/main" val="41047459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This document aims to give guidance to research and higher education institutions in designing a protocol to address gender-based violence. </a:t>
            </a:r>
            <a:r>
              <a:rPr lang="en-GB">
                <a:latin typeface="D-DIN"/>
              </a:rPr>
              <a:t>This guide, available on </a:t>
            </a:r>
            <a:r>
              <a:rPr lang="en-GB" err="1">
                <a:latin typeface="D-DIN"/>
              </a:rPr>
              <a:t>Zenodo</a:t>
            </a:r>
            <a:r>
              <a:rPr lang="en-GB">
                <a:latin typeface="D-DIN"/>
              </a:rPr>
              <a:t>, is a comprehensive resource designed to assist institutions in developing robust protocols to address gender-based violence. It outlines best practices and step-by-step procedures for establishing clear and effective policies.</a:t>
            </a:r>
            <a:endParaRPr lang="en-US"/>
          </a:p>
          <a:p>
            <a:r>
              <a:rPr lang="en-GB" b="1"/>
              <a:t>Key Components of the Protocol Guide</a:t>
            </a:r>
            <a:endParaRPr lang="en-GB"/>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23</a:t>
            </a:fld>
            <a:endParaRPr lang="en-US"/>
          </a:p>
        </p:txBody>
      </p:sp>
    </p:spTree>
    <p:extLst>
      <p:ext uri="{BB962C8B-B14F-4D97-AF65-F5344CB8AC3E}">
        <p14:creationId xmlns:p14="http://schemas.microsoft.com/office/powerpoint/2010/main" val="22804967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effectLst/>
                <a:latin typeface="Times New Roman" panose="02020603050405020304" pitchFamily="18" charset="0"/>
                <a:ea typeface="Arial" panose="020B0604020202020204" pitchFamily="34" charset="0"/>
                <a:cs typeface="Times New Roman" panose="02020603050405020304" pitchFamily="18" charset="0"/>
              </a:rPr>
              <a:t>In addition,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UniSAFE</a:t>
            </a:r>
            <a:r>
              <a:rPr lang="en-GB" sz="1800">
                <a:effectLst/>
                <a:latin typeface="Times New Roman" panose="02020603050405020304" pitchFamily="18" charset="0"/>
                <a:ea typeface="Arial" panose="020B0604020202020204" pitchFamily="34" charset="0"/>
                <a:cs typeface="Times New Roman" panose="02020603050405020304" pitchFamily="18" charset="0"/>
              </a:rPr>
              <a:t> has designed a guide, a practical tool for the design of awareness raising campaigns on gender-based violence, and it also provide some inspiring practice that can be replicated at your institution.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24</a:t>
            </a:fld>
            <a:endParaRPr lang="en-US"/>
          </a:p>
        </p:txBody>
      </p:sp>
    </p:spTree>
    <p:extLst>
      <p:ext uri="{BB962C8B-B14F-4D97-AF65-F5344CB8AC3E}">
        <p14:creationId xmlns:p14="http://schemas.microsoft.com/office/powerpoint/2010/main" val="7216665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US" sz="1800" err="1">
                <a:effectLst/>
                <a:latin typeface="Times New Roman"/>
                <a:ea typeface="Arial" panose="020B0604020202020204" pitchFamily="34" charset="0"/>
                <a:cs typeface="Times New Roman"/>
              </a:rPr>
              <a:t>UniSAFE</a:t>
            </a:r>
            <a:r>
              <a:rPr lang="en-US" sz="1800">
                <a:effectLst/>
                <a:latin typeface="Times New Roman"/>
                <a:ea typeface="Arial" panose="020B0604020202020204" pitchFamily="34" charset="0"/>
                <a:cs typeface="Times New Roman"/>
              </a:rPr>
              <a:t> developed a guidance document that is particularly helpful for those who are at the beginning stages of creating and implementing a policy framework to prevent gender-based violence. It offers an excellent starting point, with clear and easy-to-understand instructions, and practical tips.</a:t>
            </a:r>
            <a:endParaRPr lang="en-GB" sz="1800">
              <a:effectLst/>
              <a:latin typeface="Times New Roman"/>
              <a:ea typeface="Calibri" panose="020F0502020204030204" pitchFamily="34" charset="0"/>
              <a:cs typeface="Times New Roman"/>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26</a:t>
            </a:fld>
            <a:endParaRPr lang="en-US"/>
          </a:p>
        </p:txBody>
      </p:sp>
    </p:spTree>
    <p:extLst>
      <p:ext uri="{BB962C8B-B14F-4D97-AF65-F5344CB8AC3E}">
        <p14:creationId xmlns:p14="http://schemas.microsoft.com/office/powerpoint/2010/main" val="2585438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Before we begin, let's set some ground rules. This is a safe space where confidentiality is paramount. Please keep your questions concise and respect the timing of our session. Feel free to be curious, ask questions, and be an active participant.</a:t>
            </a:r>
          </a:p>
          <a:p>
            <a:endParaRPr lang="en-US">
              <a:latin typeface="D-DIN"/>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bg1"/>
                </a:solidFill>
                <a:latin typeface="Arial" panose="020B0604020202020204" pitchFamily="34" charset="0"/>
                <a:cs typeface="Arial" panose="020B0604020202020204" pitchFamily="34" charset="0"/>
              </a:rPr>
              <a:t>This is a learning space — questions and mistakes are welcome. That said, please </a:t>
            </a:r>
            <a:r>
              <a:rPr lang="en-US" b="1">
                <a:solidFill>
                  <a:schemeClr val="bg1"/>
                </a:solidFill>
                <a:latin typeface="Arial" panose="020B0604020202020204" pitchFamily="34" charset="0"/>
                <a:cs typeface="Arial" panose="020B0604020202020204" pitchFamily="34" charset="0"/>
              </a:rPr>
              <a:t>choose your words with care</a:t>
            </a:r>
            <a:r>
              <a:rPr lang="en-US">
                <a:solidFill>
                  <a:schemeClr val="bg1"/>
                </a:solidFill>
                <a:latin typeface="Arial" panose="020B0604020202020204" pitchFamily="34" charset="0"/>
                <a:cs typeface="Arial" panose="020B0604020202020204" pitchFamily="34" charset="0"/>
              </a:rPr>
              <a:t>. </a:t>
            </a:r>
            <a:r>
              <a:rPr lang="en-US" b="1">
                <a:solidFill>
                  <a:schemeClr val="bg1"/>
                </a:solidFill>
                <a:latin typeface="Arial" panose="020B0604020202020204" pitchFamily="34" charset="0"/>
                <a:cs typeface="Arial" panose="020B0604020202020204" pitchFamily="34" charset="0"/>
              </a:rPr>
              <a:t>Dismissive or skeptical comments </a:t>
            </a:r>
            <a:r>
              <a:rPr lang="en-US">
                <a:solidFill>
                  <a:schemeClr val="bg1"/>
                </a:solidFill>
                <a:latin typeface="Arial" panose="020B0604020202020204" pitchFamily="34" charset="0"/>
                <a:cs typeface="Arial" panose="020B0604020202020204" pitchFamily="34" charset="0"/>
              </a:rPr>
              <a:t>about others' experiences can cause real harm to people in the room, including survivors. If that happens, the facilitators will respectfully name it — not to single anyone out, but to keep this a safe space for everyone. This is not personal; it is part of how we hold this space together.</a:t>
            </a:r>
          </a:p>
          <a:p>
            <a:endParaRPr lang="en-US">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2</a:t>
            </a:fld>
            <a:endParaRPr lang="en-US"/>
          </a:p>
        </p:txBody>
      </p:sp>
    </p:spTree>
    <p:extLst>
      <p:ext uri="{BB962C8B-B14F-4D97-AF65-F5344CB8AC3E}">
        <p14:creationId xmlns:p14="http://schemas.microsoft.com/office/powerpoint/2010/main" val="234818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0" fontAlgn="base"/>
            <a:r>
              <a:rPr lang="en-US" b="0" i="0" u="none" strike="noStrike">
                <a:solidFill>
                  <a:srgbClr val="000000"/>
                </a:solidFill>
                <a:effectLst/>
                <a:highlight>
                  <a:srgbClr val="F5F5F5"/>
                </a:highlight>
                <a:latin typeface="D-DIN" panose="020B0504030202030204"/>
              </a:rPr>
              <a:t>As a first step, set up the working group for the Action Plan. The working group will be responsible for undertaking the design, coordinating and overseeing the implementation, enforcement, and monitoring and evaluation of the Plan. The team can be composed of academic and administrative staff. </a:t>
            </a:r>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pPr algn="just" rtl="0" fontAlgn="base"/>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pPr algn="just" rtl="0" fontAlgn="base"/>
            <a:r>
              <a:rPr lang="en-US" b="0" i="0" u="none" strike="noStrike">
                <a:solidFill>
                  <a:srgbClr val="000000"/>
                </a:solidFill>
                <a:effectLst/>
                <a:highlight>
                  <a:srgbClr val="F5F5F5"/>
                </a:highlight>
                <a:latin typeface="D-DIN" panose="020B0504030202030204"/>
              </a:rPr>
              <a:t>An important tip to consider: Locate the coordinating team close to the top management or high in the institutional hierarchy. This ensures that the team has the necessary authority and access to resources needed to carry out its responsibilities effectively. It also demonstrates the </a:t>
            </a:r>
            <a:r>
              <a:rPr lang="en-US" b="0" i="0" u="none" strike="noStrike" err="1">
                <a:solidFill>
                  <a:srgbClr val="000000"/>
                </a:solidFill>
                <a:effectLst/>
                <a:highlight>
                  <a:srgbClr val="F5F5F5"/>
                </a:highlight>
                <a:latin typeface="D-DIN" panose="020B0504030202030204"/>
              </a:rPr>
              <a:t>organisation’s</a:t>
            </a:r>
            <a:r>
              <a:rPr lang="en-US" b="0" i="0" u="none" strike="noStrike">
                <a:solidFill>
                  <a:srgbClr val="000000"/>
                </a:solidFill>
                <a:effectLst/>
                <a:highlight>
                  <a:srgbClr val="F5F5F5"/>
                </a:highlight>
                <a:latin typeface="D-DIN" panose="020B0504030202030204"/>
              </a:rPr>
              <a:t> commitment to combat gender-based violence, which can help generate additional support from other members. </a:t>
            </a:r>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pPr algn="l" rtl="0" fontAlgn="base"/>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endParaRPr lang="el-GR"/>
          </a:p>
        </p:txBody>
      </p:sp>
      <p:sp>
        <p:nvSpPr>
          <p:cNvPr id="4" name="Slide Number Placeholder 3"/>
          <p:cNvSpPr>
            <a:spLocks noGrp="1"/>
          </p:cNvSpPr>
          <p:nvPr>
            <p:ph type="sldNum" sz="quarter" idx="5"/>
          </p:nvPr>
        </p:nvSpPr>
        <p:spPr/>
        <p:txBody>
          <a:bodyPr/>
          <a:lstStyle/>
          <a:p>
            <a:fld id="{6F8E2375-F1B1-284C-A827-B0E603FDBDD8}" type="slidenum">
              <a:rPr lang="en-US" smtClean="0"/>
              <a:pPr/>
              <a:t>27</a:t>
            </a:fld>
            <a:endParaRPr lang="en-US"/>
          </a:p>
        </p:txBody>
      </p:sp>
    </p:spTree>
    <p:extLst>
      <p:ext uri="{BB962C8B-B14F-4D97-AF65-F5344CB8AC3E}">
        <p14:creationId xmlns:p14="http://schemas.microsoft.com/office/powerpoint/2010/main" val="7823122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r>
              <a:rPr lang="en-US" b="0" i="0" u="none" strike="noStrike">
                <a:solidFill>
                  <a:srgbClr val="000000"/>
                </a:solidFill>
                <a:effectLst/>
                <a:highlight>
                  <a:srgbClr val="F5F5F5"/>
                </a:highlight>
                <a:latin typeface="D-DIN" panose="020B0504030202030204"/>
              </a:rPr>
              <a:t>The analysis and assessment of the state of play and context of the institution are very important for the design of actions. This step aims to support you in understanding the </a:t>
            </a:r>
            <a:r>
              <a:rPr lang="en-US" b="0" i="0" u="none" strike="noStrike" err="1">
                <a:solidFill>
                  <a:srgbClr val="000000"/>
                </a:solidFill>
                <a:effectLst/>
                <a:highlight>
                  <a:srgbClr val="F5F5F5"/>
                </a:highlight>
                <a:latin typeface="D-DIN" panose="020B0504030202030204"/>
              </a:rPr>
              <a:t>organisation's</a:t>
            </a:r>
            <a:r>
              <a:rPr lang="en-US" b="0" i="0" u="none" strike="noStrike">
                <a:solidFill>
                  <a:srgbClr val="000000"/>
                </a:solidFill>
                <a:effectLst/>
                <a:highlight>
                  <a:srgbClr val="F5F5F5"/>
                </a:highlight>
                <a:latin typeface="D-DIN" panose="020B0504030202030204"/>
              </a:rPr>
              <a:t> </a:t>
            </a:r>
            <a:r>
              <a:rPr lang="en-US" b="1" i="0" u="none" strike="noStrike">
                <a:solidFill>
                  <a:srgbClr val="000000"/>
                </a:solidFill>
                <a:effectLst/>
                <a:highlight>
                  <a:srgbClr val="F5F5F5"/>
                </a:highlight>
                <a:latin typeface="D-DIN" panose="020B0504030202030204"/>
              </a:rPr>
              <a:t>structure, culture, governance</a:t>
            </a:r>
            <a:r>
              <a:rPr lang="en-US" b="0" i="0" u="none" strike="noStrike">
                <a:solidFill>
                  <a:srgbClr val="000000"/>
                </a:solidFill>
                <a:effectLst/>
                <a:highlight>
                  <a:srgbClr val="F5F5F5"/>
                </a:highlight>
                <a:latin typeface="D-DIN" panose="020B0504030202030204"/>
              </a:rPr>
              <a:t> and </a:t>
            </a:r>
            <a:r>
              <a:rPr lang="en-US" b="1" i="0" u="none" strike="noStrike">
                <a:solidFill>
                  <a:srgbClr val="000000"/>
                </a:solidFill>
                <a:effectLst/>
                <a:highlight>
                  <a:srgbClr val="F5F5F5"/>
                </a:highlight>
                <a:latin typeface="D-DIN" panose="020B0504030202030204"/>
              </a:rPr>
              <a:t>status quo</a:t>
            </a:r>
            <a:r>
              <a:rPr lang="en-US" b="0" i="0" u="none" strike="noStrike">
                <a:solidFill>
                  <a:srgbClr val="000000"/>
                </a:solidFill>
                <a:effectLst/>
                <a:highlight>
                  <a:srgbClr val="F5F5F5"/>
                </a:highlight>
                <a:latin typeface="D-DIN" panose="020B0504030202030204"/>
              </a:rPr>
              <a:t>. This can help identify potential </a:t>
            </a:r>
            <a:r>
              <a:rPr lang="en-US" b="1" i="0" u="none" strike="noStrike">
                <a:solidFill>
                  <a:srgbClr val="000000"/>
                </a:solidFill>
                <a:effectLst/>
                <a:highlight>
                  <a:srgbClr val="F5F5F5"/>
                </a:highlight>
                <a:latin typeface="D-DIN" panose="020B0504030202030204"/>
              </a:rPr>
              <a:t>challenges, gatekeepers or resistances</a:t>
            </a:r>
            <a:r>
              <a:rPr lang="en-US" b="0" i="0" u="none" strike="noStrike">
                <a:solidFill>
                  <a:srgbClr val="000000"/>
                </a:solidFill>
                <a:effectLst/>
                <a:highlight>
                  <a:srgbClr val="F5F5F5"/>
                </a:highlight>
                <a:latin typeface="D-DIN" panose="020B0504030202030204"/>
              </a:rPr>
              <a:t> to the implementation and determine how to address them. </a:t>
            </a:r>
            <a:r>
              <a:rPr lang="en-US">
                <a:solidFill>
                  <a:srgbClr val="000000"/>
                </a:solidFill>
                <a:highlight>
                  <a:srgbClr val="F5F5F5"/>
                </a:highlight>
                <a:latin typeface="D-DIN" panose="020B0504030202030204"/>
              </a:rPr>
              <a:t>[Trainer's comment: no need to go through every bullet point] </a:t>
            </a:r>
            <a:endParaRPr lang="en-US">
              <a:solidFill>
                <a:srgbClr val="444444"/>
              </a:solidFill>
              <a:highlight>
                <a:srgbClr val="F5F5F5"/>
              </a:highlight>
              <a:latin typeface="Calibri" panose="020F0502020204030204" pitchFamily="34" charset="0"/>
              <a:ea typeface="Calibri" panose="020F0502020204030204" pitchFamily="34" charset="0"/>
              <a:cs typeface="Calibri" panose="020F0502020204030204" pitchFamily="34" charset="0"/>
            </a:endParaRPr>
          </a:p>
          <a:p>
            <a:pPr algn="just"/>
            <a:endParaRPr lang="en-US">
              <a:solidFill>
                <a:srgbClr val="000000"/>
              </a:solidFill>
              <a:highlight>
                <a:srgbClr val="F5F5F5"/>
              </a:highlight>
              <a:latin typeface="D-DIN" panose="020B0504030202030204"/>
            </a:endParaRPr>
          </a:p>
          <a:p>
            <a:pPr algn="just"/>
            <a:r>
              <a:rPr lang="en-US" b="0" i="0" u="none" strike="noStrike">
                <a:solidFill>
                  <a:srgbClr val="000000"/>
                </a:solidFill>
                <a:effectLst/>
                <a:highlight>
                  <a:srgbClr val="F5F5F5"/>
                </a:highlight>
                <a:latin typeface="D-DIN" panose="020B0504030202030204"/>
              </a:rPr>
              <a:t>A comprehensive assessment aims to capture:</a:t>
            </a:r>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a typeface="Calibri"/>
              <a:cs typeface="Calibri"/>
            </a:endParaRPr>
          </a:p>
          <a:p>
            <a:pPr algn="just" rtl="0" fontAlgn="base"/>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pPr algn="just" rtl="0" fontAlgn="base"/>
            <a:r>
              <a:rPr lang="en-US" b="0" i="0" u="none" strike="noStrike">
                <a:solidFill>
                  <a:srgbClr val="000000"/>
                </a:solidFill>
                <a:effectLst/>
                <a:highlight>
                  <a:srgbClr val="F5F5F5"/>
                </a:highlight>
                <a:latin typeface="D-DIN" panose="020B0504030202030204"/>
              </a:rPr>
              <a:t>1 – the </a:t>
            </a:r>
            <a:r>
              <a:rPr lang="en-US" b="0" i="0" u="none" strike="noStrike" err="1">
                <a:solidFill>
                  <a:srgbClr val="000000"/>
                </a:solidFill>
                <a:effectLst/>
                <a:highlight>
                  <a:srgbClr val="F5F5F5"/>
                </a:highlight>
                <a:latin typeface="D-DIN" panose="020B0504030202030204"/>
              </a:rPr>
              <a:t>organisational</a:t>
            </a:r>
            <a:r>
              <a:rPr lang="en-US" b="0" i="0" u="none" strike="noStrike">
                <a:solidFill>
                  <a:srgbClr val="000000"/>
                </a:solidFill>
                <a:effectLst/>
                <a:highlight>
                  <a:srgbClr val="F5F5F5"/>
                </a:highlight>
                <a:latin typeface="D-DIN" panose="020B0504030202030204"/>
              </a:rPr>
              <a:t> culture of the institution as it can help identify potential barriers or challenges that may arise during the implementation process</a:t>
            </a:r>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pPr algn="just" rtl="0" fontAlgn="base"/>
            <a:r>
              <a:rPr lang="en-US" b="0" i="0" u="none" strike="noStrike">
                <a:solidFill>
                  <a:srgbClr val="000000"/>
                </a:solidFill>
                <a:effectLst/>
                <a:highlight>
                  <a:srgbClr val="F5F5F5"/>
                </a:highlight>
                <a:latin typeface="D-DIN" panose="020B0504030202030204"/>
              </a:rPr>
              <a:t>2 – by investigating the legal background and framework at your institution and national level and understanding the existing measures, it will allow you to support your rationale for the measures suggested. UniSAFE has developed an interactive map of laws and policies addressing gender-based violence carried out in 33 countries which you may find in the website of the project. (Keep track of these measures, policies and practices that are implemented internally and note whether these are aligned with the national and </a:t>
            </a:r>
            <a:r>
              <a:rPr lang="en-US" b="0" i="0" u="none" strike="noStrike" err="1">
                <a:solidFill>
                  <a:srgbClr val="000000"/>
                </a:solidFill>
                <a:effectLst/>
                <a:highlight>
                  <a:srgbClr val="F5F5F5"/>
                </a:highlight>
                <a:latin typeface="D-DIN" panose="020B0504030202030204"/>
              </a:rPr>
              <a:t>european</a:t>
            </a:r>
            <a:r>
              <a:rPr lang="en-US" b="0" i="0" u="none" strike="noStrike">
                <a:solidFill>
                  <a:srgbClr val="000000"/>
                </a:solidFill>
                <a:effectLst/>
                <a:highlight>
                  <a:srgbClr val="F5F5F5"/>
                </a:highlight>
                <a:latin typeface="D-DIN" panose="020B0504030202030204"/>
              </a:rPr>
              <a:t> legislation.)</a:t>
            </a:r>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pPr algn="just" rtl="0" fontAlgn="base"/>
            <a:r>
              <a:rPr lang="en-US" b="0" i="0" u="none" strike="noStrike">
                <a:solidFill>
                  <a:srgbClr val="000000"/>
                </a:solidFill>
                <a:effectLst/>
                <a:highlight>
                  <a:srgbClr val="F5F5F5"/>
                </a:highlight>
                <a:latin typeface="D-DIN" panose="020B0504030202030204"/>
              </a:rPr>
              <a:t>3 - The collection of data on incidents of any form of gender-based violence that occurred in the institution, as we've seen earlier today, allows you to form an approximate idea of the scale of the problem and contributes to evidence-based policymaking. Make sure you identify where data is located and who is responsible for collecting, </a:t>
            </a:r>
            <a:r>
              <a:rPr lang="en-US" b="0" i="0" u="none" strike="noStrike" err="1">
                <a:solidFill>
                  <a:srgbClr val="000000"/>
                </a:solidFill>
                <a:effectLst/>
                <a:highlight>
                  <a:srgbClr val="F5F5F5"/>
                </a:highlight>
                <a:latin typeface="D-DIN" panose="020B0504030202030204"/>
              </a:rPr>
              <a:t>analysising</a:t>
            </a:r>
            <a:r>
              <a:rPr lang="en-US" b="0" i="0" u="none" strike="noStrike">
                <a:solidFill>
                  <a:srgbClr val="000000"/>
                </a:solidFill>
                <a:effectLst/>
                <a:highlight>
                  <a:srgbClr val="F5F5F5"/>
                </a:highlight>
                <a:latin typeface="D-DIN" panose="020B0504030202030204"/>
              </a:rPr>
              <a:t> and monitoring it. </a:t>
            </a:r>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pPr algn="just" rtl="0" fontAlgn="base"/>
            <a:r>
              <a:rPr lang="en-US" b="0" i="0" u="none" strike="noStrike">
                <a:solidFill>
                  <a:srgbClr val="000000"/>
                </a:solidFill>
                <a:effectLst/>
                <a:highlight>
                  <a:srgbClr val="F5F5F5"/>
                </a:highlight>
                <a:latin typeface="D-DIN" panose="020B0504030202030204"/>
              </a:rPr>
              <a:t>4- The stakeholders’ analysis and needs assessment can help you identify the key stakeholders who may affect or be affected by the policy framework, such as students, faculty members, technical staff, administrators, and top management, as well as external ones such as government bodies, community </a:t>
            </a:r>
            <a:r>
              <a:rPr lang="en-US" b="0" i="0" u="none" strike="noStrike" err="1">
                <a:solidFill>
                  <a:srgbClr val="000000"/>
                </a:solidFill>
                <a:effectLst/>
                <a:highlight>
                  <a:srgbClr val="F5F5F5"/>
                </a:highlight>
                <a:latin typeface="D-DIN" panose="020B0504030202030204"/>
              </a:rPr>
              <a:t>organisations</a:t>
            </a:r>
            <a:r>
              <a:rPr lang="en-US" b="0" i="0" u="none" strike="noStrike">
                <a:solidFill>
                  <a:srgbClr val="000000"/>
                </a:solidFill>
                <a:effectLst/>
                <a:highlight>
                  <a:srgbClr val="F5F5F5"/>
                </a:highlight>
                <a:latin typeface="D-DIN" panose="020B0504030202030204"/>
              </a:rPr>
              <a:t>, NGOs, and advocacy groups. The aim is to identify their needs, concerns, interests as well as the level of influence that will affect the design of the plan.</a:t>
            </a:r>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pPr algn="just" rtl="0" fontAlgn="base"/>
            <a:r>
              <a:rPr lang="en-US" b="0" i="0" u="none" strike="noStrike">
                <a:solidFill>
                  <a:srgbClr val="000000"/>
                </a:solidFill>
                <a:effectLst/>
                <a:highlight>
                  <a:srgbClr val="F5F5F5"/>
                </a:highlight>
                <a:latin typeface="D-DIN" panose="020B0504030202030204"/>
              </a:rPr>
              <a:t>5 - Assess the existence of any kind of resources that can support the Action Plan, such as expertise (related to gender equality and gender-based violence) and funding (for implementing training, awareness-raising, support services, internal and external collaborations, communication tools, etc.). It is suggested to assess the internal expertise and other resources before establishing external collaborations and partnerships.</a:t>
            </a:r>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pPr algn="l" rtl="0" fontAlgn="base"/>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endParaRPr lang="el-GR"/>
          </a:p>
        </p:txBody>
      </p:sp>
      <p:sp>
        <p:nvSpPr>
          <p:cNvPr id="4" name="Slide Number Placeholder 3"/>
          <p:cNvSpPr>
            <a:spLocks noGrp="1"/>
          </p:cNvSpPr>
          <p:nvPr>
            <p:ph type="sldNum" sz="quarter" idx="5"/>
          </p:nvPr>
        </p:nvSpPr>
        <p:spPr/>
        <p:txBody>
          <a:bodyPr/>
          <a:lstStyle/>
          <a:p>
            <a:fld id="{6F8E2375-F1B1-284C-A827-B0E603FDBDD8}" type="slidenum">
              <a:rPr lang="en-US" smtClean="0"/>
              <a:pPr/>
              <a:t>28</a:t>
            </a:fld>
            <a:endParaRPr lang="en-US"/>
          </a:p>
        </p:txBody>
      </p:sp>
    </p:spTree>
    <p:extLst>
      <p:ext uri="{BB962C8B-B14F-4D97-AF65-F5344CB8AC3E}">
        <p14:creationId xmlns:p14="http://schemas.microsoft.com/office/powerpoint/2010/main" val="42696541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b="0" i="0" u="none" strike="noStrike">
                <a:solidFill>
                  <a:srgbClr val="000000"/>
                </a:solidFill>
                <a:effectLst/>
                <a:highlight>
                  <a:srgbClr val="F5F5F5"/>
                </a:highlight>
                <a:latin typeface="D-DIN" panose="020B0504030202030204"/>
              </a:rPr>
              <a:t>In order to move forward, it is crucial to use the analysis conducted in Step 2 and determine which areas require intervention, following </a:t>
            </a:r>
            <a:r>
              <a:rPr lang="en-US" b="0" i="0" u="none" strike="noStrike" err="1">
                <a:solidFill>
                  <a:srgbClr val="000000"/>
                </a:solidFill>
                <a:effectLst/>
                <a:highlight>
                  <a:srgbClr val="F5F5F5"/>
                </a:highlight>
                <a:latin typeface="D-DIN" panose="020B0504030202030204"/>
              </a:rPr>
              <a:t>UniSAFE's</a:t>
            </a:r>
            <a:r>
              <a:rPr lang="en-US" b="0" i="0" u="none" strike="noStrike">
                <a:solidFill>
                  <a:srgbClr val="000000"/>
                </a:solidFill>
                <a:effectLst/>
                <a:highlight>
                  <a:srgbClr val="F5F5F5"/>
                </a:highlight>
                <a:latin typeface="D-DIN" panose="020B0504030202030204"/>
              </a:rPr>
              <a:t> 7Ps framework. It is essential to involve the stakeholders identified in Step 2 in the development of the Plan's actions through co-creation. The following factors should be considered (1) setting clear and measurable goals and objectives tackling all Ps, (2) designing specific actions and tasks in order to achieve the goals and objectives. Remember that some of these actions may tackle more than one P, as we have seen before. Set specific targets for each action. (3) create a timeline for each action item and specify the deadline for its completion. (4) define the responsible bodies and functions for implementing the actions and (5) set measurable indicators. Lastly, remember to get inspired by other good practices implemented by other </a:t>
            </a:r>
            <a:r>
              <a:rPr lang="en-US" b="0" i="0" u="none" strike="noStrike" err="1">
                <a:solidFill>
                  <a:srgbClr val="000000"/>
                </a:solidFill>
                <a:effectLst/>
                <a:highlight>
                  <a:srgbClr val="F5F5F5"/>
                </a:highlight>
                <a:latin typeface="D-DIN" panose="020B0504030202030204"/>
              </a:rPr>
              <a:t>organisations</a:t>
            </a:r>
            <a:r>
              <a:rPr lang="en-US" b="0" i="0" u="none" strike="noStrike">
                <a:solidFill>
                  <a:srgbClr val="000000"/>
                </a:solidFill>
                <a:effectLst/>
                <a:highlight>
                  <a:srgbClr val="F5F5F5"/>
                </a:highlight>
                <a:latin typeface="D-DIN" panose="020B0504030202030204"/>
              </a:rPr>
              <a:t> and assess </a:t>
            </a:r>
            <a:r>
              <a:rPr lang="en-US" b="0" i="0" u="none" strike="noStrike" err="1">
                <a:solidFill>
                  <a:srgbClr val="000000"/>
                </a:solidFill>
                <a:effectLst/>
                <a:highlight>
                  <a:srgbClr val="F5F5F5"/>
                </a:highlight>
                <a:latin typeface="D-DIN" panose="020B0504030202030204"/>
              </a:rPr>
              <a:t>tehe</a:t>
            </a:r>
            <a:r>
              <a:rPr lang="en-US" b="0" i="0" u="none" strike="noStrike">
                <a:solidFill>
                  <a:srgbClr val="000000"/>
                </a:solidFill>
                <a:effectLst/>
                <a:highlight>
                  <a:srgbClr val="F5F5F5"/>
                </a:highlight>
                <a:latin typeface="D-DIN" panose="020B0504030202030204"/>
              </a:rPr>
              <a:t> context in which they were carried out before replicating them.</a:t>
            </a:r>
            <a:r>
              <a:rPr lang="en-US" b="0" i="0">
                <a:solidFill>
                  <a:srgbClr val="000000"/>
                </a:solidFill>
                <a:effectLst/>
                <a:highlight>
                  <a:srgbClr val="F5F5F5"/>
                </a:highlight>
                <a:latin typeface="D-DIN" panose="020B0504030202030204"/>
              </a:rPr>
              <a:t>​</a:t>
            </a:r>
            <a:endParaRPr lang="en-GB"/>
          </a:p>
        </p:txBody>
      </p:sp>
      <p:sp>
        <p:nvSpPr>
          <p:cNvPr id="4" name="Espace réservé du numéro de diapositive 3"/>
          <p:cNvSpPr>
            <a:spLocks noGrp="1"/>
          </p:cNvSpPr>
          <p:nvPr>
            <p:ph type="sldNum" sz="quarter" idx="5"/>
          </p:nvPr>
        </p:nvSpPr>
        <p:spPr/>
        <p:txBody>
          <a:bodyPr/>
          <a:lstStyle/>
          <a:p>
            <a:fld id="{6F8E2375-F1B1-284C-A827-B0E603FDBDD8}" type="slidenum">
              <a:rPr lang="en-US" smtClean="0"/>
              <a:pPr/>
              <a:t>29</a:t>
            </a:fld>
            <a:endParaRPr lang="en-US"/>
          </a:p>
        </p:txBody>
      </p:sp>
    </p:spTree>
    <p:extLst>
      <p:ext uri="{BB962C8B-B14F-4D97-AF65-F5344CB8AC3E}">
        <p14:creationId xmlns:p14="http://schemas.microsoft.com/office/powerpoint/2010/main" val="3811521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0" fontAlgn="base"/>
            <a:r>
              <a:rPr lang="en-US" b="0" i="0" u="none" strike="noStrike">
                <a:solidFill>
                  <a:srgbClr val="000000"/>
                </a:solidFill>
                <a:effectLst/>
                <a:highlight>
                  <a:srgbClr val="F5F5F5"/>
                </a:highlight>
                <a:latin typeface="D-DIN" panose="020B0504030202030204"/>
              </a:rPr>
              <a:t>Stage 4 is about implementing the Action Plan by </a:t>
            </a:r>
            <a:r>
              <a:rPr lang="en-US" b="0" i="0" u="none" strike="noStrike" err="1">
                <a:solidFill>
                  <a:srgbClr val="000000"/>
                </a:solidFill>
                <a:effectLst/>
                <a:highlight>
                  <a:srgbClr val="F5F5F5"/>
                </a:highlight>
                <a:latin typeface="D-DIN" panose="020B0504030202030204"/>
              </a:rPr>
              <a:t>mobilising</a:t>
            </a:r>
            <a:r>
              <a:rPr lang="en-US" b="0" i="0" u="none" strike="noStrike">
                <a:solidFill>
                  <a:srgbClr val="000000"/>
                </a:solidFill>
                <a:effectLst/>
                <a:highlight>
                  <a:srgbClr val="F5F5F5"/>
                </a:highlight>
                <a:latin typeface="D-DIN" panose="020B0504030202030204"/>
              </a:rPr>
              <a:t> the responsible actors. The coordination team has to be in touch regularly to oversee the implementation of activities, detecting any obstacles, as well as for monitoring the progress. Keep an eye on windows of opportunities as well as resistance that may arise and be open to refining aspects of the plan, if needed. </a:t>
            </a:r>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pPr algn="just" rtl="0" fontAlgn="base"/>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pPr algn="just" rtl="0" fontAlgn="base"/>
            <a:r>
              <a:rPr lang="en-US" b="0" i="0" u="none" strike="noStrike">
                <a:solidFill>
                  <a:srgbClr val="000000"/>
                </a:solidFill>
                <a:effectLst/>
                <a:highlight>
                  <a:srgbClr val="F5F5F5"/>
                </a:highlight>
                <a:latin typeface="D-DIN" panose="020B0504030202030204"/>
              </a:rPr>
              <a:t>At this stage, it is important to develop a communication and outreach plan to raise awareness about the policy framework and its importance, and to engage stakeholders and influential partners.</a:t>
            </a:r>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pPr algn="just" rtl="0" fontAlgn="base"/>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pPr algn="just" rtl="0" fontAlgn="base"/>
            <a:r>
              <a:rPr lang="en-US" b="0" i="0" u="none" strike="noStrike">
                <a:solidFill>
                  <a:srgbClr val="000000"/>
                </a:solidFill>
                <a:effectLst/>
                <a:highlight>
                  <a:srgbClr val="F5F5F5"/>
                </a:highlight>
                <a:latin typeface="D-DIN" panose="020B0504030202030204"/>
              </a:rPr>
              <a:t>It is crucial to actively involve all stakeholders identified and promote a horizontal sense of ownership across the different institutional services and departments. The working group should aim to have an overview of the ongoing activities and act as the focal point for coordination, rather than being responsible for every aspect of the Action Plan. By involving all stakeholders and promoting ownership, the Action Plan is more likely to be successful, as it will benefit from a wide range of perspectives, experiences, and expertise.</a:t>
            </a:r>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pPr algn="just" rtl="0" fontAlgn="base"/>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pPr algn="just" rtl="0" fontAlgn="base"/>
            <a:r>
              <a:rPr lang="en-US" b="0" i="0" u="none" strike="noStrike">
                <a:solidFill>
                  <a:srgbClr val="000000"/>
                </a:solidFill>
                <a:effectLst/>
                <a:highlight>
                  <a:srgbClr val="F5F5F5"/>
                </a:highlight>
                <a:latin typeface="D-DIN" panose="020B0504030202030204"/>
              </a:rPr>
              <a:t>As for Step 5: Establish a system for monitoring and evaluating the implementation of the Action Plan to ensure that progress is being made and to identify any areas that may need improvement. Use the indicators defined in Stage 2 and conduct the monitoring and evaluation process at least once a year. In the guide, you may find more resources and information about setting up a monitoring and evaluation process.</a:t>
            </a:r>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pPr algn="l" rtl="0" fontAlgn="base"/>
            <a:r>
              <a:rPr lang="en-US" b="0" i="0">
                <a:solidFill>
                  <a:srgbClr val="444444"/>
                </a:solidFill>
                <a:effectLst/>
                <a:highlight>
                  <a:srgbClr val="F5F5F5"/>
                </a:highlight>
                <a:latin typeface="D-DIN" panose="020B0504030202030204"/>
              </a:rPr>
              <a:t>​</a:t>
            </a:r>
            <a:endParaRPr lang="en-US" b="0" i="0">
              <a:solidFill>
                <a:srgbClr val="444444"/>
              </a:solidFill>
              <a:effectLst/>
              <a:highlight>
                <a:srgbClr val="F5F5F5"/>
              </a:highlight>
              <a:latin typeface="Calibri" panose="020F0502020204030204" pitchFamily="34" charset="0"/>
            </a:endParaRPr>
          </a:p>
          <a:p>
            <a:endParaRPr lang="el-GR"/>
          </a:p>
        </p:txBody>
      </p:sp>
      <p:sp>
        <p:nvSpPr>
          <p:cNvPr id="4" name="Slide Number Placeholder 3"/>
          <p:cNvSpPr>
            <a:spLocks noGrp="1"/>
          </p:cNvSpPr>
          <p:nvPr>
            <p:ph type="sldNum" sz="quarter" idx="5"/>
          </p:nvPr>
        </p:nvSpPr>
        <p:spPr/>
        <p:txBody>
          <a:bodyPr/>
          <a:lstStyle/>
          <a:p>
            <a:fld id="{6F8E2375-F1B1-284C-A827-B0E603FDBDD8}" type="slidenum">
              <a:rPr lang="en-US" smtClean="0"/>
              <a:pPr/>
              <a:t>30</a:t>
            </a:fld>
            <a:endParaRPr lang="en-US"/>
          </a:p>
        </p:txBody>
      </p:sp>
    </p:spTree>
    <p:extLst>
      <p:ext uri="{BB962C8B-B14F-4D97-AF65-F5344CB8AC3E}">
        <p14:creationId xmlns:p14="http://schemas.microsoft.com/office/powerpoint/2010/main" val="18404260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Introduce participants to practical, effective practices from the </a:t>
            </a:r>
            <a:r>
              <a:rPr lang="en-US" err="1">
                <a:latin typeface="D-DIN"/>
              </a:rPr>
              <a:t>UniSAFE</a:t>
            </a:r>
            <a:r>
              <a:rPr lang="en-US">
                <a:latin typeface="D-DIN"/>
              </a:rPr>
              <a:t> toolkit that have successfully addressed gender-based violence in research and academia. </a:t>
            </a:r>
          </a:p>
          <a:p>
            <a:pPr marL="285750" indent="-285750">
              <a:buFont typeface="Arial,Sans-Serif"/>
              <a:buChar char="•"/>
            </a:pPr>
            <a:r>
              <a:rPr lang="en-US"/>
              <a:t>Demonstrate the application of theoretical knowledge in tackling real challenges in academic settings.</a:t>
            </a:r>
          </a:p>
          <a:p>
            <a:pPr marL="285750" indent="-285750">
              <a:buFont typeface="Arial,Sans-Serif"/>
              <a:buChar char="•"/>
            </a:pPr>
            <a:r>
              <a:rPr lang="en-US"/>
              <a:t>Share compelling success stories to maintain participant interest and commitment to the cause and inspire action by showcasing tangible results and the positive impact of these practices to motivate participants to initiate similar actions in their environments.</a:t>
            </a:r>
          </a:p>
          <a:p>
            <a:pPr marL="285750" indent="-285750">
              <a:buFont typeface="Arial,Sans-Serif"/>
              <a:buChar char="•"/>
            </a:pPr>
            <a:r>
              <a:rPr lang="en-US"/>
              <a:t>Highlight effective and innovative approaches that can serve as models for developing or enhancing policies and </a:t>
            </a:r>
            <a:r>
              <a:rPr lang="en-US" err="1"/>
              <a:t>programmes</a:t>
            </a:r>
            <a:r>
              <a:rPr lang="en-US"/>
              <a:t>. </a:t>
            </a:r>
          </a:p>
        </p:txBody>
      </p:sp>
      <p:sp>
        <p:nvSpPr>
          <p:cNvPr id="4" name="Slide Number Placeholder 3"/>
          <p:cNvSpPr>
            <a:spLocks noGrp="1"/>
          </p:cNvSpPr>
          <p:nvPr>
            <p:ph type="sldNum" sz="quarter" idx="5"/>
          </p:nvPr>
        </p:nvSpPr>
        <p:spPr/>
        <p:txBody>
          <a:bodyPr/>
          <a:lstStyle/>
          <a:p>
            <a:fld id="{6F8E2375-F1B1-284C-A827-B0E603FDBDD8}" type="slidenum">
              <a:rPr lang="en-US" smtClean="0"/>
              <a:pPr/>
              <a:t>31</a:t>
            </a:fld>
            <a:endParaRPr lang="en-US"/>
          </a:p>
        </p:txBody>
      </p:sp>
    </p:spTree>
    <p:extLst>
      <p:ext uri="{BB962C8B-B14F-4D97-AF65-F5344CB8AC3E}">
        <p14:creationId xmlns:p14="http://schemas.microsoft.com/office/powerpoint/2010/main" val="2125961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a:solidFill>
                  <a:schemeClr val="tx1"/>
                </a:solidFill>
                <a:effectLst/>
                <a:latin typeface="D-DIN" panose="020B0504030202030204" pitchFamily="34" charset="77"/>
                <a:ea typeface="+mn-ea"/>
                <a:cs typeface="+mn-cs"/>
              </a:rPr>
              <a:t>Overview of participatory techniques </a:t>
            </a:r>
            <a:r>
              <a:rPr lang="en-US" sz="1200" b="0" i="0" u="none" strike="noStrike" kern="1200">
                <a:solidFill>
                  <a:schemeClr val="tx1"/>
                </a:solidFill>
                <a:effectLst/>
                <a:latin typeface="D-DIN" panose="020B0504030202030204" pitchFamily="34" charset="77"/>
                <a:ea typeface="+mn-ea"/>
                <a:cs typeface="+mn-cs"/>
              </a:rPr>
              <a:t>that can be used in trainings on gender-based violence</a:t>
            </a:r>
          </a:p>
          <a:p>
            <a:endParaRPr lang="en-US" sz="1200" b="0" i="0" u="none" strike="noStrike" kern="1200">
              <a:solidFill>
                <a:schemeClr val="tx1"/>
              </a:solidFill>
              <a:effectLst/>
              <a:latin typeface="D-DIN" panose="020B0504030202030204" pitchFamily="34" charset="77"/>
              <a:ea typeface="+mn-ea"/>
              <a:cs typeface="+mn-cs"/>
            </a:endParaRPr>
          </a:p>
          <a:p>
            <a:r>
              <a:rPr lang="en-US" sz="1200" b="0" i="0" u="none" strike="noStrike" kern="1200">
                <a:solidFill>
                  <a:schemeClr val="tx1"/>
                </a:solidFill>
                <a:effectLst/>
                <a:latin typeface="D-DIN" panose="020B0504030202030204" pitchFamily="34" charset="77"/>
                <a:ea typeface="+mn-ea"/>
                <a:cs typeface="+mn-cs"/>
              </a:rPr>
              <a:t>These methods are not just about engagement; they're about empowering </a:t>
            </a:r>
            <a:r>
              <a:rPr lang="en-US" sz="1200" b="1" i="0" u="none" strike="noStrike" kern="1200">
                <a:solidFill>
                  <a:schemeClr val="tx1"/>
                </a:solidFill>
                <a:effectLst/>
                <a:latin typeface="D-DIN" panose="020B0504030202030204" pitchFamily="34" charset="77"/>
                <a:ea typeface="+mn-ea"/>
                <a:cs typeface="+mn-cs"/>
              </a:rPr>
              <a:t>participants to contribute actively to the learning process.</a:t>
            </a:r>
            <a:endParaRPr lang="en-US" sz="1200" b="0" i="0" u="none" strike="noStrike" kern="1200">
              <a:solidFill>
                <a:schemeClr val="tx1"/>
              </a:solidFill>
              <a:effectLst/>
              <a:latin typeface="D-DIN" panose="020B0504030202030204" pitchFamily="34" charset="77"/>
              <a:ea typeface="+mn-ea"/>
              <a:cs typeface="+mn-cs"/>
            </a:endParaRPr>
          </a:p>
          <a:p>
            <a:endParaRPr lang="en-US" sz="1200" b="0" i="0" u="none" strike="noStrike" kern="1200">
              <a:solidFill>
                <a:schemeClr val="tx1"/>
              </a:solidFill>
              <a:effectLst/>
              <a:latin typeface="D-DIN" panose="020B0504030202030204" pitchFamily="34" charset="77"/>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a:solidFill>
                  <a:schemeClr val="tx1"/>
                </a:solidFill>
                <a:effectLst/>
                <a:latin typeface="D-DIN" panose="020B0504030202030204" pitchFamily="34" charset="77"/>
                <a:ea typeface="+mn-ea"/>
                <a:cs typeface="+mn-cs"/>
              </a:rPr>
              <a:t>LIST BUT THERE ARE MANY MORE </a:t>
            </a:r>
            <a:r>
              <a:rPr lang="en-US" sz="1200" b="0" i="0" u="none" strike="noStrike" kern="1200">
                <a:solidFill>
                  <a:schemeClr val="tx1"/>
                </a:solidFill>
                <a:effectLst/>
                <a:latin typeface="D-DIN" panose="020B0504030202030204" pitchFamily="34" charset="77"/>
                <a:ea typeface="+mn-ea"/>
                <a:cs typeface="+mn-cs"/>
              </a:rPr>
              <a:t>- We'll be adapting methods from the SUPERA project, tailoring them to our context to effectively engage and address the complex issues of gender-based violence. </a:t>
            </a:r>
          </a:p>
          <a:p>
            <a:endParaRPr lang="en-US" sz="1200" b="0" i="0" u="none" strike="noStrike" kern="1200">
              <a:solidFill>
                <a:schemeClr val="tx1"/>
              </a:solidFill>
              <a:effectLst/>
              <a:latin typeface="D-DIN" panose="020B0504030202030204" pitchFamily="34" charset="77"/>
              <a:ea typeface="+mn-ea"/>
              <a:cs typeface="+mn-cs"/>
            </a:endParaRPr>
          </a:p>
          <a:p>
            <a:endParaRPr lang="en-US" sz="1200" b="0" i="0" u="none" strike="noStrike" kern="1200">
              <a:solidFill>
                <a:schemeClr val="tx1"/>
              </a:solidFill>
              <a:effectLst/>
              <a:latin typeface="D-DIN" panose="020B0504030202030204" pitchFamily="34" charset="77"/>
              <a:ea typeface="+mn-ea"/>
              <a:cs typeface="+mn-cs"/>
            </a:endParaRPr>
          </a:p>
          <a:p>
            <a:r>
              <a:rPr lang="en-US" sz="1200" b="0" i="0" u="none" strike="noStrike" kern="1200">
                <a:solidFill>
                  <a:schemeClr val="tx1"/>
                </a:solidFill>
                <a:effectLst/>
                <a:latin typeface="D-DIN" panose="020B0504030202030204" pitchFamily="34" charset="77"/>
                <a:ea typeface="+mn-ea"/>
                <a:cs typeface="+mn-cs"/>
              </a:rPr>
              <a:t>We'll explore how participatory techniques can significantly enhance our understanding and intervention strategies for gender-based violence in academia. </a:t>
            </a:r>
          </a:p>
          <a:p>
            <a:endParaRPr lang="en-US" sz="1200" b="0" i="0" u="none" strike="noStrike" kern="1200">
              <a:solidFill>
                <a:schemeClr val="tx1"/>
              </a:solidFill>
              <a:effectLst/>
              <a:latin typeface="D-DIN" panose="020B0504030202030204" pitchFamily="34" charset="77"/>
              <a:ea typeface="+mn-ea"/>
              <a:cs typeface="+mn-cs"/>
            </a:endParaRPr>
          </a:p>
          <a:p>
            <a:r>
              <a:rPr lang="en-US" sz="1200" b="0" i="0" u="none" strike="noStrike" kern="1200">
                <a:solidFill>
                  <a:schemeClr val="tx1"/>
                </a:solidFill>
                <a:effectLst/>
                <a:latin typeface="D-DIN" panose="020B0504030202030204" pitchFamily="34" charset="77"/>
                <a:ea typeface="+mn-ea"/>
                <a:cs typeface="+mn-cs"/>
              </a:rPr>
              <a:t>Today, we'll use techniques such as case stories, persona stories, and others to illustrate the application of the 7P framework in addressing gender-based violence.</a:t>
            </a:r>
            <a:r>
              <a:rPr lang="en-US" sz="1200" b="0" i="0" kern="1200">
                <a:solidFill>
                  <a:schemeClr val="tx1"/>
                </a:solidFill>
                <a:effectLst/>
                <a:latin typeface="D-DIN" panose="020B0504030202030204" pitchFamily="34" charset="77"/>
                <a:ea typeface="+mn-ea"/>
                <a:cs typeface="+mn-cs"/>
              </a:rPr>
              <a:t>​</a:t>
            </a:r>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34</a:t>
            </a:fld>
            <a:endParaRPr lang="en-US"/>
          </a:p>
        </p:txBody>
      </p:sp>
    </p:spTree>
    <p:extLst>
      <p:ext uri="{BB962C8B-B14F-4D97-AF65-F5344CB8AC3E}">
        <p14:creationId xmlns:p14="http://schemas.microsoft.com/office/powerpoint/2010/main" val="25514337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5 real life scenarios</a:t>
            </a:r>
            <a:r>
              <a:rPr lang="en-US"/>
              <a:t> - </a:t>
            </a:r>
            <a:r>
              <a:rPr lang="en-US">
                <a:latin typeface="D-DIN"/>
              </a:rPr>
              <a:t>These case stories have been carefully gathered from </a:t>
            </a:r>
            <a:r>
              <a:rPr lang="en-US" b="1">
                <a:latin typeface="D-DIN"/>
              </a:rPr>
              <a:t>publicly available articles and sources </a:t>
            </a:r>
            <a:r>
              <a:rPr lang="en-US">
                <a:latin typeface="D-DIN"/>
              </a:rPr>
              <a:t>to ensure their relevance and accuracy and they have been translated using </a:t>
            </a:r>
            <a:r>
              <a:rPr lang="en-US" err="1">
                <a:latin typeface="D-DIN"/>
              </a:rPr>
              <a:t>DeepL</a:t>
            </a:r>
            <a:r>
              <a:rPr lang="en-US">
                <a:latin typeface="D-DIN"/>
              </a:rPr>
              <a:t> followed by human review to guarantee quality translations.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D-DIN"/>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target group of this guide is those acting as change facilitators, practitioners, managers in change of policy development as well as trainers and lecturers.</a:t>
            </a:r>
            <a:endParaRPr lang="en-US">
              <a:latin typeface="D-DIN"/>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D-DIN"/>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D-DIN"/>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D-DIN"/>
              </a:rPr>
              <a:t>A selection of case stories has been curated to facilitate meaningful </a:t>
            </a:r>
            <a:r>
              <a:rPr lang="en-US" b="1">
                <a:latin typeface="D-DIN"/>
              </a:rPr>
              <a:t>discussions and foster the dialogue </a:t>
            </a:r>
            <a:r>
              <a:rPr lang="en-US">
                <a:latin typeface="D-DIN"/>
              </a:rPr>
              <a:t>for addressing gender-based violence in an institutional context. </a:t>
            </a:r>
            <a:endParaRPr lang="en-US"/>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35</a:t>
            </a:fld>
            <a:endParaRPr lang="en-US"/>
          </a:p>
        </p:txBody>
      </p:sp>
    </p:spTree>
    <p:extLst>
      <p:ext uri="{BB962C8B-B14F-4D97-AF65-F5344CB8AC3E}">
        <p14:creationId xmlns:p14="http://schemas.microsoft.com/office/powerpoint/2010/main" val="20853593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D-DIN"/>
              </a:rPr>
              <a:t>This guide is meant as a comprehensive reference document: not only stories but also…</a:t>
            </a:r>
          </a:p>
          <a:p>
            <a:endParaRPr lang="en-GB"/>
          </a:p>
          <a:p>
            <a:r>
              <a:rPr lang="en-GB" b="1"/>
              <a:t>BENEFITS</a:t>
            </a:r>
          </a:p>
          <a:p>
            <a:r>
              <a:rPr lang="en-GB"/>
              <a:t>Participants have the opportunity to analyse, discuss and learn from these cases. </a:t>
            </a:r>
          </a:p>
          <a:p>
            <a:endParaRPr lang="en-GB"/>
          </a:p>
          <a:p>
            <a:r>
              <a:rPr lang="en-GB"/>
              <a:t>Encourage to identify key points, examine institutional responses and propose strategies for addressing gender-based violence.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D-DIN"/>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D-DIN"/>
              </a:rPr>
              <a:t>They have been tested by experts </a:t>
            </a:r>
            <a:r>
              <a:rPr lang="en-US" b="1">
                <a:latin typeface="D-DIN"/>
              </a:rPr>
              <a:t>to identify gaps in addressing gender-based violence </a:t>
            </a:r>
            <a:r>
              <a:rPr lang="en-US">
                <a:latin typeface="D-DIN"/>
              </a:rPr>
              <a:t>within research and higher education institutions and develop corresponding solutions. </a:t>
            </a:r>
          </a:p>
          <a:p>
            <a:endParaRPr lang="en-GB"/>
          </a:p>
          <a:p>
            <a:endParaRPr lang="en-GB"/>
          </a:p>
          <a:p>
            <a:r>
              <a:rPr lang="en-GB"/>
              <a:t>Can also be used as </a:t>
            </a:r>
            <a:r>
              <a:rPr lang="en-GB" b="1"/>
              <a:t>ice-breaking activity</a:t>
            </a:r>
            <a:r>
              <a:rPr lang="en-GB"/>
              <a:t>. We do that for the introductory training. </a:t>
            </a:r>
            <a:r>
              <a:rPr lang="en-GB" b="1"/>
              <a:t>MY EXPERIENCE IN THE SPANISH INTRO TRAINING (tailor, shorten, translate, trigger warning: there is explicit content)</a:t>
            </a:r>
          </a:p>
          <a:p>
            <a:endParaRPr lang="en-GB" b="1"/>
          </a:p>
          <a:p>
            <a:r>
              <a:rPr lang="en-GB" b="1"/>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Engaging with </a:t>
            </a:r>
            <a:r>
              <a:rPr lang="en-GB" b="1"/>
              <a:t>real life </a:t>
            </a:r>
            <a:r>
              <a:rPr lang="en-GB" b="1" err="1"/>
              <a:t>senarios</a:t>
            </a:r>
            <a:r>
              <a:rPr lang="en-GB" b="1"/>
              <a:t> </a:t>
            </a:r>
            <a:r>
              <a:rPr lang="en-GB"/>
              <a:t>can support collective expertise to develop tailored solutions in relation to our 7Ps framework.</a:t>
            </a:r>
          </a:p>
          <a:p>
            <a:endParaRPr lang="en-GB"/>
          </a:p>
        </p:txBody>
      </p:sp>
      <p:sp>
        <p:nvSpPr>
          <p:cNvPr id="4" name="Espace réservé du numéro de diapositive 3"/>
          <p:cNvSpPr>
            <a:spLocks noGrp="1"/>
          </p:cNvSpPr>
          <p:nvPr>
            <p:ph type="sldNum" sz="quarter" idx="5"/>
          </p:nvPr>
        </p:nvSpPr>
        <p:spPr/>
        <p:txBody>
          <a:bodyPr/>
          <a:lstStyle/>
          <a:p>
            <a:fld id="{6F8E2375-F1B1-284C-A827-B0E603FDBDD8}" type="slidenum">
              <a:rPr lang="en-US" smtClean="0"/>
              <a:pPr/>
              <a:t>36</a:t>
            </a:fld>
            <a:endParaRPr lang="en-US"/>
          </a:p>
        </p:txBody>
      </p:sp>
    </p:spTree>
    <p:extLst>
      <p:ext uri="{BB962C8B-B14F-4D97-AF65-F5344CB8AC3E}">
        <p14:creationId xmlns:p14="http://schemas.microsoft.com/office/powerpoint/2010/main" val="22737657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D-DIN"/>
              </a:rPr>
              <a:t>The </a:t>
            </a:r>
            <a:r>
              <a:rPr lang="en-US" b="1">
                <a:latin typeface="D-DIN"/>
              </a:rPr>
              <a:t>guide on the use of personas </a:t>
            </a:r>
            <a:r>
              <a:rPr lang="en-US">
                <a:latin typeface="D-DIN"/>
              </a:rPr>
              <a:t>introduces a range of fictional characters that represent individuals who have different backgrounds, experiences and perspectives related to gender-based violence in research and higher education.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a:t>11 personas, plus further examples and stories from Uni/</a:t>
            </a:r>
            <a:r>
              <a:rPr lang="en-GB" b="1" err="1"/>
              <a:t>GenderSAFE</a:t>
            </a:r>
            <a:endParaRPr lang="en-US">
              <a:latin typeface="D-DIN"/>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D-DIN"/>
              </a:rPr>
              <a:t>USE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D-DIN"/>
              </a:rPr>
              <a:t>They allow us to </a:t>
            </a:r>
            <a:r>
              <a:rPr lang="en-US" b="1">
                <a:latin typeface="D-DIN"/>
              </a:rPr>
              <a:t>explore the experiences of fictional characters </a:t>
            </a:r>
            <a:r>
              <a:rPr lang="en-US">
                <a:latin typeface="D-DIN"/>
              </a:rPr>
              <a:t>who represent a wide range of backgrounds and scenarios within our academic communities. </a:t>
            </a:r>
          </a:p>
          <a:p>
            <a:r>
              <a:rPr lang="en-US">
                <a:latin typeface="D-DIN"/>
              </a:rPr>
              <a:t>The use of personas also allows to </a:t>
            </a:r>
            <a:r>
              <a:rPr lang="en-US" b="1">
                <a:latin typeface="D-DIN"/>
              </a:rPr>
              <a:t>check the application of (planned) measures </a:t>
            </a:r>
            <a:r>
              <a:rPr lang="en-US">
                <a:latin typeface="D-DIN"/>
              </a:rPr>
              <a:t>by verifying how they would affect the different personas. - provide a base for empathy-driven solutions and policy improvements.</a:t>
            </a:r>
          </a:p>
          <a:p>
            <a:endParaRPr lang="en-US">
              <a:latin typeface="D-DIN"/>
            </a:endParaRPr>
          </a:p>
          <a:p>
            <a:r>
              <a:rPr lang="en-US">
                <a:latin typeface="D-DIN"/>
              </a:rPr>
              <a:t>The guide is meant for </a:t>
            </a:r>
            <a:r>
              <a:rPr lang="en-US" b="1">
                <a:latin typeface="D-DIN"/>
              </a:rPr>
              <a:t>a variety of professionals</a:t>
            </a:r>
            <a:r>
              <a:rPr lang="en-US">
                <a:latin typeface="D-DIN"/>
              </a:rPr>
              <a:t> to help them review and develop policies and build skills.  </a:t>
            </a:r>
          </a:p>
          <a:p>
            <a:endParaRPr lang="en-GB"/>
          </a:p>
          <a:p>
            <a:r>
              <a:rPr lang="en-GB"/>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D-DIN"/>
              </a:rPr>
              <a:t>You may also utilize persona stories, </a:t>
            </a:r>
            <a:r>
              <a:rPr lang="en-US" b="1">
                <a:latin typeface="D-DIN"/>
              </a:rPr>
              <a:t>which represent diverse individuals in academia facing gender-based violence</a:t>
            </a:r>
            <a:r>
              <a:rPr lang="en-US">
                <a:latin typeface="D-DIN"/>
              </a:rPr>
              <a:t>. These stories help us understand different perspectives and challenges, </a:t>
            </a:r>
          </a:p>
          <a:p>
            <a:endParaRPr lang="en-GB"/>
          </a:p>
        </p:txBody>
      </p:sp>
      <p:sp>
        <p:nvSpPr>
          <p:cNvPr id="4" name="Espace réservé du numéro de diapositive 3"/>
          <p:cNvSpPr>
            <a:spLocks noGrp="1"/>
          </p:cNvSpPr>
          <p:nvPr>
            <p:ph type="sldNum" sz="quarter" idx="5"/>
          </p:nvPr>
        </p:nvSpPr>
        <p:spPr/>
        <p:txBody>
          <a:bodyPr/>
          <a:lstStyle/>
          <a:p>
            <a:fld id="{6F8E2375-F1B1-284C-A827-B0E603FDBDD8}" type="slidenum">
              <a:rPr lang="en-US" smtClean="0"/>
              <a:pPr/>
              <a:t>37</a:t>
            </a:fld>
            <a:endParaRPr lang="en-US"/>
          </a:p>
        </p:txBody>
      </p:sp>
    </p:spTree>
    <p:extLst>
      <p:ext uri="{BB962C8B-B14F-4D97-AF65-F5344CB8AC3E}">
        <p14:creationId xmlns:p14="http://schemas.microsoft.com/office/powerpoint/2010/main" val="23477346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When we create persona stories, </a:t>
            </a:r>
            <a:r>
              <a:rPr lang="en-US" b="1">
                <a:latin typeface="D-DIN"/>
              </a:rPr>
              <a:t>we focus on crafting detailed profiles </a:t>
            </a:r>
            <a:r>
              <a:rPr lang="en-US">
                <a:latin typeface="D-DIN"/>
              </a:rPr>
              <a:t>that include not only demographic information like age, gender, and role within the university but also their </a:t>
            </a:r>
            <a:r>
              <a:rPr lang="en-US" b="1">
                <a:latin typeface="D-DIN"/>
              </a:rPr>
              <a:t>personal background, attitudes, experiences</a:t>
            </a:r>
            <a:r>
              <a:rPr lang="en-US">
                <a:latin typeface="D-DIN"/>
              </a:rPr>
              <a:t>, and the specific challenges they face related to gender-based violence. Each persona is designed to bring a unique perspective, highlighting diverse vulnerabilities and strengths. </a:t>
            </a:r>
            <a:endParaRPr lang="en-US"/>
          </a:p>
          <a:p>
            <a:endParaRPr lang="en-US"/>
          </a:p>
          <a:p>
            <a:r>
              <a:rPr lang="en-US" b="1">
                <a:latin typeface="D-DIN"/>
              </a:rPr>
              <a:t>In our workshops, </a:t>
            </a:r>
            <a:r>
              <a:rPr lang="en-US">
                <a:latin typeface="D-DIN"/>
              </a:rPr>
              <a:t>we use these persona stories to </a:t>
            </a:r>
            <a:r>
              <a:rPr lang="en-US" b="1">
                <a:latin typeface="D-DIN"/>
              </a:rPr>
              <a:t>simulate scenarios where participants must navigate the institutional landscape</a:t>
            </a:r>
            <a:r>
              <a:rPr lang="en-US">
                <a:latin typeface="D-DIN"/>
              </a:rPr>
              <a:t> to assist the persona in reporting and resolving issues of gender-based violence. This might involve role-playing meetings with university officials, seeking support services, or participating in advocacy efforts. </a:t>
            </a:r>
          </a:p>
          <a:p>
            <a:endParaRPr lang="en-US">
              <a:latin typeface="D-DIN"/>
            </a:endParaRPr>
          </a:p>
          <a:p>
            <a:r>
              <a:rPr lang="en-US" b="1">
                <a:latin typeface="D-DIN"/>
              </a:rPr>
              <a:t>It challenges us to think beyond statistics and faceless cases, putting real stories and human faces to the issues we aim to solve. </a:t>
            </a:r>
          </a:p>
          <a:p>
            <a:endParaRPr lang="en-US" b="1">
              <a:latin typeface="D-DIN"/>
            </a:endParaRPr>
          </a:p>
          <a:p>
            <a:r>
              <a:rPr lang="en-US"/>
              <a:t>--</a:t>
            </a:r>
          </a:p>
          <a:p>
            <a:r>
              <a:rPr lang="en-US">
                <a:latin typeface="D-DIN"/>
              </a:rPr>
              <a:t>Through these exercises, participants can better understand the barriers that individuals face and think critically about how to enhance support systems and policies</a:t>
            </a:r>
            <a:r>
              <a:rPr lang="en-US" b="1">
                <a:latin typeface="D-DIN"/>
              </a:rPr>
              <a:t>. </a:t>
            </a:r>
            <a:endParaRPr lang="en-US">
              <a:latin typeface="D-DIN"/>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D-DIN"/>
              </a:rPr>
              <a:t>(By engaging with these personas, we can uncover nuanced insights into the different ways gender-based violence might manifest and be experienced by individuals.)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D-DIN"/>
              </a:rPr>
              <a:t>This approach not only enhances problem-solving skills but also ensures that our strategies are comprehensive and sensitive to the varied needs of our community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D-DIN"/>
              </a:rPr>
              <a:t>Working with persona stories fosters empathy and deeper understanding among participants.</a:t>
            </a:r>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38</a:t>
            </a:fld>
            <a:endParaRPr lang="en-US"/>
          </a:p>
        </p:txBody>
      </p:sp>
    </p:spTree>
    <p:extLst>
      <p:ext uri="{BB962C8B-B14F-4D97-AF65-F5344CB8AC3E}">
        <p14:creationId xmlns:p14="http://schemas.microsoft.com/office/powerpoint/2010/main" val="2874155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a:latin typeface="D-DIN"/>
              </a:rPr>
              <a:t>By the end of this course, you'll be able to develop and adapt training sessions on gender-based violence, apply gender training methodologies, create safe spaces for dialogue, and adhere to the highest quality standards in gender training.</a:t>
            </a:r>
            <a:endParaRPr lang="en-GB" sz="180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3</a:t>
            </a:fld>
            <a:endParaRPr lang="en-US"/>
          </a:p>
        </p:txBody>
      </p:sp>
    </p:spTree>
    <p:extLst>
      <p:ext uri="{BB962C8B-B14F-4D97-AF65-F5344CB8AC3E}">
        <p14:creationId xmlns:p14="http://schemas.microsoft.com/office/powerpoint/2010/main" val="31177623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a:t>Info provided under each persona</a:t>
            </a:r>
          </a:p>
          <a:p>
            <a:endParaRPr lang="en-GB"/>
          </a:p>
          <a:p>
            <a:r>
              <a:rPr lang="en-GB"/>
              <a:t>The set of persona provided aim to cover different types of situation and vulnerabilities (individual or organisational).</a:t>
            </a:r>
          </a:p>
          <a:p>
            <a:endParaRPr lang="en-GB"/>
          </a:p>
        </p:txBody>
      </p:sp>
      <p:sp>
        <p:nvSpPr>
          <p:cNvPr id="4" name="Espace réservé du numéro de diapositive 3"/>
          <p:cNvSpPr>
            <a:spLocks noGrp="1"/>
          </p:cNvSpPr>
          <p:nvPr>
            <p:ph type="sldNum" sz="quarter" idx="5"/>
          </p:nvPr>
        </p:nvSpPr>
        <p:spPr/>
        <p:txBody>
          <a:bodyPr/>
          <a:lstStyle/>
          <a:p>
            <a:fld id="{6F8E2375-F1B1-284C-A827-B0E603FDBDD8}" type="slidenum">
              <a:rPr lang="en-US" smtClean="0"/>
              <a:pPr/>
              <a:t>39</a:t>
            </a:fld>
            <a:endParaRPr lang="en-US"/>
          </a:p>
        </p:txBody>
      </p:sp>
    </p:spTree>
    <p:extLst>
      <p:ext uri="{BB962C8B-B14F-4D97-AF65-F5344CB8AC3E}">
        <p14:creationId xmlns:p14="http://schemas.microsoft.com/office/powerpoint/2010/main" val="19142654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401955" indent="-347345"/>
            <a:r>
              <a:rPr lang="en-US">
                <a:latin typeface="Arial"/>
                <a:cs typeface="Arial"/>
              </a:rPr>
              <a:t>A stakeholder mapping is a tool that allows to </a:t>
            </a:r>
            <a:r>
              <a:rPr lang="en-US" err="1">
                <a:latin typeface="Arial"/>
                <a:cs typeface="Arial"/>
              </a:rPr>
              <a:t>visualise</a:t>
            </a:r>
            <a:r>
              <a:rPr lang="en-US">
                <a:latin typeface="Arial"/>
                <a:cs typeface="Arial"/>
              </a:rPr>
              <a:t> not only </a:t>
            </a:r>
            <a:r>
              <a:rPr lang="en-US" b="1">
                <a:latin typeface="Arial"/>
                <a:cs typeface="Arial"/>
              </a:rPr>
              <a:t>who are the various stakeholders </a:t>
            </a:r>
            <a:r>
              <a:rPr lang="en-US">
                <a:latin typeface="Arial"/>
                <a:cs typeface="Arial"/>
              </a:rPr>
              <a:t>involved in the gender-based violence issues, but also how </a:t>
            </a:r>
            <a:r>
              <a:rPr lang="en-US" b="1">
                <a:latin typeface="Arial"/>
                <a:cs typeface="Arial"/>
              </a:rPr>
              <a:t>these relate to each other </a:t>
            </a:r>
            <a:r>
              <a:rPr lang="en-US">
                <a:latin typeface="Arial"/>
                <a:cs typeface="Arial"/>
              </a:rPr>
              <a:t>and </a:t>
            </a:r>
            <a:r>
              <a:rPr lang="en-US" b="1">
                <a:latin typeface="Arial"/>
                <a:cs typeface="Arial"/>
              </a:rPr>
              <a:t>to</a:t>
            </a:r>
            <a:r>
              <a:rPr lang="en-US">
                <a:latin typeface="Arial"/>
                <a:cs typeface="Arial"/>
              </a:rPr>
              <a:t> </a:t>
            </a:r>
            <a:r>
              <a:rPr lang="en-US" b="1">
                <a:latin typeface="Arial"/>
                <a:cs typeface="Arial"/>
              </a:rPr>
              <a:t>the institution </a:t>
            </a:r>
            <a:r>
              <a:rPr lang="en-US">
                <a:latin typeface="Arial"/>
                <a:cs typeface="Arial"/>
              </a:rPr>
              <a:t>or department / faculty.</a:t>
            </a:r>
            <a:endParaRPr lang="en-US"/>
          </a:p>
          <a:p>
            <a:pPr marL="401955" indent="-347345"/>
            <a:endParaRPr lang="en-US">
              <a:latin typeface="Arial"/>
              <a:cs typeface="Arial"/>
            </a:endParaRPr>
          </a:p>
        </p:txBody>
      </p:sp>
      <p:sp>
        <p:nvSpPr>
          <p:cNvPr id="4" name="Espace réservé du numéro de diapositive 3"/>
          <p:cNvSpPr>
            <a:spLocks noGrp="1"/>
          </p:cNvSpPr>
          <p:nvPr>
            <p:ph type="sldNum" sz="quarter" idx="5"/>
          </p:nvPr>
        </p:nvSpPr>
        <p:spPr/>
        <p:txBody>
          <a:bodyPr/>
          <a:lstStyle/>
          <a:p>
            <a:fld id="{6F8E2375-F1B1-284C-A827-B0E603FDBDD8}" type="slidenum">
              <a:rPr lang="en-US" smtClean="0"/>
              <a:pPr/>
              <a:t>40</a:t>
            </a:fld>
            <a:endParaRPr lang="en-US"/>
          </a:p>
        </p:txBody>
      </p:sp>
    </p:spTree>
    <p:extLst>
      <p:ext uri="{BB962C8B-B14F-4D97-AF65-F5344CB8AC3E}">
        <p14:creationId xmlns:p14="http://schemas.microsoft.com/office/powerpoint/2010/main" val="4198479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Use this tool in the creating an </a:t>
            </a:r>
            <a:r>
              <a:rPr lang="en-US" b="1">
                <a:latin typeface="D-DIN"/>
              </a:rPr>
              <a:t>action plan</a:t>
            </a:r>
            <a:r>
              <a:rPr lang="en-US">
                <a:latin typeface="D-DIN"/>
              </a:rPr>
              <a:t> or in the process to make an inventory of and classify the various stakeholders addressing gender-based violence in an institution. </a:t>
            </a:r>
          </a:p>
          <a:p>
            <a:endParaRPr lang="en-US">
              <a:latin typeface="D-DIN"/>
            </a:endParaRPr>
          </a:p>
          <a:p>
            <a:r>
              <a:rPr lang="en-US">
                <a:latin typeface="D-DIN"/>
              </a:rPr>
              <a:t>This is one template you may use. Write in the inner circle who are directly involved with the future action plan to address gender-based violence. In the second circle, the stakeholders are listed who are l involved with the service. </a:t>
            </a:r>
          </a:p>
          <a:p>
            <a:endParaRPr lang="en-US">
              <a:latin typeface="D-DIN"/>
            </a:endParaRPr>
          </a:p>
          <a:p>
            <a:r>
              <a:rPr lang="en-US" b="1">
                <a:latin typeface="D-DIN"/>
              </a:rPr>
              <a:t>Keep in mind:</a:t>
            </a:r>
            <a:r>
              <a:rPr lang="en-US">
                <a:latin typeface="D-DIN"/>
              </a:rPr>
              <a:t> This may include different </a:t>
            </a:r>
            <a:r>
              <a:rPr lang="en-US" b="1">
                <a:latin typeface="D-DIN"/>
              </a:rPr>
              <a:t>teams within the </a:t>
            </a:r>
            <a:r>
              <a:rPr lang="en-US" b="1" err="1">
                <a:latin typeface="D-DIN"/>
              </a:rPr>
              <a:t>organisation</a:t>
            </a:r>
            <a:r>
              <a:rPr lang="en-US">
                <a:latin typeface="D-DIN"/>
              </a:rPr>
              <a:t>, but possibly also </a:t>
            </a:r>
            <a:r>
              <a:rPr lang="en-US" b="1">
                <a:latin typeface="D-DIN"/>
              </a:rPr>
              <a:t>external people</a:t>
            </a:r>
            <a:r>
              <a:rPr lang="en-US">
                <a:latin typeface="D-DIN"/>
              </a:rPr>
              <a:t> or </a:t>
            </a:r>
            <a:r>
              <a:rPr lang="en-US" err="1">
                <a:latin typeface="D-DIN"/>
              </a:rPr>
              <a:t>organisational</a:t>
            </a:r>
            <a:r>
              <a:rPr lang="en-US">
                <a:latin typeface="D-DIN"/>
              </a:rPr>
              <a:t> third circle will identify the stakeholders that are only indirectly involved.</a:t>
            </a:r>
          </a:p>
          <a:p>
            <a:pPr marL="401955" indent="-347345">
              <a:buFont typeface="Arial,Sans-Serif"/>
              <a:buChar char="•"/>
            </a:pPr>
            <a:endParaRPr lang="en-US"/>
          </a:p>
          <a:p>
            <a:pPr marL="401955" indent="-347345">
              <a:buFont typeface="Arial,Sans-Serif"/>
              <a:buChar char="•"/>
            </a:pPr>
            <a:endParaRPr lang="en-US"/>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41</a:t>
            </a:fld>
            <a:endParaRPr lang="en-US"/>
          </a:p>
        </p:txBody>
      </p:sp>
    </p:spTree>
    <p:extLst>
      <p:ext uri="{BB962C8B-B14F-4D97-AF65-F5344CB8AC3E}">
        <p14:creationId xmlns:p14="http://schemas.microsoft.com/office/powerpoint/2010/main" val="27021450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42</a:t>
            </a:fld>
            <a:endParaRPr lang="en-US"/>
          </a:p>
        </p:txBody>
      </p:sp>
    </p:spTree>
    <p:extLst>
      <p:ext uri="{BB962C8B-B14F-4D97-AF65-F5344CB8AC3E}">
        <p14:creationId xmlns:p14="http://schemas.microsoft.com/office/powerpoint/2010/main" val="16844279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Template used by </a:t>
            </a:r>
            <a:r>
              <a:rPr lang="en-US" err="1"/>
              <a:t>GenderSAFE</a:t>
            </a:r>
            <a:r>
              <a:rPr lang="en-US"/>
              <a:t> testers</a:t>
            </a:r>
          </a:p>
        </p:txBody>
      </p:sp>
      <p:sp>
        <p:nvSpPr>
          <p:cNvPr id="4" name="Slide Number Placeholder 3"/>
          <p:cNvSpPr>
            <a:spLocks noGrp="1"/>
          </p:cNvSpPr>
          <p:nvPr>
            <p:ph type="sldNum" sz="quarter" idx="5"/>
          </p:nvPr>
        </p:nvSpPr>
        <p:spPr/>
        <p:txBody>
          <a:bodyPr/>
          <a:lstStyle/>
          <a:p>
            <a:fld id="{6F8E2375-F1B1-284C-A827-B0E603FDBDD8}" type="slidenum">
              <a:rPr lang="en-US" smtClean="0"/>
              <a:pPr/>
              <a:t>43</a:t>
            </a:fld>
            <a:endParaRPr lang="en-US"/>
          </a:p>
        </p:txBody>
      </p:sp>
    </p:spTree>
    <p:extLst>
      <p:ext uri="{BB962C8B-B14F-4D97-AF65-F5344CB8AC3E}">
        <p14:creationId xmlns:p14="http://schemas.microsoft.com/office/powerpoint/2010/main" val="1525993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en-US">
                <a:latin typeface="D-DIN"/>
              </a:rPr>
              <a:t>What is a cause diagram? </a:t>
            </a:r>
            <a:endParaRPr lang="en-US"/>
          </a:p>
          <a:p>
            <a:pPr algn="just"/>
            <a:r>
              <a:rPr lang="en-US">
                <a:latin typeface="D-DIN"/>
              </a:rPr>
              <a:t>A cause diagram is a useful tool for reflecting on the underlying causes of a problem.</a:t>
            </a:r>
          </a:p>
          <a:p>
            <a:endParaRPr lang="en-GB"/>
          </a:p>
          <a:p>
            <a:pPr algn="just"/>
            <a:r>
              <a:rPr lang="en-US"/>
              <a:t>How to use a cause diagram? </a:t>
            </a:r>
          </a:p>
          <a:p>
            <a:pPr algn="just"/>
            <a:r>
              <a:rPr lang="en-US"/>
              <a:t>This tool can be used during a workshop if the cause(s) of a particular problem are not yet clear or if it makes sense if participants discover the cause(s) themselves.</a:t>
            </a:r>
            <a:endParaRPr lang="en-GB"/>
          </a:p>
          <a:p>
            <a:pPr algn="just"/>
            <a:endParaRPr lang="en-US"/>
          </a:p>
          <a:p>
            <a:pPr algn="just"/>
            <a:r>
              <a:rPr lang="en-US"/>
              <a:t>Instructions </a:t>
            </a:r>
          </a:p>
          <a:p>
            <a:pPr algn="just"/>
            <a:r>
              <a:rPr lang="en-US"/>
              <a:t>Write down in the inner circle what the problem is. In the example the problem relates to careers: </a:t>
            </a:r>
            <a:r>
              <a:rPr lang="en-US" b="1"/>
              <a:t>why is it hard for a female post-doc to get a tenure track position? </a:t>
            </a:r>
          </a:p>
          <a:p>
            <a:pPr algn="just"/>
            <a:endParaRPr lang="en-US"/>
          </a:p>
          <a:p>
            <a:pPr algn="just"/>
            <a:r>
              <a:rPr lang="en-US"/>
              <a:t>Now identify the underlying causes layer by layer. Note down the direct causes in the second circle, the underlying causes in the third circle, and the contributing factors in the fourth circle.</a:t>
            </a:r>
          </a:p>
        </p:txBody>
      </p:sp>
      <p:sp>
        <p:nvSpPr>
          <p:cNvPr id="4" name="Espace réservé du numéro de diapositive 3"/>
          <p:cNvSpPr>
            <a:spLocks noGrp="1"/>
          </p:cNvSpPr>
          <p:nvPr>
            <p:ph type="sldNum" sz="quarter" idx="5"/>
          </p:nvPr>
        </p:nvSpPr>
        <p:spPr/>
        <p:txBody>
          <a:bodyPr/>
          <a:lstStyle/>
          <a:p>
            <a:fld id="{6F8E2375-F1B1-284C-A827-B0E603FDBDD8}" type="slidenum">
              <a:rPr lang="en-US" smtClean="0"/>
              <a:pPr/>
              <a:t>44</a:t>
            </a:fld>
            <a:endParaRPr lang="en-US"/>
          </a:p>
        </p:txBody>
      </p:sp>
    </p:spTree>
    <p:extLst>
      <p:ext uri="{BB962C8B-B14F-4D97-AF65-F5344CB8AC3E}">
        <p14:creationId xmlns:p14="http://schemas.microsoft.com/office/powerpoint/2010/main" val="29496425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a:latin typeface="D-DIN"/>
              </a:rPr>
              <a:t>Identify the central issue: </a:t>
            </a:r>
          </a:p>
          <a:p>
            <a:pPr marL="285750" indent="-285750" algn="just">
              <a:buFont typeface="Arial,Sans-Serif"/>
              <a:buChar char="•"/>
            </a:pPr>
            <a:r>
              <a:rPr lang="en-US">
                <a:latin typeface="D-DIN"/>
              </a:rPr>
              <a:t>Start with gender-based violence in research and academia as the central issue in the middle of the diagram.</a:t>
            </a:r>
          </a:p>
          <a:p>
            <a:pPr marL="285750" indent="-285750" algn="just">
              <a:buFont typeface="Arial,Sans-Serif"/>
              <a:buChar char="•"/>
            </a:pPr>
            <a:endParaRPr lang="en-US"/>
          </a:p>
          <a:p>
            <a:pPr algn="just"/>
            <a:r>
              <a:rPr lang="en-US">
                <a:latin typeface="D-DIN"/>
              </a:rPr>
              <a:t>Determine the direct causes: </a:t>
            </a:r>
          </a:p>
          <a:p>
            <a:pPr marL="285750" indent="-285750" algn="just">
              <a:buFont typeface="Arial,Sans-Serif"/>
              <a:buChar char="•"/>
            </a:pPr>
            <a:r>
              <a:rPr lang="en-US">
                <a:latin typeface="D-DIN"/>
              </a:rPr>
              <a:t>Outline the direct factors contributing to this issue such as:</a:t>
            </a:r>
          </a:p>
          <a:p>
            <a:pPr marL="742315" lvl="1" indent="-285750" algn="just">
              <a:buFont typeface="Courier New,monospace"/>
              <a:buChar char="•"/>
            </a:pPr>
            <a:r>
              <a:rPr lang="en-US">
                <a:latin typeface="D-DIN"/>
              </a:rPr>
              <a:t>Lack of clear policies on handling reports of gender-based violence.</a:t>
            </a:r>
          </a:p>
          <a:p>
            <a:pPr marL="742315" lvl="1" indent="-285750" algn="just">
              <a:buFont typeface="Courier New,monospace"/>
              <a:buChar char="•"/>
            </a:pPr>
            <a:r>
              <a:rPr lang="en-US">
                <a:latin typeface="D-DIN"/>
              </a:rPr>
              <a:t>Insufficient training for staff and faculty on </a:t>
            </a:r>
            <a:r>
              <a:rPr lang="en-US" err="1">
                <a:latin typeface="D-DIN"/>
              </a:rPr>
              <a:t>recognising</a:t>
            </a:r>
            <a:r>
              <a:rPr lang="en-US">
                <a:latin typeface="D-DIN"/>
              </a:rPr>
              <a:t> and addressing harassment.</a:t>
            </a:r>
          </a:p>
          <a:p>
            <a:pPr marL="742315" lvl="1" indent="-285750" algn="just">
              <a:buFont typeface="Courier New,monospace"/>
              <a:buChar char="•"/>
            </a:pPr>
            <a:r>
              <a:rPr lang="en-US">
                <a:latin typeface="D-DIN"/>
              </a:rPr>
              <a:t>Underreporting due to fear of retaliation or lack of trust in the process.</a:t>
            </a:r>
          </a:p>
          <a:p>
            <a:pPr algn="just"/>
            <a:endParaRPr lang="en-US"/>
          </a:p>
          <a:p>
            <a:pPr algn="just"/>
            <a:r>
              <a:rPr lang="en-US">
                <a:latin typeface="D-DIN"/>
              </a:rPr>
              <a:t>Uncover underlying causes:</a:t>
            </a:r>
          </a:p>
          <a:p>
            <a:pPr marL="285750" indent="-285750" algn="just">
              <a:buFont typeface="Arial,Sans-Serif"/>
              <a:buChar char="•"/>
            </a:pPr>
            <a:r>
              <a:rPr lang="en-US">
                <a:latin typeface="D-DIN"/>
              </a:rPr>
              <a:t>For each immediate cause, ask "why does this happen?" to trace deeper systemic issues. Example with an underlying cause related to gender norms: </a:t>
            </a:r>
          </a:p>
          <a:p>
            <a:pPr marL="742315" lvl="1" indent="-285750" algn="just">
              <a:buFont typeface="Courier New,monospace"/>
              <a:buChar char="•"/>
            </a:pPr>
            <a:r>
              <a:rPr lang="en-US">
                <a:latin typeface="D-DIN"/>
              </a:rPr>
              <a:t>Inner Circle (direct Cause): Lack of reporting due to fear of not being taken seriously.</a:t>
            </a:r>
          </a:p>
          <a:p>
            <a:pPr marL="742315" lvl="1" indent="-285750" algn="just">
              <a:buFont typeface="Courier New,monospace"/>
              <a:buChar char="•"/>
            </a:pPr>
            <a:r>
              <a:rPr lang="en-US">
                <a:latin typeface="D-DIN"/>
              </a:rPr>
              <a:t>Second Circle (Underlying Causes):</a:t>
            </a:r>
          </a:p>
          <a:p>
            <a:pPr marL="742315" lvl="1" indent="-285750" algn="just">
              <a:buFont typeface="Courier New,monospace"/>
              <a:buChar char="•"/>
            </a:pPr>
            <a:r>
              <a:rPr lang="en-US">
                <a:latin typeface="D-DIN"/>
              </a:rPr>
              <a:t>Cultural norms that dismiss or </a:t>
            </a:r>
            <a:r>
              <a:rPr lang="en-US" err="1">
                <a:latin typeface="D-DIN"/>
              </a:rPr>
              <a:t>minimise</a:t>
            </a:r>
            <a:r>
              <a:rPr lang="en-US">
                <a:latin typeface="D-DIN"/>
              </a:rPr>
              <a:t> the experiences of those affected by gender-based violence.</a:t>
            </a:r>
          </a:p>
          <a:p>
            <a:pPr marL="742315" lvl="1" indent="-285750" algn="just">
              <a:buFont typeface="Courier New,monospace"/>
              <a:buChar char="•"/>
            </a:pPr>
            <a:r>
              <a:rPr lang="en-US">
                <a:latin typeface="D-DIN"/>
              </a:rPr>
              <a:t>Institutional pressure to maintain a prestigious image, leading to under-addressing of reported incidents.</a:t>
            </a:r>
          </a:p>
          <a:p>
            <a:pPr marL="742315" lvl="1" indent="-285750" algn="just">
              <a:buFont typeface="Courier New,monospace"/>
              <a:buChar char="•"/>
            </a:pPr>
            <a:r>
              <a:rPr lang="en-US">
                <a:latin typeface="D-DIN"/>
              </a:rPr>
              <a:t>Implicit bias in leadership leading to </a:t>
            </a:r>
            <a:r>
              <a:rPr lang="en-US" err="1">
                <a:latin typeface="D-DIN"/>
              </a:rPr>
              <a:t>minimised</a:t>
            </a:r>
            <a:r>
              <a:rPr lang="en-US">
                <a:latin typeface="D-DIN"/>
              </a:rPr>
              <a:t> actions against perpetrators.</a:t>
            </a:r>
          </a:p>
          <a:p>
            <a:pPr algn="just"/>
            <a:endParaRPr lang="en-US"/>
          </a:p>
          <a:p>
            <a:pPr algn="just"/>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45</a:t>
            </a:fld>
            <a:endParaRPr lang="en-US"/>
          </a:p>
        </p:txBody>
      </p:sp>
    </p:spTree>
    <p:extLst>
      <p:ext uri="{BB962C8B-B14F-4D97-AF65-F5344CB8AC3E}">
        <p14:creationId xmlns:p14="http://schemas.microsoft.com/office/powerpoint/2010/main" val="6430076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a:latin typeface="D-DIN"/>
              </a:rPr>
              <a:t>What is a SWOT analysis? </a:t>
            </a:r>
            <a:endParaRPr lang="en-US"/>
          </a:p>
          <a:p>
            <a:pPr algn="just"/>
            <a:endParaRPr lang="en-US"/>
          </a:p>
          <a:p>
            <a:pPr algn="just"/>
            <a:r>
              <a:rPr lang="en-US">
                <a:latin typeface="D-DIN"/>
              </a:rPr>
              <a:t>A SWOT analysis or Strengths-Weaknesses-Opportunities-Threats. An interesting exercise to </a:t>
            </a:r>
            <a:r>
              <a:rPr lang="en-US" b="1">
                <a:latin typeface="D-DIN"/>
              </a:rPr>
              <a:t>make at the start of an action plan, </a:t>
            </a:r>
          </a:p>
          <a:p>
            <a:pPr algn="just"/>
            <a:endParaRPr lang="en-US" b="1">
              <a:latin typeface="D-DIN"/>
            </a:endParaRPr>
          </a:p>
          <a:p>
            <a:pPr algn="just"/>
            <a:r>
              <a:rPr lang="en-US" b="1">
                <a:latin typeface="D-DIN"/>
              </a:rPr>
              <a:t>from the point of view of gender equality within your institution, or even departments / faculties. </a:t>
            </a:r>
          </a:p>
          <a:p>
            <a:pPr algn="just"/>
            <a:endParaRPr lang="en-US"/>
          </a:p>
          <a:p>
            <a:pPr marL="0" marR="0" lvl="0" indent="0" algn="just" defTabSz="914400" rtl="0" eaLnBrk="1" fontAlgn="auto" latinLnBrk="0" hangingPunct="1">
              <a:lnSpc>
                <a:spcPct val="100000"/>
              </a:lnSpc>
              <a:spcBef>
                <a:spcPts val="0"/>
              </a:spcBef>
              <a:spcAft>
                <a:spcPts val="0"/>
              </a:spcAft>
              <a:buClrTx/>
              <a:buSzTx/>
              <a:buFontTx/>
              <a:buNone/>
              <a:tabLst/>
              <a:defRPr/>
            </a:pPr>
            <a:r>
              <a:rPr lang="en-US">
                <a:latin typeface="D-DIN"/>
              </a:rPr>
              <a:t>The SWOT, when </a:t>
            </a:r>
            <a:r>
              <a:rPr lang="en-US" err="1">
                <a:latin typeface="D-DIN"/>
              </a:rPr>
              <a:t>finalised</a:t>
            </a:r>
            <a:r>
              <a:rPr lang="en-US">
                <a:latin typeface="D-DIN"/>
              </a:rPr>
              <a:t>, can be used as a brainstorming tool to generate ideas for solutions. The technique is to look at the weaknesses and to brainstorm on how they could be transformed into a strength. The same can be done with the threats: how can a threat be transformed into an opportunity?</a:t>
            </a:r>
          </a:p>
          <a:p>
            <a:pPr algn="just"/>
            <a:endParaRPr lang="en-US"/>
          </a:p>
          <a:p>
            <a:pPr algn="just"/>
            <a:r>
              <a:rPr lang="en-US"/>
              <a:t>---</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a:latin typeface="D-DIN"/>
              </a:rPr>
              <a:t>The SWOT analysis serves as a source of inspiration to fine-tune vision and goals, but also to be realistic in the approach to improve the situation (defining the priorities of the action plan. </a:t>
            </a:r>
            <a:endParaRPr lang="en-US"/>
          </a:p>
          <a:p>
            <a:pPr algn="just"/>
            <a:endParaRPr lang="en-US"/>
          </a:p>
          <a:p>
            <a:pPr algn="just"/>
            <a:endParaRPr lang="en-US"/>
          </a:p>
          <a:p>
            <a:pPr algn="just"/>
            <a:endParaRPr lang="en-US">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46</a:t>
            </a:fld>
            <a:endParaRPr lang="en-US"/>
          </a:p>
        </p:txBody>
      </p:sp>
    </p:spTree>
    <p:extLst>
      <p:ext uri="{BB962C8B-B14F-4D97-AF65-F5344CB8AC3E}">
        <p14:creationId xmlns:p14="http://schemas.microsoft.com/office/powerpoint/2010/main" val="8495799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a:t>What is the World Café and why use it?</a:t>
            </a:r>
          </a:p>
          <a:p>
            <a:pPr marL="285750" indent="-285750" algn="just">
              <a:buFont typeface="Arial,Sans-Serif"/>
              <a:buChar char="•"/>
            </a:pPr>
            <a:r>
              <a:rPr lang="en-US">
                <a:latin typeface="D-DIN"/>
              </a:rPr>
              <a:t>Facilitate an in-depth, collaborative discussion to develop innovative strategies for addressing gender-based violence in research and academia. </a:t>
            </a:r>
          </a:p>
          <a:p>
            <a:pPr marL="285750" indent="-285750" algn="just">
              <a:buFont typeface="Arial,Sans-Serif"/>
              <a:buChar char="•"/>
            </a:pPr>
            <a:r>
              <a:rPr lang="en-US">
                <a:latin typeface="D-DIN"/>
              </a:rPr>
              <a:t>The World Café is a </a:t>
            </a:r>
            <a:r>
              <a:rPr lang="en-US" b="1">
                <a:latin typeface="D-DIN"/>
              </a:rPr>
              <a:t>structured conversational process</a:t>
            </a:r>
            <a:r>
              <a:rPr lang="en-US">
                <a:latin typeface="D-DIN"/>
              </a:rPr>
              <a:t> intended to facilitate open and intimate discussions, and link ideas within a larger group to access the "collective intelligence" in the room. </a:t>
            </a:r>
          </a:p>
          <a:p>
            <a:pPr algn="just"/>
            <a:endParaRPr lang="en-US"/>
          </a:p>
          <a:p>
            <a:pPr algn="just"/>
            <a:r>
              <a:rPr lang="en-US">
                <a:latin typeface="D-DIN"/>
              </a:rPr>
              <a:t>How to set it up? </a:t>
            </a:r>
          </a:p>
          <a:p>
            <a:pPr marL="285750" indent="-285750" algn="just">
              <a:buFont typeface="Arial,Sans-Serif"/>
              <a:buChar char="•"/>
            </a:pPr>
            <a:r>
              <a:rPr lang="en-US">
                <a:latin typeface="D-DIN"/>
              </a:rPr>
              <a:t>Room arrangement: Arrange the venue with café-style seating (small round tables, each accommodating 4-5 participants) or use break-out rooms.</a:t>
            </a:r>
          </a:p>
          <a:p>
            <a:pPr marL="285750" indent="-285750" algn="just">
              <a:buFont typeface="Arial,Sans-Serif"/>
              <a:buChar char="•"/>
            </a:pPr>
            <a:r>
              <a:rPr lang="en-US">
                <a:latin typeface="D-DIN"/>
              </a:rPr>
              <a:t>Materials needed: Provide paper for note-taking, </a:t>
            </a:r>
            <a:r>
              <a:rPr lang="en-US" err="1">
                <a:latin typeface="D-DIN"/>
              </a:rPr>
              <a:t>coloured</a:t>
            </a:r>
            <a:r>
              <a:rPr lang="en-US">
                <a:latin typeface="D-DIN"/>
              </a:rPr>
              <a:t> pens, and informational placards </a:t>
            </a:r>
            <a:r>
              <a:rPr lang="en-US" err="1">
                <a:latin typeface="D-DIN"/>
              </a:rPr>
              <a:t>summarising</a:t>
            </a:r>
            <a:r>
              <a:rPr lang="en-US">
                <a:latin typeface="D-DIN"/>
              </a:rPr>
              <a:t> key data and facts about gender-based violence in academia.</a:t>
            </a:r>
          </a:p>
          <a:p>
            <a:pPr marL="285750" indent="-285750" algn="just">
              <a:buFont typeface="Arial,Sans-Serif"/>
              <a:buChar char="•"/>
            </a:pPr>
            <a:endParaRPr lang="en-US"/>
          </a:p>
          <a:p>
            <a:pPr algn="just"/>
            <a:r>
              <a:rPr lang="en-US">
                <a:latin typeface="D-DIN"/>
              </a:rPr>
              <a:t>Example:</a:t>
            </a:r>
          </a:p>
          <a:p>
            <a:pPr algn="just"/>
            <a:r>
              <a:rPr lang="en-US">
                <a:latin typeface="D-DIN"/>
              </a:rPr>
              <a:t>Round 1: Understanding the issue</a:t>
            </a:r>
          </a:p>
          <a:p>
            <a:pPr marL="285750" indent="-285750" algn="just">
              <a:buFont typeface="Arial,Sans-Serif"/>
              <a:buChar char="•"/>
            </a:pPr>
            <a:r>
              <a:rPr lang="en-US">
                <a:latin typeface="D-DIN"/>
              </a:rPr>
              <a:t>Question: "What are the common forms and impacts of gender-based violence observed in our academic environments?" Participants discuss and jot down ideas.</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47</a:t>
            </a:fld>
            <a:endParaRPr lang="en-US"/>
          </a:p>
        </p:txBody>
      </p:sp>
    </p:spTree>
    <p:extLst>
      <p:ext uri="{BB962C8B-B14F-4D97-AF65-F5344CB8AC3E}">
        <p14:creationId xmlns:p14="http://schemas.microsoft.com/office/powerpoint/2010/main" val="15187348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Two examples from </a:t>
            </a:r>
            <a:r>
              <a:rPr lang="en-US" err="1"/>
              <a:t>GenderSAFE</a:t>
            </a:r>
            <a:r>
              <a:rPr lang="en-US"/>
              <a:t>:</a:t>
            </a:r>
          </a:p>
          <a:p>
            <a:endParaRPr lang="en-US"/>
          </a:p>
          <a:p>
            <a:r>
              <a:rPr lang="en-US"/>
              <a:t>Resistances workshop in Rome</a:t>
            </a:r>
          </a:p>
          <a:p>
            <a:r>
              <a:rPr lang="en-US"/>
              <a:t>Risk Assessment Prevention and Protection in Prague</a:t>
            </a:r>
          </a:p>
        </p:txBody>
      </p:sp>
      <p:sp>
        <p:nvSpPr>
          <p:cNvPr id="4" name="Slide Number Placeholder 3"/>
          <p:cNvSpPr>
            <a:spLocks noGrp="1"/>
          </p:cNvSpPr>
          <p:nvPr>
            <p:ph type="sldNum" sz="quarter" idx="5"/>
          </p:nvPr>
        </p:nvSpPr>
        <p:spPr/>
        <p:txBody>
          <a:bodyPr/>
          <a:lstStyle/>
          <a:p>
            <a:fld id="{6F8E2375-F1B1-284C-A827-B0E603FDBDD8}" type="slidenum">
              <a:rPr lang="en-US" smtClean="0"/>
              <a:pPr/>
              <a:t>48</a:t>
            </a:fld>
            <a:endParaRPr lang="en-US"/>
          </a:p>
        </p:txBody>
      </p:sp>
    </p:spTree>
    <p:extLst>
      <p:ext uri="{BB962C8B-B14F-4D97-AF65-F5344CB8AC3E}">
        <p14:creationId xmlns:p14="http://schemas.microsoft.com/office/powerpoint/2010/main" val="18309214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GB" sz="1800">
                <a:effectLst/>
                <a:latin typeface="Times New Roman"/>
                <a:ea typeface="Arial" panose="020B0604020202020204" pitchFamily="34" charset="0"/>
                <a:cs typeface="Times New Roman"/>
              </a:rPr>
              <a:t>The programme of the day is as follows:</a:t>
            </a:r>
            <a:r>
              <a:rPr lang="en-GB" sz="1800">
                <a:latin typeface="Times New Roman"/>
                <a:ea typeface="Arial" panose="020B0604020202020204" pitchFamily="34" charset="0"/>
                <a:cs typeface="Times New Roman"/>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4999"/>
              </a:lnSpc>
              <a:spcAft>
                <a:spcPts val="800"/>
              </a:spcAft>
            </a:pPr>
            <a:r>
              <a:rPr lang="en-GB">
                <a:latin typeface="D-DIN"/>
              </a:rPr>
              <a:t>Today, we will start with an ice-breaker, followed by an introduction to the </a:t>
            </a:r>
            <a:r>
              <a:rPr lang="en-GB" err="1">
                <a:latin typeface="D-DIN"/>
              </a:rPr>
              <a:t>UniSAFE</a:t>
            </a:r>
            <a:r>
              <a:rPr lang="en-GB">
                <a:latin typeface="D-DIN"/>
              </a:rPr>
              <a:t> framework. After a short break, we'll delve into participatory techniques and how to create a safe space, concluding with a group activity before lunch.</a:t>
            </a: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4</a:t>
            </a:fld>
            <a:endParaRPr lang="en-US"/>
          </a:p>
        </p:txBody>
      </p:sp>
    </p:spTree>
    <p:extLst>
      <p:ext uri="{BB962C8B-B14F-4D97-AF65-F5344CB8AC3E}">
        <p14:creationId xmlns:p14="http://schemas.microsoft.com/office/powerpoint/2010/main" val="29523336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a:latin typeface="D-DIN"/>
              </a:rPr>
              <a:t>What and why use it? </a:t>
            </a:r>
          </a:p>
          <a:p>
            <a:pPr algn="just"/>
            <a:r>
              <a:rPr lang="en-US">
                <a:latin typeface="D-DIN"/>
              </a:rPr>
              <a:t>Use interactive theater techniques to raise awareness, challenge perceptions, and explore solutions for gender-based violence within academic settings. Developed by Augusto Boal, this method uses drama as a means of promoting social and political change. Participants act out scenarios related to gender-based violence in academia, which helps to illustrate complex dynamics and institutional challenges.</a:t>
            </a:r>
          </a:p>
          <a:p>
            <a:pPr algn="just"/>
            <a:endParaRPr lang="en-US"/>
          </a:p>
          <a:p>
            <a:pPr algn="just"/>
            <a:r>
              <a:rPr lang="en-US">
                <a:latin typeface="D-DIN"/>
              </a:rPr>
              <a:t>How to set it up: </a:t>
            </a:r>
          </a:p>
          <a:p>
            <a:pPr marL="285750" indent="-285750" algn="just">
              <a:buFont typeface="Arial,Sans-Serif"/>
              <a:buChar char="•"/>
            </a:pPr>
            <a:r>
              <a:rPr lang="en-US">
                <a:latin typeface="D-DIN"/>
              </a:rPr>
              <a:t>Arrange a flexible space suitable for movement and interaction. Chairs should be movable to clear space for performances or use break-out rooms for participants' preparation. </a:t>
            </a:r>
          </a:p>
          <a:p>
            <a:pPr marL="285750" indent="-285750" algn="just">
              <a:buFont typeface="Arial,Sans-Serif"/>
              <a:buChar char="•"/>
            </a:pPr>
            <a:r>
              <a:rPr lang="en-US">
                <a:latin typeface="D-DIN"/>
              </a:rPr>
              <a:t>Materials needed: Props that might represent academic settings (e.g., desks, books, lab equipment), and signs or placards to identify different scenes or settings.</a:t>
            </a:r>
          </a:p>
        </p:txBody>
      </p:sp>
      <p:sp>
        <p:nvSpPr>
          <p:cNvPr id="4" name="Slide Number Placeholder 3"/>
          <p:cNvSpPr>
            <a:spLocks noGrp="1"/>
          </p:cNvSpPr>
          <p:nvPr>
            <p:ph type="sldNum" sz="quarter" idx="5"/>
          </p:nvPr>
        </p:nvSpPr>
        <p:spPr/>
        <p:txBody>
          <a:bodyPr/>
          <a:lstStyle/>
          <a:p>
            <a:fld id="{6F8E2375-F1B1-284C-A827-B0E603FDBDD8}" type="slidenum">
              <a:rPr lang="en-US" smtClean="0"/>
              <a:pPr/>
              <a:t>49</a:t>
            </a:fld>
            <a:endParaRPr lang="en-US"/>
          </a:p>
        </p:txBody>
      </p:sp>
    </p:spTree>
    <p:extLst>
      <p:ext uri="{BB962C8B-B14F-4D97-AF65-F5344CB8AC3E}">
        <p14:creationId xmlns:p14="http://schemas.microsoft.com/office/powerpoint/2010/main" val="37044074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highlight>
                <a:srgbClr val="AED7BD"/>
              </a:highlight>
              <a:latin typeface="Arial"/>
              <a:ea typeface="Open Sans"/>
              <a:cs typeface="Arial"/>
            </a:endParaRPr>
          </a:p>
        </p:txBody>
      </p:sp>
      <p:sp>
        <p:nvSpPr>
          <p:cNvPr id="4" name="Espace réservé du numéro de diapositive 3"/>
          <p:cNvSpPr>
            <a:spLocks noGrp="1"/>
          </p:cNvSpPr>
          <p:nvPr>
            <p:ph type="sldNum" sz="quarter" idx="5"/>
          </p:nvPr>
        </p:nvSpPr>
        <p:spPr/>
        <p:txBody>
          <a:bodyPr/>
          <a:lstStyle/>
          <a:p>
            <a:fld id="{6F8E2375-F1B1-284C-A827-B0E603FDBDD8}" type="slidenum">
              <a:rPr lang="en-US" smtClean="0"/>
              <a:pPr/>
              <a:t>50</a:t>
            </a:fld>
            <a:endParaRPr lang="en-US"/>
          </a:p>
        </p:txBody>
      </p:sp>
    </p:spTree>
    <p:extLst>
      <p:ext uri="{BB962C8B-B14F-4D97-AF65-F5344CB8AC3E}">
        <p14:creationId xmlns:p14="http://schemas.microsoft.com/office/powerpoint/2010/main" val="5469986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D-DIN"/>
              </a:rPr>
              <a:t>The Lotus Blossom technique is a powerful brainstorming tool that allows us to systematically explore complex problems by breaking them down into more manageable components.</a:t>
            </a:r>
          </a:p>
          <a:p>
            <a:endParaRPr lang="en-US">
              <a:latin typeface="D-DIN"/>
            </a:endParaRPr>
          </a:p>
          <a:p>
            <a:r>
              <a:rPr lang="en-US">
                <a:latin typeface="D-DIN"/>
              </a:rPr>
              <a:t>For example, place a critical problem (vertical segregation) in the </a:t>
            </a:r>
            <a:r>
              <a:rPr lang="en-US" err="1">
                <a:latin typeface="D-DIN"/>
              </a:rPr>
              <a:t>centre</a:t>
            </a:r>
            <a:r>
              <a:rPr lang="en-US">
                <a:latin typeface="D-DIN"/>
              </a:rPr>
              <a:t> and ask participants to brainstorm on 8 possible underlying causes.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D-DIN"/>
              </a:rPr>
              <a:t>impacts,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D-DIN"/>
              </a:rPr>
              <a:t>potential solutions in a structured manner.</a:t>
            </a:r>
          </a:p>
          <a:p>
            <a:endParaRPr lang="en-US">
              <a:latin typeface="D-DIN"/>
            </a:endParaRPr>
          </a:p>
          <a:p>
            <a:r>
              <a:rPr lang="en-US">
                <a:latin typeface="D-DIN"/>
              </a:rPr>
              <a:t>Each of these causes can then further be broken down.</a:t>
            </a:r>
          </a:p>
          <a:p>
            <a:endParaRPr lang="en-US"/>
          </a:p>
          <a:p>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D-DIN"/>
              </a:rPr>
              <a:t>Is a powerful brainstorming technique which is similar to a mind mapping but is more structured, making links between ideas. </a:t>
            </a:r>
          </a:p>
          <a:p>
            <a:endParaRPr lang="en-US"/>
          </a:p>
          <a:p>
            <a:r>
              <a:rPr lang="en-US">
                <a:latin typeface="D-DIN"/>
              </a:rPr>
              <a:t>We'll begin with the Lotus Blossom technique, which allows us to expand on a central issue, exploring its various dimensions. For instance, starting with a core issue like gender discrimination, we'll branch out to examine underlying causes, impacts, and potential solutions in a structured manner.</a:t>
            </a:r>
          </a:p>
          <a:p>
            <a:endParaRPr lang="en-US">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51</a:t>
            </a:fld>
            <a:endParaRPr lang="en-US"/>
          </a:p>
        </p:txBody>
      </p:sp>
    </p:spTree>
    <p:extLst>
      <p:ext uri="{BB962C8B-B14F-4D97-AF65-F5344CB8AC3E}">
        <p14:creationId xmlns:p14="http://schemas.microsoft.com/office/powerpoint/2010/main" val="42159647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Consider an institution where there is a notably low rate of reporting incidents of gender-based violence. Using the Lotus Blossom technique, we start with the core problem at the center—'Low Reporting Rates.' From here, we branch out into eight related areas that might influence this issue. These could include factors such as lack of awareness about reporting channels, fear of retaliation, perceived lack of confidentiality, cultural norms, lack of trust in the process, previous unsatisfactory responses, the complexity of the reporting process, and potential stigma associated with reporting. Each of these areas can then be explored further to pinpoint specific interventions or improvements. </a:t>
            </a:r>
          </a:p>
          <a:p>
            <a:endParaRPr lang="en-US">
              <a:latin typeface="D-DIN"/>
            </a:endParaRPr>
          </a:p>
          <a:p>
            <a:r>
              <a:rPr lang="en-US">
                <a:latin typeface="D-DIN"/>
              </a:rPr>
              <a:t>Now, let's apply the Lotus Blossom to specific challenges. For example, how do we support victims of cyber violence during online classes? Starting with this challenge at the center, we might explore solutions such as establishing clear protocols, providing immediate technical assistance, training faculty on intervention strategies, creating anonymous reporting tools, offering psychological support, implementing preventive education, monitoring class interactions, and setting up a rapid response team. Another scenario could involve preventing gender-based violence during field trips. Here, the branches might include pre-trip training, clear conduct guidelines, emergency contacts, buddy systems, regular check-ins, location-awareness training, behavior monitoring, and after-trip debriefings.</a:t>
            </a:r>
          </a:p>
          <a:p>
            <a:endParaRPr lang="en-US"/>
          </a:p>
          <a:p>
            <a:r>
              <a:rPr lang="en-US" b="1"/>
              <a:t>Finally, the Lotus Blossom can guide the development of comprehensive policies</a:t>
            </a:r>
            <a:r>
              <a:rPr lang="en-US"/>
              <a:t>. Suppose we're tasked with designing a policy to enhance the safety of university spaces. The core might be 'Safe University Spaces,' with branches including physical security measures, surveillance systems, lighting and emergency systems, educational programs, community engagement, reporting mechanisms, support services, and periodic safety audits. Each branch represents a key aspect of the policy that needs to be developed and operationalized</a:t>
            </a:r>
          </a:p>
          <a:p>
            <a:endParaRPr lang="en-US"/>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52</a:t>
            </a:fld>
            <a:endParaRPr lang="en-US"/>
          </a:p>
        </p:txBody>
      </p:sp>
    </p:spTree>
    <p:extLst>
      <p:ext uri="{BB962C8B-B14F-4D97-AF65-F5344CB8AC3E}">
        <p14:creationId xmlns:p14="http://schemas.microsoft.com/office/powerpoint/2010/main" val="13642276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A journey map looks at the chronological sequence of an experience from (before) its start till (after) its end. </a:t>
            </a:r>
          </a:p>
          <a:p>
            <a:endParaRPr lang="en-US"/>
          </a:p>
          <a:p>
            <a:r>
              <a:rPr lang="en-US">
                <a:latin typeface="D-DIN"/>
              </a:rPr>
              <a:t>How to make a good journey map?</a:t>
            </a:r>
          </a:p>
          <a:p>
            <a:r>
              <a:rPr lang="en-US">
                <a:latin typeface="D-DIN"/>
              </a:rPr>
              <a:t>Journey maps are built up in layers:</a:t>
            </a:r>
          </a:p>
          <a:p>
            <a:pPr marL="342900" indent="-342900">
              <a:buAutoNum type="arabicPeriod"/>
            </a:pPr>
            <a:r>
              <a:rPr lang="en-US">
                <a:latin typeface="D-DIN"/>
              </a:rPr>
              <a:t>The basic layer contains a timeline with a positioning of the touchpoints on the timeline.</a:t>
            </a:r>
          </a:p>
          <a:p>
            <a:pPr marL="342900" indent="-342900">
              <a:buAutoNum type="arabicPeriod"/>
            </a:pPr>
            <a:r>
              <a:rPr lang="en-US">
                <a:latin typeface="D-DIN"/>
              </a:rPr>
              <a:t>  The second level is to explain what happens above and below this line, both in-between the touchpoints and at the touchpoints. What is put above the line is the point of view of the user. What is put below the line is the point of view of the institution or service provider.</a:t>
            </a:r>
            <a:br>
              <a:rPr lang="en-US"/>
            </a:br>
            <a:r>
              <a:rPr lang="en-US">
                <a:latin typeface="D-DIN"/>
              </a:rPr>
              <a:t>At the user level, it is important to differentiate the rational and the emotional aspects: near the line, one mentions the activities and objective information. Further up, one can mention the feelings. At the institutional level, the purpose is to identify who (which function) is active and in direct contact with the user at the touchpoint, what this person does, and also what this person is experiencing in terms of feelings.</a:t>
            </a:r>
          </a:p>
          <a:p>
            <a:pPr marL="342900" indent="-342900">
              <a:buAutoNum type="arabicPeriod"/>
            </a:pPr>
            <a:r>
              <a:rPr lang="en-US">
                <a:latin typeface="D-DIN"/>
              </a:rPr>
              <a:t>  The third level is to identify problems and opportunities on the journey map.</a:t>
            </a:r>
          </a:p>
          <a:p>
            <a:pPr marL="342900" indent="-342900">
              <a:buAutoNum type="arabicPeriod"/>
            </a:pPr>
            <a:endParaRPr lang="en-US"/>
          </a:p>
          <a:p>
            <a:pPr marL="171450" indent="-171450">
              <a:buFont typeface="Arial"/>
              <a:buChar char="•"/>
            </a:pPr>
            <a:r>
              <a:rPr lang="en-US"/>
              <a:t>A journey map is essentially a narrative tool that outlines a persona's experience from start to finish. It includes all the interactions they have with various institutional touchpoints—like reporting mechanisms, counseling services, and disciplinary committees. By mapping these interactions, we gain insights into both the user’s perspective and the institutional processes that can support or hinder their journey through the system."</a:t>
            </a:r>
          </a:p>
          <a:p>
            <a:r>
              <a:rPr lang="en-US" b="1">
                <a:latin typeface="D-DIN"/>
              </a:rPr>
              <a:t>Steps to Create a Journey Map</a:t>
            </a:r>
            <a:endParaRPr lang="en-US">
              <a:latin typeface="D-DIN"/>
            </a:endParaRPr>
          </a:p>
          <a:p>
            <a:pPr marL="171450" indent="-171450">
              <a:buFont typeface="Arial"/>
              <a:buChar char="•"/>
            </a:pPr>
            <a:r>
              <a:rPr lang="en-US" b="1">
                <a:latin typeface="D-DIN"/>
              </a:rPr>
              <a:t>Identify the Persona and Scenario</a:t>
            </a:r>
            <a:r>
              <a:rPr lang="en-US">
                <a:latin typeface="D-DIN"/>
              </a:rPr>
              <a:t>: Begin with a detailed persona who has experienced or witnessed gender-based violence. Define the specific scenario they are involved in, such as reporting an incident or seeking support.</a:t>
            </a:r>
          </a:p>
          <a:p>
            <a:pPr marL="171450" indent="-171450">
              <a:buFont typeface="Arial"/>
              <a:buChar char="•"/>
            </a:pPr>
            <a:r>
              <a:rPr lang="en-US" b="1">
                <a:latin typeface="D-DIN"/>
              </a:rPr>
              <a:t>Map the Touchpoints</a:t>
            </a:r>
            <a:r>
              <a:rPr lang="en-US">
                <a:latin typeface="D-DIN"/>
              </a:rPr>
              <a:t>: List all the interactions the persona has with the institution regarding their experience. This includes initial disclosures, formal reporting, interactions with support staff, and follow-up meetings.</a:t>
            </a:r>
          </a:p>
          <a:p>
            <a:pPr marL="171450" indent="-171450">
              <a:buFont typeface="Arial"/>
              <a:buChar char="•"/>
            </a:pPr>
            <a:r>
              <a:rPr lang="en-US" b="1">
                <a:latin typeface="D-DIN"/>
              </a:rPr>
              <a:t>Detail the Experience at Each Touchpoint</a:t>
            </a:r>
            <a:r>
              <a:rPr lang="en-US">
                <a:latin typeface="D-DIN"/>
              </a:rPr>
              <a:t>: For each interaction, note what the persona is doing, thinking, and feeling. This should include their emotional response, the ease or difficulty of the process, and the responses they receive from the institution.</a:t>
            </a:r>
          </a:p>
          <a:p>
            <a:pPr marL="171450" indent="-171450">
              <a:buFont typeface="Arial"/>
              <a:buChar char="•"/>
            </a:pPr>
            <a:r>
              <a:rPr lang="en-US" b="1">
                <a:latin typeface="D-DIN"/>
              </a:rPr>
              <a:t>Identify Gaps and Opportunities</a:t>
            </a:r>
            <a:r>
              <a:rPr lang="en-US">
                <a:latin typeface="D-DIN"/>
              </a:rPr>
              <a:t>: Look for gaps in the support system where the persona feels unsupported, confused, or frustrated. Also, identify where the institution effectively assists or could improve its response.</a:t>
            </a:r>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53</a:t>
            </a:fld>
            <a:endParaRPr lang="en-US"/>
          </a:p>
        </p:txBody>
      </p:sp>
    </p:spTree>
    <p:extLst>
      <p:ext uri="{BB962C8B-B14F-4D97-AF65-F5344CB8AC3E}">
        <p14:creationId xmlns:p14="http://schemas.microsoft.com/office/powerpoint/2010/main" val="31169266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95FCE6-90BE-ECD2-F196-3AF5D5725E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3AD708-831C-8DE7-D50F-9BDCCAEC56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A7716B-211D-DEEC-C4B7-2076DC9E40EA}"/>
              </a:ext>
            </a:extLst>
          </p:cNvPr>
          <p:cNvSpPr>
            <a:spLocks noGrp="1"/>
          </p:cNvSpPr>
          <p:nvPr>
            <p:ph type="body" idx="1"/>
          </p:nvPr>
        </p:nvSpPr>
        <p:spPr/>
        <p:txBody>
          <a:bodyPr/>
          <a:lstStyle/>
          <a:p>
            <a:r>
              <a:rPr lang="en-US">
                <a:latin typeface="D-DIN"/>
              </a:rPr>
              <a:t>A journey map looks at the chronological sequence of an experience from (before) its start till (after) its end. </a:t>
            </a:r>
          </a:p>
          <a:p>
            <a:endParaRPr lang="en-US"/>
          </a:p>
          <a:p>
            <a:r>
              <a:rPr lang="en-US">
                <a:latin typeface="D-DIN"/>
              </a:rPr>
              <a:t>How to make a good journey map?</a:t>
            </a:r>
          </a:p>
          <a:p>
            <a:r>
              <a:rPr lang="en-US">
                <a:latin typeface="D-DIN"/>
              </a:rPr>
              <a:t>Journey maps are built up in layers:</a:t>
            </a:r>
          </a:p>
          <a:p>
            <a:pPr marL="342900" indent="-342900">
              <a:buAutoNum type="arabicPeriod"/>
            </a:pPr>
            <a:r>
              <a:rPr lang="en-US">
                <a:latin typeface="D-DIN"/>
              </a:rPr>
              <a:t>The basic layer contains a timeline with a positioning of the touchpoints on the timeline.</a:t>
            </a:r>
          </a:p>
          <a:p>
            <a:pPr marL="342900" indent="-342900">
              <a:buAutoNum type="arabicPeriod"/>
            </a:pPr>
            <a:r>
              <a:rPr lang="en-US">
                <a:latin typeface="D-DIN"/>
              </a:rPr>
              <a:t>  The second level is to explain what happens above and below this line, both in-between the touchpoints and at the touchpoints. What is put above the line is the point of view of the user. What is put below the line is the point of view of the institution or service provider.</a:t>
            </a:r>
            <a:br>
              <a:rPr lang="en-US"/>
            </a:br>
            <a:r>
              <a:rPr lang="en-US">
                <a:latin typeface="D-DIN"/>
              </a:rPr>
              <a:t>At the user level, it is important to differentiate the rational and the emotional aspects: near the line, one mentions the activities and objective information. Further up, one can mention the feelings. At the institutional level, the purpose is to identify who (which function) is active and in direct contact with the user at the touchpoint, what this person does, and also what this person is experiencing in terms of feelings.</a:t>
            </a:r>
          </a:p>
          <a:p>
            <a:pPr marL="342900" indent="-342900">
              <a:buAutoNum type="arabicPeriod"/>
            </a:pPr>
            <a:r>
              <a:rPr lang="en-US">
                <a:latin typeface="D-DIN"/>
              </a:rPr>
              <a:t>  The third level is to identify problems and opportunities on the journey map.</a:t>
            </a:r>
          </a:p>
          <a:p>
            <a:pPr marL="342900" indent="-342900">
              <a:buAutoNum type="arabicPeriod"/>
            </a:pPr>
            <a:endParaRPr lang="en-US"/>
          </a:p>
          <a:p>
            <a:pPr marL="171450" indent="-171450">
              <a:buFont typeface="Arial"/>
              <a:buChar char="•"/>
            </a:pPr>
            <a:r>
              <a:rPr lang="en-US"/>
              <a:t>A journey map is essentially a narrative tool that outlines a persona's experience from start to finish. It includes all the interactions they have with various institutional touchpoints—like reporting mechanisms, counseling services, and disciplinary committees. By mapping these interactions, we gain insights into both the user’s perspective and the institutional processes that can support or hinder their journey through the system."</a:t>
            </a:r>
          </a:p>
          <a:p>
            <a:r>
              <a:rPr lang="en-US" b="1">
                <a:latin typeface="D-DIN"/>
              </a:rPr>
              <a:t>Steps to Create a Journey Map</a:t>
            </a:r>
            <a:endParaRPr lang="en-US">
              <a:latin typeface="D-DIN"/>
            </a:endParaRPr>
          </a:p>
          <a:p>
            <a:pPr marL="171450" indent="-171450">
              <a:buFont typeface="Arial"/>
              <a:buChar char="•"/>
            </a:pPr>
            <a:r>
              <a:rPr lang="en-US" b="1">
                <a:latin typeface="D-DIN"/>
              </a:rPr>
              <a:t>Identify the Persona and Scenario</a:t>
            </a:r>
            <a:r>
              <a:rPr lang="en-US">
                <a:latin typeface="D-DIN"/>
              </a:rPr>
              <a:t>: Begin with a detailed persona who has experienced or witnessed gender-based violence. Define the specific scenario they are involved in, such as reporting an incident or seeking support.</a:t>
            </a:r>
          </a:p>
          <a:p>
            <a:pPr marL="171450" indent="-171450">
              <a:buFont typeface="Arial"/>
              <a:buChar char="•"/>
            </a:pPr>
            <a:r>
              <a:rPr lang="en-US" b="1">
                <a:latin typeface="D-DIN"/>
              </a:rPr>
              <a:t>Map the Touchpoints</a:t>
            </a:r>
            <a:r>
              <a:rPr lang="en-US">
                <a:latin typeface="D-DIN"/>
              </a:rPr>
              <a:t>: List all the interactions the persona has with the institution regarding their experience. This includes initial disclosures, formal reporting, interactions with support staff, and follow-up meetings.</a:t>
            </a:r>
          </a:p>
          <a:p>
            <a:pPr marL="171450" indent="-171450">
              <a:buFont typeface="Arial"/>
              <a:buChar char="•"/>
            </a:pPr>
            <a:r>
              <a:rPr lang="en-US" b="1">
                <a:latin typeface="D-DIN"/>
              </a:rPr>
              <a:t>Detail the Experience at Each Touchpoint</a:t>
            </a:r>
            <a:r>
              <a:rPr lang="en-US">
                <a:latin typeface="D-DIN"/>
              </a:rPr>
              <a:t>: For each interaction, note what the persona is doing, thinking, and feeling. This should include their emotional response, the ease or difficulty of the process, and the responses they receive from the institution.</a:t>
            </a:r>
          </a:p>
          <a:p>
            <a:pPr marL="171450" indent="-171450">
              <a:buFont typeface="Arial"/>
              <a:buChar char="•"/>
            </a:pPr>
            <a:r>
              <a:rPr lang="en-US" b="1">
                <a:latin typeface="D-DIN"/>
              </a:rPr>
              <a:t>Identify Gaps and Opportunities</a:t>
            </a:r>
            <a:r>
              <a:rPr lang="en-US">
                <a:latin typeface="D-DIN"/>
              </a:rPr>
              <a:t>: Look for gaps in the support system where the persona feels unsupported, confused, or frustrated. Also, identify where the institution effectively assists or could improve its response.</a:t>
            </a:r>
          </a:p>
          <a:p>
            <a:endParaRPr lang="en-US"/>
          </a:p>
        </p:txBody>
      </p:sp>
      <p:sp>
        <p:nvSpPr>
          <p:cNvPr id="4" name="Slide Number Placeholder 3">
            <a:extLst>
              <a:ext uri="{FF2B5EF4-FFF2-40B4-BE49-F238E27FC236}">
                <a16:creationId xmlns:a16="http://schemas.microsoft.com/office/drawing/2014/main" id="{155E9F46-7F6A-584B-6A27-5E3D89EE0043}"/>
              </a:ext>
            </a:extLst>
          </p:cNvPr>
          <p:cNvSpPr>
            <a:spLocks noGrp="1"/>
          </p:cNvSpPr>
          <p:nvPr>
            <p:ph type="sldNum" sz="quarter" idx="5"/>
          </p:nvPr>
        </p:nvSpPr>
        <p:spPr/>
        <p:txBody>
          <a:bodyPr/>
          <a:lstStyle/>
          <a:p>
            <a:fld id="{6F8E2375-F1B1-284C-A827-B0E603FDBDD8}" type="slidenum">
              <a:rPr lang="en-US" smtClean="0"/>
              <a:pPr/>
              <a:t>54</a:t>
            </a:fld>
            <a:endParaRPr lang="en-US"/>
          </a:p>
        </p:txBody>
      </p:sp>
    </p:spTree>
    <p:extLst>
      <p:ext uri="{BB962C8B-B14F-4D97-AF65-F5344CB8AC3E}">
        <p14:creationId xmlns:p14="http://schemas.microsoft.com/office/powerpoint/2010/main" val="13414750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hlinkClick r:id="rId3"/>
              </a:rPr>
              <a:t>https://open.spotify.com/playlist/0xyVcHFkq1TyMtuZaL4Hn8?si=d265c759a24d4061</a:t>
            </a:r>
            <a:r>
              <a:rPr lang="en-US"/>
              <a:t> </a:t>
            </a:r>
          </a:p>
          <a:p>
            <a:endParaRPr lang="en-US"/>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56</a:t>
            </a:fld>
            <a:endParaRPr lang="en-US"/>
          </a:p>
        </p:txBody>
      </p:sp>
    </p:spTree>
    <p:extLst>
      <p:ext uri="{BB962C8B-B14F-4D97-AF65-F5344CB8AC3E}">
        <p14:creationId xmlns:p14="http://schemas.microsoft.com/office/powerpoint/2010/main" val="27191164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we'll explore how participatory techniques can significantly enhance our understanding and intervention strategies for gender-based violence in academia. We'll be adapting methods from the SUPERA project, tailoring them to our context to effectively engage and address the complex issues of gender-based violence. These methods are not just about engagement; they're about empowering participants to contribute actively to the learning process. Today, we'll use techniques such as case stories, persona stories, and others to illustrate the application of the 7P framework in addressing gender-based violence.</a:t>
            </a:r>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58</a:t>
            </a:fld>
            <a:endParaRPr lang="en-US"/>
          </a:p>
        </p:txBody>
      </p:sp>
    </p:spTree>
    <p:extLst>
      <p:ext uri="{BB962C8B-B14F-4D97-AF65-F5344CB8AC3E}">
        <p14:creationId xmlns:p14="http://schemas.microsoft.com/office/powerpoint/2010/main" val="15008750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Programmed on Zoom </a:t>
            </a:r>
          </a:p>
        </p:txBody>
      </p:sp>
      <p:sp>
        <p:nvSpPr>
          <p:cNvPr id="4" name="Slide Number Placeholder 3"/>
          <p:cNvSpPr>
            <a:spLocks noGrp="1"/>
          </p:cNvSpPr>
          <p:nvPr>
            <p:ph type="sldNum" sz="quarter" idx="5"/>
          </p:nvPr>
        </p:nvSpPr>
        <p:spPr/>
        <p:txBody>
          <a:bodyPr/>
          <a:lstStyle/>
          <a:p>
            <a:fld id="{6F8E2375-F1B1-284C-A827-B0E603FDBDD8}" type="slidenum">
              <a:rPr lang="en-US" smtClean="0"/>
              <a:pPr/>
              <a:t>59</a:t>
            </a:fld>
            <a:endParaRPr lang="en-US"/>
          </a:p>
        </p:txBody>
      </p:sp>
    </p:spTree>
    <p:extLst>
      <p:ext uri="{BB962C8B-B14F-4D97-AF65-F5344CB8AC3E}">
        <p14:creationId xmlns:p14="http://schemas.microsoft.com/office/powerpoint/2010/main" val="8953397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2D052C-1474-4945-6462-76D946F7BDA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D28F778-F6DF-6E9D-C241-5895666F2CE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6CD8BF9-5EC6-2782-1345-7BC7D1CC312D}"/>
              </a:ext>
            </a:extLst>
          </p:cNvPr>
          <p:cNvSpPr>
            <a:spLocks noGrp="1"/>
          </p:cNvSpPr>
          <p:nvPr>
            <p:ph type="body" idx="1"/>
          </p:nvPr>
        </p:nvSpPr>
        <p:spPr/>
        <p:txBody>
          <a:bodyPr/>
          <a:lstStyle/>
          <a:p>
            <a:r>
              <a:rPr lang="en-GB"/>
              <a:t>Persona stories are powerful instruments to create </a:t>
            </a:r>
            <a:r>
              <a:rPr lang="en-GB" err="1"/>
              <a:t>emphaty</a:t>
            </a:r>
            <a:r>
              <a:rPr lang="en-GB"/>
              <a:t> but also to check the relevance of solutions in view of challenges met by individual.</a:t>
            </a:r>
          </a:p>
          <a:p>
            <a:r>
              <a:rPr lang="en-GB"/>
              <a:t>The set of persona provided aim to cover different types of situation and vulnerabilities (individual or organisational).</a:t>
            </a:r>
          </a:p>
        </p:txBody>
      </p:sp>
      <p:sp>
        <p:nvSpPr>
          <p:cNvPr id="4" name="Espace réservé du numéro de diapositive 3">
            <a:extLst>
              <a:ext uri="{FF2B5EF4-FFF2-40B4-BE49-F238E27FC236}">
                <a16:creationId xmlns:a16="http://schemas.microsoft.com/office/drawing/2014/main" id="{8BD00367-CC9C-00CA-DCDE-4071A2D56F6A}"/>
              </a:ext>
            </a:extLst>
          </p:cNvPr>
          <p:cNvSpPr>
            <a:spLocks noGrp="1"/>
          </p:cNvSpPr>
          <p:nvPr>
            <p:ph type="sldNum" sz="quarter" idx="5"/>
          </p:nvPr>
        </p:nvSpPr>
        <p:spPr/>
        <p:txBody>
          <a:bodyPr/>
          <a:lstStyle/>
          <a:p>
            <a:fld id="{6F8E2375-F1B1-284C-A827-B0E603FDBDD8}" type="slidenum">
              <a:rPr lang="en-US" smtClean="0"/>
              <a:pPr/>
              <a:t>60</a:t>
            </a:fld>
            <a:endParaRPr lang="en-US"/>
          </a:p>
        </p:txBody>
      </p:sp>
    </p:spTree>
    <p:extLst>
      <p:ext uri="{BB962C8B-B14F-4D97-AF65-F5344CB8AC3E}">
        <p14:creationId xmlns:p14="http://schemas.microsoft.com/office/powerpoint/2010/main" val="2873447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GB" sz="1800">
              <a:effectLst/>
              <a:latin typeface="Times New Roman"/>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5</a:t>
            </a:fld>
            <a:endParaRPr lang="en-US"/>
          </a:p>
        </p:txBody>
      </p:sp>
    </p:spTree>
    <p:extLst>
      <p:ext uri="{BB962C8B-B14F-4D97-AF65-F5344CB8AC3E}">
        <p14:creationId xmlns:p14="http://schemas.microsoft.com/office/powerpoint/2010/main" val="15157054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Personas  are on pages 23 and 28</a:t>
            </a:r>
          </a:p>
          <a:p>
            <a:endParaRPr lang="en-US"/>
          </a:p>
          <a:p>
            <a:r>
              <a:rPr lang="en-US" dirty="0">
                <a:latin typeface="D-DIN"/>
              </a:rPr>
              <a:t>https://unisafe-toolkit.eu/wp-content/uploads/2024/08/Persona-Stories-FINAL-5Aug2024.pdf</a:t>
            </a:r>
          </a:p>
          <a:p>
            <a:endParaRPr lang="en-US"/>
          </a:p>
          <a:p>
            <a:endParaRPr lang="en-US" dirty="0">
              <a:latin typeface="D-DIN"/>
            </a:endParaRPr>
          </a:p>
          <a:p>
            <a:endParaRPr lang="en-US" dirty="0"/>
          </a:p>
          <a:p>
            <a:endParaRPr lang="en-US"/>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61</a:t>
            </a:fld>
            <a:endParaRPr lang="en-US"/>
          </a:p>
        </p:txBody>
      </p:sp>
    </p:spTree>
    <p:extLst>
      <p:ext uri="{BB962C8B-B14F-4D97-AF65-F5344CB8AC3E}">
        <p14:creationId xmlns:p14="http://schemas.microsoft.com/office/powerpoint/2010/main" val="21434974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62</a:t>
            </a:fld>
            <a:endParaRPr lang="en-US"/>
          </a:p>
        </p:txBody>
      </p:sp>
    </p:spTree>
    <p:extLst>
      <p:ext uri="{BB962C8B-B14F-4D97-AF65-F5344CB8AC3E}">
        <p14:creationId xmlns:p14="http://schemas.microsoft.com/office/powerpoint/2010/main" val="18872432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8AF31-2D88-44C2-871A-135D15BE65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AA32E9-7B5B-C647-C734-22769D939A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10B999-42D1-8569-08E0-310C21CB35A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035B445-358A-DC1C-E17E-4838083AD7F2}"/>
              </a:ext>
            </a:extLst>
          </p:cNvPr>
          <p:cNvSpPr>
            <a:spLocks noGrp="1"/>
          </p:cNvSpPr>
          <p:nvPr>
            <p:ph type="sldNum" sz="quarter" idx="5"/>
          </p:nvPr>
        </p:nvSpPr>
        <p:spPr/>
        <p:txBody>
          <a:bodyPr/>
          <a:lstStyle/>
          <a:p>
            <a:fld id="{6F8E2375-F1B1-284C-A827-B0E603FDBDD8}" type="slidenum">
              <a:rPr lang="en-US" smtClean="0"/>
              <a:pPr/>
              <a:t>63</a:t>
            </a:fld>
            <a:endParaRPr lang="en-US"/>
          </a:p>
        </p:txBody>
      </p:sp>
    </p:spTree>
    <p:extLst>
      <p:ext uri="{BB962C8B-B14F-4D97-AF65-F5344CB8AC3E}">
        <p14:creationId xmlns:p14="http://schemas.microsoft.com/office/powerpoint/2010/main" val="20034735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EAC6BC-9AD1-5DD8-61EC-C95EDCCD2C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BCB3DB-DBF3-8C17-D7E8-892914BBD7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FEB08C-229B-E4A6-C99F-E8C94F9248F0}"/>
              </a:ext>
            </a:extLst>
          </p:cNvPr>
          <p:cNvSpPr>
            <a:spLocks noGrp="1"/>
          </p:cNvSpPr>
          <p:nvPr>
            <p:ph type="body" idx="1"/>
          </p:nvPr>
        </p:nvSpPr>
        <p:spPr/>
        <p:txBody>
          <a:bodyPr/>
          <a:lstStyle/>
          <a:p>
            <a:pPr marL="0" marR="0">
              <a:spcBef>
                <a:spcPts val="0"/>
              </a:spcBef>
            </a:pPr>
            <a:endParaRPr lang="en-GB"/>
          </a:p>
        </p:txBody>
      </p:sp>
      <p:sp>
        <p:nvSpPr>
          <p:cNvPr id="4" name="Slide Number Placeholder 3">
            <a:extLst>
              <a:ext uri="{FF2B5EF4-FFF2-40B4-BE49-F238E27FC236}">
                <a16:creationId xmlns:a16="http://schemas.microsoft.com/office/drawing/2014/main" id="{AE3F5ABE-2EC6-4FDD-5175-AAE9C7EFDD7B}"/>
              </a:ext>
            </a:extLst>
          </p:cNvPr>
          <p:cNvSpPr>
            <a:spLocks noGrp="1"/>
          </p:cNvSpPr>
          <p:nvPr>
            <p:ph type="sldNum" sz="quarter" idx="5"/>
          </p:nvPr>
        </p:nvSpPr>
        <p:spPr/>
        <p:txBody>
          <a:bodyPr/>
          <a:lstStyle/>
          <a:p>
            <a:fld id="{6F8E2375-F1B1-284C-A827-B0E603FDBDD8}" type="slidenum">
              <a:rPr lang="en-US" smtClean="0"/>
              <a:pPr/>
              <a:t>65</a:t>
            </a:fld>
            <a:endParaRPr lang="en-US"/>
          </a:p>
        </p:txBody>
      </p:sp>
    </p:spTree>
    <p:extLst>
      <p:ext uri="{BB962C8B-B14F-4D97-AF65-F5344CB8AC3E}">
        <p14:creationId xmlns:p14="http://schemas.microsoft.com/office/powerpoint/2010/main" val="6720797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AB628-40D2-7787-18DB-4659455F42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876781-EC6E-A9CE-0CDA-4EE4BABAC2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173582-B2EA-4CD7-8945-CACF503516AE}"/>
              </a:ext>
            </a:extLst>
          </p:cNvPr>
          <p:cNvSpPr>
            <a:spLocks noGrp="1"/>
          </p:cNvSpPr>
          <p:nvPr>
            <p:ph type="body" idx="1"/>
          </p:nvPr>
        </p:nvSpPr>
        <p:spPr/>
        <p:txBody>
          <a:bodyPr/>
          <a:lstStyle/>
          <a:p>
            <a:pPr marL="0" marR="0">
              <a:lnSpc>
                <a:spcPct val="115000"/>
              </a:lnSpc>
              <a:spcBef>
                <a:spcPts val="0"/>
              </a:spcBef>
              <a:spcAft>
                <a:spcPts val="800"/>
              </a:spcAft>
            </a:pPr>
            <a:endParaRPr lang="en-GB" sz="1800">
              <a:effectLst/>
              <a:latin typeface="Times New Roman"/>
              <a:ea typeface="Calibri" panose="020F0502020204030204" pitchFamily="34" charset="0"/>
              <a:cs typeface="Times New Roman" panose="02020603050405020304" pitchFamily="18" charset="0"/>
            </a:endParaRPr>
          </a:p>
          <a:p>
            <a:endParaRPr lang="en-GB"/>
          </a:p>
        </p:txBody>
      </p:sp>
      <p:sp>
        <p:nvSpPr>
          <p:cNvPr id="4" name="Slide Number Placeholder 3">
            <a:extLst>
              <a:ext uri="{FF2B5EF4-FFF2-40B4-BE49-F238E27FC236}">
                <a16:creationId xmlns:a16="http://schemas.microsoft.com/office/drawing/2014/main" id="{C70E66B1-C942-1CC7-9BD8-2606BB852763}"/>
              </a:ext>
            </a:extLst>
          </p:cNvPr>
          <p:cNvSpPr>
            <a:spLocks noGrp="1"/>
          </p:cNvSpPr>
          <p:nvPr>
            <p:ph type="sldNum" sz="quarter" idx="5"/>
          </p:nvPr>
        </p:nvSpPr>
        <p:spPr/>
        <p:txBody>
          <a:bodyPr/>
          <a:lstStyle/>
          <a:p>
            <a:fld id="{6F8E2375-F1B1-284C-A827-B0E603FDBDD8}" type="slidenum">
              <a:rPr lang="en-US" smtClean="0"/>
              <a:pPr/>
              <a:t>66</a:t>
            </a:fld>
            <a:endParaRPr lang="en-US"/>
          </a:p>
        </p:txBody>
      </p:sp>
    </p:spTree>
    <p:extLst>
      <p:ext uri="{BB962C8B-B14F-4D97-AF65-F5344CB8AC3E}">
        <p14:creationId xmlns:p14="http://schemas.microsoft.com/office/powerpoint/2010/main" val="90889337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C81744-659F-AC9A-F921-8D3F0168A6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D7F437-5761-FB96-D9C9-C51F106930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CF3001-1775-C93B-9D87-63B413A59C4F}"/>
              </a:ext>
            </a:extLst>
          </p:cNvPr>
          <p:cNvSpPr>
            <a:spLocks noGrp="1"/>
          </p:cNvSpPr>
          <p:nvPr>
            <p:ph type="body" idx="1"/>
          </p:nvPr>
        </p:nvSpPr>
        <p:spPr/>
        <p:txBody>
          <a:bodyPr/>
          <a:lstStyle/>
          <a:p>
            <a:pPr algn="just">
              <a:lnSpc>
                <a:spcPct val="115000"/>
              </a:lnSpc>
              <a:spcAft>
                <a:spcPts val="800"/>
              </a:spcAft>
            </a:pPr>
            <a:endParaRPr lang="en-GB" sz="1800" dirty="0">
              <a:latin typeface="Times New Roman" panose="02020603050405020304" pitchFamily="18" charset="0"/>
              <a:ea typeface="Arial" panose="020B0604020202020204" pitchFamily="34" charset="0"/>
              <a:cs typeface="Times New Roman" panose="02020603050405020304" pitchFamily="18" charset="0"/>
            </a:endParaRPr>
          </a:p>
          <a:p>
            <a:pPr algn="just">
              <a:lnSpc>
                <a:spcPct val="114999"/>
              </a:lnSpc>
              <a:spcAft>
                <a:spcPts val="800"/>
              </a:spcAft>
            </a:pPr>
            <a:endParaRPr lang="en-GB" i="1">
              <a:latin typeface="D-DIN"/>
            </a:endParaRPr>
          </a:p>
        </p:txBody>
      </p:sp>
      <p:sp>
        <p:nvSpPr>
          <p:cNvPr id="4" name="Slide Number Placeholder 3">
            <a:extLst>
              <a:ext uri="{FF2B5EF4-FFF2-40B4-BE49-F238E27FC236}">
                <a16:creationId xmlns:a16="http://schemas.microsoft.com/office/drawing/2014/main" id="{B1DC7834-301D-45CE-E9B8-63614DCF2E10}"/>
              </a:ext>
            </a:extLst>
          </p:cNvPr>
          <p:cNvSpPr>
            <a:spLocks noGrp="1"/>
          </p:cNvSpPr>
          <p:nvPr>
            <p:ph type="sldNum" sz="quarter" idx="5"/>
          </p:nvPr>
        </p:nvSpPr>
        <p:spPr/>
        <p:txBody>
          <a:bodyPr/>
          <a:lstStyle/>
          <a:p>
            <a:fld id="{6F8E2375-F1B1-284C-A827-B0E603FDBDD8}" type="slidenum">
              <a:rPr lang="en-US" smtClean="0"/>
              <a:pPr/>
              <a:t>69</a:t>
            </a:fld>
            <a:endParaRPr lang="en-US"/>
          </a:p>
        </p:txBody>
      </p:sp>
    </p:spTree>
    <p:extLst>
      <p:ext uri="{BB962C8B-B14F-4D97-AF65-F5344CB8AC3E}">
        <p14:creationId xmlns:p14="http://schemas.microsoft.com/office/powerpoint/2010/main" val="8020679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E8E43-74FB-B8A6-5CC2-CC552A52AC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92F020-47B1-767F-B189-1AA717E51F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B8AB22-D1B8-464A-88A5-B657826B1B3F}"/>
              </a:ext>
            </a:extLst>
          </p:cNvPr>
          <p:cNvSpPr>
            <a:spLocks noGrp="1"/>
          </p:cNvSpPr>
          <p:nvPr>
            <p:ph type="body" idx="1"/>
          </p:nvPr>
        </p:nvSpPr>
        <p:spPr/>
        <p:txBody>
          <a:bodyPr/>
          <a:lstStyle/>
          <a:p>
            <a:pPr marL="0" marR="0">
              <a:lnSpc>
                <a:spcPct val="115000"/>
              </a:lnSpc>
              <a:spcBef>
                <a:spcPts val="0"/>
              </a:spcBef>
              <a:spcAft>
                <a:spcPts val="800"/>
              </a:spcAft>
            </a:pPr>
            <a:endParaRPr lang="en-GB" sz="1800">
              <a:effectLst/>
              <a:latin typeface="Times New Roman"/>
              <a:ea typeface="Calibri" panose="020F0502020204030204" pitchFamily="34" charset="0"/>
              <a:cs typeface="Times New Roman" panose="02020603050405020304" pitchFamily="18" charset="0"/>
            </a:endParaRPr>
          </a:p>
          <a:p>
            <a:endParaRPr lang="en-GB"/>
          </a:p>
        </p:txBody>
      </p:sp>
      <p:sp>
        <p:nvSpPr>
          <p:cNvPr id="4" name="Slide Number Placeholder 3">
            <a:extLst>
              <a:ext uri="{FF2B5EF4-FFF2-40B4-BE49-F238E27FC236}">
                <a16:creationId xmlns:a16="http://schemas.microsoft.com/office/drawing/2014/main" id="{E50EBE98-613D-512F-385E-5A1F4ED56AEB}"/>
              </a:ext>
            </a:extLst>
          </p:cNvPr>
          <p:cNvSpPr>
            <a:spLocks noGrp="1"/>
          </p:cNvSpPr>
          <p:nvPr>
            <p:ph type="sldNum" sz="quarter" idx="5"/>
          </p:nvPr>
        </p:nvSpPr>
        <p:spPr/>
        <p:txBody>
          <a:bodyPr/>
          <a:lstStyle/>
          <a:p>
            <a:fld id="{6F8E2375-F1B1-284C-A827-B0E603FDBDD8}" type="slidenum">
              <a:rPr lang="en-US" smtClean="0"/>
              <a:pPr/>
              <a:t>70</a:t>
            </a:fld>
            <a:endParaRPr lang="en-US"/>
          </a:p>
        </p:txBody>
      </p:sp>
    </p:spTree>
    <p:extLst>
      <p:ext uri="{BB962C8B-B14F-4D97-AF65-F5344CB8AC3E}">
        <p14:creationId xmlns:p14="http://schemas.microsoft.com/office/powerpoint/2010/main" val="27832899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5B69FF-91D4-B149-5C34-55810285E0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9B03F2-A0C2-3EEF-5E70-B9952DF0F6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C4B7C0-F3D1-DC18-4A4E-DC1866F850C5}"/>
              </a:ext>
            </a:extLst>
          </p:cNvPr>
          <p:cNvSpPr>
            <a:spLocks noGrp="1"/>
          </p:cNvSpPr>
          <p:nvPr>
            <p:ph type="body" idx="1"/>
          </p:nvPr>
        </p:nvSpPr>
        <p:spPr/>
        <p:txBody>
          <a:bodyPr/>
          <a:lstStyle/>
          <a:p>
            <a:pPr marL="285750" indent="-285750">
              <a:buFont typeface="Arial"/>
              <a:buChar char="•"/>
            </a:pPr>
            <a:endParaRPr lang="en-US">
              <a:latin typeface="D-DIN"/>
              <a:ea typeface="Calibri"/>
              <a:cs typeface="Calibri"/>
            </a:endParaRPr>
          </a:p>
          <a:p>
            <a:r>
              <a:rPr lang="en-US">
                <a:latin typeface="D-DIN"/>
              </a:rPr>
              <a:t>Welcome back, everyone! I hope you had a lively discussion in your breakout rooms. Now, I’d love for at least two groups to volunteer to share the commonalities they discovered. Who would like to go first?</a:t>
            </a:r>
            <a:endParaRPr lang="en-US">
              <a:latin typeface="D-DIN"/>
              <a:ea typeface="Calibri"/>
              <a:cs typeface="Calibri"/>
            </a:endParaRPr>
          </a:p>
          <a:p>
            <a:r>
              <a:rPr lang="en-US">
                <a:latin typeface="D-DIN"/>
              </a:rPr>
              <a:t>Thank you all for participating and sharing! It’s great to see the diverse interests and backgrounds we have here. Let’s carry this spirit of openness and collaboration as we move forward into today’s session. Remember, the connections we build here are just as important as the content we cover. </a:t>
            </a:r>
            <a:endParaRPr lang="en-US"/>
          </a:p>
          <a:p>
            <a:endParaRPr lang="en-US">
              <a:latin typeface="Calibri"/>
              <a:ea typeface="Calibri"/>
              <a:cs typeface="Calibri"/>
            </a:endParaRPr>
          </a:p>
          <a:p>
            <a:pPr marL="457200" indent="-457200">
              <a:buFont typeface="Arial,Sans-Serif"/>
              <a:buChar char="•"/>
            </a:pPr>
            <a:r>
              <a:rPr lang="en-GB" sz="1200">
                <a:latin typeface="Arial"/>
                <a:cs typeface="Arial"/>
              </a:rPr>
              <a:t>Randomly assigned into pairs in breakout rooms (3 minutes)</a:t>
            </a:r>
            <a:r>
              <a:rPr lang="en-US" sz="1200">
                <a:latin typeface="Arial"/>
                <a:cs typeface="Arial"/>
              </a:rPr>
              <a:t>​</a:t>
            </a:r>
          </a:p>
          <a:p>
            <a:pPr marL="457200" indent="-457200">
              <a:buFont typeface="Arial,Sans-Serif"/>
              <a:buChar char="•"/>
            </a:pPr>
            <a:r>
              <a:rPr lang="en-GB" sz="1200">
                <a:latin typeface="Arial"/>
                <a:cs typeface="Arial"/>
              </a:rPr>
              <a:t>Returning to plenary to share with the group (7 minutes) </a:t>
            </a: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9282787D-2BD3-9A96-DC49-DAF1F330FDFD}"/>
              </a:ext>
            </a:extLst>
          </p:cNvPr>
          <p:cNvSpPr>
            <a:spLocks noGrp="1"/>
          </p:cNvSpPr>
          <p:nvPr>
            <p:ph type="sldNum" sz="quarter" idx="5"/>
          </p:nvPr>
        </p:nvSpPr>
        <p:spPr/>
        <p:txBody>
          <a:bodyPr/>
          <a:lstStyle/>
          <a:p>
            <a:fld id="{6F8E2375-F1B1-284C-A827-B0E603FDBDD8}" type="slidenum">
              <a:rPr lang="en-US" smtClean="0"/>
              <a:pPr/>
              <a:t>71</a:t>
            </a:fld>
            <a:endParaRPr lang="en-US"/>
          </a:p>
        </p:txBody>
      </p:sp>
    </p:spTree>
    <p:extLst>
      <p:ext uri="{BB962C8B-B14F-4D97-AF65-F5344CB8AC3E}">
        <p14:creationId xmlns:p14="http://schemas.microsoft.com/office/powerpoint/2010/main" val="187913102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a:latin typeface="D-DIN"/>
              </a:rPr>
              <a:t>Analysis of existing quality standards for gender training to support the creation of a set of standards to be applied within training activity, focused on gender equality in research organisations.</a:t>
            </a:r>
            <a:r>
              <a:rPr lang="en-US">
                <a:latin typeface="D-DIN"/>
              </a:rPr>
              <a:t> </a:t>
            </a:r>
          </a:p>
          <a:p>
            <a:pPr algn="just"/>
            <a:r>
              <a:rPr lang="en-GB">
                <a:latin typeface="D-DIN"/>
              </a:rPr>
              <a:t> </a:t>
            </a:r>
            <a:endParaRPr lang="en-US">
              <a:latin typeface="D-DIN"/>
            </a:endParaRPr>
          </a:p>
          <a:p>
            <a:pPr algn="just"/>
            <a:r>
              <a:rPr lang="en-GB">
                <a:latin typeface="D-DIN"/>
              </a:rPr>
              <a:t>The standard-setting process </a:t>
            </a:r>
            <a:r>
              <a:rPr lang="en-US">
                <a:latin typeface="D-DIN"/>
              </a:rPr>
              <a:t> </a:t>
            </a:r>
          </a:p>
          <a:p>
            <a:pPr marL="285750" indent="-285750">
              <a:buFont typeface="Arial,Sans-Serif"/>
              <a:buChar char="•"/>
            </a:pPr>
            <a:r>
              <a:rPr lang="en-GB">
                <a:latin typeface="D-DIN"/>
              </a:rPr>
              <a:t>Gender training principles as a guide and an inspiration to get to define standards</a:t>
            </a:r>
            <a:r>
              <a:rPr lang="en-US">
                <a:latin typeface="D-DIN"/>
              </a:rPr>
              <a:t> </a:t>
            </a:r>
          </a:p>
          <a:p>
            <a:pPr marL="304800" indent="-304800">
              <a:buFont typeface="Arial,Sans-Serif"/>
              <a:buChar char="•"/>
            </a:pPr>
            <a:r>
              <a:rPr lang="en-GB">
                <a:latin typeface="D-DIN"/>
              </a:rPr>
              <a:t>Quality standards for the design, preparation, implementation and evaluation of training sessions </a:t>
            </a:r>
            <a:r>
              <a:rPr lang="en-US">
                <a:latin typeface="D-DIN"/>
              </a:rPr>
              <a:t> </a:t>
            </a:r>
          </a:p>
          <a:p>
            <a:pPr marL="304800" indent="-304800">
              <a:buFont typeface="Arial,Sans-Serif"/>
              <a:buChar char="•"/>
            </a:pPr>
            <a:r>
              <a:rPr lang="en-GB"/>
              <a:t>Quality criteria defining an ideal gender trainer profile </a:t>
            </a:r>
          </a:p>
          <a:p>
            <a:pPr marL="304800" indent="-304800">
              <a:buFont typeface="Arial,Sans-Serif"/>
              <a:buChar char="•"/>
            </a:pPr>
            <a:endParaRPr lang="en-GB"/>
          </a:p>
          <a:p>
            <a:pPr marL="304800" indent="-304800">
              <a:buFont typeface="Arial,Sans-Serif"/>
              <a:buChar char="•"/>
            </a:pPr>
            <a:endParaRPr lang="en-GB"/>
          </a:p>
          <a:p>
            <a:pPr marL="304800" indent="-304800">
              <a:buFont typeface="Arial,Sans-Serif"/>
              <a:buChar char="•"/>
            </a:pPr>
            <a:endParaRPr lang="en-GB"/>
          </a:p>
          <a:p>
            <a:pPr marL="304800" indent="-304800">
              <a:buFont typeface="Arial,Sans-Serif"/>
              <a:buChar char="•"/>
            </a:pPr>
            <a:endParaRPr lang="en-GB"/>
          </a:p>
          <a:p>
            <a:pPr marL="304800" indent="-304800">
              <a:buFont typeface="Arial,Sans-Serif"/>
              <a:buChar char="•"/>
            </a:pPr>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73</a:t>
            </a:fld>
            <a:endParaRPr lang="en-US"/>
          </a:p>
        </p:txBody>
      </p:sp>
    </p:spTree>
    <p:extLst>
      <p:ext uri="{BB962C8B-B14F-4D97-AF65-F5344CB8AC3E}">
        <p14:creationId xmlns:p14="http://schemas.microsoft.com/office/powerpoint/2010/main" val="23843759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81000" indent="-381000">
              <a:buFont typeface="Arial,Sans-Serif"/>
              <a:buChar char="•"/>
            </a:pPr>
            <a:r>
              <a:rPr lang="en-US"/>
              <a:t>Standards were selected based on principles drawn from feminist pedagogy, grounded in critical theories of learning and teaching </a:t>
            </a:r>
          </a:p>
          <a:p>
            <a:pPr marL="381000" indent="-381000">
              <a:buFont typeface="Arial,Sans-Serif"/>
              <a:buChar char="•"/>
            </a:pPr>
            <a:r>
              <a:rPr lang="en-US">
                <a:latin typeface="D-DIN"/>
              </a:rPr>
              <a:t>The principles have been </a:t>
            </a:r>
            <a:r>
              <a:rPr lang="en-US" err="1">
                <a:latin typeface="D-DIN"/>
              </a:rPr>
              <a:t>synthesised</a:t>
            </a:r>
            <a:r>
              <a:rPr lang="en-US">
                <a:latin typeface="D-DIN"/>
              </a:rPr>
              <a:t> following and adapting the model proposed by Yellow Window in the framework of the institutional change project SUPERA  </a:t>
            </a:r>
            <a:endParaRPr lang="en-US"/>
          </a:p>
          <a:p>
            <a:pPr marL="381000" indent="-381000">
              <a:buFont typeface="Arial,Sans-Serif"/>
              <a:buChar char="•"/>
            </a:pPr>
            <a:r>
              <a:rPr lang="en-US">
                <a:latin typeface="D-DIN"/>
              </a:rPr>
              <a:t>Not all principles are exclusive to feminist perspectives, even if they are all strongly connected to feminist theory and practice </a:t>
            </a:r>
            <a:endParaRPr lang="en-US"/>
          </a:p>
          <a:p>
            <a:pPr marL="381000" indent="-381000">
              <a:buFont typeface="Arial,Sans-Serif"/>
              <a:buChar char="•"/>
            </a:pPr>
            <a:r>
              <a:rPr lang="en-US">
                <a:latin typeface="D-DIN"/>
              </a:rPr>
              <a:t>Taken together, they represent a set of tools to support inclusive and  democratic education, integrating gender+ frameworks  </a:t>
            </a:r>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74</a:t>
            </a:fld>
            <a:endParaRPr lang="en-US"/>
          </a:p>
        </p:txBody>
      </p:sp>
    </p:spTree>
    <p:extLst>
      <p:ext uri="{BB962C8B-B14F-4D97-AF65-F5344CB8AC3E}">
        <p14:creationId xmlns:p14="http://schemas.microsoft.com/office/powerpoint/2010/main" val="37567692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Let's discuss how </a:t>
            </a:r>
            <a:r>
              <a:rPr lang="en-US" err="1">
                <a:latin typeface="D-DIN"/>
              </a:rPr>
              <a:t>UniSAFE</a:t>
            </a:r>
            <a:r>
              <a:rPr lang="en-US">
                <a:latin typeface="D-DIN"/>
              </a:rPr>
              <a:t> has evolved into </a:t>
            </a:r>
            <a:r>
              <a:rPr lang="en-US" err="1">
                <a:latin typeface="D-DIN"/>
              </a:rPr>
              <a:t>GenderSAFE</a:t>
            </a:r>
            <a:r>
              <a:rPr lang="en-US">
                <a:latin typeface="D-DIN"/>
              </a:rPr>
              <a:t>, focusing on generating knowledge, producing tools, and setting comprehensive policies to effectively counteract gender-based violence.</a:t>
            </a:r>
          </a:p>
        </p:txBody>
      </p:sp>
      <p:sp>
        <p:nvSpPr>
          <p:cNvPr id="4" name="Slide Number Placeholder 3"/>
          <p:cNvSpPr>
            <a:spLocks noGrp="1"/>
          </p:cNvSpPr>
          <p:nvPr>
            <p:ph type="sldNum" sz="quarter" idx="5"/>
          </p:nvPr>
        </p:nvSpPr>
        <p:spPr/>
        <p:txBody>
          <a:bodyPr/>
          <a:lstStyle/>
          <a:p>
            <a:fld id="{6F8E2375-F1B1-284C-A827-B0E603FDBDD8}" type="slidenum">
              <a:rPr lang="en-US" smtClean="0"/>
              <a:pPr/>
              <a:t>7</a:t>
            </a:fld>
            <a:endParaRPr lang="en-US"/>
          </a:p>
        </p:txBody>
      </p:sp>
    </p:spTree>
    <p:extLst>
      <p:ext uri="{BB962C8B-B14F-4D97-AF65-F5344CB8AC3E}">
        <p14:creationId xmlns:p14="http://schemas.microsoft.com/office/powerpoint/2010/main" val="26910530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0" u="none" strike="noStrike">
                <a:solidFill>
                  <a:srgbClr val="0D0D0D"/>
                </a:solidFill>
                <a:effectLst/>
                <a:latin typeface="Söhne"/>
              </a:rPr>
              <a:t>To guide the identification and selection of the standards, general adult education principles and feminist pedagogy principles were used. </a:t>
            </a:r>
            <a:r>
              <a:rPr lang="en-GB"/>
              <a:t>Meeting these standards can be challenging. It requires continuous effort, commitment to adapt and improve, and resources to train facilitators and update materials regularly.</a:t>
            </a:r>
          </a:p>
          <a:p>
            <a:endParaRPr lang="en-GB"/>
          </a:p>
          <a:p>
            <a:r>
              <a:rPr lang="en-GB">
                <a:latin typeface="D-DIN"/>
              </a:rPr>
              <a:t>A framework that synthesises essential principles of feminist pedagogy and critical theories of learning and teaching. This model guides us in creating inclusive and transformative training environments that cater to diverse needs and perspectives.</a:t>
            </a:r>
          </a:p>
          <a:p>
            <a:r>
              <a:rPr lang="en-GB">
                <a:latin typeface="D-DIN"/>
              </a:rPr>
              <a:t>PERFCKTSI stands for...</a:t>
            </a:r>
          </a:p>
          <a:p>
            <a:pPr>
              <a:buFont typeface="+mj-lt"/>
              <a:buAutoNum type="arabicPeriod"/>
            </a:pPr>
            <a:r>
              <a:rPr lang="en-GB" b="1">
                <a:latin typeface="D-DIN"/>
              </a:rPr>
              <a:t>Participatory Approaches</a:t>
            </a:r>
            <a:r>
              <a:rPr lang="en-GB">
                <a:latin typeface="D-DIN"/>
              </a:rPr>
              <a:t>: We emphasize collaborative and active learning where participants are not just recipients of knowledge but are engaged in shaping the training content.</a:t>
            </a:r>
          </a:p>
          <a:p>
            <a:pPr>
              <a:buFont typeface="+mj-lt"/>
              <a:buAutoNum type="arabicPeriod"/>
            </a:pPr>
            <a:r>
              <a:rPr lang="en-GB" b="1">
                <a:latin typeface="D-DIN"/>
              </a:rPr>
              <a:t>Empowerment</a:t>
            </a:r>
            <a:r>
              <a:rPr lang="en-GB">
                <a:latin typeface="D-DIN"/>
              </a:rPr>
              <a:t>: Our goal is to empower participants, providing them with the tools and confidence to challenge gender norms.</a:t>
            </a:r>
            <a:endParaRPr lang="en-GB"/>
          </a:p>
          <a:p>
            <a:pPr>
              <a:buFont typeface="+mj-lt"/>
              <a:buAutoNum type="arabicPeriod"/>
            </a:pPr>
            <a:r>
              <a:rPr lang="en-GB" b="1">
                <a:latin typeface="D-DIN"/>
              </a:rPr>
              <a:t>Reflexivity</a:t>
            </a:r>
            <a:r>
              <a:rPr lang="en-GB">
                <a:latin typeface="D-DIN"/>
              </a:rPr>
              <a:t>: We encourage trainers and participants to continuously reflect on their own biases and the learning process itself, to foster deeper understanding and personal growth.</a:t>
            </a:r>
          </a:p>
          <a:p>
            <a:pPr>
              <a:buFont typeface="+mj-lt"/>
              <a:buAutoNum type="arabicPeriod"/>
            </a:pPr>
            <a:r>
              <a:rPr lang="en-GB" b="1">
                <a:latin typeface="D-DIN"/>
              </a:rPr>
              <a:t>Feminist Interpretations</a:t>
            </a:r>
            <a:r>
              <a:rPr lang="en-GB">
                <a:latin typeface="D-DIN"/>
              </a:rPr>
              <a:t>: Incorporating feminist theories and perspectives to critically </a:t>
            </a:r>
            <a:r>
              <a:rPr lang="en-GB" err="1">
                <a:latin typeface="D-DIN"/>
              </a:rPr>
              <a:t>analyze</a:t>
            </a:r>
            <a:r>
              <a:rPr lang="en-GB">
                <a:latin typeface="D-DIN"/>
              </a:rPr>
              <a:t> and address the root causes of gender inequalities.</a:t>
            </a:r>
            <a:endParaRPr lang="en-GB"/>
          </a:p>
          <a:p>
            <a:pPr>
              <a:buFont typeface="+mj-lt"/>
              <a:buAutoNum type="arabicPeriod"/>
            </a:pPr>
            <a:r>
              <a:rPr lang="en-GB" b="1">
                <a:latin typeface="D-DIN"/>
              </a:rPr>
              <a:t>Contextualization</a:t>
            </a:r>
            <a:r>
              <a:rPr lang="en-GB">
                <a:latin typeface="D-DIN"/>
              </a:rPr>
              <a:t>: We adapt our training to fit the specific cultural, institutional, and personal contexts of the participants, ensuring relevance and effectiveness.</a:t>
            </a:r>
            <a:endParaRPr lang="en-GB"/>
          </a:p>
          <a:p>
            <a:pPr>
              <a:buFont typeface="+mj-lt"/>
              <a:buAutoNum type="arabicPeriod"/>
            </a:pPr>
            <a:r>
              <a:rPr lang="en-GB" b="1">
                <a:latin typeface="D-DIN"/>
              </a:rPr>
              <a:t>Knowledge Recognition</a:t>
            </a:r>
            <a:r>
              <a:rPr lang="en-GB">
                <a:latin typeface="D-DIN"/>
              </a:rPr>
              <a:t>: Acknowledging the value of diverse types of knowledge, from academic theories to personal experiences, and recognizing everyone’s contribution as valid.</a:t>
            </a:r>
            <a:endParaRPr lang="en-GB"/>
          </a:p>
          <a:p>
            <a:pPr>
              <a:buFont typeface="+mj-lt"/>
              <a:buAutoNum type="arabicPeriod"/>
            </a:pPr>
            <a:r>
              <a:rPr lang="en-GB" b="1">
                <a:latin typeface="D-DIN"/>
              </a:rPr>
              <a:t>Transformation</a:t>
            </a:r>
            <a:r>
              <a:rPr lang="en-GB">
                <a:latin typeface="D-DIN"/>
              </a:rPr>
              <a:t>: The ultimate aim of our training is not just to inform but to transform—inspiring change in attitudes, </a:t>
            </a:r>
            <a:r>
              <a:rPr lang="en-GB" err="1">
                <a:latin typeface="D-DIN"/>
              </a:rPr>
              <a:t>behaviors</a:t>
            </a:r>
            <a:r>
              <a:rPr lang="en-GB">
                <a:latin typeface="D-DIN"/>
              </a:rPr>
              <a:t>, and policies.</a:t>
            </a:r>
            <a:endParaRPr lang="en-GB"/>
          </a:p>
          <a:p>
            <a:pPr>
              <a:buFont typeface="+mj-lt"/>
              <a:buAutoNum type="arabicPeriod"/>
            </a:pPr>
            <a:r>
              <a:rPr lang="en-GB" b="1">
                <a:latin typeface="D-DIN"/>
              </a:rPr>
              <a:t>Standpoint Awareness</a:t>
            </a:r>
            <a:r>
              <a:rPr lang="en-GB">
                <a:latin typeface="D-DIN"/>
              </a:rPr>
              <a:t>: Understanding that individuals’ perceptions and experiences of gender issues can vary widely based on their social positions and life experiences.</a:t>
            </a:r>
          </a:p>
          <a:p>
            <a:pPr>
              <a:buFont typeface="+mj-lt"/>
              <a:buAutoNum type="arabicPeriod"/>
            </a:pPr>
            <a:r>
              <a:rPr lang="en-GB" b="1">
                <a:latin typeface="D-DIN"/>
              </a:rPr>
              <a:t>Intersectionality</a:t>
            </a:r>
            <a:r>
              <a:rPr lang="en-GB">
                <a:latin typeface="D-DIN"/>
              </a:rPr>
              <a:t>: Addressing the interconnected nature of social categorizations such as race, class, and gender, which can lead to complex systems of discrimination and disadvantage.</a:t>
            </a:r>
          </a:p>
          <a:p>
            <a:pPr>
              <a:buFont typeface="+mj-lt"/>
              <a:buAutoNum type="arabicPeriod"/>
            </a:pPr>
            <a:r>
              <a:rPr lang="en-GB" b="1">
                <a:latin typeface="D-DIN"/>
              </a:rPr>
              <a:t>Inclusivity</a:t>
            </a:r>
            <a:r>
              <a:rPr lang="en-GB">
                <a:latin typeface="D-DIN"/>
              </a:rPr>
              <a:t>: Ensuring that our training is accessible to all, regardless of gender identity, sexual orientation, ethnicity, ability, or other factors.</a:t>
            </a:r>
          </a:p>
          <a:p>
            <a:r>
              <a:rPr lang="en-GB" b="1"/>
              <a:t>Application of PERFCKTSI in Training</a:t>
            </a:r>
            <a:endParaRPr lang="en-GB"/>
          </a:p>
          <a:p>
            <a:r>
              <a:rPr lang="en-GB">
                <a:latin typeface="D-DIN"/>
              </a:rPr>
              <a:t>By integrating these principles into our training sessions, we not only enhance the learning experience but also model the values we want to see in the wider world. The PERFCKTSI model guides us in designing and delivering training that is not only informative but also transformative, promoting a deeper, systemic change towards gender equality.</a:t>
            </a:r>
          </a:p>
          <a:p>
            <a:endParaRPr lang="en-GB"/>
          </a:p>
          <a:p>
            <a:r>
              <a:rPr lang="en-GB">
                <a:latin typeface="D-DIN"/>
              </a:rPr>
              <a:t>Watch how Marina Cacace presented this to the </a:t>
            </a:r>
            <a:r>
              <a:rPr lang="en-GB" err="1">
                <a:latin typeface="D-DIN"/>
              </a:rPr>
              <a:t>GenderSAFE</a:t>
            </a:r>
            <a:r>
              <a:rPr lang="en-GB">
                <a:latin typeface="D-DIN"/>
              </a:rPr>
              <a:t> partners to adapt the notes: </a:t>
            </a:r>
            <a:r>
              <a:rPr lang="en-GB">
                <a:hlinkClick r:id="rId3"/>
              </a:rPr>
              <a:t>Briefing meeting_Recording.mp4</a:t>
            </a:r>
            <a:r>
              <a:rPr lang="en-GB"/>
              <a:t> </a:t>
            </a:r>
          </a:p>
          <a:p>
            <a:endParaRPr lang="el-GR"/>
          </a:p>
        </p:txBody>
      </p:sp>
      <p:sp>
        <p:nvSpPr>
          <p:cNvPr id="4" name="Slide Number Placeholder 3"/>
          <p:cNvSpPr>
            <a:spLocks noGrp="1"/>
          </p:cNvSpPr>
          <p:nvPr>
            <p:ph type="sldNum" sz="quarter" idx="5"/>
          </p:nvPr>
        </p:nvSpPr>
        <p:spPr/>
        <p:txBody>
          <a:bodyPr/>
          <a:lstStyle/>
          <a:p>
            <a:fld id="{6F8E2375-F1B1-284C-A827-B0E603FDBDD8}" type="slidenum">
              <a:rPr lang="en-US" smtClean="0"/>
              <a:pPr/>
              <a:t>75</a:t>
            </a:fld>
            <a:endParaRPr lang="en-US"/>
          </a:p>
        </p:txBody>
      </p:sp>
    </p:spTree>
    <p:extLst>
      <p:ext uri="{BB962C8B-B14F-4D97-AF65-F5344CB8AC3E}">
        <p14:creationId xmlns:p14="http://schemas.microsoft.com/office/powerpoint/2010/main" val="35456160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D-DIN"/>
              </a:rPr>
              <a:t>Quality standards cover various aspects of training design, delivery, and evaluation. They include ensuring content relevance, facilitator expertise, participant engagement, and continuous improvement based on feedback.</a:t>
            </a:r>
            <a:endParaRPr lang="en-US">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76</a:t>
            </a:fld>
            <a:endParaRPr lang="en-US"/>
          </a:p>
        </p:txBody>
      </p:sp>
    </p:spTree>
    <p:extLst>
      <p:ext uri="{BB962C8B-B14F-4D97-AF65-F5344CB8AC3E}">
        <p14:creationId xmlns:p14="http://schemas.microsoft.com/office/powerpoint/2010/main" val="56762422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D-DIN"/>
              </a:rPr>
              <a:t>Feedback mechanisms are vital. They help us gauge the effectiveness of our training, understand participant experiences, and identify areas for improvement. Regular feedback allows us to align our training more closely with GE standards.</a:t>
            </a:r>
            <a:endParaRPr lang="el-GR"/>
          </a:p>
        </p:txBody>
      </p:sp>
      <p:sp>
        <p:nvSpPr>
          <p:cNvPr id="4" name="Slide Number Placeholder 3"/>
          <p:cNvSpPr>
            <a:spLocks noGrp="1"/>
          </p:cNvSpPr>
          <p:nvPr>
            <p:ph type="sldNum" sz="quarter" idx="5"/>
          </p:nvPr>
        </p:nvSpPr>
        <p:spPr/>
        <p:txBody>
          <a:bodyPr/>
          <a:lstStyle/>
          <a:p>
            <a:fld id="{6F8E2375-F1B1-284C-A827-B0E603FDBDD8}" type="slidenum">
              <a:rPr lang="en-US" smtClean="0"/>
              <a:pPr/>
              <a:t>81</a:t>
            </a:fld>
            <a:endParaRPr lang="en-US"/>
          </a:p>
        </p:txBody>
      </p:sp>
    </p:spTree>
    <p:extLst>
      <p:ext uri="{BB962C8B-B14F-4D97-AF65-F5344CB8AC3E}">
        <p14:creationId xmlns:p14="http://schemas.microsoft.com/office/powerpoint/2010/main" val="396446121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a:latin typeface="D-DIN"/>
              </a:rPr>
              <a:t>This guide outlines best practices for conducting training sessions on sensitive topics, particularly focusing on gender-based violence, both in in-person and online settings. It emphasises the importance of creating a safe and supportive environment for all participants to prevent re-traumatisation and triggering.</a:t>
            </a:r>
            <a:r>
              <a:rPr lang="en-US">
                <a:latin typeface="D-DIN"/>
              </a:rPr>
              <a:t> </a:t>
            </a:r>
          </a:p>
          <a:p>
            <a:pPr algn="just"/>
            <a:r>
              <a:rPr lang="en-US">
                <a:latin typeface="D-DIN"/>
              </a:rPr>
              <a:t> </a:t>
            </a:r>
          </a:p>
          <a:p>
            <a:pPr algn="just"/>
            <a:r>
              <a:rPr lang="en-GB">
                <a:latin typeface="D-DIN"/>
              </a:rPr>
              <a:t>Authors: Panagiota </a:t>
            </a:r>
            <a:r>
              <a:rPr lang="en-GB" err="1">
                <a:latin typeface="D-DIN"/>
              </a:rPr>
              <a:t>Polykarpou</a:t>
            </a:r>
            <a:r>
              <a:rPr lang="en-GB">
                <a:latin typeface="D-DIN"/>
              </a:rPr>
              <a:t>, Vasia Madesi, Lut </a:t>
            </a:r>
            <a:r>
              <a:rPr lang="en-GB" err="1">
                <a:latin typeface="D-DIN"/>
              </a:rPr>
              <a:t>Mergaert</a:t>
            </a:r>
            <a:r>
              <a:rPr lang="en-GB">
                <a:latin typeface="D-DIN"/>
              </a:rPr>
              <a:t>, Nathalie </a:t>
            </a:r>
            <a:r>
              <a:rPr lang="en-GB" err="1">
                <a:latin typeface="D-DIN"/>
              </a:rPr>
              <a:t>Wuiame</a:t>
            </a:r>
            <a:r>
              <a:rPr lang="en-GB">
                <a:latin typeface="D-DIN"/>
              </a:rPr>
              <a:t> (YW)</a:t>
            </a:r>
            <a:r>
              <a:rPr lang="en-US">
                <a:latin typeface="D-DIN"/>
              </a:rPr>
              <a:t> </a:t>
            </a:r>
          </a:p>
          <a:p>
            <a:pPr algn="just"/>
            <a:endParaRPr lang="en-US">
              <a:latin typeface="D-DIN"/>
            </a:endParaRPr>
          </a:p>
          <a:p>
            <a:pPr algn="just"/>
            <a:r>
              <a:rPr lang="en-GB">
                <a:latin typeface="D-DIN"/>
              </a:rPr>
              <a:t>Setting clear ground rules at the beginning of any session is crucial. These should include confidentiality, respectful listening, and the encouragement of open participation. Ground rules ensure that everyone knows what is expected and what is not acceptable. Effective facilitation is key to maintaining a safe space. Facilitators should be trained to handle sensitive topics, manage conflicts, and ensure that all participants feel heard. This includes being aware of non-verbal cues and knowing when to intervene.</a:t>
            </a:r>
            <a:endParaRPr lang="en-GB"/>
          </a:p>
          <a:p>
            <a:pPr algn="just"/>
            <a:endParaRPr lang="en-US">
              <a:latin typeface="D-DIN"/>
            </a:endParaRPr>
          </a:p>
          <a:p>
            <a:pPr algn="just"/>
            <a:r>
              <a:rPr lang="en-US">
                <a:latin typeface="D-DIN"/>
              </a:rPr>
              <a:t> </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82</a:t>
            </a:fld>
            <a:endParaRPr lang="en-US"/>
          </a:p>
        </p:txBody>
      </p:sp>
    </p:spTree>
    <p:extLst>
      <p:ext uri="{BB962C8B-B14F-4D97-AF65-F5344CB8AC3E}">
        <p14:creationId xmlns:p14="http://schemas.microsoft.com/office/powerpoint/2010/main" val="176013331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81000" indent="-381000">
              <a:buFont typeface="Arial,Sans-Serif"/>
              <a:buChar char="•"/>
            </a:pPr>
            <a:r>
              <a:rPr lang="en-GB"/>
              <a:t>Welcoming environment </a:t>
            </a:r>
            <a:endParaRPr lang="en-US"/>
          </a:p>
          <a:p>
            <a:pPr marL="381000" indent="-381000">
              <a:buFont typeface="Arial,Sans-Serif"/>
              <a:buChar char="•"/>
            </a:pPr>
            <a:r>
              <a:rPr lang="en-GB" b="1"/>
              <a:t>Trigger warnings: </a:t>
            </a:r>
            <a:r>
              <a:rPr lang="en-GB"/>
              <a:t>Use warnings for sensitive content and allow opt-outs</a:t>
            </a:r>
            <a:endParaRPr lang="en-US"/>
          </a:p>
          <a:p>
            <a:pPr marL="381000" indent="-381000">
              <a:buFont typeface="Arial,Sans-Serif"/>
              <a:buChar char="•"/>
            </a:pPr>
            <a:r>
              <a:rPr lang="en-GB" b="1"/>
              <a:t>Support resources</a:t>
            </a:r>
            <a:r>
              <a:rPr lang="en-GB"/>
              <a:t>: Share support service information and encourage self-care.</a:t>
            </a:r>
            <a:r>
              <a:rPr lang="en-US"/>
              <a:t> </a:t>
            </a:r>
          </a:p>
          <a:p>
            <a:pPr marL="381000" indent="-381000">
              <a:buFont typeface="Arial,Sans-Serif"/>
              <a:buChar char="•"/>
            </a:pPr>
            <a:r>
              <a:rPr lang="en-GB" b="1"/>
              <a:t>Confidentiality and privacy</a:t>
            </a:r>
            <a:r>
              <a:rPr lang="en-GB"/>
              <a:t>: No personal disclosures required; use third person for examples.</a:t>
            </a:r>
            <a:r>
              <a:rPr lang="en-US"/>
              <a:t> </a:t>
            </a:r>
          </a:p>
          <a:p>
            <a:pPr marL="381000" indent="-381000">
              <a:buFont typeface="Arial,Sans-Serif"/>
              <a:buChar char="•"/>
            </a:pPr>
            <a:r>
              <a:rPr lang="en-GB" b="1"/>
              <a:t>Inclusive environment with respec</a:t>
            </a:r>
            <a:r>
              <a:rPr lang="en-GB"/>
              <a:t>t: Ensure full participation and respect for all perspectives and promote sharing of preferred pronouns  </a:t>
            </a:r>
            <a:endParaRPr lang="en-US"/>
          </a:p>
          <a:p>
            <a:pPr marL="381000" indent="-381000">
              <a:buFont typeface="Arial,Sans-Serif"/>
              <a:buChar char="•"/>
            </a:pPr>
            <a:r>
              <a:rPr lang="en-GB" b="1"/>
              <a:t>Distress plan</a:t>
            </a:r>
            <a:r>
              <a:rPr lang="en-GB"/>
              <a:t>: Have support mechanisms for participants who become distressed.</a:t>
            </a:r>
          </a:p>
          <a:p>
            <a:endParaRPr lang="en-GB">
              <a:latin typeface="D-DIN"/>
            </a:endParaRPr>
          </a:p>
          <a:p>
            <a:r>
              <a:rPr lang="en-GB">
                <a:latin typeface="D-DIN"/>
              </a:rPr>
              <a:t>Let’s consider how we can apply these principles in our settings. For example, in a workshop setting, how would we introduce and enforce ground rules? How can we ensure facilitators are properly prepared? These are critical considerations for implementing the guidelines effectively.</a:t>
            </a:r>
            <a:endParaRPr lang="en-US"/>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83</a:t>
            </a:fld>
            <a:endParaRPr lang="en-US"/>
          </a:p>
        </p:txBody>
      </p:sp>
    </p:spTree>
    <p:extLst>
      <p:ext uri="{BB962C8B-B14F-4D97-AF65-F5344CB8AC3E}">
        <p14:creationId xmlns:p14="http://schemas.microsoft.com/office/powerpoint/2010/main" val="101585960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Today, we'll delve into the </a:t>
            </a:r>
            <a:r>
              <a:rPr lang="en-US" err="1"/>
              <a:t>UniSAFE</a:t>
            </a:r>
            <a:r>
              <a:rPr lang="en-US"/>
              <a:t> one-day training scripts that have been designed to facilitate discussions and learning about gender-based violence in academia and research settings.</a:t>
            </a:r>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85</a:t>
            </a:fld>
            <a:endParaRPr lang="en-US"/>
          </a:p>
        </p:txBody>
      </p:sp>
    </p:spTree>
    <p:extLst>
      <p:ext uri="{BB962C8B-B14F-4D97-AF65-F5344CB8AC3E}">
        <p14:creationId xmlns:p14="http://schemas.microsoft.com/office/powerpoint/2010/main" val="213317947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Every training has these parts</a:t>
            </a:r>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86</a:t>
            </a:fld>
            <a:endParaRPr lang="en-US"/>
          </a:p>
        </p:txBody>
      </p:sp>
    </p:spTree>
    <p:extLst>
      <p:ext uri="{BB962C8B-B14F-4D97-AF65-F5344CB8AC3E}">
        <p14:creationId xmlns:p14="http://schemas.microsoft.com/office/powerpoint/2010/main" val="97780067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pPr marL="285750" lvl="1" indent="-285750">
              <a:buFont typeface="Arial"/>
              <a:buChar char="•"/>
            </a:pPr>
            <a:r>
              <a:rPr lang="en-US" b="1">
                <a:latin typeface="D-DIN"/>
              </a:rPr>
              <a:t>Aim of the Script:</a:t>
            </a:r>
            <a:r>
              <a:rPr lang="en-US">
                <a:latin typeface="D-DIN"/>
              </a:rPr>
              <a:t> Briefly describe the primary goals of the one-day training.</a:t>
            </a:r>
          </a:p>
          <a:p>
            <a:pPr marL="285750" lvl="1" indent="-285750">
              <a:buFont typeface="Arial"/>
              <a:buChar char="•"/>
            </a:pPr>
            <a:r>
              <a:rPr lang="en-US" b="1">
                <a:latin typeface="D-DIN"/>
              </a:rPr>
              <a:t>Target Audience:</a:t>
            </a:r>
            <a:r>
              <a:rPr lang="en-US">
                <a:latin typeface="D-DIN"/>
              </a:rPr>
              <a:t> Specify who the training is intended for (e.g., faculty, administrators, students).</a:t>
            </a:r>
          </a:p>
          <a:p>
            <a:pPr marL="285750" lvl="1" indent="-285750">
              <a:buFont typeface="Arial"/>
              <a:buChar char="•"/>
            </a:pPr>
            <a:r>
              <a:rPr lang="en-US" b="1">
                <a:latin typeface="D-DIN"/>
              </a:rPr>
              <a:t>Overview of Script Contents:</a:t>
            </a:r>
            <a:r>
              <a:rPr lang="en-US">
                <a:latin typeface="D-DIN"/>
              </a:rPr>
              <a:t> Highlight key sections and flow of the script to give participants an understanding of its structure.</a:t>
            </a:r>
          </a:p>
          <a:p>
            <a:pPr marL="285750" lvl="1" indent="-285750">
              <a:buFont typeface="Arial"/>
              <a:buChar char="•"/>
            </a:pPr>
            <a:r>
              <a:rPr lang="en-US" b="1">
                <a:latin typeface="D-DIN"/>
              </a:rPr>
              <a:t>Supporting Materials:</a:t>
            </a:r>
            <a:r>
              <a:rPr lang="en-US">
                <a:latin typeface="D-DIN"/>
              </a:rPr>
              <a:t> List the materials that accompany the script, such as PowerPoint slides, handouts, and reading lists.</a:t>
            </a:r>
          </a:p>
          <a:p>
            <a:pPr marL="285750" lvl="1" indent="-285750">
              <a:buFont typeface="Arial"/>
              <a:buChar char="•"/>
            </a:pPr>
            <a:r>
              <a:rPr lang="en-US" b="1">
                <a:latin typeface="D-DIN"/>
              </a:rPr>
              <a:t>Presentation Tips:</a:t>
            </a:r>
            <a:r>
              <a:rPr lang="en-US">
                <a:latin typeface="D-DIN"/>
              </a:rPr>
              <a:t> Offer guidelines on how to effectively deliver the content to engage the audience fully.</a:t>
            </a:r>
          </a:p>
          <a:p>
            <a:pPr lvl="1"/>
            <a:endParaRPr lang="en-US">
              <a:latin typeface="D-DIN"/>
            </a:endParaRPr>
          </a:p>
          <a:p>
            <a:pPr lvl="1"/>
            <a:r>
              <a:rPr lang="en-US">
                <a:latin typeface="D-DIN"/>
              </a:rPr>
              <a:t>Let's explore how these scripts can be adapted and used across different scenarios </a:t>
            </a:r>
            <a:endParaRPr lang="en-US" b="1">
              <a:latin typeface="D-DIN"/>
            </a:endParaRPr>
          </a:p>
          <a:p>
            <a:pPr marL="628650" lvl="1" indent="-171450">
              <a:buFont typeface="Arial"/>
              <a:buChar char="•"/>
            </a:pPr>
            <a:r>
              <a:rPr lang="en-US">
                <a:latin typeface="D-DIN"/>
              </a:rPr>
              <a:t>Explain where and how these scripts can be integrated, such as in workshops, seminars, or staff training sessions.</a:t>
            </a:r>
            <a:endParaRPr lang="en-US"/>
          </a:p>
          <a:p>
            <a:pPr marL="628650" lvl="1" indent="-171450">
              <a:buFont typeface="Arial"/>
              <a:buChar char="•"/>
            </a:pPr>
            <a:r>
              <a:rPr lang="en-US">
                <a:latin typeface="D-DIN"/>
              </a:rPr>
              <a:t>Provide suggestions on how to modify the scripts to fit specific audiences or institutional needs.</a:t>
            </a:r>
            <a:endParaRPr lang="en-US"/>
          </a:p>
          <a:p>
            <a:pPr marL="628650" lvl="1" indent="-171450">
              <a:buFont typeface="Arial"/>
              <a:buChar char="•"/>
            </a:pPr>
            <a:r>
              <a:rPr lang="en-US">
                <a:latin typeface="D-DIN"/>
              </a:rPr>
              <a:t>Share brief case studies or testimonials from previous sessions where these scripts were successfully implemented.</a:t>
            </a:r>
            <a:endParaRPr lang="en-US"/>
          </a:p>
          <a:p>
            <a:pPr marL="285750" lvl="1" indent="-285750">
              <a:buFont typeface="Arial"/>
              <a:buChar char="•"/>
            </a:pPr>
            <a:endParaRPr lang="en-US"/>
          </a:p>
          <a:p>
            <a:pPr lvl="1"/>
            <a:endParaRPr lang="en-US" b="1"/>
          </a:p>
          <a:p>
            <a:endParaRPr lang="en-US">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87</a:t>
            </a:fld>
            <a:endParaRPr lang="en-US"/>
          </a:p>
        </p:txBody>
      </p:sp>
    </p:spTree>
    <p:extLst>
      <p:ext uri="{BB962C8B-B14F-4D97-AF65-F5344CB8AC3E}">
        <p14:creationId xmlns:p14="http://schemas.microsoft.com/office/powerpoint/2010/main" val="10620124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b="0"/>
              <a:t>Very structured – some people may have a different style</a:t>
            </a:r>
          </a:p>
          <a:p>
            <a:pPr lvl="1"/>
            <a:r>
              <a:rPr lang="en-US" b="0"/>
              <a:t>Adapted to your context! (Bystander training)</a:t>
            </a:r>
          </a:p>
          <a:p>
            <a:pPr lvl="1"/>
            <a:endParaRPr lang="en-US" b="1"/>
          </a:p>
          <a:p>
            <a:endParaRPr lang="en-US">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88</a:t>
            </a:fld>
            <a:endParaRPr lang="en-US"/>
          </a:p>
        </p:txBody>
      </p:sp>
    </p:spTree>
    <p:extLst>
      <p:ext uri="{BB962C8B-B14F-4D97-AF65-F5344CB8AC3E}">
        <p14:creationId xmlns:p14="http://schemas.microsoft.com/office/powerpoint/2010/main" val="267631043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Familiarize yourself before the training</a:t>
            </a:r>
          </a:p>
          <a:p>
            <a:r>
              <a:rPr lang="en-US"/>
              <a:t>“Cheat sheet” - create and have at hand</a:t>
            </a:r>
          </a:p>
        </p:txBody>
      </p:sp>
      <p:sp>
        <p:nvSpPr>
          <p:cNvPr id="4" name="Slide Number Placeholder 3"/>
          <p:cNvSpPr>
            <a:spLocks noGrp="1"/>
          </p:cNvSpPr>
          <p:nvPr>
            <p:ph type="sldNum" sz="quarter" idx="5"/>
          </p:nvPr>
        </p:nvSpPr>
        <p:spPr/>
        <p:txBody>
          <a:bodyPr/>
          <a:lstStyle/>
          <a:p>
            <a:fld id="{6F8E2375-F1B1-284C-A827-B0E603FDBDD8}" type="slidenum">
              <a:rPr lang="en-US" smtClean="0"/>
              <a:pPr/>
              <a:t>89</a:t>
            </a:fld>
            <a:endParaRPr lang="en-US"/>
          </a:p>
        </p:txBody>
      </p:sp>
    </p:spTree>
    <p:extLst>
      <p:ext uri="{BB962C8B-B14F-4D97-AF65-F5344CB8AC3E}">
        <p14:creationId xmlns:p14="http://schemas.microsoft.com/office/powerpoint/2010/main" val="1252109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3999"/>
              </a:lnSpc>
            </a:pPr>
            <a:r>
              <a:rPr lang="en-GB"/>
              <a:t>Understand context: </a:t>
            </a:r>
            <a:r>
              <a:rPr lang="en-US"/>
              <a:t>Collected evidence &amp; identified gaps in previous studies and existing data on gender-based violence</a:t>
            </a:r>
          </a:p>
          <a:p>
            <a:pPr>
              <a:lnSpc>
                <a:spcPct val="113999"/>
              </a:lnSpc>
            </a:pPr>
            <a:r>
              <a:rPr lang="en-US">
                <a:latin typeface="D-DIN"/>
              </a:rPr>
              <a:t>Mapped national policies and legal frameworks</a:t>
            </a:r>
          </a:p>
          <a:p>
            <a:pPr>
              <a:lnSpc>
                <a:spcPct val="113999"/>
              </a:lnSpc>
            </a:pPr>
            <a:endParaRPr lang="en-US"/>
          </a:p>
          <a:p>
            <a:pPr>
              <a:lnSpc>
                <a:spcPct val="113999"/>
              </a:lnSpc>
            </a:pPr>
            <a:r>
              <a:rPr lang="en-US">
                <a:latin typeface="D-DIN"/>
              </a:rPr>
              <a:t>Produce insights: Translated findings into concrete policy recommendations, tailored tools, and capacity-building activities to support stakeholders in eradicating GBV</a:t>
            </a:r>
          </a:p>
          <a:p>
            <a:pPr>
              <a:lnSpc>
                <a:spcPct val="113999"/>
              </a:lnSpc>
            </a:pPr>
            <a:endParaRPr lang="en-US"/>
          </a:p>
          <a:p>
            <a:pPr>
              <a:lnSpc>
                <a:spcPct val="113999"/>
              </a:lnSpc>
            </a:pPr>
            <a:r>
              <a:rPr lang="en-US">
                <a:latin typeface="D-DIN"/>
              </a:rPr>
              <a:t>Collect evidence - Gathered and </a:t>
            </a:r>
            <a:r>
              <a:rPr lang="en-US" err="1">
                <a:latin typeface="D-DIN"/>
              </a:rPr>
              <a:t>analysed</a:t>
            </a:r>
            <a:r>
              <a:rPr lang="en-US">
                <a:latin typeface="D-DIN"/>
              </a:rPr>
              <a:t> </a:t>
            </a:r>
            <a:r>
              <a:rPr lang="en-US" b="1">
                <a:latin typeface="D-DIN"/>
              </a:rPr>
              <a:t>quantitative</a:t>
            </a:r>
            <a:r>
              <a:rPr lang="en-US">
                <a:latin typeface="D-DIN"/>
              </a:rPr>
              <a:t> and </a:t>
            </a:r>
            <a:r>
              <a:rPr lang="en-US" b="1">
                <a:latin typeface="D-DIN"/>
              </a:rPr>
              <a:t>qualitative</a:t>
            </a:r>
            <a:r>
              <a:rPr lang="en-US">
                <a:latin typeface="D-DIN"/>
              </a:rPr>
              <a:t> evidence of gender-based violence in research </a:t>
            </a:r>
            <a:r>
              <a:rPr lang="en-US" err="1">
                <a:latin typeface="D-DIN"/>
              </a:rPr>
              <a:t>organisations</a:t>
            </a:r>
            <a:r>
              <a:rPr lang="en-US">
                <a:latin typeface="D-DIN"/>
              </a:rPr>
              <a:t> and universities: determinants and consequences, and efficiency of institutional measures</a:t>
            </a:r>
          </a:p>
          <a:p>
            <a:pPr>
              <a:lnSpc>
                <a:spcPct val="113999"/>
              </a:lnSpc>
            </a:pPr>
            <a:endParaRPr lang="en-US"/>
          </a:p>
          <a:p>
            <a:r>
              <a:rPr lang="en-US">
                <a:latin typeface="D-DIN"/>
              </a:rPr>
              <a:t>Ensure impacts : Empowered research </a:t>
            </a:r>
            <a:r>
              <a:rPr lang="en-US" err="1">
                <a:latin typeface="D-DIN"/>
              </a:rPr>
              <a:t>organisations</a:t>
            </a:r>
            <a:r>
              <a:rPr lang="en-US">
                <a:latin typeface="D-DIN"/>
              </a:rPr>
              <a:t> and universities to implement effective policies through capacity-building </a:t>
            </a:r>
            <a:r>
              <a:rPr lang="en-US" err="1">
                <a:latin typeface="D-DIN"/>
              </a:rPr>
              <a:t>programmes</a:t>
            </a:r>
            <a:r>
              <a:rPr lang="en-US">
                <a:latin typeface="D-DIN"/>
              </a:rPr>
              <a:t>, a co-creation approach of the tools, and advocacy actions. </a:t>
            </a:r>
          </a:p>
          <a:p>
            <a:endParaRPr lang="en-GB"/>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8</a:t>
            </a:fld>
            <a:endParaRPr lang="en-US"/>
          </a:p>
        </p:txBody>
      </p:sp>
    </p:spTree>
    <p:extLst>
      <p:ext uri="{BB962C8B-B14F-4D97-AF65-F5344CB8AC3E}">
        <p14:creationId xmlns:p14="http://schemas.microsoft.com/office/powerpoint/2010/main" val="47977745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Link to show an exit questionnaire: </a:t>
            </a:r>
            <a:r>
              <a:rPr lang="en-US">
                <a:latin typeface="D-DIN"/>
              </a:rPr>
              <a:t>https://docs.google.com/forms/d/1AKSnOAAkE-nMemgnVeWlgxCP_DokHTTzfeHJm4gFMYA/edit</a:t>
            </a:r>
            <a:endParaRPr lang="en-US">
              <a:latin typeface="D-DIN"/>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90</a:t>
            </a:fld>
            <a:endParaRPr lang="en-US"/>
          </a:p>
        </p:txBody>
      </p:sp>
    </p:spTree>
    <p:extLst>
      <p:ext uri="{BB962C8B-B14F-4D97-AF65-F5344CB8AC3E}">
        <p14:creationId xmlns:p14="http://schemas.microsoft.com/office/powerpoint/2010/main" val="4980693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Logos, font style,</a:t>
            </a:r>
          </a:p>
          <a:p>
            <a:r>
              <a:rPr lang="en-US"/>
              <a:t>Facts and figures</a:t>
            </a:r>
          </a:p>
          <a:p>
            <a:r>
              <a:rPr lang="en-US"/>
              <a:t>Includes notes as well</a:t>
            </a:r>
          </a:p>
          <a:p>
            <a:r>
              <a:rPr lang="en-US"/>
              <a:t>Create new slides, template is already there</a:t>
            </a:r>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91</a:t>
            </a:fld>
            <a:endParaRPr lang="en-US"/>
          </a:p>
        </p:txBody>
      </p:sp>
    </p:spTree>
    <p:extLst>
      <p:ext uri="{BB962C8B-B14F-4D97-AF65-F5344CB8AC3E}">
        <p14:creationId xmlns:p14="http://schemas.microsoft.com/office/powerpoint/2010/main" val="174215247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a:latin typeface="D-DIN"/>
              </a:rPr>
              <a:t>We now open the floor for any questions you might have about the training scripts, their application, or any other related topics. Feel free to ask your questions either by raising your hand or typing them into the chat box. We are here to help clarify and expand upon any of the points covered.</a:t>
            </a:r>
            <a:endParaRPr lang="en-US" b="1"/>
          </a:p>
        </p:txBody>
      </p:sp>
      <p:sp>
        <p:nvSpPr>
          <p:cNvPr id="4" name="Slide Number Placeholder 3"/>
          <p:cNvSpPr>
            <a:spLocks noGrp="1"/>
          </p:cNvSpPr>
          <p:nvPr>
            <p:ph type="sldNum" sz="quarter" idx="5"/>
          </p:nvPr>
        </p:nvSpPr>
        <p:spPr/>
        <p:txBody>
          <a:bodyPr/>
          <a:lstStyle/>
          <a:p>
            <a:fld id="{6F8E2375-F1B1-284C-A827-B0E603FDBDD8}" type="slidenum">
              <a:rPr lang="en-US" smtClean="0"/>
              <a:pPr/>
              <a:t>92</a:t>
            </a:fld>
            <a:endParaRPr lang="en-US"/>
          </a:p>
        </p:txBody>
      </p:sp>
    </p:spTree>
    <p:extLst>
      <p:ext uri="{BB962C8B-B14F-4D97-AF65-F5344CB8AC3E}">
        <p14:creationId xmlns:p14="http://schemas.microsoft.com/office/powerpoint/2010/main" val="16631073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5CB53F-A77F-9737-6A04-E09A786529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F72091-4296-C3DB-B983-84FF846E4D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D7A63D-B49A-3435-6CB9-80559343F8E1}"/>
              </a:ext>
            </a:extLst>
          </p:cNvPr>
          <p:cNvSpPr>
            <a:spLocks noGrp="1"/>
          </p:cNvSpPr>
          <p:nvPr>
            <p:ph type="body" idx="1"/>
          </p:nvPr>
        </p:nvSpPr>
        <p:spPr/>
        <p:txBody>
          <a:bodyPr/>
          <a:lstStyle/>
          <a:p>
            <a:r>
              <a:rPr lang="en-US">
                <a:hlinkClick r:id="rId3"/>
              </a:rPr>
              <a:t>https://open.spotify.com/playlist/0xyVcHFkq1TyMtuZaL4Hn8?si=d265c759a24d4061</a:t>
            </a:r>
            <a:r>
              <a:rPr lang="en-US"/>
              <a:t> </a:t>
            </a:r>
          </a:p>
          <a:p>
            <a:endParaRPr lang="en-US"/>
          </a:p>
          <a:p>
            <a:endParaRPr lang="en-US"/>
          </a:p>
        </p:txBody>
      </p:sp>
      <p:sp>
        <p:nvSpPr>
          <p:cNvPr id="4" name="Slide Number Placeholder 3">
            <a:extLst>
              <a:ext uri="{FF2B5EF4-FFF2-40B4-BE49-F238E27FC236}">
                <a16:creationId xmlns:a16="http://schemas.microsoft.com/office/drawing/2014/main" id="{E0B8076F-2577-C4EB-861E-5A99F0D7B922}"/>
              </a:ext>
            </a:extLst>
          </p:cNvPr>
          <p:cNvSpPr>
            <a:spLocks noGrp="1"/>
          </p:cNvSpPr>
          <p:nvPr>
            <p:ph type="sldNum" sz="quarter" idx="5"/>
          </p:nvPr>
        </p:nvSpPr>
        <p:spPr/>
        <p:txBody>
          <a:bodyPr/>
          <a:lstStyle/>
          <a:p>
            <a:fld id="{6F8E2375-F1B1-284C-A827-B0E603FDBDD8}" type="slidenum">
              <a:rPr lang="en-US" smtClean="0"/>
              <a:pPr/>
              <a:t>93</a:t>
            </a:fld>
            <a:endParaRPr lang="en-US"/>
          </a:p>
        </p:txBody>
      </p:sp>
    </p:spTree>
    <p:extLst>
      <p:ext uri="{BB962C8B-B14F-4D97-AF65-F5344CB8AC3E}">
        <p14:creationId xmlns:p14="http://schemas.microsoft.com/office/powerpoint/2010/main" val="151261278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r>
              <a:rPr lang="en-US" b="1" dirty="0">
                <a:latin typeface="D-DIN"/>
              </a:rPr>
              <a:t>Objective:</a:t>
            </a:r>
            <a:r>
              <a:rPr lang="en-US" dirty="0">
                <a:latin typeface="D-DIN"/>
              </a:rPr>
              <a:t> Each group will design a training session that effectively incorporates participatory techniques and uses </a:t>
            </a:r>
            <a:r>
              <a:rPr lang="en-US" dirty="0" err="1">
                <a:latin typeface="D-DIN"/>
              </a:rPr>
              <a:t>UniSAFE</a:t>
            </a:r>
            <a:r>
              <a:rPr lang="en-US" dirty="0">
                <a:latin typeface="D-DIN"/>
              </a:rPr>
              <a:t> resources. Focus on adapting the session to suit specific target groups and training needs.</a:t>
            </a:r>
            <a:endParaRPr lang="en-US" dirty="0">
              <a:latin typeface="D-DIN"/>
              <a:ea typeface="Calibri"/>
              <a:cs typeface="Calibri"/>
            </a:endParaRPr>
          </a:p>
          <a:p>
            <a:pPr marL="285750" indent="-285750">
              <a:buFont typeface="Wingdings,Sans-Serif"/>
              <a:buChar char="Ø"/>
            </a:pPr>
            <a:endParaRPr lang="en-US"/>
          </a:p>
          <a:p>
            <a:pPr marL="285750" indent="-285750">
              <a:buFont typeface="Wingdings,Sans-Serif"/>
              <a:buChar char="Ø"/>
            </a:pPr>
            <a:r>
              <a:rPr lang="en-US">
                <a:latin typeface="D-DIN"/>
              </a:rPr>
              <a:t>Step 1: Choose one of the provided scenarios. Consider the context and unique challenges. </a:t>
            </a:r>
          </a:p>
          <a:p>
            <a:pPr marL="285750" indent="-285750">
              <a:buFont typeface="Wingdings,Sans-Serif"/>
              <a:buChar char="Ø"/>
            </a:pPr>
            <a:r>
              <a:rPr lang="en-US">
                <a:latin typeface="D-DIN"/>
              </a:rPr>
              <a:t>Step 2: Define the target group. Discuss and agree on who your primary audience is (knowledge level, institutional roles, etc.)</a:t>
            </a:r>
          </a:p>
          <a:p>
            <a:pPr marL="285750" indent="-285750">
              <a:buFont typeface="Wingdings,Sans-Serif"/>
              <a:buChar char="Ø"/>
            </a:pPr>
            <a:r>
              <a:rPr lang="en-US" dirty="0">
                <a:latin typeface="D-DIN"/>
              </a:rPr>
              <a:t>Step 3: Outline the flow of the training session in a script. Decide on the format and types of activities (e.g. Lecture, quiz, group activity, role-playing, etc.)</a:t>
            </a:r>
          </a:p>
          <a:p>
            <a:pPr marL="171450" indent="-171450">
              <a:buFont typeface="Arial"/>
              <a:buChar char="•"/>
            </a:pPr>
            <a:endParaRPr lang="en-US"/>
          </a:p>
          <a:p>
            <a:pPr marL="171450" indent="-171450">
              <a:buFont typeface="Arial"/>
              <a:buChar char="•"/>
            </a:pPr>
            <a:r>
              <a:rPr lang="en-US" b="1">
                <a:latin typeface="D-DIN"/>
              </a:rPr>
              <a:t>Important: </a:t>
            </a:r>
            <a:endParaRPr lang="en-US">
              <a:latin typeface="D-DIN"/>
            </a:endParaRPr>
          </a:p>
          <a:p>
            <a:pPr marL="742315" lvl="1" indent="-285750">
              <a:buFont typeface="Courier New,monospace"/>
              <a:buChar char="o"/>
            </a:pPr>
            <a:r>
              <a:rPr lang="en-US">
                <a:latin typeface="D-DIN"/>
              </a:rPr>
              <a:t>See which participatory techniques you can use at least in one session. </a:t>
            </a:r>
          </a:p>
          <a:p>
            <a:pPr marL="742315" lvl="1" indent="-285750">
              <a:buFont typeface="Courier New,monospace"/>
              <a:buChar char="o"/>
            </a:pPr>
            <a:r>
              <a:rPr lang="en-US" dirty="0">
                <a:latin typeface="D-DIN"/>
              </a:rPr>
              <a:t>Use available </a:t>
            </a:r>
            <a:r>
              <a:rPr lang="en-US" dirty="0" err="1">
                <a:latin typeface="D-DIN"/>
              </a:rPr>
              <a:t>UniSAFE</a:t>
            </a:r>
            <a:r>
              <a:rPr lang="en-US" dirty="0">
                <a:latin typeface="D-DIN"/>
              </a:rPr>
              <a:t> resources as well as your experience to prepare this script. </a:t>
            </a:r>
            <a:endParaRPr lang="en-US" dirty="0">
              <a:solidFill>
                <a:schemeClr val="tx1"/>
              </a:solidFill>
              <a:effectLst/>
              <a:latin typeface="D-DIN"/>
            </a:endParaRPr>
          </a:p>
          <a:p>
            <a:pPr marL="742315" lvl="1" indent="-285750">
              <a:buFont typeface="Courier New,monospace"/>
              <a:buChar char="o"/>
            </a:pPr>
            <a:endParaRPr lang="en-US">
              <a:solidFill>
                <a:srgbClr val="000000"/>
              </a:solidFill>
              <a:effectLst/>
              <a:cs typeface="Helvetica"/>
            </a:endParaRPr>
          </a:p>
          <a:p>
            <a:pPr marL="285750" lvl="1" indent="-285750">
              <a:buFont typeface="Arial,Sans-Serif"/>
              <a:buChar char="•"/>
            </a:pPr>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95</a:t>
            </a:fld>
            <a:endParaRPr lang="en-US"/>
          </a:p>
        </p:txBody>
      </p:sp>
    </p:spTree>
    <p:extLst>
      <p:ext uri="{BB962C8B-B14F-4D97-AF65-F5344CB8AC3E}">
        <p14:creationId xmlns:p14="http://schemas.microsoft.com/office/powerpoint/2010/main" val="426897755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lvl="1" indent="-285750">
              <a:buFont typeface="Arial,Sans-Serif"/>
              <a:buChar char="•"/>
            </a:pPr>
            <a:endParaRPr lang="en-US">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96</a:t>
            </a:fld>
            <a:endParaRPr lang="en-US"/>
          </a:p>
        </p:txBody>
      </p:sp>
    </p:spTree>
    <p:extLst>
      <p:ext uri="{BB962C8B-B14F-4D97-AF65-F5344CB8AC3E}">
        <p14:creationId xmlns:p14="http://schemas.microsoft.com/office/powerpoint/2010/main" val="167423078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lvl="1" indent="-285750">
              <a:buFont typeface="Arial,Sans-Serif"/>
              <a:buChar char="•"/>
            </a:pPr>
            <a:endParaRPr lang="en-US">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97</a:t>
            </a:fld>
            <a:endParaRPr lang="en-US"/>
          </a:p>
        </p:txBody>
      </p:sp>
    </p:spTree>
    <p:extLst>
      <p:ext uri="{BB962C8B-B14F-4D97-AF65-F5344CB8AC3E}">
        <p14:creationId xmlns:p14="http://schemas.microsoft.com/office/powerpoint/2010/main" val="216445286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indent="-171450">
              <a:buFont typeface="Arial"/>
              <a:buChar char="•"/>
            </a:pPr>
            <a:r>
              <a:rPr lang="en-US" b="1"/>
              <a:t>Tomorrow</a:t>
            </a:r>
            <a:endParaRPr lang="en-US"/>
          </a:p>
          <a:p>
            <a:pPr marL="285750" indent="-285750">
              <a:buFont typeface="Wingdings,Sans-Serif"/>
              <a:buChar char="Ø"/>
            </a:pPr>
            <a:r>
              <a:rPr lang="en-US"/>
              <a:t>Each group will present their training script to the plenary. </a:t>
            </a:r>
          </a:p>
          <a:p>
            <a:pPr marL="285750" indent="-285750">
              <a:buFont typeface="Wingdings,Sans-Serif"/>
              <a:buChar char="Ø"/>
            </a:pPr>
            <a:r>
              <a:rPr lang="en-US"/>
              <a:t>Receive feedback from peers and trainers on the practicality and engagement level of the proposed session.</a:t>
            </a:r>
          </a:p>
          <a:p>
            <a:pPr marL="285750" indent="-285750">
              <a:buFont typeface="Wingdings,Sans-Serif"/>
              <a:buChar char="Ø"/>
            </a:pPr>
            <a:endParaRPr lang="en-US"/>
          </a:p>
          <a:p>
            <a:pPr marL="171450" indent="-171450">
              <a:buFont typeface="Arial"/>
              <a:buChar char="•"/>
            </a:pPr>
            <a:endParaRPr lang="en-US"/>
          </a:p>
          <a:p>
            <a:pPr marL="285750" lvl="1" indent="-285750">
              <a:buFont typeface="Arial,Sans-Serif"/>
              <a:buChar char="•"/>
            </a:pPr>
            <a:endParaRPr lang="en-US">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98</a:t>
            </a:fld>
            <a:endParaRPr lang="en-US"/>
          </a:p>
        </p:txBody>
      </p:sp>
    </p:spTree>
    <p:extLst>
      <p:ext uri="{BB962C8B-B14F-4D97-AF65-F5344CB8AC3E}">
        <p14:creationId xmlns:p14="http://schemas.microsoft.com/office/powerpoint/2010/main" val="244066184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pPr>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99</a:t>
            </a:fld>
            <a:endParaRPr lang="en-US"/>
          </a:p>
        </p:txBody>
      </p:sp>
    </p:spTree>
    <p:extLst>
      <p:ext uri="{BB962C8B-B14F-4D97-AF65-F5344CB8AC3E}">
        <p14:creationId xmlns:p14="http://schemas.microsoft.com/office/powerpoint/2010/main" val="313532193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415BDB-EE89-24CA-F56A-E9A03BD6FA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E45F01-0F76-F20D-0842-3FBE879DD9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CFA779-E2BE-2BC5-E155-2571A5BB51F4}"/>
              </a:ext>
            </a:extLst>
          </p:cNvPr>
          <p:cNvSpPr>
            <a:spLocks noGrp="1"/>
          </p:cNvSpPr>
          <p:nvPr>
            <p:ph type="body" idx="1"/>
          </p:nvPr>
        </p:nvSpPr>
        <p:spPr/>
        <p:txBody>
          <a:bodyPr/>
          <a:lstStyle/>
          <a:p>
            <a:pPr algn="just">
              <a:lnSpc>
                <a:spcPct val="115000"/>
              </a:lnSpc>
              <a:spcAft>
                <a:spcPts val="800"/>
              </a:spcAft>
            </a:pPr>
            <a:endParaRPr lang="en-GB" sz="1800" dirty="0">
              <a:latin typeface="Times New Roman" panose="02020603050405020304" pitchFamily="18" charset="0"/>
              <a:ea typeface="Arial" panose="020B0604020202020204" pitchFamily="34" charset="0"/>
              <a:cs typeface="Times New Roman" panose="02020603050405020304" pitchFamily="18" charset="0"/>
            </a:endParaRPr>
          </a:p>
          <a:p>
            <a:pPr algn="just">
              <a:lnSpc>
                <a:spcPct val="114999"/>
              </a:lnSpc>
              <a:spcAft>
                <a:spcPts val="800"/>
              </a:spcAft>
            </a:pPr>
            <a:endParaRPr lang="en-GB" i="1">
              <a:latin typeface="D-DIN"/>
            </a:endParaRPr>
          </a:p>
        </p:txBody>
      </p:sp>
      <p:sp>
        <p:nvSpPr>
          <p:cNvPr id="4" name="Slide Number Placeholder 3">
            <a:extLst>
              <a:ext uri="{FF2B5EF4-FFF2-40B4-BE49-F238E27FC236}">
                <a16:creationId xmlns:a16="http://schemas.microsoft.com/office/drawing/2014/main" id="{01E4A061-7D54-1C32-BFE7-0746872245FF}"/>
              </a:ext>
            </a:extLst>
          </p:cNvPr>
          <p:cNvSpPr>
            <a:spLocks noGrp="1"/>
          </p:cNvSpPr>
          <p:nvPr>
            <p:ph type="sldNum" sz="quarter" idx="5"/>
          </p:nvPr>
        </p:nvSpPr>
        <p:spPr/>
        <p:txBody>
          <a:bodyPr/>
          <a:lstStyle/>
          <a:p>
            <a:fld id="{6F8E2375-F1B1-284C-A827-B0E603FDBDD8}" type="slidenum">
              <a:rPr lang="en-US" smtClean="0"/>
              <a:pPr/>
              <a:t>102</a:t>
            </a:fld>
            <a:endParaRPr lang="en-US"/>
          </a:p>
        </p:txBody>
      </p:sp>
    </p:spTree>
    <p:extLst>
      <p:ext uri="{BB962C8B-B14F-4D97-AF65-F5344CB8AC3E}">
        <p14:creationId xmlns:p14="http://schemas.microsoft.com/office/powerpoint/2010/main" val="1312820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D-DIN"/>
              </a:rPr>
              <a:t>Multi-level comparative analysis (micro/</a:t>
            </a:r>
            <a:r>
              <a:rPr lang="en-US" err="1">
                <a:latin typeface="D-DIN"/>
              </a:rPr>
              <a:t>meso</a:t>
            </a:r>
            <a:r>
              <a:rPr lang="en-US">
                <a:latin typeface="D-DIN"/>
              </a:rPr>
              <a:t>/macro) of 7Ps in relation to the determinants and consequences of gender-based violence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D-DIN"/>
              </a:rPr>
              <a:t>Executive summary of the analysis of interviews with researchers at higher risk to gender-based violence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D-DIN"/>
              </a:rPr>
              <a:t>Report on Case Studies on the effects and consequences of institutional responses to gender-based violence along 7Ps in RPOs</a:t>
            </a:r>
          </a:p>
          <a:p>
            <a:r>
              <a:rPr lang="en-GB">
                <a:latin typeface="D-DIN"/>
              </a:rPr>
              <a:t>We'll look at key findings from </a:t>
            </a:r>
            <a:r>
              <a:rPr lang="en-GB" err="1">
                <a:latin typeface="D-DIN"/>
              </a:rPr>
              <a:t>UniSAFE</a:t>
            </a:r>
            <a:r>
              <a:rPr lang="en-GB">
                <a:latin typeface="D-DIN"/>
              </a:rPr>
              <a:t> </a:t>
            </a:r>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9</a:t>
            </a:fld>
            <a:endParaRPr lang="en-US"/>
          </a:p>
        </p:txBody>
      </p:sp>
    </p:spTree>
    <p:extLst>
      <p:ext uri="{BB962C8B-B14F-4D97-AF65-F5344CB8AC3E}">
        <p14:creationId xmlns:p14="http://schemas.microsoft.com/office/powerpoint/2010/main" val="289462995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a:effectLst/>
                <a:latin typeface="Calibri" panose="020F0502020204030204" pitchFamily="34" charset="0"/>
                <a:ea typeface="Calibri" panose="020F0502020204030204" pitchFamily="34" charset="0"/>
                <a:cs typeface="Times New Roman" panose="02020603050405020304" pitchFamily="18" charset="0"/>
              </a:rPr>
              <a:t>Ask participants to share one ‘rose</a:t>
            </a:r>
            <a:r>
              <a:rPr lang="en-GB" sz="1800">
                <a:effectLst/>
                <a:latin typeface="Segoe UI Emoji" panose="020B0502040204020203" pitchFamily="34" charset="0"/>
                <a:ea typeface="Calibri" panose="020F0502020204030204" pitchFamily="34" charset="0"/>
                <a:cs typeface="Segoe UI Emoji" panose="020B0502040204020203" pitchFamily="34" charset="0"/>
              </a:rPr>
              <a:t>🌹</a:t>
            </a:r>
            <a:r>
              <a:rPr lang="en-GB" sz="1800">
                <a:effectLst/>
                <a:latin typeface="Calibri" panose="020F0502020204030204" pitchFamily="34" charset="0"/>
                <a:ea typeface="Calibri" panose="020F0502020204030204" pitchFamily="34" charset="0"/>
                <a:cs typeface="Times New Roman" panose="02020603050405020304" pitchFamily="18" charset="0"/>
              </a:rPr>
              <a:t>’ (a highlight or success) and one ‘thorn</a:t>
            </a:r>
            <a:r>
              <a:rPr lang="en-GB" sz="1800">
                <a:effectLst/>
                <a:latin typeface="Segoe UI Emoji" panose="020B0502040204020203" pitchFamily="34" charset="0"/>
                <a:ea typeface="Calibri" panose="020F0502020204030204" pitchFamily="34" charset="0"/>
                <a:cs typeface="Segoe UI Emoji" panose="020B0502040204020203" pitchFamily="34" charset="0"/>
              </a:rPr>
              <a:t>🌵</a:t>
            </a:r>
            <a:r>
              <a:rPr lang="en-GB" sz="1800">
                <a:effectLst/>
                <a:latin typeface="Calibri" panose="020F0502020204030204" pitchFamily="34" charset="0"/>
                <a:ea typeface="Calibri" panose="020F0502020204030204" pitchFamily="34" charset="0"/>
                <a:cs typeface="Times New Roman" panose="02020603050405020304" pitchFamily="18" charset="0"/>
              </a:rPr>
              <a:t>’ (a challenge) from their week. This balances positivity with honesty, giving the team a moment to reflect and support each other.</a:t>
            </a:r>
            <a:endParaRPr lang="en-US" b="1">
              <a:latin typeface="D-DIN"/>
            </a:endParaRPr>
          </a:p>
          <a:p>
            <a:pPr marL="0" lvl="1"/>
            <a:endParaRPr lang="en-US">
              <a:latin typeface="D-DIN"/>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103</a:t>
            </a:fld>
            <a:endParaRPr lang="en-US"/>
          </a:p>
        </p:txBody>
      </p:sp>
    </p:spTree>
    <p:extLst>
      <p:ext uri="{BB962C8B-B14F-4D97-AF65-F5344CB8AC3E}">
        <p14:creationId xmlns:p14="http://schemas.microsoft.com/office/powerpoint/2010/main" val="54226168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D-DIN"/>
            </a:endParaRPr>
          </a:p>
          <a:p>
            <a:pPr>
              <a:buFont typeface="Arial"/>
            </a:pPr>
            <a:endParaRPr lang="en-US">
              <a:latin typeface="D-DIN"/>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105</a:t>
            </a:fld>
            <a:endParaRPr lang="en-US"/>
          </a:p>
        </p:txBody>
      </p:sp>
    </p:spTree>
    <p:extLst>
      <p:ext uri="{BB962C8B-B14F-4D97-AF65-F5344CB8AC3E}">
        <p14:creationId xmlns:p14="http://schemas.microsoft.com/office/powerpoint/2010/main" val="346828598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Building on yesterday’s work, today each group will have the opportunity to put their training scripts into practice. Let’s dive into preparing and conducting your mini-training sessions in breakout rooms.</a:t>
            </a:r>
            <a:endParaRPr lang="en-US"/>
          </a:p>
          <a:p>
            <a:r>
              <a:rPr lang="en-US">
                <a:latin typeface="D-DIN"/>
              </a:rPr>
              <a:t>Use this time to practice and refine your presentation, ensuring everyone is clear on their parts. Each group will have access to all previously discussed materials and resources. Make sure to integrate the </a:t>
            </a:r>
            <a:r>
              <a:rPr lang="en-US" err="1">
                <a:latin typeface="D-DIN"/>
              </a:rPr>
              <a:t>UniSAFE</a:t>
            </a:r>
            <a:r>
              <a:rPr lang="en-US">
                <a:latin typeface="D-DIN"/>
              </a:rPr>
              <a:t> materials effectively. Trainers will be available for consultation to provide guidance or answer any queries during your preparation. You will have approximately 30 minutes for preparation. Please manage your time efficiently to cover all aspects of your session.</a:t>
            </a:r>
          </a:p>
          <a:p>
            <a:pPr marL="285750" indent="-285750">
              <a:buFont typeface="Arial"/>
              <a:buChar char="•"/>
            </a:pPr>
            <a:endParaRPr lang="en-US" b="1">
              <a:latin typeface="D-DIN"/>
            </a:endParaRPr>
          </a:p>
          <a:p>
            <a:pPr marL="0" lvl="1"/>
            <a:r>
              <a:rPr lang="en-US">
                <a:latin typeface="D-DIN"/>
              </a:rPr>
              <a:t>After the preparation phase, we will reconvene in the main room for a short break and then each group will conduct their mini-training session. This will be followed by feedback from trainers and peers.</a:t>
            </a:r>
          </a:p>
        </p:txBody>
      </p:sp>
      <p:sp>
        <p:nvSpPr>
          <p:cNvPr id="4" name="Slide Number Placeholder 3"/>
          <p:cNvSpPr>
            <a:spLocks noGrp="1"/>
          </p:cNvSpPr>
          <p:nvPr>
            <p:ph type="sldNum" sz="quarter" idx="5"/>
          </p:nvPr>
        </p:nvSpPr>
        <p:spPr/>
        <p:txBody>
          <a:bodyPr/>
          <a:lstStyle/>
          <a:p>
            <a:fld id="{6F8E2375-F1B1-284C-A827-B0E603FDBDD8}" type="slidenum">
              <a:rPr lang="en-US" smtClean="0"/>
              <a:pPr/>
              <a:t>106</a:t>
            </a:fld>
            <a:endParaRPr lang="en-US"/>
          </a:p>
        </p:txBody>
      </p:sp>
    </p:spTree>
    <p:extLst>
      <p:ext uri="{BB962C8B-B14F-4D97-AF65-F5344CB8AC3E}">
        <p14:creationId xmlns:p14="http://schemas.microsoft.com/office/powerpoint/2010/main" val="59144290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Welcome back! We will now proceed with the mini-training presentations prepared. Each group will have 10 minutes to present, simulating a real training environment. Each selected group will deliver a 10-minute training session, applying the skills and techniques discussed. All other participants will engage with the presentations as they would in a normal training session. Please interact, ask questions, and participate in activities as prompted by the presenters. Total presentation time: 45 minutes. Each group will strictly adhere to the 10-minute limit to ensure all selected groups can present.</a:t>
            </a:r>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107</a:t>
            </a:fld>
            <a:endParaRPr lang="en-US"/>
          </a:p>
        </p:txBody>
      </p:sp>
    </p:spTree>
    <p:extLst>
      <p:ext uri="{BB962C8B-B14F-4D97-AF65-F5344CB8AC3E}">
        <p14:creationId xmlns:p14="http://schemas.microsoft.com/office/powerpoint/2010/main" val="216050511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r>
              <a:rPr lang="en-US">
                <a:latin typeface="D-DIN"/>
              </a:rPr>
              <a:t>Trainers will provide immediate, constructive feedback focusing on the delivery, use of materials, engagement strategies, and adherence to time constraints. Following the presentations, we will have a 15-minute reflective session. This is an opportunity for all participants to share their experiences, discuss what they learned, and highlight any challenges they faced during both the preparation and presentation phases.</a:t>
            </a:r>
            <a:endParaRPr lang="en-US"/>
          </a:p>
          <a:p>
            <a:pPr marL="0" lvl="1"/>
            <a:endParaRPr lang="en-US">
              <a:latin typeface="D-DIN"/>
            </a:endParaRPr>
          </a:p>
          <a:p>
            <a:pPr marL="285750" lvl="1" indent="-285750">
              <a:buFont typeface="Arial"/>
              <a:buChar char="•"/>
            </a:pPr>
            <a:endParaRPr lang="en-US">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108</a:t>
            </a:fld>
            <a:endParaRPr lang="en-US"/>
          </a:p>
        </p:txBody>
      </p:sp>
    </p:spTree>
    <p:extLst>
      <p:ext uri="{BB962C8B-B14F-4D97-AF65-F5344CB8AC3E}">
        <p14:creationId xmlns:p14="http://schemas.microsoft.com/office/powerpoint/2010/main" val="157090472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ED5076-1BCE-E81E-BEA1-DD2DA13C8C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975759-0CA9-97E2-814C-870C0F83B5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6FC9B2-D15B-E9B6-2647-0CD420F5B082}"/>
              </a:ext>
            </a:extLst>
          </p:cNvPr>
          <p:cNvSpPr>
            <a:spLocks noGrp="1"/>
          </p:cNvSpPr>
          <p:nvPr>
            <p:ph type="body" idx="1"/>
          </p:nvPr>
        </p:nvSpPr>
        <p:spPr/>
        <p:txBody>
          <a:bodyPr/>
          <a:lstStyle/>
          <a:p>
            <a:r>
              <a:rPr lang="en-US">
                <a:hlinkClick r:id="rId3"/>
              </a:rPr>
              <a:t>https://open.spotify.com/playlist/0xyVcHFkq1TyMtuZaL4Hn8?si=d265c759a24d4061</a:t>
            </a:r>
            <a:r>
              <a:rPr lang="en-US"/>
              <a:t> </a:t>
            </a:r>
          </a:p>
          <a:p>
            <a:endParaRPr lang="en-US"/>
          </a:p>
          <a:p>
            <a:endParaRPr lang="en-US"/>
          </a:p>
        </p:txBody>
      </p:sp>
      <p:sp>
        <p:nvSpPr>
          <p:cNvPr id="4" name="Slide Number Placeholder 3">
            <a:extLst>
              <a:ext uri="{FF2B5EF4-FFF2-40B4-BE49-F238E27FC236}">
                <a16:creationId xmlns:a16="http://schemas.microsoft.com/office/drawing/2014/main" id="{736815DF-E2CA-15D7-F488-8F1A58FB6191}"/>
              </a:ext>
            </a:extLst>
          </p:cNvPr>
          <p:cNvSpPr>
            <a:spLocks noGrp="1"/>
          </p:cNvSpPr>
          <p:nvPr>
            <p:ph type="sldNum" sz="quarter" idx="5"/>
          </p:nvPr>
        </p:nvSpPr>
        <p:spPr/>
        <p:txBody>
          <a:bodyPr/>
          <a:lstStyle/>
          <a:p>
            <a:fld id="{6F8E2375-F1B1-284C-A827-B0E603FDBDD8}" type="slidenum">
              <a:rPr lang="en-US" smtClean="0"/>
              <a:pPr/>
              <a:t>109</a:t>
            </a:fld>
            <a:endParaRPr lang="en-US"/>
          </a:p>
        </p:txBody>
      </p:sp>
    </p:spTree>
    <p:extLst>
      <p:ext uri="{BB962C8B-B14F-4D97-AF65-F5344CB8AC3E}">
        <p14:creationId xmlns:p14="http://schemas.microsoft.com/office/powerpoint/2010/main" val="414938206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analysis of resistance to gender training shows that difficulties in implementing gender mainstreaming are often related to the resistance posed by individuals and institutions to changing gender norms and roles. This suggests the need to take resistance into account in the design of gender policies and activities.</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118</a:t>
            </a:fld>
            <a:endParaRPr lang="en-US"/>
          </a:p>
        </p:txBody>
      </p:sp>
    </p:spTree>
    <p:extLst>
      <p:ext uri="{BB962C8B-B14F-4D97-AF65-F5344CB8AC3E}">
        <p14:creationId xmlns:p14="http://schemas.microsoft.com/office/powerpoint/2010/main" val="289294115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381968-A655-12FA-9E56-1546257616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012959-7A92-652E-BB64-839275CDAB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9A5506-EA98-7249-5975-4C1503FCE0F5}"/>
              </a:ext>
            </a:extLst>
          </p:cNvPr>
          <p:cNvSpPr>
            <a:spLocks noGrp="1"/>
          </p:cNvSpPr>
          <p:nvPr>
            <p:ph type="body" idx="1"/>
          </p:nvPr>
        </p:nvSpPr>
        <p:spPr/>
        <p:txBody>
          <a:bodyPr/>
          <a:lstStyle/>
          <a:p>
            <a:r>
              <a:rPr lang="en-US"/>
              <a:t>The analysis of resistance to gender training shows that difficulties in implementing gender mainstreaming are often related to the resistance posed by individuals and institutions to changing gender norms and roles. This suggests the need to take resistance into account in the design of gender policies and activities.</a:t>
            </a: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9D57580A-0DC3-BF1C-0BA8-512F4017C38D}"/>
              </a:ext>
            </a:extLst>
          </p:cNvPr>
          <p:cNvSpPr>
            <a:spLocks noGrp="1"/>
          </p:cNvSpPr>
          <p:nvPr>
            <p:ph type="sldNum" sz="quarter" idx="5"/>
          </p:nvPr>
        </p:nvSpPr>
        <p:spPr/>
        <p:txBody>
          <a:bodyPr/>
          <a:lstStyle/>
          <a:p>
            <a:fld id="{6F8E2375-F1B1-284C-A827-B0E603FDBDD8}" type="slidenum">
              <a:rPr lang="en-US" smtClean="0"/>
              <a:pPr/>
              <a:t>119</a:t>
            </a:fld>
            <a:endParaRPr lang="en-US"/>
          </a:p>
        </p:txBody>
      </p:sp>
    </p:spTree>
    <p:extLst>
      <p:ext uri="{BB962C8B-B14F-4D97-AF65-F5344CB8AC3E}">
        <p14:creationId xmlns:p14="http://schemas.microsoft.com/office/powerpoint/2010/main" val="354589984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As we approach the end of our training, let's take some time to reflect on how the skills and knowledge we've acquired can be integrated into our work and future initiatives. We'll spend the next 35 minutes discussing the practical application of what we've learned. Each participant is encouraged to think about and share their insights on the following prompts.</a:t>
            </a:r>
            <a:endParaRPr lang="en-US"/>
          </a:p>
          <a:p>
            <a:endParaRPr lang="en-US">
              <a:latin typeface="D-DIN"/>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122</a:t>
            </a:fld>
            <a:endParaRPr lang="en-US"/>
          </a:p>
        </p:txBody>
      </p:sp>
    </p:spTree>
    <p:extLst>
      <p:ext uri="{BB962C8B-B14F-4D97-AF65-F5344CB8AC3E}">
        <p14:creationId xmlns:p14="http://schemas.microsoft.com/office/powerpoint/2010/main" val="397445395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a:p>
        </p:txBody>
      </p:sp>
      <p:sp>
        <p:nvSpPr>
          <p:cNvPr id="4" name="Slide Number Placeholder 3"/>
          <p:cNvSpPr>
            <a:spLocks noGrp="1"/>
          </p:cNvSpPr>
          <p:nvPr>
            <p:ph type="sldNum" sz="quarter" idx="5"/>
          </p:nvPr>
        </p:nvSpPr>
        <p:spPr/>
        <p:txBody>
          <a:bodyPr/>
          <a:lstStyle/>
          <a:p>
            <a:fld id="{6F8E2375-F1B1-284C-A827-B0E603FDBDD8}" type="slidenum">
              <a:rPr lang="en-US" smtClean="0"/>
              <a:pPr/>
              <a:t>123</a:t>
            </a:fld>
            <a:endParaRPr lang="en-US"/>
          </a:p>
        </p:txBody>
      </p:sp>
    </p:spTree>
    <p:extLst>
      <p:ext uri="{BB962C8B-B14F-4D97-AF65-F5344CB8AC3E}">
        <p14:creationId xmlns:p14="http://schemas.microsoft.com/office/powerpoint/2010/main" val="4132655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latin typeface="D-DIN"/>
              </a:rPr>
              <a:t>GenderSAFE</a:t>
            </a:r>
            <a:r>
              <a:rPr lang="en-US">
                <a:latin typeface="D-DIN"/>
              </a:rPr>
              <a:t> aims to support institutions in creating safe, inclusive environments by promoting comprehensive policies. We will discuss the project's scope and its expected impact over the next 36 months.</a:t>
            </a:r>
          </a:p>
        </p:txBody>
      </p:sp>
      <p:sp>
        <p:nvSpPr>
          <p:cNvPr id="4" name="Slide Number Placeholder 3"/>
          <p:cNvSpPr>
            <a:spLocks noGrp="1"/>
          </p:cNvSpPr>
          <p:nvPr>
            <p:ph type="sldNum" sz="quarter" idx="5"/>
          </p:nvPr>
        </p:nvSpPr>
        <p:spPr/>
        <p:txBody>
          <a:bodyPr/>
          <a:lstStyle/>
          <a:p>
            <a:fld id="{6F8E2375-F1B1-284C-A827-B0E603FDBDD8}" type="slidenum">
              <a:rPr lang="en-US" smtClean="0"/>
              <a:pPr/>
              <a:t>10</a:t>
            </a:fld>
            <a:endParaRPr lang="en-US"/>
          </a:p>
        </p:txBody>
      </p:sp>
    </p:spTree>
    <p:extLst>
      <p:ext uri="{BB962C8B-B14F-4D97-AF65-F5344CB8AC3E}">
        <p14:creationId xmlns:p14="http://schemas.microsoft.com/office/powerpoint/2010/main" val="97760545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D-DIN"/>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124</a:t>
            </a:fld>
            <a:endParaRPr lang="en-US"/>
          </a:p>
        </p:txBody>
      </p:sp>
    </p:spTree>
    <p:extLst>
      <p:ext uri="{BB962C8B-B14F-4D97-AF65-F5344CB8AC3E}">
        <p14:creationId xmlns:p14="http://schemas.microsoft.com/office/powerpoint/2010/main" val="21856007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6141" y="1882941"/>
            <a:ext cx="3758364" cy="1861285"/>
          </a:xfrm>
        </p:spPr>
        <p:txBody>
          <a:bodyPr/>
          <a:lstStyle>
            <a:lvl1pPr>
              <a:lnSpc>
                <a:spcPct val="90000"/>
              </a:lnSpc>
              <a:defRPr sz="3200">
                <a:solidFill>
                  <a:srgbClr val="0F2235"/>
                </a:solidFill>
              </a:defRPr>
            </a:lvl1pPr>
          </a:lstStyle>
          <a:p>
            <a:r>
              <a:rPr lang="en-US"/>
              <a:t>Click to edit Master title style</a:t>
            </a:r>
          </a:p>
        </p:txBody>
      </p:sp>
      <p:sp>
        <p:nvSpPr>
          <p:cNvPr id="4" name="Espace réservé du numéro de diapositive 4">
            <a:extLst>
              <a:ext uri="{FF2B5EF4-FFF2-40B4-BE49-F238E27FC236}">
                <a16:creationId xmlns:a16="http://schemas.microsoft.com/office/drawing/2014/main" id="{EAD03393-C32B-7446-8852-7DD35EEDB67D}"/>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5" name="Image 5">
            <a:extLst>
              <a:ext uri="{FF2B5EF4-FFF2-40B4-BE49-F238E27FC236}">
                <a16:creationId xmlns:a16="http://schemas.microsoft.com/office/drawing/2014/main" id="{7243D911-2FB7-448A-A3DA-B4ED54835FE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258766" y="3962901"/>
            <a:ext cx="5106076" cy="5106076"/>
          </a:xfrm>
          <a:prstGeom prst="rect">
            <a:avLst/>
          </a:prstGeom>
        </p:spPr>
      </p:pic>
      <p:pic>
        <p:nvPicPr>
          <p:cNvPr id="8" name="Image 7" descr="Une image contenant texte, logo, Police, Graphique&#10;&#10;Description générée automatiquement">
            <a:extLst>
              <a:ext uri="{FF2B5EF4-FFF2-40B4-BE49-F238E27FC236}">
                <a16:creationId xmlns:a16="http://schemas.microsoft.com/office/drawing/2014/main" id="{3A378521-78DA-214B-D182-8588BF295D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1595227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Περιεχόμενο με λεζάντα">
  <p:cSld name="Περιεχόμενο με λεζάντα">
    <p:spTree>
      <p:nvGrpSpPr>
        <p:cNvPr id="1" name="Shape 36"/>
        <p:cNvGrpSpPr/>
        <p:nvPr/>
      </p:nvGrpSpPr>
      <p:grpSpPr>
        <a:xfrm>
          <a:off x="0" y="0"/>
          <a:ext cx="0" cy="0"/>
          <a:chOff x="0" y="0"/>
          <a:chExt cx="0" cy="0"/>
        </a:xfrm>
      </p:grpSpPr>
    </p:spTree>
    <p:extLst>
      <p:ext uri="{BB962C8B-B14F-4D97-AF65-F5344CB8AC3E}">
        <p14:creationId xmlns:p14="http://schemas.microsoft.com/office/powerpoint/2010/main" val="3012324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6" name="Image 5">
            <a:extLst>
              <a:ext uri="{FF2B5EF4-FFF2-40B4-BE49-F238E27FC236}">
                <a16:creationId xmlns:a16="http://schemas.microsoft.com/office/drawing/2014/main" id="{56C0BB08-3043-42B6-ABE6-B9CBC6E32BFB}"/>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Tree>
    <p:extLst>
      <p:ext uri="{BB962C8B-B14F-4D97-AF65-F5344CB8AC3E}">
        <p14:creationId xmlns:p14="http://schemas.microsoft.com/office/powerpoint/2010/main" val="688208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BC8B3-585D-84DD-A9B5-0C9423DD006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21D3F97-9157-7EBF-AB32-CE33A41979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D7C692A-55F1-A8CC-81E5-7C011FB65038}"/>
              </a:ext>
            </a:extLst>
          </p:cNvPr>
          <p:cNvSpPr>
            <a:spLocks noGrp="1"/>
          </p:cNvSpPr>
          <p:nvPr>
            <p:ph type="dt" sz="half" idx="10"/>
          </p:nvPr>
        </p:nvSpPr>
        <p:spPr/>
        <p:txBody>
          <a:bodyPr/>
          <a:lstStyle/>
          <a:p>
            <a:fld id="{846CE7D5-CF57-46EF-B807-FDD0502418D4}" type="datetimeFigureOut">
              <a:rPr lang="en-US" smtClean="0"/>
              <a:t>6/24/2026</a:t>
            </a:fld>
            <a:endParaRPr lang="en-US"/>
          </a:p>
        </p:txBody>
      </p:sp>
      <p:sp>
        <p:nvSpPr>
          <p:cNvPr id="5" name="Footer Placeholder 4">
            <a:extLst>
              <a:ext uri="{FF2B5EF4-FFF2-40B4-BE49-F238E27FC236}">
                <a16:creationId xmlns:a16="http://schemas.microsoft.com/office/drawing/2014/main" id="{B18EA4A6-FFCA-5A22-61DA-A5FF5999C6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C54BDD-43AE-9A06-7FFE-742655408DA2}"/>
              </a:ext>
            </a:extLst>
          </p:cNvPr>
          <p:cNvSpPr>
            <a:spLocks noGrp="1"/>
          </p:cNvSpPr>
          <p:nvPr>
            <p:ph type="sldNum" sz="quarter" idx="12"/>
          </p:nvPr>
        </p:nvSpPr>
        <p:spPr>
          <a:xfrm>
            <a:off x="8328910" y="6333377"/>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805723981"/>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3" name="Image 2" descr="Une image contenant texte, logo, Police, Graphique&#10;&#10;Description générée automatiquement">
            <a:extLst>
              <a:ext uri="{FF2B5EF4-FFF2-40B4-BE49-F238E27FC236}">
                <a16:creationId xmlns:a16="http://schemas.microsoft.com/office/drawing/2014/main" id="{7612A9FC-8503-D860-FFD3-B37431A154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
        <p:nvSpPr>
          <p:cNvPr id="8" name="Text Placeholder 7">
            <a:extLst>
              <a:ext uri="{FF2B5EF4-FFF2-40B4-BE49-F238E27FC236}">
                <a16:creationId xmlns:a16="http://schemas.microsoft.com/office/drawing/2014/main" id="{C9436C66-5852-FAD0-4700-65DC7A93480A}"/>
              </a:ext>
            </a:extLst>
          </p:cNvPr>
          <p:cNvSpPr>
            <a:spLocks noGrp="1"/>
          </p:cNvSpPr>
          <p:nvPr>
            <p:ph type="body" sz="quarter" idx="10"/>
          </p:nvPr>
        </p:nvSpPr>
        <p:spPr>
          <a:xfrm>
            <a:off x="1046163" y="2168525"/>
            <a:ext cx="10026650" cy="3978275"/>
          </a:xfrm>
        </p:spPr>
        <p:txBody>
          <a:bodyPr/>
          <a:lstStyle>
            <a:lvl1pPr>
              <a:defRPr sz="2400">
                <a:solidFill>
                  <a:srgbClr val="5792CE"/>
                </a:solidFill>
              </a:defRPr>
            </a:lvl1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pic>
        <p:nvPicPr>
          <p:cNvPr id="6" name="Image 5">
            <a:extLst>
              <a:ext uri="{FF2B5EF4-FFF2-40B4-BE49-F238E27FC236}">
                <a16:creationId xmlns:a16="http://schemas.microsoft.com/office/drawing/2014/main" id="{029E551B-2A1B-A747-8013-E8E6879FEB7F}"/>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7" name="Straight Connector 4">
            <a:extLst>
              <a:ext uri="{FF2B5EF4-FFF2-40B4-BE49-F238E27FC236}">
                <a16:creationId xmlns:a16="http://schemas.microsoft.com/office/drawing/2014/main" id="{728F4451-9DEA-4247-B64E-C1747BECCC2A}"/>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973B4B14-B59F-7B47-88AC-5D4F6C691712}"/>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2" name="Espace réservé du numéro de diapositive 4">
            <a:extLst>
              <a:ext uri="{FF2B5EF4-FFF2-40B4-BE49-F238E27FC236}">
                <a16:creationId xmlns:a16="http://schemas.microsoft.com/office/drawing/2014/main" id="{33C1A946-B5E3-A749-89BC-9B776C389431}"/>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5" name="Rectangle 7">
            <a:extLst>
              <a:ext uri="{FF2B5EF4-FFF2-40B4-BE49-F238E27FC236}">
                <a16:creationId xmlns:a16="http://schemas.microsoft.com/office/drawing/2014/main" id="{89EFE595-4F6C-994A-6F9A-253F5CEDC1C8}"/>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pic>
        <p:nvPicPr>
          <p:cNvPr id="10" name="Image 9" descr="Une image contenant texte, logo, Police, Graphique&#10;&#10;Description générée automatiquement">
            <a:extLst>
              <a:ext uri="{FF2B5EF4-FFF2-40B4-BE49-F238E27FC236}">
                <a16:creationId xmlns:a16="http://schemas.microsoft.com/office/drawing/2014/main" id="{45ED96F1-9492-1826-A096-909EC877606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F22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6922" y="1882941"/>
            <a:ext cx="3758364" cy="1861285"/>
          </a:xfrm>
        </p:spPr>
        <p:txBody>
          <a:bodyPr/>
          <a:lstStyle>
            <a:lvl1pPr>
              <a:lnSpc>
                <a:spcPct val="90000"/>
              </a:lnSpc>
              <a:defRPr sz="3200">
                <a:solidFill>
                  <a:srgbClr val="FFFFFF"/>
                </a:solidFill>
              </a:defRPr>
            </a:lvl1pPr>
          </a:lstStyle>
          <a:p>
            <a:r>
              <a:rPr lang="en-US"/>
              <a:t>Click to edit Master title style</a:t>
            </a:r>
          </a:p>
        </p:txBody>
      </p:sp>
      <p:sp>
        <p:nvSpPr>
          <p:cNvPr id="5" name="Rectangle 7">
            <a:extLst>
              <a:ext uri="{FF2B5EF4-FFF2-40B4-BE49-F238E27FC236}">
                <a16:creationId xmlns:a16="http://schemas.microsoft.com/office/drawing/2014/main" id="{26C37D05-8C39-8D0E-4523-3E57A25D217F}"/>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060575"/>
            <a:ext cx="6096000" cy="479742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7" name="Image 6">
            <a:extLst>
              <a:ext uri="{FF2B5EF4-FFF2-40B4-BE49-F238E27FC236}">
                <a16:creationId xmlns:a16="http://schemas.microsoft.com/office/drawing/2014/main" id="{B6894A4E-F8F8-4E4A-BE8E-73FCCE0E0ED2}"/>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8" name="Straight Connector 4">
            <a:extLst>
              <a:ext uri="{FF2B5EF4-FFF2-40B4-BE49-F238E27FC236}">
                <a16:creationId xmlns:a16="http://schemas.microsoft.com/office/drawing/2014/main" id="{7A3D5ADF-0FF0-F74C-8C46-EC4A8FF102DC}"/>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B162B83-8B66-2F4E-85DF-7585E43B8FE9}"/>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pic>
        <p:nvPicPr>
          <p:cNvPr id="13" name="Image 12">
            <a:extLst>
              <a:ext uri="{FF2B5EF4-FFF2-40B4-BE49-F238E27FC236}">
                <a16:creationId xmlns:a16="http://schemas.microsoft.com/office/drawing/2014/main" id="{6C289D1C-0975-0E44-BE2F-076CA8D003E9}"/>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4" name="Espace réservé du numéro de diapositive 4">
            <a:extLst>
              <a:ext uri="{FF2B5EF4-FFF2-40B4-BE49-F238E27FC236}">
                <a16:creationId xmlns:a16="http://schemas.microsoft.com/office/drawing/2014/main" id="{5E66EC68-A22C-FE46-9D62-355797F95BE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9D0C50CC-4362-4406-F0A4-87407CFDCA21}"/>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4" name="Image 3" descr="Une image contenant texte, logo, Police, Graphique&#10;&#10;Description générée automatiquement">
            <a:extLst>
              <a:ext uri="{FF2B5EF4-FFF2-40B4-BE49-F238E27FC236}">
                <a16:creationId xmlns:a16="http://schemas.microsoft.com/office/drawing/2014/main" id="{A37FC56B-4E1C-8D48-F5DC-0CEA91DB744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8_Custom Layout">
    <p:spTree>
      <p:nvGrpSpPr>
        <p:cNvPr id="1" name=""/>
        <p:cNvGrpSpPr/>
        <p:nvPr/>
      </p:nvGrpSpPr>
      <p:grpSpPr>
        <a:xfrm>
          <a:off x="0" y="0"/>
          <a:ext cx="0" cy="0"/>
          <a:chOff x="0" y="0"/>
          <a:chExt cx="0" cy="0"/>
        </a:xfrm>
      </p:grpSpPr>
      <p:sp>
        <p:nvSpPr>
          <p:cNvPr id="3" name="Rectangle 2"/>
          <p:cNvSpPr/>
          <p:nvPr userDrawn="1"/>
        </p:nvSpPr>
        <p:spPr>
          <a:xfrm>
            <a:off x="0" y="1"/>
            <a:ext cx="12192000"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D-DIN" panose="020B0504030202030204" pitchFamily="34" charset="77"/>
            </a:endParaRPr>
          </a:p>
        </p:txBody>
      </p:sp>
      <p:sp>
        <p:nvSpPr>
          <p:cNvPr id="6" name="Picture Placeholder 8"/>
          <p:cNvSpPr>
            <a:spLocks noGrp="1"/>
          </p:cNvSpPr>
          <p:nvPr>
            <p:ph type="pic" sz="quarter" idx="12"/>
          </p:nvPr>
        </p:nvSpPr>
        <p:spPr>
          <a:xfrm>
            <a:off x="0" y="1"/>
            <a:ext cx="6096000" cy="6858000"/>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4" name="Image 3">
            <a:extLst>
              <a:ext uri="{FF2B5EF4-FFF2-40B4-BE49-F238E27FC236}">
                <a16:creationId xmlns:a16="http://schemas.microsoft.com/office/drawing/2014/main" id="{2C375E9E-FE6E-5742-8036-4C10860A86C4}"/>
              </a:ext>
            </a:extLst>
          </p:cNvPr>
          <p:cNvPicPr>
            <a:picLocks noChangeAspect="1"/>
          </p:cNvPicPr>
          <p:nvPr userDrawn="1"/>
        </p:nvPicPr>
        <p:blipFill>
          <a:blip r:embed="rId2">
            <a:lum/>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a:noFill/>
        </p:spPr>
      </p:pic>
      <p:pic>
        <p:nvPicPr>
          <p:cNvPr id="9" name="Image 8">
            <a:extLst>
              <a:ext uri="{FF2B5EF4-FFF2-40B4-BE49-F238E27FC236}">
                <a16:creationId xmlns:a16="http://schemas.microsoft.com/office/drawing/2014/main" id="{622DE258-2E0C-214F-95DA-597BE352AA1B}"/>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0" name="Espace réservé du numéro de diapositive 4">
            <a:extLst>
              <a:ext uri="{FF2B5EF4-FFF2-40B4-BE49-F238E27FC236}">
                <a16:creationId xmlns:a16="http://schemas.microsoft.com/office/drawing/2014/main" id="{6272DD9C-2FE4-1441-9E44-F05D7D83D166}"/>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37CCBB35-8574-DDBD-11DC-D28564B9A67C}"/>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14" name="Image 13" descr="Une image contenant noir, obscurité&#10;&#10;Description générée automatiquement">
            <a:extLst>
              <a:ext uri="{FF2B5EF4-FFF2-40B4-BE49-F238E27FC236}">
                <a16:creationId xmlns:a16="http://schemas.microsoft.com/office/drawing/2014/main" id="{0A95371C-5F0B-B427-7055-4F41946894B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5135" y="291001"/>
            <a:ext cx="1734360" cy="269594"/>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897265-F23D-4B6E-A916-CCEAB037C779}"/>
              </a:ext>
            </a:extLst>
          </p:cNvPr>
          <p:cNvSpPr/>
          <p:nvPr userDrawn="1"/>
        </p:nvSpPr>
        <p:spPr>
          <a:xfrm>
            <a:off x="5380722" y="0"/>
            <a:ext cx="6937282" cy="6858000"/>
          </a:xfrm>
          <a:prstGeom prst="rect">
            <a:avLst/>
          </a:prstGeom>
          <a:gradFill>
            <a:gsLst>
              <a:gs pos="0">
                <a:srgbClr val="AED7BD"/>
              </a:gs>
              <a:gs pos="100000">
                <a:srgbClr val="5792CE"/>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D-DIN" panose="020B0504030202030204" pitchFamily="34" charset="77"/>
            </a:endParaRPr>
          </a:p>
        </p:txBody>
      </p:sp>
      <p:sp>
        <p:nvSpPr>
          <p:cNvPr id="2" name="Title 1"/>
          <p:cNvSpPr>
            <a:spLocks noGrp="1"/>
          </p:cNvSpPr>
          <p:nvPr>
            <p:ph type="title"/>
          </p:nvPr>
        </p:nvSpPr>
        <p:spPr>
          <a:xfrm>
            <a:off x="1058103"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72B53771-F558-3C4E-8C2C-CE11F7857A5A}"/>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3" name="Image 2" descr="Une image contenant texte, logo, Police, Graphique&#10;&#10;Description générée automatiquement">
            <a:extLst>
              <a:ext uri="{FF2B5EF4-FFF2-40B4-BE49-F238E27FC236}">
                <a16:creationId xmlns:a16="http://schemas.microsoft.com/office/drawing/2014/main" id="{83E2963E-A6A1-1A89-D003-89E04D2DB6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D2881E-EDE5-FF44-AD62-5B2F22734456}"/>
              </a:ext>
            </a:extLst>
          </p:cNvPr>
          <p:cNvSpPr/>
          <p:nvPr userDrawn="1"/>
        </p:nvSpPr>
        <p:spPr>
          <a:xfrm>
            <a:off x="0" y="6206591"/>
            <a:ext cx="12192000" cy="651409"/>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3"/>
          </p:nvPr>
        </p:nvSpPr>
        <p:spPr>
          <a:xfrm>
            <a:off x="4105507"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2" name="Picture Placeholder 8"/>
          <p:cNvSpPr>
            <a:spLocks noGrp="1"/>
          </p:cNvSpPr>
          <p:nvPr>
            <p:ph type="pic" sz="quarter" idx="14"/>
          </p:nvPr>
        </p:nvSpPr>
        <p:spPr>
          <a:xfrm>
            <a:off x="8211015"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Title 1">
            <a:extLst>
              <a:ext uri="{FF2B5EF4-FFF2-40B4-BE49-F238E27FC236}">
                <a16:creationId xmlns:a16="http://schemas.microsoft.com/office/drawing/2014/main" id="{A6B95F0A-0CE7-C34C-9B99-E8119112FED8}"/>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8" name="Straight Connector 4">
            <a:extLst>
              <a:ext uri="{FF2B5EF4-FFF2-40B4-BE49-F238E27FC236}">
                <a16:creationId xmlns:a16="http://schemas.microsoft.com/office/drawing/2014/main" id="{CF8FF5EC-69A2-504B-86AC-C674A8F1EE9E}"/>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10" name="Espace réservé du numéro de diapositive 4">
            <a:extLst>
              <a:ext uri="{FF2B5EF4-FFF2-40B4-BE49-F238E27FC236}">
                <a16:creationId xmlns:a16="http://schemas.microsoft.com/office/drawing/2014/main" id="{5E8C399F-0229-6648-8662-6AE72DBCB4D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2" name="Image 1" descr="Une image contenant texte, logo, Police, Graphique&#10;&#10;Description générée automatiquement">
            <a:extLst>
              <a:ext uri="{FF2B5EF4-FFF2-40B4-BE49-F238E27FC236}">
                <a16:creationId xmlns:a16="http://schemas.microsoft.com/office/drawing/2014/main" id="{3C65A35B-A31B-11BE-C616-3994570DFD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pic>
        <p:nvPicPr>
          <p:cNvPr id="3" name="Image 2">
            <a:extLst>
              <a:ext uri="{FF2B5EF4-FFF2-40B4-BE49-F238E27FC236}">
                <a16:creationId xmlns:a16="http://schemas.microsoft.com/office/drawing/2014/main" id="{8B0DC928-03B1-CEEB-1D21-24BE0838F5DE}"/>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4" name="Rectangle 7">
            <a:extLst>
              <a:ext uri="{FF2B5EF4-FFF2-40B4-BE49-F238E27FC236}">
                <a16:creationId xmlns:a16="http://schemas.microsoft.com/office/drawing/2014/main" id="{3706F894-5B62-8E0D-9739-3B6080003DD4}"/>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6677024" y="368300"/>
            <a:ext cx="4752976" cy="5911119"/>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a:extLst>
              <a:ext uri="{FF2B5EF4-FFF2-40B4-BE49-F238E27FC236}">
                <a16:creationId xmlns:a16="http://schemas.microsoft.com/office/drawing/2014/main" id="{F08B6C41-A70E-754A-A33B-B8012EFA1FA2}"/>
              </a:ext>
            </a:extLst>
          </p:cNvPr>
          <p:cNvSpPr>
            <a:spLocks noGrp="1"/>
          </p:cNvSpPr>
          <p:nvPr>
            <p:ph type="title"/>
          </p:nvPr>
        </p:nvSpPr>
        <p:spPr>
          <a:xfrm>
            <a:off x="986890"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204DF36F-84FB-BF41-90C5-B4335F97F8B6}"/>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2" name="Image 1" descr="Une image contenant texte, logo, Police, Graphique&#10;&#10;Description générée automatiquement">
            <a:extLst>
              <a:ext uri="{FF2B5EF4-FFF2-40B4-BE49-F238E27FC236}">
                <a16:creationId xmlns:a16="http://schemas.microsoft.com/office/drawing/2014/main" id="{6A35993A-4359-DE95-81B3-2CAFC82ED60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5135" y="1257300"/>
            <a:ext cx="10086975" cy="1028700"/>
          </a:xfrm>
          <a:prstGeom prst="rect">
            <a:avLst/>
          </a:prstGeom>
          <a:effectLst/>
        </p:spPr>
        <p:txBody>
          <a:bodyPr vert="horz" lIns="0" tIns="192024" rIns="0" bIns="0" rtlCol="0" anchor="t" anchorCtr="0">
            <a:noAutofit/>
          </a:bodyPr>
          <a:lstStyle/>
          <a:p>
            <a:r>
              <a:rPr lang="en-US"/>
              <a:t>Your title here</a:t>
            </a:r>
          </a:p>
        </p:txBody>
      </p:sp>
      <p:sp>
        <p:nvSpPr>
          <p:cNvPr id="3" name="Текст 2"/>
          <p:cNvSpPr>
            <a:spLocks noGrp="1"/>
          </p:cNvSpPr>
          <p:nvPr>
            <p:ph type="body" idx="1"/>
          </p:nvPr>
        </p:nvSpPr>
        <p:spPr>
          <a:xfrm>
            <a:off x="985135" y="2514600"/>
            <a:ext cx="10086976" cy="3429000"/>
          </a:xfrm>
          <a:prstGeom prst="rect">
            <a:avLst/>
          </a:prstGeom>
        </p:spPr>
        <p:txBody>
          <a:bodyPr vert="horz" lIns="0" tIns="0" rIns="0" bIns="0" rtlCol="0">
            <a:normAutofit/>
          </a:bodyPr>
          <a:lstStyle/>
          <a:p>
            <a:pPr lvl="0"/>
            <a:r>
              <a:rPr lang="en-US"/>
              <a:t>Heading 1</a:t>
            </a:r>
          </a:p>
          <a:p>
            <a:pPr lvl="1"/>
            <a:r>
              <a:rPr lang="en-US"/>
              <a:t>Paragraph text</a:t>
            </a:r>
          </a:p>
          <a:p>
            <a:pPr lvl="1"/>
            <a:endParaRPr lang="en-US"/>
          </a:p>
        </p:txBody>
      </p:sp>
      <p:sp>
        <p:nvSpPr>
          <p:cNvPr id="5" name="Espace réservé du numéro de diapositive 4">
            <a:extLst>
              <a:ext uri="{FF2B5EF4-FFF2-40B4-BE49-F238E27FC236}">
                <a16:creationId xmlns:a16="http://schemas.microsoft.com/office/drawing/2014/main" id="{EB5AFD27-38D0-B34A-9F98-1157C9C27642}"/>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4" name="Image 3">
            <a:extLst>
              <a:ext uri="{FF2B5EF4-FFF2-40B4-BE49-F238E27FC236}">
                <a16:creationId xmlns:a16="http://schemas.microsoft.com/office/drawing/2014/main" id="{4B2A271E-711C-7146-B62D-B4430EA88177}"/>
              </a:ext>
            </a:extLst>
          </p:cNvPr>
          <p:cNvPicPr>
            <a:picLocks noChangeAspect="1"/>
          </p:cNvPicPr>
          <p:nvPr userDrawn="1"/>
        </p:nvPicPr>
        <p:blipFill>
          <a:blip r:embed="rId14"/>
          <a:stretch>
            <a:fillRect/>
          </a:stretch>
        </p:blipFill>
        <p:spPr>
          <a:xfrm>
            <a:off x="985135" y="6422543"/>
            <a:ext cx="280187" cy="186791"/>
          </a:xfrm>
          <a:prstGeom prst="rect">
            <a:avLst/>
          </a:prstGeom>
        </p:spPr>
      </p:pic>
      <p:sp>
        <p:nvSpPr>
          <p:cNvPr id="13" name="Rectangle 7">
            <a:extLst>
              <a:ext uri="{FF2B5EF4-FFF2-40B4-BE49-F238E27FC236}">
                <a16:creationId xmlns:a16="http://schemas.microsoft.com/office/drawing/2014/main" id="{6E555F39-166E-F74E-8774-2B281085E62E}"/>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6" name="Image 5">
            <a:extLst>
              <a:ext uri="{FF2B5EF4-FFF2-40B4-BE49-F238E27FC236}">
                <a16:creationId xmlns:a16="http://schemas.microsoft.com/office/drawing/2014/main" id="{D3754AFC-9046-0AD0-68BD-411108BDA1F4}"/>
              </a:ext>
            </a:extLst>
          </p:cNvPr>
          <p:cNvPicPr>
            <a:picLocks noChangeAspect="1"/>
          </p:cNvPicPr>
          <p:nvPr userDrawn="1"/>
        </p:nvPicPr>
        <p:blipFill>
          <a:blip r:embed="rId15">
            <a:alphaModFix amt="20000"/>
            <a:extLst>
              <a:ext uri="{28A0092B-C50C-407E-A947-70E740481C1C}">
                <a14:useLocalDpi xmlns:a14="http://schemas.microsoft.com/office/drawing/2010/main" val="0"/>
              </a:ext>
            </a:extLst>
          </a:blip>
          <a:stretch>
            <a:fillRect/>
          </a:stretch>
        </p:blipFill>
        <p:spPr>
          <a:xfrm>
            <a:off x="9267558" y="3956140"/>
            <a:ext cx="5106076" cy="5106076"/>
          </a:xfrm>
          <a:prstGeom prst="rect">
            <a:avLst/>
          </a:prstGeom>
        </p:spPr>
      </p:pic>
    </p:spTree>
    <p:extLst>
      <p:ext uri="{BB962C8B-B14F-4D97-AF65-F5344CB8AC3E}">
        <p14:creationId xmlns:p14="http://schemas.microsoft.com/office/powerpoint/2010/main" val="1377184672"/>
      </p:ext>
    </p:extLst>
  </p:cSld>
  <p:clrMap bg1="lt1" tx1="dk1" bg2="lt2" tx2="dk2" accent1="accent1" accent2="accent2" accent3="accent3" accent4="accent4" accent5="accent5" accent6="accent6" hlink="hlink" folHlink="folHlink"/>
  <p:sldLayoutIdLst>
    <p:sldLayoutId id="2147484007" r:id="rId1"/>
    <p:sldLayoutId id="2147484012" r:id="rId2"/>
    <p:sldLayoutId id="2147484032" r:id="rId3"/>
    <p:sldLayoutId id="2147484010" r:id="rId4"/>
    <p:sldLayoutId id="2147484033" r:id="rId5"/>
    <p:sldLayoutId id="2147484035" r:id="rId6"/>
    <p:sldLayoutId id="2147484008" r:id="rId7"/>
    <p:sldLayoutId id="2147484026" r:id="rId8"/>
    <p:sldLayoutId id="2147484024" r:id="rId9"/>
    <p:sldLayoutId id="2147484037" r:id="rId10"/>
    <p:sldLayoutId id="2147484038" r:id="rId11"/>
    <p:sldLayoutId id="2147484039" r:id="rId12"/>
  </p:sldLayoutIdLst>
  <p:hf hdr="0" ftr="0" dt="0"/>
  <p:txStyles>
    <p:titleStyle>
      <a:lvl1pPr algn="l" defTabSz="914318" rtl="0" eaLnBrk="1" latinLnBrk="0" hangingPunct="1">
        <a:lnSpc>
          <a:spcPct val="80000"/>
        </a:lnSpc>
        <a:spcBef>
          <a:spcPct val="0"/>
        </a:spcBef>
        <a:buNone/>
        <a:defRPr sz="44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p:titleStyle>
    <p:bodyStyle>
      <a:lvl1pPr marL="0" indent="0" algn="l" defTabSz="914318" rtl="0" eaLnBrk="1" latinLnBrk="0" hangingPunct="1">
        <a:lnSpc>
          <a:spcPct val="150000"/>
        </a:lnSpc>
        <a:spcBef>
          <a:spcPts val="1000"/>
        </a:spcBef>
        <a:buFont typeface="Arial" panose="020B0604020202020204" pitchFamily="34" charset="0"/>
        <a:buNone/>
        <a:defRPr sz="2800" kern="1200">
          <a:solidFill>
            <a:srgbClr val="0F2235"/>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D-DIN" panose="020B0504030202030204" pitchFamily="34" charset="77"/>
          <a:ea typeface="+mn-ea"/>
          <a:cs typeface="+mn-cs"/>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D-DIN" panose="020B0504030202030204" pitchFamily="34" charset="77"/>
          <a:ea typeface="+mn-ea"/>
          <a:cs typeface="+mn-cs"/>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D-DIN" panose="020B0504030202030204" pitchFamily="34" charset="77"/>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p15:clr>
            <a:srgbClr val="F26B43"/>
          </p15:clr>
        </p15:guide>
        <p15:guide id="14" orient="horz" pos="232" userDrawn="1">
          <p15:clr>
            <a:srgbClr val="F26B43"/>
          </p15:clr>
        </p15:guide>
        <p15:guide id="27" orient="horz" pos="4032">
          <p15:clr>
            <a:srgbClr val="F26B43"/>
          </p15:clr>
        </p15:guide>
        <p15:guide id="28" pos="257" userDrawn="1">
          <p15:clr>
            <a:srgbClr val="F26B43"/>
          </p15:clr>
        </p15:guide>
        <p15:guide id="29" pos="7200">
          <p15:clr>
            <a:srgbClr val="F26B43"/>
          </p15:clr>
        </p15:guide>
        <p15:guide id="44">
          <p15:clr>
            <a:srgbClr val="F26B43"/>
          </p15:clr>
        </p15:guide>
        <p15:guide id="45" pos="7680">
          <p15:clr>
            <a:srgbClr val="F26B43"/>
          </p15:clr>
        </p15:guide>
        <p15:guide id="46" orient="horz">
          <p15:clr>
            <a:srgbClr val="F26B43"/>
          </p15:clr>
        </p15:guide>
        <p15:guide id="47" orient="horz" pos="4320">
          <p15:clr>
            <a:srgbClr val="F26B43"/>
          </p15:clr>
        </p15:guide>
        <p15:guide id="48" pos="846" userDrawn="1">
          <p15:clr>
            <a:srgbClr val="F26B43"/>
          </p15:clr>
        </p15:guide>
        <p15:guide id="51" orient="horz" pos="129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gendersafe.eu/"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hyperlink" Target="https://www.superaproject.eu/wp-content/uploads/2022/02/Resistances-to-Structural-Change-in-Research-and-Innovation_v02.pdf" TargetMode="Externa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8" Type="http://schemas.openxmlformats.org/officeDocument/2006/relationships/hyperlink" Target="https://search.gesis.org/research_data/SDN-10.7802-2475?doi=10.7802/2475" TargetMode="External"/><Relationship Id="rId3" Type="http://schemas.openxmlformats.org/officeDocument/2006/relationships/hyperlink" Target="https://unisafe-toolkit.eu/resources/" TargetMode="External"/><Relationship Id="rId7" Type="http://schemas.openxmlformats.org/officeDocument/2006/relationships/hyperlink" Target="https://www.youtube.com/watch?v=NBz3ReKURNQ&amp;t=1465s&amp;ab_channel=UniSAFE" TargetMode="External"/><Relationship Id="rId2" Type="http://schemas.openxmlformats.org/officeDocument/2006/relationships/hyperlink" Target="https://gendersafe.eu/" TargetMode="External"/><Relationship Id="rId1" Type="http://schemas.openxmlformats.org/officeDocument/2006/relationships/slideLayout" Target="../slideLayouts/slideLayout2.xml"/><Relationship Id="rId6" Type="http://schemas.openxmlformats.org/officeDocument/2006/relationships/hyperlink" Target="https://zenodo.org/records/7845577" TargetMode="External"/><Relationship Id="rId11" Type="http://schemas.openxmlformats.org/officeDocument/2006/relationships/hyperlink" Target="https://www.youtube.com/channel/UChSo3yiTHMY-aqMc8SfjoLQ" TargetMode="External"/><Relationship Id="rId5" Type="http://schemas.openxmlformats.org/officeDocument/2006/relationships/hyperlink" Target="https://zenodo.org/record/8355181" TargetMode="External"/><Relationship Id="rId10" Type="http://schemas.openxmlformats.org/officeDocument/2006/relationships/hyperlink" Target="https://www.youtube.com/@unisafe-gbv" TargetMode="External"/><Relationship Id="rId4" Type="http://schemas.openxmlformats.org/officeDocument/2006/relationships/hyperlink" Target="https://zenodo.org/records/13986398" TargetMode="External"/><Relationship Id="rId9" Type="http://schemas.openxmlformats.org/officeDocument/2006/relationships/hyperlink" Target="https://unisafe-toolkit.eu/resources/#unisafe-materials" TargetMode="External"/></Relationships>
</file>

<file path=ppt/slides/_rels/slide129.xml.rels><?xml version="1.0" encoding="UTF-8" standalone="yes"?>
<Relationships xmlns="http://schemas.openxmlformats.org/package/2006/relationships"><Relationship Id="rId8" Type="http://schemas.openxmlformats.org/officeDocument/2006/relationships/hyperlink" Target="https://www.superaproject.eu/resistances-to-structural-change-in-gender-equality/" TargetMode="External"/><Relationship Id="rId3" Type="http://schemas.openxmlformats.org/officeDocument/2006/relationships/hyperlink" Target="https://zenodo.org/records/7647654" TargetMode="External"/><Relationship Id="rId7" Type="http://schemas.openxmlformats.org/officeDocument/2006/relationships/hyperlink" Target="https://www.superaproject.eu/wp-content/uploads/2022/05/Participatory-approaches-towards-GEP-design-and-implementation-SUPERA-guide.pdf" TargetMode="External"/><Relationship Id="rId2" Type="http://schemas.openxmlformats.org/officeDocument/2006/relationships/hyperlink" Target="https://zenodo.org/records/6586324" TargetMode="External"/><Relationship Id="rId1" Type="http://schemas.openxmlformats.org/officeDocument/2006/relationships/slideLayout" Target="../slideLayouts/slideLayout2.xml"/><Relationship Id="rId6" Type="http://schemas.openxmlformats.org/officeDocument/2006/relationships/hyperlink" Target="https://genderatwork.org/reflections/new-book/" TargetMode="External"/><Relationship Id="rId5" Type="http://schemas.openxmlformats.org/officeDocument/2006/relationships/hyperlink" Target="https://www.researchgate.net/publication/332398152_Resistance_in_Gender_Training_and_Mainstreaming_Processes" TargetMode="External"/><Relationship Id="rId10" Type="http://schemas.openxmlformats.org/officeDocument/2006/relationships/hyperlink" Target="https://doi.org/10.5281/zenodo.7669683" TargetMode="External"/><Relationship Id="rId4" Type="http://schemas.openxmlformats.org/officeDocument/2006/relationships/hyperlink" Target="https://www.festa-europa.eu/public/handbook-resistance-gender-equality-academia" TargetMode="External"/><Relationship Id="rId9" Type="http://schemas.openxmlformats.org/officeDocument/2006/relationships/hyperlink" Target="https://doi.org/10.1080/09540962.2018.1535044"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svg"/><Relationship Id="rId1" Type="http://schemas.openxmlformats.org/officeDocument/2006/relationships/slideLayout" Target="../slideLayouts/slideLayout4.xml"/><Relationship Id="rId4" Type="http://schemas.openxmlformats.org/officeDocument/2006/relationships/hyperlink" Target="https://www.linkedin.com/company/gendersafe-gbv"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s://www.youtube.com/watch?v=wom6QqeSki8"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8.png"/><Relationship Id="rId4"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unisafe-toolkit.eu/glossary/"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unisafe-toolkit.eu/facts-and-figures/"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acechttps/unisafe-toolkit.eu/inspiring-practices/"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unisafe-toolkit.eu/resources/" TargetMode="Externa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hyperlink" Target="https://unisafe-toolkit.eu/wp-content/uploads/2024/08/Persona-Stories-FINAL-5Aug2024.pdf"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hyperlink" Target="https://www.superaproject.eu/wp-content/uploads/2022/05/Participatory-approaches-towards-GEP-design-and-implementation-SUPERA-guide.pdf" TargetMode="External"/><Relationship Id="rId5" Type="http://schemas.openxmlformats.org/officeDocument/2006/relationships/image" Target="../media/image53.png"/><Relationship Id="rId4" Type="http://schemas.openxmlformats.org/officeDocument/2006/relationships/image" Target="../media/image46.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hyperlink" Target="https://zenodo.org/records/6586324" TargetMode="Externa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hyperlink" Target="https://unisafe-toolkit.eu/wp-content/uploads/2024/01/Creating-a-safe-space-for-discussion-and-dialogue.pdf" TargetMode="Externa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69.jpeg"/><Relationship Id="rId4" Type="http://schemas.openxmlformats.org/officeDocument/2006/relationships/image" Target="../media/image68.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
            <a:extLst>
              <a:ext uri="{FF2B5EF4-FFF2-40B4-BE49-F238E27FC236}">
                <a16:creationId xmlns:a16="http://schemas.microsoft.com/office/drawing/2014/main" id="{D38AFE21-FFA0-E449-BF7B-69C5978EF388}"/>
              </a:ext>
            </a:extLst>
          </p:cNvPr>
          <p:cNvSpPr txBox="1"/>
          <p:nvPr/>
        </p:nvSpPr>
        <p:spPr>
          <a:xfrm>
            <a:off x="943030" y="4762091"/>
            <a:ext cx="7306448" cy="584775"/>
          </a:xfrm>
          <a:prstGeom prst="rect">
            <a:avLst/>
          </a:prstGeom>
          <a:noFill/>
        </p:spPr>
        <p:txBody>
          <a:bodyPr wrap="square" lIns="0" tIns="45720" rIns="0" bIns="45720" rtlCol="0" anchor="t">
            <a:spAutoFit/>
          </a:bodyPr>
          <a:lstStyle/>
          <a:p>
            <a:endParaRPr lang="en-US" sz="3200">
              <a:solidFill>
                <a:srgbClr val="5792CE"/>
              </a:solidFill>
              <a:latin typeface="Arial" panose="020B0604020202020204" pitchFamily="34" charset="0"/>
              <a:ea typeface="Open Sans" charset="0"/>
              <a:cs typeface="Arial" panose="020B0604020202020204" pitchFamily="34" charset="0"/>
            </a:endParaRPr>
          </a:p>
        </p:txBody>
      </p:sp>
      <p:sp>
        <p:nvSpPr>
          <p:cNvPr id="2" name="Title 1">
            <a:extLst>
              <a:ext uri="{FF2B5EF4-FFF2-40B4-BE49-F238E27FC236}">
                <a16:creationId xmlns:a16="http://schemas.microsoft.com/office/drawing/2014/main" id="{D8CB09EA-0CC9-05E0-2A20-C32250FEB137}"/>
              </a:ext>
            </a:extLst>
          </p:cNvPr>
          <p:cNvSpPr>
            <a:spLocks noGrp="1"/>
          </p:cNvSpPr>
          <p:nvPr/>
        </p:nvSpPr>
        <p:spPr>
          <a:xfrm>
            <a:off x="943030" y="2824948"/>
            <a:ext cx="9690747" cy="922096"/>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US" sz="4000" b="1">
                <a:latin typeface="Arial" panose="020B0604020202020204" pitchFamily="34" charset="0"/>
                <a:cs typeface="Arial" panose="020B0604020202020204" pitchFamily="34" charset="0"/>
              </a:rPr>
              <a:t>Train the trainers</a:t>
            </a:r>
          </a:p>
        </p:txBody>
      </p:sp>
      <p:sp>
        <p:nvSpPr>
          <p:cNvPr id="6" name="ZoneTexte 11">
            <a:extLst>
              <a:ext uri="{FF2B5EF4-FFF2-40B4-BE49-F238E27FC236}">
                <a16:creationId xmlns:a16="http://schemas.microsoft.com/office/drawing/2014/main" id="{37C8842C-ED4A-EF05-F3C2-BB8C215930EA}"/>
              </a:ext>
            </a:extLst>
          </p:cNvPr>
          <p:cNvSpPr txBox="1"/>
          <p:nvPr/>
        </p:nvSpPr>
        <p:spPr>
          <a:xfrm>
            <a:off x="943030" y="4392758"/>
            <a:ext cx="10080702" cy="892552"/>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a:solidFill>
                  <a:srgbClr val="FF0000"/>
                </a:solidFill>
                <a:latin typeface="Arial"/>
                <a:cs typeface="Arial"/>
              </a:rPr>
              <a:t>Facilitator's name(s) (pronouns), </a:t>
            </a:r>
            <a:r>
              <a:rPr lang="en-US" sz="2800" dirty="0" err="1">
                <a:solidFill>
                  <a:srgbClr val="FF0000"/>
                </a:solidFill>
                <a:latin typeface="Arial"/>
                <a:cs typeface="Arial"/>
              </a:rPr>
              <a:t>organisation</a:t>
            </a:r>
            <a:endParaRPr lang="en-US" sz="2800" dirty="0" err="1">
              <a:solidFill>
                <a:srgbClr val="000000"/>
              </a:solidFill>
              <a:latin typeface="Arial" panose="020B0604020202020204" pitchFamily="34" charset="0"/>
              <a:cs typeface="Arial" panose="020B0604020202020204" pitchFamily="34" charset="0"/>
            </a:endParaRPr>
          </a:p>
          <a:p>
            <a:r>
              <a:rPr lang="en-US" sz="2400" b="1">
                <a:solidFill>
                  <a:srgbClr val="FF0000"/>
                </a:solidFill>
                <a:latin typeface="Arial"/>
                <a:cs typeface="Arial"/>
              </a:rPr>
              <a:t>Day, xx Month 202x</a:t>
            </a:r>
            <a:endParaRPr lang="en-US"/>
          </a:p>
        </p:txBody>
      </p:sp>
      <p:pic>
        <p:nvPicPr>
          <p:cNvPr id="8" name="Image 7" descr="Une image contenant texte, Police, Graphique, graphisme&#10;&#10;Description générée automatiquement">
            <a:extLst>
              <a:ext uri="{FF2B5EF4-FFF2-40B4-BE49-F238E27FC236}">
                <a16:creationId xmlns:a16="http://schemas.microsoft.com/office/drawing/2014/main" id="{3854B33A-1C38-F9A8-9158-9CC2FC6FE4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2350" y="624206"/>
            <a:ext cx="4857750" cy="755103"/>
          </a:xfrm>
          <a:prstGeom prst="rect">
            <a:avLst/>
          </a:prstGeom>
        </p:spPr>
      </p:pic>
    </p:spTree>
    <p:extLst>
      <p:ext uri="{BB962C8B-B14F-4D97-AF65-F5344CB8AC3E}">
        <p14:creationId xmlns:p14="http://schemas.microsoft.com/office/powerpoint/2010/main" val="1900219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34F8CE7-21DE-D878-8A7B-41E3CE1793B7}"/>
              </a:ext>
            </a:extLst>
          </p:cNvPr>
          <p:cNvSpPr>
            <a:spLocks noGrp="1"/>
          </p:cNvSpPr>
          <p:nvPr>
            <p:ph type="title"/>
          </p:nvPr>
        </p:nvSpPr>
        <p:spPr/>
        <p:txBody>
          <a:bodyPr/>
          <a:lstStyle/>
          <a:p>
            <a:r>
              <a:rPr lang="en-GB" sz="2400" b="1" err="1"/>
              <a:t>GenderSAFE</a:t>
            </a:r>
            <a:r>
              <a:rPr lang="en-GB" sz="2400" b="1"/>
              <a:t>: Promoting comprehensive policies to end gender-based violence in research and higher education</a:t>
            </a:r>
          </a:p>
        </p:txBody>
      </p:sp>
      <p:sp>
        <p:nvSpPr>
          <p:cNvPr id="19" name="TextBox 11">
            <a:extLst>
              <a:ext uri="{FF2B5EF4-FFF2-40B4-BE49-F238E27FC236}">
                <a16:creationId xmlns:a16="http://schemas.microsoft.com/office/drawing/2014/main" id="{BBE63CCB-EF19-8E4B-8D92-4EF4FE00B7AC}"/>
              </a:ext>
            </a:extLst>
          </p:cNvPr>
          <p:cNvSpPr txBox="1"/>
          <p:nvPr/>
        </p:nvSpPr>
        <p:spPr>
          <a:xfrm>
            <a:off x="1046922" y="2275113"/>
            <a:ext cx="10060632" cy="2554545"/>
          </a:xfrm>
          <a:prstGeom prst="rect">
            <a:avLst/>
          </a:prstGeom>
          <a:noFill/>
        </p:spPr>
        <p:txBody>
          <a:bodyPr wrap="square" lIns="0" tIns="45720" rIns="0" bIns="45720" rtlCol="0" anchor="t">
            <a:spAutoFit/>
          </a:bodyPr>
          <a:lstStyle/>
          <a:p>
            <a:r>
              <a:rPr lang="en-GB" sz="2000" b="1" err="1">
                <a:solidFill>
                  <a:srgbClr val="0F2235"/>
                </a:solidFill>
                <a:latin typeface="Arial"/>
                <a:cs typeface="Arial"/>
              </a:rPr>
              <a:t>GenderSAFE</a:t>
            </a:r>
            <a:r>
              <a:rPr lang="en-GB" sz="2000" b="1">
                <a:solidFill>
                  <a:srgbClr val="0F2235"/>
                </a:solidFill>
                <a:latin typeface="Arial"/>
                <a:cs typeface="Arial"/>
              </a:rPr>
              <a:t> will support research and higher education institutions in establishing safe, inclusive, and respectful environments by setting up comprehensive policies to effectively counteract gender-based violence.</a:t>
            </a:r>
            <a:r>
              <a:rPr lang="en-GB" sz="2000">
                <a:solidFill>
                  <a:srgbClr val="0F2235"/>
                </a:solidFill>
                <a:latin typeface="Arial"/>
                <a:cs typeface="Arial"/>
              </a:rPr>
              <a:t> </a:t>
            </a:r>
            <a:endParaRPr lang="en-US">
              <a:solidFill>
                <a:srgbClr val="0F2235"/>
              </a:solidFill>
              <a:ea typeface="Open Sans"/>
              <a:cs typeface="Open Sans"/>
            </a:endParaRPr>
          </a:p>
          <a:p>
            <a:endParaRPr lang="en-GB" sz="2000">
              <a:solidFill>
                <a:srgbClr val="0F2235"/>
              </a:solidFill>
              <a:latin typeface="Arial"/>
              <a:cs typeface="Arial"/>
            </a:endParaRPr>
          </a:p>
          <a:p>
            <a:pPr marL="342900" indent="-342900">
              <a:buFont typeface="Wingdings"/>
              <a:buChar char="q"/>
            </a:pPr>
            <a:r>
              <a:rPr lang="en-GB" sz="2000">
                <a:solidFill>
                  <a:srgbClr val="0F2235"/>
                </a:solidFill>
                <a:latin typeface="Arial"/>
                <a:cs typeface="Arial"/>
              </a:rPr>
              <a:t>capacity-building</a:t>
            </a:r>
            <a:endParaRPr lang="en-GB">
              <a:solidFill>
                <a:srgbClr val="0F2235"/>
              </a:solidFill>
              <a:latin typeface="Open Sans"/>
              <a:ea typeface="Open Sans"/>
              <a:cs typeface="Open Sans"/>
            </a:endParaRPr>
          </a:p>
          <a:p>
            <a:pPr marL="342900" indent="-342900">
              <a:buFont typeface="Wingdings"/>
              <a:buChar char="q"/>
            </a:pPr>
            <a:r>
              <a:rPr lang="en-GB" sz="2000">
                <a:solidFill>
                  <a:srgbClr val="0F2235"/>
                </a:solidFill>
                <a:latin typeface="Arial"/>
                <a:cs typeface="Arial"/>
              </a:rPr>
              <a:t>mutual learning and exchange </a:t>
            </a:r>
            <a:endParaRPr lang="en-GB">
              <a:solidFill>
                <a:srgbClr val="0F2235"/>
              </a:solidFill>
              <a:latin typeface="Open Sans"/>
              <a:ea typeface="Open Sans"/>
              <a:cs typeface="Open Sans"/>
            </a:endParaRPr>
          </a:p>
          <a:p>
            <a:pPr marL="342900" indent="-342900">
              <a:buFont typeface="Wingdings"/>
              <a:buChar char="q"/>
            </a:pPr>
            <a:r>
              <a:rPr lang="en-GB" sz="2000">
                <a:solidFill>
                  <a:srgbClr val="0F2235"/>
                </a:solidFill>
                <a:latin typeface="Arial"/>
                <a:cs typeface="Arial"/>
              </a:rPr>
              <a:t>setting up instruments to monitor institutional policies and promoting policy uptake by national authorities and Research Funding Organisations</a:t>
            </a:r>
            <a:endParaRPr lang="en-GB">
              <a:solidFill>
                <a:srgbClr val="0F2235"/>
              </a:solidFill>
              <a:ea typeface="Open Sans"/>
              <a:cs typeface="Open Sans"/>
            </a:endParaRPr>
          </a:p>
        </p:txBody>
      </p:sp>
      <p:sp>
        <p:nvSpPr>
          <p:cNvPr id="20" name="TextBox 12">
            <a:extLst>
              <a:ext uri="{FF2B5EF4-FFF2-40B4-BE49-F238E27FC236}">
                <a16:creationId xmlns:a16="http://schemas.microsoft.com/office/drawing/2014/main" id="{ADD28CEF-D516-174E-BF78-A184C8808742}"/>
              </a:ext>
            </a:extLst>
          </p:cNvPr>
          <p:cNvSpPr txBox="1"/>
          <p:nvPr/>
        </p:nvSpPr>
        <p:spPr>
          <a:xfrm>
            <a:off x="2213949" y="5202660"/>
            <a:ext cx="7726379" cy="707886"/>
          </a:xfrm>
          <a:prstGeom prst="rect">
            <a:avLst/>
          </a:prstGeom>
          <a:noFill/>
        </p:spPr>
        <p:txBody>
          <a:bodyPr wrap="square" lIns="0" tIns="45720" rIns="0" bIns="45720" rtlCol="0" anchor="t">
            <a:spAutoFit/>
          </a:bodyPr>
          <a:lstStyle/>
          <a:p>
            <a:pPr algn="ctr"/>
            <a:r>
              <a:rPr lang="en-GB" sz="2000">
                <a:solidFill>
                  <a:srgbClr val="964091"/>
                </a:solidFill>
                <a:latin typeface="Arial"/>
                <a:cs typeface="Arial"/>
              </a:rPr>
              <a:t>Started in March 2024 and will last 36 months</a:t>
            </a:r>
            <a:endParaRPr lang="en-US" sz="2000">
              <a:solidFill>
                <a:srgbClr val="964091"/>
              </a:solidFill>
              <a:latin typeface="Arial"/>
              <a:cs typeface="Arial"/>
            </a:endParaRPr>
          </a:p>
          <a:p>
            <a:pPr algn="ctr"/>
            <a:r>
              <a:rPr lang="en-GB" sz="2000">
                <a:solidFill>
                  <a:srgbClr val="0F2235"/>
                </a:solidFill>
                <a:latin typeface="Arial"/>
                <a:cs typeface="Arial"/>
              </a:rPr>
              <a:t>Project website: </a:t>
            </a:r>
            <a:r>
              <a:rPr lang="en-GB" sz="2000">
                <a:solidFill>
                  <a:srgbClr val="0F2235"/>
                </a:solidFill>
                <a:latin typeface="Arial"/>
                <a:cs typeface="Arial"/>
                <a:hlinkClick r:id="rId3">
                  <a:extLst>
                    <a:ext uri="{A12FA001-AC4F-418D-AE19-62706E023703}">
                      <ahyp:hlinkClr xmlns:ahyp="http://schemas.microsoft.com/office/drawing/2018/hyperlinkcolor" val="tx"/>
                    </a:ext>
                  </a:extLst>
                </a:hlinkClick>
              </a:rPr>
              <a:t>https://gendersafe.eu/</a:t>
            </a:r>
            <a:r>
              <a:rPr lang="en-GB" sz="2000">
                <a:solidFill>
                  <a:srgbClr val="0F2235"/>
                </a:solidFill>
                <a:latin typeface="Arial"/>
                <a:cs typeface="Arial"/>
              </a:rPr>
              <a:t> </a:t>
            </a:r>
          </a:p>
        </p:txBody>
      </p:sp>
    </p:spTree>
    <p:extLst>
      <p:ext uri="{BB962C8B-B14F-4D97-AF65-F5344CB8AC3E}">
        <p14:creationId xmlns:p14="http://schemas.microsoft.com/office/powerpoint/2010/main" val="171986678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04D15-08A7-D882-9574-1B845257EB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512BA9-67A3-58FA-599A-8884B6D7531A}"/>
              </a:ext>
            </a:extLst>
          </p:cNvPr>
          <p:cNvSpPr>
            <a:spLocks noGrp="1"/>
          </p:cNvSpPr>
          <p:nvPr>
            <p:ph type="title"/>
          </p:nvPr>
        </p:nvSpPr>
        <p:spPr/>
        <p:txBody>
          <a:bodyPr/>
          <a:lstStyle/>
          <a:p>
            <a:r>
              <a:rPr lang="en-GB" b="1">
                <a:latin typeface="Arial"/>
                <a:cs typeface="Arial"/>
              </a:rPr>
              <a:t>Programme of DAY 3 </a:t>
            </a:r>
            <a:r>
              <a:rPr lang="en-GB" b="1">
                <a:solidFill>
                  <a:srgbClr val="FF0000"/>
                </a:solidFill>
                <a:latin typeface="Arial"/>
                <a:cs typeface="Arial"/>
              </a:rPr>
              <a:t>(time to be adapted)</a:t>
            </a:r>
            <a:endParaRPr lang="en-GB">
              <a:solidFill>
                <a:srgbClr val="000000"/>
              </a:solidFill>
              <a:latin typeface="Arial"/>
              <a:cs typeface="Arial"/>
            </a:endParaRPr>
          </a:p>
          <a:p>
            <a:endParaRPr lang="en-GB" b="1" dirty="0">
              <a:latin typeface="Arial"/>
              <a:cs typeface="Arial"/>
            </a:endParaRPr>
          </a:p>
          <a:p>
            <a:endParaRPr lang="en-US"/>
          </a:p>
        </p:txBody>
      </p:sp>
      <p:sp>
        <p:nvSpPr>
          <p:cNvPr id="3" name="Slide Number Placeholder 2">
            <a:extLst>
              <a:ext uri="{FF2B5EF4-FFF2-40B4-BE49-F238E27FC236}">
                <a16:creationId xmlns:a16="http://schemas.microsoft.com/office/drawing/2014/main" id="{874ED73A-29F3-C5D8-CAC5-D41CD073C72B}"/>
              </a:ext>
            </a:extLst>
          </p:cNvPr>
          <p:cNvSpPr>
            <a:spLocks noGrp="1"/>
          </p:cNvSpPr>
          <p:nvPr>
            <p:ph type="sldNum" sz="quarter" idx="4"/>
          </p:nvPr>
        </p:nvSpPr>
        <p:spPr/>
        <p:txBody>
          <a:bodyPr/>
          <a:lstStyle/>
          <a:p>
            <a:fld id="{783777ED-E0AE-DD49-A1E6-113717D9A99F}" type="slidenum">
              <a:rPr lang="fr-FR" smtClean="0"/>
              <a:pPr/>
              <a:t>100</a:t>
            </a:fld>
            <a:endParaRPr lang="fr-FR"/>
          </a:p>
        </p:txBody>
      </p:sp>
      <p:sp>
        <p:nvSpPr>
          <p:cNvPr id="8" name="ZoneTexte 5">
            <a:extLst>
              <a:ext uri="{FF2B5EF4-FFF2-40B4-BE49-F238E27FC236}">
                <a16:creationId xmlns:a16="http://schemas.microsoft.com/office/drawing/2014/main" id="{9A4AD184-3D85-8D80-7AE9-BA415ED51ABA}"/>
              </a:ext>
            </a:extLst>
          </p:cNvPr>
          <p:cNvSpPr txBox="1"/>
          <p:nvPr/>
        </p:nvSpPr>
        <p:spPr>
          <a:xfrm>
            <a:off x="1048006" y="2130178"/>
            <a:ext cx="11155302"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noProof="1">
                <a:latin typeface="Arial"/>
                <a:cs typeface="Arial"/>
              </a:rPr>
              <a:t>13:00 – 14:45	</a:t>
            </a:r>
            <a:r>
              <a:rPr lang="en-GB" noProof="1">
                <a:solidFill>
                  <a:srgbClr val="0F2235"/>
                </a:solidFill>
                <a:latin typeface="Arial"/>
                <a:ea typeface="Open Sans"/>
                <a:cs typeface="Arial"/>
              </a:rPr>
              <a:t>Welcome and presentation of Day 3</a:t>
            </a:r>
          </a:p>
          <a:p>
            <a:r>
              <a:rPr lang="en-GB" noProof="1">
                <a:latin typeface="Arial"/>
                <a:cs typeface="Arial"/>
              </a:rPr>
              <a:t>		Mini training presentations and feedback</a:t>
            </a:r>
          </a:p>
          <a:p>
            <a:r>
              <a:rPr lang="en-GB" noProof="1">
                <a:latin typeface="Arial"/>
                <a:cs typeface="Arial"/>
              </a:rPr>
              <a:t>		Key learnings</a:t>
            </a:r>
            <a:endParaRPr lang="en-GB" noProof="1">
              <a:solidFill>
                <a:srgbClr val="0F2235"/>
              </a:solidFill>
              <a:latin typeface="Arial"/>
              <a:ea typeface="Open Sans"/>
              <a:cs typeface="Arial"/>
            </a:endParaRPr>
          </a:p>
          <a:p>
            <a:endParaRPr lang="en-GB" noProof="1">
              <a:solidFill>
                <a:srgbClr val="0F2235"/>
              </a:solidFill>
              <a:latin typeface="Arial" panose="020B0604020202020204" pitchFamily="34" charset="0"/>
              <a:ea typeface="Open Sans"/>
              <a:cs typeface="Arial" panose="020B0604020202020204" pitchFamily="34" charset="0"/>
            </a:endParaRPr>
          </a:p>
          <a:p>
            <a:r>
              <a:rPr lang="en-US" b="1">
                <a:latin typeface="Arial"/>
                <a:cs typeface="Arial"/>
              </a:rPr>
              <a:t>14:45 – 15:00	</a:t>
            </a:r>
            <a:r>
              <a:rPr lang="en-US">
                <a:latin typeface="Arial"/>
                <a:cs typeface="Arial"/>
              </a:rPr>
              <a:t>Break</a:t>
            </a:r>
            <a:endParaRPr lang="fr-FR">
              <a:solidFill>
                <a:srgbClr val="0F2235"/>
              </a:solidFill>
              <a:latin typeface="Arial"/>
              <a:ea typeface="Open Sans"/>
              <a:cs typeface="Arial"/>
            </a:endParaRPr>
          </a:p>
          <a:p>
            <a:endParaRPr lang="en-GB" b="1" noProof="1">
              <a:solidFill>
                <a:srgbClr val="0F2235"/>
              </a:solidFill>
              <a:latin typeface="Arial"/>
              <a:ea typeface="Open Sans"/>
              <a:cs typeface="Arial"/>
            </a:endParaRPr>
          </a:p>
          <a:p>
            <a:r>
              <a:rPr lang="en-GB" b="1" noProof="1">
                <a:latin typeface="Arial"/>
                <a:cs typeface="Arial"/>
              </a:rPr>
              <a:t>15:30 – 17:00	</a:t>
            </a:r>
            <a:r>
              <a:rPr lang="en-GB" noProof="1">
                <a:latin typeface="Arial"/>
                <a:cs typeface="Arial"/>
              </a:rPr>
              <a:t>Dealing with resistances and other potential challenges</a:t>
            </a:r>
            <a:r>
              <a:rPr lang="en-GB" noProof="1">
                <a:solidFill>
                  <a:srgbClr val="0F2235"/>
                </a:solidFill>
                <a:latin typeface="Arial"/>
                <a:ea typeface="Open Sans"/>
                <a:cs typeface="Arial"/>
              </a:rPr>
              <a:t> </a:t>
            </a:r>
            <a:endParaRPr lang="en-GB" noProof="1">
              <a:solidFill>
                <a:srgbClr val="0F2235"/>
              </a:solidFill>
              <a:latin typeface="Arial" panose="020B0604020202020204" pitchFamily="34" charset="0"/>
              <a:ea typeface="Open Sans"/>
              <a:cs typeface="Arial" panose="020B0604020202020204" pitchFamily="34" charset="0"/>
            </a:endParaRPr>
          </a:p>
          <a:p>
            <a:r>
              <a:rPr lang="en-GB" noProof="1">
                <a:latin typeface="Arial"/>
                <a:cs typeface="Arial"/>
              </a:rPr>
              <a:t>		Reflection on possibilities to use the acquire competences in your future work</a:t>
            </a:r>
          </a:p>
          <a:p>
            <a:r>
              <a:rPr lang="en-GB" noProof="1">
                <a:latin typeface="Arial"/>
                <a:cs typeface="Arial"/>
              </a:rPr>
              <a:t>		Closing </a:t>
            </a:r>
            <a:endParaRPr lang="en-GB" noProof="1">
              <a:solidFill>
                <a:srgbClr val="0F2235"/>
              </a:solidFill>
              <a:latin typeface="Arial"/>
              <a:ea typeface="Open Sans"/>
              <a:cs typeface="Arial"/>
            </a:endParaRPr>
          </a:p>
          <a:p>
            <a:endParaRPr lang="en-GB" noProof="1">
              <a:solidFill>
                <a:srgbClr val="0F2235"/>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99017052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3101D-55E5-CC48-9F09-7E4D551C0301}"/>
              </a:ext>
            </a:extLst>
          </p:cNvPr>
          <p:cNvSpPr txBox="1">
            <a:spLocks/>
          </p:cNvSpPr>
          <p:nvPr/>
        </p:nvSpPr>
        <p:spPr>
          <a:xfrm>
            <a:off x="3887826" y="2690250"/>
            <a:ext cx="4845241" cy="641597"/>
          </a:xfrm>
          <a:prstGeom prst="rect">
            <a:avLst/>
          </a:prstGeom>
        </p:spPr>
        <p:txBody>
          <a:bodyPr/>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sz="6600">
                <a:solidFill>
                  <a:schemeClr val="bg1"/>
                </a:solidFill>
                <a:latin typeface="Arial" panose="020B0604020202020204" pitchFamily="34" charset="0"/>
                <a:cs typeface="Arial" panose="020B0604020202020204" pitchFamily="34" charset="0"/>
              </a:rPr>
              <a:t>Thank you!</a:t>
            </a:r>
          </a:p>
        </p:txBody>
      </p:sp>
      <p:sp>
        <p:nvSpPr>
          <p:cNvPr id="11" name="TextBox 5">
            <a:extLst>
              <a:ext uri="{FF2B5EF4-FFF2-40B4-BE49-F238E27FC236}">
                <a16:creationId xmlns:a16="http://schemas.microsoft.com/office/drawing/2014/main" id="{DADE1D70-8725-E241-BCF3-93D2C7272A78}"/>
              </a:ext>
            </a:extLst>
          </p:cNvPr>
          <p:cNvSpPr txBox="1"/>
          <p:nvPr/>
        </p:nvSpPr>
        <p:spPr>
          <a:xfrm>
            <a:off x="4545420" y="3826398"/>
            <a:ext cx="5171287" cy="369332"/>
          </a:xfrm>
          <a:prstGeom prst="rect">
            <a:avLst/>
          </a:prstGeom>
          <a:noFill/>
        </p:spPr>
        <p:txBody>
          <a:bodyPr wrap="none" lIns="0" rIns="0" rtlCol="0">
            <a:spAutoFit/>
          </a:bodyPr>
          <a:lstStyle/>
          <a:p>
            <a:r>
              <a:rPr lang="en-US">
                <a:solidFill>
                  <a:srgbClr val="5792CE"/>
                </a:solidFill>
                <a:latin typeface="Arial" panose="020B0604020202020204" pitchFamily="34" charset="0"/>
                <a:ea typeface="Open Sans" charset="0"/>
                <a:cs typeface="Arial" panose="020B0604020202020204" pitchFamily="34" charset="0"/>
              </a:rPr>
              <a:t>Follow us! </a:t>
            </a:r>
            <a:r>
              <a:rPr lang="en-US">
                <a:solidFill>
                  <a:schemeClr val="bg1"/>
                </a:solidFill>
                <a:latin typeface="Arial" panose="020B0604020202020204" pitchFamily="34" charset="0"/>
                <a:ea typeface="Open Sans" charset="0"/>
                <a:cs typeface="Arial" panose="020B0604020202020204" pitchFamily="34" charset="0"/>
              </a:rPr>
              <a:t>@GenderSAFE_gender-based violence</a:t>
            </a:r>
          </a:p>
        </p:txBody>
      </p:sp>
      <p:sp>
        <p:nvSpPr>
          <p:cNvPr id="12" name="Freeform 11">
            <a:extLst>
              <a:ext uri="{FF2B5EF4-FFF2-40B4-BE49-F238E27FC236}">
                <a16:creationId xmlns:a16="http://schemas.microsoft.com/office/drawing/2014/main" id="{102DCE9A-83F8-2844-B650-CF0C1EED9759}"/>
              </a:ext>
            </a:extLst>
          </p:cNvPr>
          <p:cNvSpPr>
            <a:spLocks/>
          </p:cNvSpPr>
          <p:nvPr/>
        </p:nvSpPr>
        <p:spPr bwMode="auto">
          <a:xfrm>
            <a:off x="4168794" y="3909401"/>
            <a:ext cx="241909" cy="203326"/>
          </a:xfrm>
          <a:custGeom>
            <a:avLst/>
            <a:gdLst>
              <a:gd name="T0" fmla="*/ 387 w 436"/>
              <a:gd name="T1" fmla="*/ 133 h 363"/>
              <a:gd name="T2" fmla="*/ 434 w 436"/>
              <a:gd name="T3" fmla="*/ 105 h 363"/>
              <a:gd name="T4" fmla="*/ 383 w 436"/>
              <a:gd name="T5" fmla="*/ 110 h 363"/>
              <a:gd name="T6" fmla="*/ 380 w 436"/>
              <a:gd name="T7" fmla="*/ 100 h 363"/>
              <a:gd name="T8" fmla="*/ 288 w 436"/>
              <a:gd name="T9" fmla="*/ 28 h 363"/>
              <a:gd name="T10" fmla="*/ 298 w 436"/>
              <a:gd name="T11" fmla="*/ 24 h 363"/>
              <a:gd name="T12" fmla="*/ 325 w 436"/>
              <a:gd name="T13" fmla="*/ 9 h 363"/>
              <a:gd name="T14" fmla="*/ 283 w 436"/>
              <a:gd name="T15" fmla="*/ 17 h 363"/>
              <a:gd name="T16" fmla="*/ 306 w 436"/>
              <a:gd name="T17" fmla="*/ 0 h 363"/>
              <a:gd name="T18" fmla="*/ 272 w 436"/>
              <a:gd name="T19" fmla="*/ 16 h 363"/>
              <a:gd name="T20" fmla="*/ 278 w 436"/>
              <a:gd name="T21" fmla="*/ 3 h 363"/>
              <a:gd name="T22" fmla="*/ 210 w 436"/>
              <a:gd name="T23" fmla="*/ 108 h 363"/>
              <a:gd name="T24" fmla="*/ 177 w 436"/>
              <a:gd name="T25" fmla="*/ 82 h 363"/>
              <a:gd name="T26" fmla="*/ 65 w 436"/>
              <a:gd name="T27" fmla="*/ 32 h 363"/>
              <a:gd name="T28" fmla="*/ 103 w 436"/>
              <a:gd name="T29" fmla="*/ 87 h 363"/>
              <a:gd name="T30" fmla="*/ 76 w 436"/>
              <a:gd name="T31" fmla="*/ 90 h 363"/>
              <a:gd name="T32" fmla="*/ 125 w 436"/>
              <a:gd name="T33" fmla="*/ 134 h 363"/>
              <a:gd name="T34" fmla="*/ 95 w 436"/>
              <a:gd name="T35" fmla="*/ 145 h 363"/>
              <a:gd name="T36" fmla="*/ 148 w 436"/>
              <a:gd name="T37" fmla="*/ 172 h 363"/>
              <a:gd name="T38" fmla="*/ 162 w 436"/>
              <a:gd name="T39" fmla="*/ 209 h 363"/>
              <a:gd name="T40" fmla="*/ 0 w 436"/>
              <a:gd name="T41" fmla="*/ 213 h 363"/>
              <a:gd name="T42" fmla="*/ 384 w 436"/>
              <a:gd name="T43" fmla="*/ 158 h 363"/>
              <a:gd name="T44" fmla="*/ 436 w 436"/>
              <a:gd name="T45" fmla="*/ 138 h 363"/>
              <a:gd name="T46" fmla="*/ 387 w 436"/>
              <a:gd name="T47" fmla="*/ 13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6" h="363">
                <a:moveTo>
                  <a:pt x="387" y="133"/>
                </a:moveTo>
                <a:cubicBezTo>
                  <a:pt x="411" y="131"/>
                  <a:pt x="428" y="120"/>
                  <a:pt x="434" y="105"/>
                </a:cubicBezTo>
                <a:cubicBezTo>
                  <a:pt x="425" y="110"/>
                  <a:pt x="398" y="116"/>
                  <a:pt x="383" y="110"/>
                </a:cubicBezTo>
                <a:cubicBezTo>
                  <a:pt x="382" y="107"/>
                  <a:pt x="381" y="104"/>
                  <a:pt x="380" y="100"/>
                </a:cubicBezTo>
                <a:cubicBezTo>
                  <a:pt x="369" y="58"/>
                  <a:pt x="329" y="24"/>
                  <a:pt x="288" y="28"/>
                </a:cubicBezTo>
                <a:cubicBezTo>
                  <a:pt x="291" y="27"/>
                  <a:pt x="295" y="26"/>
                  <a:pt x="298" y="24"/>
                </a:cubicBezTo>
                <a:cubicBezTo>
                  <a:pt x="303" y="23"/>
                  <a:pt x="329" y="18"/>
                  <a:pt x="325" y="9"/>
                </a:cubicBezTo>
                <a:cubicBezTo>
                  <a:pt x="322" y="1"/>
                  <a:pt x="289" y="15"/>
                  <a:pt x="283" y="17"/>
                </a:cubicBezTo>
                <a:cubicBezTo>
                  <a:pt x="291" y="14"/>
                  <a:pt x="304" y="9"/>
                  <a:pt x="306" y="0"/>
                </a:cubicBezTo>
                <a:cubicBezTo>
                  <a:pt x="293" y="1"/>
                  <a:pt x="281" y="7"/>
                  <a:pt x="272" y="16"/>
                </a:cubicBezTo>
                <a:cubicBezTo>
                  <a:pt x="275" y="12"/>
                  <a:pt x="278" y="8"/>
                  <a:pt x="278" y="3"/>
                </a:cubicBezTo>
                <a:cubicBezTo>
                  <a:pt x="245" y="24"/>
                  <a:pt x="226" y="67"/>
                  <a:pt x="210" y="108"/>
                </a:cubicBezTo>
                <a:cubicBezTo>
                  <a:pt x="198" y="96"/>
                  <a:pt x="187" y="87"/>
                  <a:pt x="177" y="82"/>
                </a:cubicBezTo>
                <a:cubicBezTo>
                  <a:pt x="150" y="67"/>
                  <a:pt x="117" y="51"/>
                  <a:pt x="65" y="32"/>
                </a:cubicBezTo>
                <a:cubicBezTo>
                  <a:pt x="64" y="49"/>
                  <a:pt x="74" y="72"/>
                  <a:pt x="103" y="87"/>
                </a:cubicBezTo>
                <a:cubicBezTo>
                  <a:pt x="96" y="86"/>
                  <a:pt x="85" y="88"/>
                  <a:pt x="76" y="90"/>
                </a:cubicBezTo>
                <a:cubicBezTo>
                  <a:pt x="80" y="110"/>
                  <a:pt x="92" y="126"/>
                  <a:pt x="125" y="134"/>
                </a:cubicBezTo>
                <a:cubicBezTo>
                  <a:pt x="110" y="135"/>
                  <a:pt x="102" y="138"/>
                  <a:pt x="95" y="145"/>
                </a:cubicBezTo>
                <a:cubicBezTo>
                  <a:pt x="102" y="159"/>
                  <a:pt x="118" y="175"/>
                  <a:pt x="148" y="172"/>
                </a:cubicBezTo>
                <a:cubicBezTo>
                  <a:pt x="115" y="186"/>
                  <a:pt x="135" y="213"/>
                  <a:pt x="162" y="209"/>
                </a:cubicBezTo>
                <a:cubicBezTo>
                  <a:pt x="116" y="257"/>
                  <a:pt x="42" y="253"/>
                  <a:pt x="0" y="213"/>
                </a:cubicBezTo>
                <a:cubicBezTo>
                  <a:pt x="110" y="363"/>
                  <a:pt x="348" y="302"/>
                  <a:pt x="384" y="158"/>
                </a:cubicBezTo>
                <a:cubicBezTo>
                  <a:pt x="411" y="158"/>
                  <a:pt x="426" y="148"/>
                  <a:pt x="436" y="138"/>
                </a:cubicBezTo>
                <a:cubicBezTo>
                  <a:pt x="421" y="141"/>
                  <a:pt x="398" y="138"/>
                  <a:pt x="387" y="133"/>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207659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E09E94-ADF4-1570-B7A0-16EF7FC7FE22}"/>
            </a:ext>
          </a:extLst>
        </p:cNvPr>
        <p:cNvGrpSpPr/>
        <p:nvPr/>
      </p:nvGrpSpPr>
      <p:grpSpPr>
        <a:xfrm>
          <a:off x="0" y="0"/>
          <a:ext cx="0" cy="0"/>
          <a:chOff x="0" y="0"/>
          <a:chExt cx="0" cy="0"/>
        </a:xfrm>
      </p:grpSpPr>
      <p:sp>
        <p:nvSpPr>
          <p:cNvPr id="4" name="TextBox 7">
            <a:extLst>
              <a:ext uri="{FF2B5EF4-FFF2-40B4-BE49-F238E27FC236}">
                <a16:creationId xmlns:a16="http://schemas.microsoft.com/office/drawing/2014/main" id="{0AD2982D-F762-7A10-729C-2CD935B6B75F}"/>
              </a:ext>
            </a:extLst>
          </p:cNvPr>
          <p:cNvSpPr txBox="1"/>
          <p:nvPr/>
        </p:nvSpPr>
        <p:spPr>
          <a:xfrm>
            <a:off x="943030" y="4762091"/>
            <a:ext cx="7306448" cy="584775"/>
          </a:xfrm>
          <a:prstGeom prst="rect">
            <a:avLst/>
          </a:prstGeom>
          <a:noFill/>
        </p:spPr>
        <p:txBody>
          <a:bodyPr wrap="square" lIns="0" tIns="45720" rIns="0" bIns="45720" rtlCol="0" anchor="t">
            <a:spAutoFit/>
          </a:bodyPr>
          <a:lstStyle/>
          <a:p>
            <a:endParaRPr lang="en-US" sz="3200">
              <a:solidFill>
                <a:srgbClr val="5792CE"/>
              </a:solidFill>
              <a:latin typeface="Arial" panose="020B0604020202020204" pitchFamily="34" charset="0"/>
              <a:ea typeface="Open Sans" charset="0"/>
              <a:cs typeface="Arial" panose="020B0604020202020204" pitchFamily="34" charset="0"/>
            </a:endParaRPr>
          </a:p>
        </p:txBody>
      </p:sp>
      <p:sp>
        <p:nvSpPr>
          <p:cNvPr id="2" name="Title 1">
            <a:extLst>
              <a:ext uri="{FF2B5EF4-FFF2-40B4-BE49-F238E27FC236}">
                <a16:creationId xmlns:a16="http://schemas.microsoft.com/office/drawing/2014/main" id="{4F7C10D1-F269-3C64-C3BD-BD0E0B03405D}"/>
              </a:ext>
            </a:extLst>
          </p:cNvPr>
          <p:cNvSpPr>
            <a:spLocks noGrp="1"/>
          </p:cNvSpPr>
          <p:nvPr/>
        </p:nvSpPr>
        <p:spPr>
          <a:xfrm>
            <a:off x="943030" y="2824948"/>
            <a:ext cx="9690747" cy="922096"/>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US" sz="4000" b="1">
                <a:latin typeface="Arial" panose="020B0604020202020204" pitchFamily="34" charset="0"/>
                <a:cs typeface="Arial" panose="020B0604020202020204" pitchFamily="34" charset="0"/>
              </a:rPr>
              <a:t>Train the trainers</a:t>
            </a:r>
          </a:p>
        </p:txBody>
      </p:sp>
      <p:sp>
        <p:nvSpPr>
          <p:cNvPr id="6" name="ZoneTexte 11">
            <a:extLst>
              <a:ext uri="{FF2B5EF4-FFF2-40B4-BE49-F238E27FC236}">
                <a16:creationId xmlns:a16="http://schemas.microsoft.com/office/drawing/2014/main" id="{9554D0C5-6CE6-030A-141A-22C91000BB55}"/>
              </a:ext>
            </a:extLst>
          </p:cNvPr>
          <p:cNvSpPr txBox="1"/>
          <p:nvPr/>
        </p:nvSpPr>
        <p:spPr>
          <a:xfrm>
            <a:off x="943030" y="4392758"/>
            <a:ext cx="10080702" cy="892552"/>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a:solidFill>
                  <a:srgbClr val="FF0000"/>
                </a:solidFill>
                <a:latin typeface="Arial"/>
                <a:cs typeface="Arial"/>
              </a:rPr>
              <a:t>Facilitator's name(s) (pronouns), </a:t>
            </a:r>
            <a:r>
              <a:rPr lang="en-US" sz="2800" dirty="0" err="1">
                <a:solidFill>
                  <a:srgbClr val="FF0000"/>
                </a:solidFill>
                <a:latin typeface="Arial"/>
                <a:cs typeface="Arial"/>
              </a:rPr>
              <a:t>organisation</a:t>
            </a:r>
            <a:endParaRPr lang="en-US" sz="2800" dirty="0" err="1">
              <a:solidFill>
                <a:srgbClr val="000000"/>
              </a:solidFill>
              <a:latin typeface="Arial" panose="020B0604020202020204" pitchFamily="34" charset="0"/>
              <a:cs typeface="Arial" panose="020B0604020202020204" pitchFamily="34" charset="0"/>
            </a:endParaRPr>
          </a:p>
          <a:p>
            <a:r>
              <a:rPr lang="en-US" sz="2400" b="1">
                <a:solidFill>
                  <a:srgbClr val="FF0000"/>
                </a:solidFill>
                <a:latin typeface="Arial"/>
                <a:cs typeface="Arial"/>
              </a:rPr>
              <a:t>Day, xx Month 202x</a:t>
            </a:r>
            <a:endParaRPr lang="en-US" sz="2400">
              <a:solidFill>
                <a:srgbClr val="000000"/>
              </a:solidFill>
              <a:latin typeface="Arial"/>
              <a:cs typeface="Arial"/>
            </a:endParaRPr>
          </a:p>
        </p:txBody>
      </p:sp>
      <p:pic>
        <p:nvPicPr>
          <p:cNvPr id="8" name="Image 7" descr="Une image contenant texte, Police, Graphique, graphisme&#10;&#10;Description générée automatiquement">
            <a:extLst>
              <a:ext uri="{FF2B5EF4-FFF2-40B4-BE49-F238E27FC236}">
                <a16:creationId xmlns:a16="http://schemas.microsoft.com/office/drawing/2014/main" id="{7451FC24-57AD-7095-1F20-7A73BE4727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2350" y="624206"/>
            <a:ext cx="4857750" cy="755103"/>
          </a:xfrm>
          <a:prstGeom prst="rect">
            <a:avLst/>
          </a:prstGeom>
        </p:spPr>
      </p:pic>
    </p:spTree>
    <p:extLst>
      <p:ext uri="{BB962C8B-B14F-4D97-AF65-F5344CB8AC3E}">
        <p14:creationId xmlns:p14="http://schemas.microsoft.com/office/powerpoint/2010/main" val="69264675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FB1C7-D1BA-3918-9F25-9B94C3D3A879}"/>
              </a:ext>
            </a:extLst>
          </p:cNvPr>
          <p:cNvSpPr>
            <a:spLocks noGrp="1"/>
          </p:cNvSpPr>
          <p:nvPr>
            <p:ph type="title"/>
          </p:nvPr>
        </p:nvSpPr>
        <p:spPr/>
        <p:txBody>
          <a:bodyPr/>
          <a:lstStyle/>
          <a:p>
            <a:r>
              <a:rPr lang="en-US" b="1">
                <a:latin typeface="Arial"/>
                <a:cs typeface="Arial"/>
              </a:rPr>
              <a:t>Ice-breaking activity</a:t>
            </a:r>
            <a:endParaRPr lang="en-US" b="1"/>
          </a:p>
        </p:txBody>
      </p:sp>
      <p:sp>
        <p:nvSpPr>
          <p:cNvPr id="4" name="TextBox 3">
            <a:extLst>
              <a:ext uri="{FF2B5EF4-FFF2-40B4-BE49-F238E27FC236}">
                <a16:creationId xmlns:a16="http://schemas.microsoft.com/office/drawing/2014/main" id="{5301F893-7376-37D3-522D-3CD391F4E71F}"/>
              </a:ext>
            </a:extLst>
          </p:cNvPr>
          <p:cNvSpPr txBox="1"/>
          <p:nvPr/>
        </p:nvSpPr>
        <p:spPr>
          <a:xfrm>
            <a:off x="902854" y="2117437"/>
            <a:ext cx="9601199"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F2235"/>
                </a:solidFill>
                <a:latin typeface="Arial"/>
                <a:cs typeface="Arial"/>
              </a:rPr>
              <a:t>How are you feeling today? </a:t>
            </a:r>
            <a:endParaRPr lang="en-US" sz="2400">
              <a:solidFill>
                <a:srgbClr val="0F2235"/>
              </a:solidFill>
              <a:latin typeface="Arial"/>
              <a:ea typeface="Open Sans"/>
              <a:cs typeface="Open Sans"/>
            </a:endParaRPr>
          </a:p>
          <a:p>
            <a:endParaRPr lang="en-US" sz="1600">
              <a:solidFill>
                <a:schemeClr val="bg1"/>
              </a:solidFill>
              <a:latin typeface="Arial"/>
              <a:cs typeface="Arial"/>
            </a:endParaRPr>
          </a:p>
          <a:p>
            <a:r>
              <a:rPr lang="en-US" sz="2000">
                <a:solidFill>
                  <a:srgbClr val="0F2235"/>
                </a:solidFill>
                <a:latin typeface="Arial"/>
                <a:cs typeface="Arial"/>
              </a:rPr>
              <a:t>Please show us an item on your desk :-) </a:t>
            </a:r>
            <a:endParaRPr lang="en-US" sz="2000">
              <a:solidFill>
                <a:schemeClr val="bg1"/>
              </a:solidFill>
              <a:latin typeface="Arial"/>
              <a:ea typeface="Open Sans"/>
              <a:cs typeface="Arial"/>
            </a:endParaRPr>
          </a:p>
          <a:p>
            <a:endParaRPr lang="en-US" sz="2000">
              <a:solidFill>
                <a:srgbClr val="0F2235"/>
              </a:solidFill>
              <a:latin typeface="Arial"/>
              <a:cs typeface="Arial"/>
            </a:endParaRPr>
          </a:p>
        </p:txBody>
      </p:sp>
    </p:spTree>
    <p:extLst>
      <p:ext uri="{BB962C8B-B14F-4D97-AF65-F5344CB8AC3E}">
        <p14:creationId xmlns:p14="http://schemas.microsoft.com/office/powerpoint/2010/main" val="385255362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C7D199-F47E-EE59-C7E6-F06682B106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A07B5F-7636-324D-8837-25B3E578F074}"/>
              </a:ext>
            </a:extLst>
          </p:cNvPr>
          <p:cNvSpPr>
            <a:spLocks noGrp="1"/>
          </p:cNvSpPr>
          <p:nvPr>
            <p:ph type="title"/>
          </p:nvPr>
        </p:nvSpPr>
        <p:spPr/>
        <p:txBody>
          <a:bodyPr/>
          <a:lstStyle/>
          <a:p>
            <a:r>
              <a:rPr lang="en-GB" b="1">
                <a:latin typeface="Arial"/>
                <a:cs typeface="Arial"/>
              </a:rPr>
              <a:t>Programme of DAY 3</a:t>
            </a:r>
            <a:endParaRPr lang="en-US">
              <a:solidFill>
                <a:srgbClr val="000000"/>
              </a:solidFill>
              <a:latin typeface="Arial"/>
              <a:cs typeface="Arial"/>
            </a:endParaRPr>
          </a:p>
          <a:p>
            <a:endParaRPr lang="en-US"/>
          </a:p>
        </p:txBody>
      </p:sp>
      <p:sp>
        <p:nvSpPr>
          <p:cNvPr id="3" name="Slide Number Placeholder 2">
            <a:extLst>
              <a:ext uri="{FF2B5EF4-FFF2-40B4-BE49-F238E27FC236}">
                <a16:creationId xmlns:a16="http://schemas.microsoft.com/office/drawing/2014/main" id="{9B1DC52A-B323-CBD9-45E3-BEDAA5ADB843}"/>
              </a:ext>
            </a:extLst>
          </p:cNvPr>
          <p:cNvSpPr>
            <a:spLocks noGrp="1"/>
          </p:cNvSpPr>
          <p:nvPr>
            <p:ph type="sldNum" sz="quarter" idx="4"/>
          </p:nvPr>
        </p:nvSpPr>
        <p:spPr/>
        <p:txBody>
          <a:bodyPr/>
          <a:lstStyle/>
          <a:p>
            <a:fld id="{783777ED-E0AE-DD49-A1E6-113717D9A99F}" type="slidenum">
              <a:rPr lang="fr-FR" smtClean="0"/>
              <a:pPr/>
              <a:t>104</a:t>
            </a:fld>
            <a:endParaRPr lang="fr-FR"/>
          </a:p>
        </p:txBody>
      </p:sp>
      <p:sp>
        <p:nvSpPr>
          <p:cNvPr id="8" name="ZoneTexte 5">
            <a:extLst>
              <a:ext uri="{FF2B5EF4-FFF2-40B4-BE49-F238E27FC236}">
                <a16:creationId xmlns:a16="http://schemas.microsoft.com/office/drawing/2014/main" id="{2DCF3D82-9B9B-565F-72F9-CD760CAFAE1D}"/>
              </a:ext>
            </a:extLst>
          </p:cNvPr>
          <p:cNvSpPr txBox="1"/>
          <p:nvPr/>
        </p:nvSpPr>
        <p:spPr>
          <a:xfrm>
            <a:off x="1048006" y="2130178"/>
            <a:ext cx="11155302"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noProof="1"/>
              <a:t>13:00 – 14:45	</a:t>
            </a:r>
            <a:r>
              <a:rPr lang="en-GB" noProof="1">
                <a:solidFill>
                  <a:srgbClr val="0F2235"/>
                </a:solidFill>
                <a:latin typeface="Arial"/>
                <a:ea typeface="Open Sans"/>
                <a:cs typeface="Arial"/>
              </a:rPr>
              <a:t>Welcome and presentation of Day 3</a:t>
            </a:r>
          </a:p>
          <a:p>
            <a:r>
              <a:rPr lang="en-GB" noProof="1"/>
              <a:t>		Mini training presentations and feedback</a:t>
            </a:r>
          </a:p>
          <a:p>
            <a:r>
              <a:rPr lang="en-GB" noProof="1"/>
              <a:t>		Key learnings</a:t>
            </a:r>
            <a:endParaRPr lang="en-GB" noProof="1">
              <a:solidFill>
                <a:srgbClr val="0F2235"/>
              </a:solidFill>
              <a:latin typeface="Arial"/>
              <a:ea typeface="Open Sans"/>
              <a:cs typeface="Arial"/>
            </a:endParaRPr>
          </a:p>
          <a:p>
            <a:endParaRPr lang="en-GB" noProof="1">
              <a:solidFill>
                <a:srgbClr val="0F2235"/>
              </a:solidFill>
              <a:latin typeface="Arial" panose="020B0604020202020204" pitchFamily="34" charset="0"/>
              <a:ea typeface="Open Sans"/>
              <a:cs typeface="Arial" panose="020B0604020202020204" pitchFamily="34" charset="0"/>
            </a:endParaRPr>
          </a:p>
          <a:p>
            <a:r>
              <a:rPr lang="en-US" b="1"/>
              <a:t>14:45 – 15:00	</a:t>
            </a:r>
            <a:r>
              <a:rPr lang="en-US"/>
              <a:t>Break</a:t>
            </a:r>
            <a:endParaRPr lang="fr-FR">
              <a:solidFill>
                <a:srgbClr val="0F2235"/>
              </a:solidFill>
              <a:latin typeface="Arial"/>
              <a:ea typeface="Open Sans"/>
              <a:cs typeface="Arial"/>
            </a:endParaRPr>
          </a:p>
          <a:p>
            <a:endParaRPr lang="en-GB" b="1" noProof="1">
              <a:solidFill>
                <a:srgbClr val="0F2235"/>
              </a:solidFill>
              <a:latin typeface="Arial"/>
              <a:ea typeface="Open Sans"/>
              <a:cs typeface="Arial"/>
            </a:endParaRPr>
          </a:p>
          <a:p>
            <a:r>
              <a:rPr lang="en-GB" b="1" noProof="1"/>
              <a:t>15:30 – 17:00	</a:t>
            </a:r>
            <a:r>
              <a:rPr lang="en-GB" noProof="1"/>
              <a:t>Dealing with resistances and other potential challenges</a:t>
            </a:r>
          </a:p>
          <a:p>
            <a:r>
              <a:rPr lang="en-GB" noProof="1">
                <a:solidFill>
                  <a:srgbClr val="0F2235"/>
                </a:solidFill>
                <a:latin typeface="Arial"/>
                <a:ea typeface="Open Sans"/>
                <a:cs typeface="Arial"/>
              </a:rPr>
              <a:t> 		Expert Intervention: Vasia Madesi (Yellow Window)</a:t>
            </a:r>
            <a:endParaRPr lang="en-GB" noProof="1">
              <a:solidFill>
                <a:srgbClr val="0F2235"/>
              </a:solidFill>
              <a:latin typeface="Arial" panose="020B0604020202020204" pitchFamily="34" charset="0"/>
              <a:ea typeface="Open Sans"/>
              <a:cs typeface="Arial" panose="020B0604020202020204" pitchFamily="34" charset="0"/>
            </a:endParaRPr>
          </a:p>
          <a:p>
            <a:r>
              <a:rPr lang="en-GB" noProof="1"/>
              <a:t>		Reflection on possibilities to use the acquire competences in your future work</a:t>
            </a:r>
          </a:p>
          <a:p>
            <a:r>
              <a:rPr lang="en-GB" noProof="1"/>
              <a:t>		Closing </a:t>
            </a:r>
            <a:endParaRPr lang="en-GB" noProof="1">
              <a:solidFill>
                <a:srgbClr val="0F2235"/>
              </a:solidFill>
              <a:latin typeface="Arial" panose="020B0604020202020204" pitchFamily="34" charset="0"/>
              <a:ea typeface="Open Sans"/>
              <a:cs typeface="Arial" panose="020B0604020202020204" pitchFamily="34" charset="0"/>
            </a:endParaRPr>
          </a:p>
          <a:p>
            <a:endParaRPr lang="en-GB" noProof="1">
              <a:solidFill>
                <a:srgbClr val="0F2235"/>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324664498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7CD26-4F0B-07BB-8E1C-45C1935FCB3E}"/>
              </a:ext>
            </a:extLst>
          </p:cNvPr>
          <p:cNvSpPr>
            <a:spLocks noGrp="1"/>
          </p:cNvSpPr>
          <p:nvPr>
            <p:ph type="title"/>
          </p:nvPr>
        </p:nvSpPr>
        <p:spPr/>
        <p:txBody>
          <a:bodyPr/>
          <a:lstStyle/>
          <a:p>
            <a:r>
              <a:rPr lang="en-US" b="1">
                <a:latin typeface="Arial"/>
                <a:cs typeface="Arial"/>
              </a:rPr>
              <a:t>Group activity results and feedback session</a:t>
            </a:r>
          </a:p>
          <a:p>
            <a:endParaRPr lang="en-US" b="1"/>
          </a:p>
        </p:txBody>
      </p:sp>
      <p:sp>
        <p:nvSpPr>
          <p:cNvPr id="3" name="TextBox 2">
            <a:extLst>
              <a:ext uri="{FF2B5EF4-FFF2-40B4-BE49-F238E27FC236}">
                <a16:creationId xmlns:a16="http://schemas.microsoft.com/office/drawing/2014/main" id="{968B8634-8486-D7C9-BA8C-84381EC80E1B}"/>
              </a:ext>
            </a:extLst>
          </p:cNvPr>
          <p:cNvSpPr txBox="1"/>
          <p:nvPr/>
        </p:nvSpPr>
        <p:spPr>
          <a:xfrm>
            <a:off x="1043796" y="2161745"/>
            <a:ext cx="9716218"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solidFill>
                  <a:srgbClr val="0F2235"/>
                </a:solidFill>
                <a:latin typeface="Arial"/>
                <a:cs typeface="Arial"/>
              </a:rPr>
              <a:t>Each group will have a short slot to present their outcomes. Highlight the key participatory techniques you incorporated and demonstrate how you used UniSAFE materials in your scripts. </a:t>
            </a:r>
          </a:p>
          <a:p>
            <a:endParaRPr lang="en-US" sz="2400">
              <a:solidFill>
                <a:srgbClr val="0F2235"/>
              </a:solidFill>
              <a:latin typeface="Arial"/>
              <a:cs typeface="Arial"/>
            </a:endParaRPr>
          </a:p>
          <a:p>
            <a:r>
              <a:rPr lang="en-US" sz="2400">
                <a:solidFill>
                  <a:srgbClr val="0F2235"/>
                </a:solidFill>
                <a:latin typeface="Arial"/>
                <a:cs typeface="Arial"/>
              </a:rPr>
              <a:t>Please keep your presentation concise and focused, aiming for </a:t>
            </a:r>
            <a:r>
              <a:rPr lang="en-US" sz="2400" u="sng">
                <a:solidFill>
                  <a:srgbClr val="0F2235"/>
                </a:solidFill>
                <a:latin typeface="Arial"/>
                <a:cs typeface="Arial"/>
              </a:rPr>
              <a:t>maximum</a:t>
            </a:r>
            <a:r>
              <a:rPr lang="en-US" sz="2400">
                <a:solidFill>
                  <a:srgbClr val="0F2235"/>
                </a:solidFill>
                <a:latin typeface="Arial"/>
                <a:cs typeface="Arial"/>
              </a:rPr>
              <a:t> </a:t>
            </a:r>
            <a:r>
              <a:rPr lang="en-US" sz="2400">
                <a:solidFill>
                  <a:srgbClr val="964091"/>
                </a:solidFill>
                <a:latin typeface="Arial"/>
                <a:cs typeface="Arial"/>
              </a:rPr>
              <a:t>10 minutes</a:t>
            </a:r>
            <a:r>
              <a:rPr lang="en-US" sz="2400">
                <a:solidFill>
                  <a:srgbClr val="0F2235"/>
                </a:solidFill>
                <a:latin typeface="Arial"/>
                <a:cs typeface="Arial"/>
              </a:rPr>
              <a:t> per group.</a:t>
            </a:r>
          </a:p>
        </p:txBody>
      </p:sp>
    </p:spTree>
    <p:extLst>
      <p:ext uri="{BB962C8B-B14F-4D97-AF65-F5344CB8AC3E}">
        <p14:creationId xmlns:p14="http://schemas.microsoft.com/office/powerpoint/2010/main" val="161909061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34801-8830-FB18-C7DD-F03CD24F2F13}"/>
              </a:ext>
            </a:extLst>
          </p:cNvPr>
          <p:cNvSpPr>
            <a:spLocks noGrp="1"/>
          </p:cNvSpPr>
          <p:nvPr>
            <p:ph type="title"/>
          </p:nvPr>
        </p:nvSpPr>
        <p:spPr/>
        <p:txBody>
          <a:bodyPr/>
          <a:lstStyle/>
          <a:p>
            <a:r>
              <a:rPr lang="en-US" b="1">
                <a:latin typeface="Arial"/>
                <a:cs typeface="Arial"/>
              </a:rPr>
              <a:t>Hands-on session: mini-training </a:t>
            </a:r>
            <a:endParaRPr lang="en-US" b="1"/>
          </a:p>
        </p:txBody>
      </p:sp>
      <p:sp>
        <p:nvSpPr>
          <p:cNvPr id="3" name="TextBox 2">
            <a:extLst>
              <a:ext uri="{FF2B5EF4-FFF2-40B4-BE49-F238E27FC236}">
                <a16:creationId xmlns:a16="http://schemas.microsoft.com/office/drawing/2014/main" id="{4F97DA8F-1240-09E0-A466-434ACD530C62}"/>
              </a:ext>
            </a:extLst>
          </p:cNvPr>
          <p:cNvSpPr txBox="1"/>
          <p:nvPr/>
        </p:nvSpPr>
        <p:spPr>
          <a:xfrm>
            <a:off x="949472" y="1905132"/>
            <a:ext cx="10446612" cy="298543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lvl="2"/>
            <a:r>
              <a:rPr lang="en-US" sz="1900" b="1">
                <a:solidFill>
                  <a:srgbClr val="0F2235"/>
                </a:solidFill>
                <a:latin typeface="Arial"/>
                <a:ea typeface="+mn-lt"/>
                <a:cs typeface="+mn-lt"/>
              </a:rPr>
              <a:t>Objective</a:t>
            </a:r>
            <a:r>
              <a:rPr lang="en-US" sz="1900">
                <a:solidFill>
                  <a:srgbClr val="0F2235"/>
                </a:solidFill>
                <a:latin typeface="Arial"/>
                <a:ea typeface="+mn-lt"/>
                <a:cs typeface="+mn-lt"/>
              </a:rPr>
              <a:t>: simulate a real training environment applying the techniques and materials</a:t>
            </a:r>
            <a:endParaRPr lang="en-US" sz="1900">
              <a:solidFill>
                <a:srgbClr val="0F2235"/>
              </a:solidFill>
              <a:latin typeface="Arial"/>
              <a:ea typeface="Open Sans"/>
              <a:cs typeface="Open Sans"/>
            </a:endParaRPr>
          </a:p>
          <a:p>
            <a:pPr marL="0" lvl="2"/>
            <a:endParaRPr lang="en-US" sz="1900">
              <a:solidFill>
                <a:srgbClr val="0F2235"/>
              </a:solidFill>
              <a:latin typeface="Arial"/>
              <a:cs typeface="Arial"/>
            </a:endParaRPr>
          </a:p>
          <a:p>
            <a:pPr marL="285750" lvl="2" indent="-285750">
              <a:buFont typeface="Arial"/>
              <a:buChar char="•"/>
            </a:pPr>
            <a:r>
              <a:rPr lang="en-US" sz="1900">
                <a:solidFill>
                  <a:srgbClr val="0F2235"/>
                </a:solidFill>
                <a:latin typeface="Arial"/>
                <a:cs typeface="Arial"/>
              </a:rPr>
              <a:t>You will be divided into groups according to the roles and scripts you developed on Day 2</a:t>
            </a:r>
          </a:p>
          <a:p>
            <a:pPr marL="285750" lvl="2" indent="-285750">
              <a:buFont typeface="Arial"/>
              <a:buChar char="•"/>
            </a:pPr>
            <a:r>
              <a:rPr lang="en-US" sz="1900">
                <a:solidFill>
                  <a:srgbClr val="0F2235"/>
                </a:solidFill>
                <a:latin typeface="Arial"/>
                <a:cs typeface="Arial"/>
              </a:rPr>
              <a:t>In your groups, you will </a:t>
            </a:r>
            <a:r>
              <a:rPr lang="en-US" sz="1900" err="1">
                <a:solidFill>
                  <a:srgbClr val="0F2235"/>
                </a:solidFill>
                <a:latin typeface="Arial"/>
                <a:cs typeface="Arial"/>
              </a:rPr>
              <a:t>finalise</a:t>
            </a:r>
            <a:r>
              <a:rPr lang="en-US" sz="1900">
                <a:solidFill>
                  <a:srgbClr val="0F2235"/>
                </a:solidFill>
                <a:latin typeface="Arial"/>
                <a:cs typeface="Arial"/>
              </a:rPr>
              <a:t> the mini-training session plan. This includes assigning specific roles such as facilitator, presenter, and observer.</a:t>
            </a:r>
            <a:endParaRPr lang="en-US" sz="1900">
              <a:solidFill>
                <a:srgbClr val="0F2235"/>
              </a:solidFill>
              <a:latin typeface="Arial"/>
              <a:ea typeface="Open Sans"/>
              <a:cs typeface="Open Sans"/>
            </a:endParaRPr>
          </a:p>
          <a:p>
            <a:pPr marL="285750" lvl="2" indent="-285750">
              <a:buFont typeface="Arial"/>
              <a:buChar char="•"/>
            </a:pPr>
            <a:r>
              <a:rPr lang="en-US" sz="1900">
                <a:solidFill>
                  <a:srgbClr val="0F2235"/>
                </a:solidFill>
                <a:latin typeface="Arial"/>
                <a:ea typeface="Open Sans"/>
                <a:cs typeface="Open Sans"/>
              </a:rPr>
              <a:t>The overall presentation in plenary will take a maximum of 10 minutes. </a:t>
            </a:r>
            <a:endParaRPr lang="en-US" sz="1900">
              <a:solidFill>
                <a:srgbClr val="0F2235"/>
              </a:solidFill>
              <a:latin typeface="Arial"/>
              <a:cs typeface="Arial"/>
            </a:endParaRPr>
          </a:p>
          <a:p>
            <a:pPr marL="0" lvl="2"/>
            <a:endParaRPr lang="en-US" sz="1900" b="1">
              <a:solidFill>
                <a:srgbClr val="964091"/>
              </a:solidFill>
              <a:latin typeface="Arial"/>
              <a:cs typeface="Arial"/>
            </a:endParaRPr>
          </a:p>
          <a:p>
            <a:pPr marL="0" lvl="2"/>
            <a:r>
              <a:rPr lang="en-US" sz="1900" b="1">
                <a:solidFill>
                  <a:srgbClr val="964091"/>
                </a:solidFill>
                <a:latin typeface="Arial"/>
                <a:cs typeface="Arial"/>
              </a:rPr>
              <a:t>15 minutes preparation in groups </a:t>
            </a:r>
            <a:endParaRPr lang="en-US"/>
          </a:p>
          <a:p>
            <a:pPr marL="0" lvl="2"/>
            <a:endParaRPr lang="en-US">
              <a:solidFill>
                <a:schemeClr val="bg1"/>
              </a:solidFill>
              <a:latin typeface="Arial"/>
              <a:ea typeface="Open Sans"/>
              <a:cs typeface="Arial"/>
            </a:endParaRPr>
          </a:p>
          <a:p>
            <a:pPr marL="228600" indent="-228600">
              <a:buAutoNum type="arabicPeriod"/>
            </a:pPr>
            <a:endParaRPr lang="en-US">
              <a:solidFill>
                <a:schemeClr val="bg1"/>
              </a:solidFill>
              <a:latin typeface="Arial"/>
              <a:ea typeface="Open Sans"/>
              <a:cs typeface="Open Sans"/>
            </a:endParaRPr>
          </a:p>
        </p:txBody>
      </p:sp>
      <p:sp>
        <p:nvSpPr>
          <p:cNvPr id="4" name="TextBox 3">
            <a:extLst>
              <a:ext uri="{FF2B5EF4-FFF2-40B4-BE49-F238E27FC236}">
                <a16:creationId xmlns:a16="http://schemas.microsoft.com/office/drawing/2014/main" id="{C54D2BD4-8C45-C748-6599-DF23712CD940}"/>
              </a:ext>
            </a:extLst>
          </p:cNvPr>
          <p:cNvSpPr txBox="1"/>
          <p:nvPr/>
        </p:nvSpPr>
        <p:spPr>
          <a:xfrm>
            <a:off x="5267502" y="4763529"/>
            <a:ext cx="4884555" cy="1477328"/>
          </a:xfrm>
          <a:prstGeom prst="rect">
            <a:avLst/>
          </a:prstGeom>
          <a:noFill/>
          <a:ln>
            <a:solidFill>
              <a:srgbClr val="96409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0F2235"/>
                </a:solidFill>
                <a:latin typeface="Arial"/>
                <a:cs typeface="Segoe UI"/>
              </a:rPr>
              <a:t>Remember to: ​</a:t>
            </a:r>
            <a:endParaRPr lang="en-US">
              <a:solidFill>
                <a:srgbClr val="0F2235"/>
              </a:solidFill>
              <a:ea typeface="Open Sans"/>
              <a:cs typeface="Open Sans"/>
            </a:endParaRPr>
          </a:p>
          <a:p>
            <a:pPr marL="285750" lvl="2" indent="-285750">
              <a:buFont typeface="Wingdings"/>
              <a:buChar char="ü"/>
            </a:pPr>
            <a:r>
              <a:rPr lang="en-US" err="1">
                <a:solidFill>
                  <a:srgbClr val="0F2235"/>
                </a:solidFill>
                <a:latin typeface="Arial"/>
                <a:cs typeface="Arial"/>
              </a:rPr>
              <a:t>Finalise</a:t>
            </a:r>
            <a:r>
              <a:rPr lang="en-US">
                <a:solidFill>
                  <a:srgbClr val="0F2235"/>
                </a:solidFill>
                <a:latin typeface="Arial"/>
                <a:cs typeface="Arial"/>
              </a:rPr>
              <a:t> roles and responsibilities​</a:t>
            </a:r>
          </a:p>
          <a:p>
            <a:pPr marL="285750" lvl="2" indent="-285750">
              <a:buFont typeface="Wingdings"/>
              <a:buChar char="ü"/>
            </a:pPr>
            <a:r>
              <a:rPr lang="en-US">
                <a:solidFill>
                  <a:srgbClr val="0F2235"/>
                </a:solidFill>
                <a:latin typeface="Arial"/>
                <a:cs typeface="Arial"/>
              </a:rPr>
              <a:t>Practice session delivery​</a:t>
            </a:r>
          </a:p>
          <a:p>
            <a:pPr marL="285750" lvl="2" indent="-285750">
              <a:buFont typeface="Wingdings"/>
              <a:buChar char="ü"/>
            </a:pPr>
            <a:r>
              <a:rPr lang="en-US">
                <a:solidFill>
                  <a:srgbClr val="0F2235"/>
                </a:solidFill>
                <a:latin typeface="Arial"/>
                <a:cs typeface="Arial"/>
              </a:rPr>
              <a:t>Incorporate feedback from Day 1</a:t>
            </a:r>
          </a:p>
          <a:p>
            <a:pPr marL="285750" lvl="2" indent="-285750">
              <a:buFont typeface="Wingdings"/>
              <a:buChar char="ü"/>
            </a:pPr>
            <a:r>
              <a:rPr lang="en-US">
                <a:solidFill>
                  <a:srgbClr val="0F2235"/>
                </a:solidFill>
                <a:latin typeface="Arial"/>
                <a:cs typeface="Arial"/>
              </a:rPr>
              <a:t>Prepare questions and interactive elements</a:t>
            </a:r>
          </a:p>
        </p:txBody>
      </p:sp>
    </p:spTree>
    <p:extLst>
      <p:ext uri="{BB962C8B-B14F-4D97-AF65-F5344CB8AC3E}">
        <p14:creationId xmlns:p14="http://schemas.microsoft.com/office/powerpoint/2010/main" val="72088349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19123-CD54-1FC6-BFA6-D70733A07777}"/>
              </a:ext>
            </a:extLst>
          </p:cNvPr>
          <p:cNvSpPr>
            <a:spLocks noGrp="1"/>
          </p:cNvSpPr>
          <p:nvPr>
            <p:ph type="title"/>
          </p:nvPr>
        </p:nvSpPr>
        <p:spPr/>
        <p:txBody>
          <a:bodyPr/>
          <a:lstStyle/>
          <a:p>
            <a:r>
              <a:rPr lang="en-US" b="1">
                <a:latin typeface="Arial"/>
                <a:cs typeface="Arial"/>
              </a:rPr>
              <a:t>Mini training presentations and feedback</a:t>
            </a:r>
          </a:p>
          <a:p>
            <a:endParaRPr lang="en-US"/>
          </a:p>
        </p:txBody>
      </p:sp>
      <p:sp>
        <p:nvSpPr>
          <p:cNvPr id="3" name="TextBox 2">
            <a:extLst>
              <a:ext uri="{FF2B5EF4-FFF2-40B4-BE49-F238E27FC236}">
                <a16:creationId xmlns:a16="http://schemas.microsoft.com/office/drawing/2014/main" id="{F7572E72-B0EB-8914-4370-A95E2B66C9EC}"/>
              </a:ext>
            </a:extLst>
          </p:cNvPr>
          <p:cNvSpPr txBox="1"/>
          <p:nvPr/>
        </p:nvSpPr>
        <p:spPr>
          <a:xfrm>
            <a:off x="1043599" y="2042556"/>
            <a:ext cx="9310913"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Wingdings"/>
              <a:buChar char="Ø"/>
            </a:pPr>
            <a:r>
              <a:rPr lang="en-US" sz="2000">
                <a:solidFill>
                  <a:srgbClr val="0F2235"/>
                </a:solidFill>
                <a:latin typeface="Arial"/>
                <a:cs typeface="Arial"/>
              </a:rPr>
              <a:t>Each selected group to deliver a 10-minute training session</a:t>
            </a:r>
            <a:endParaRPr lang="en-US"/>
          </a:p>
          <a:p>
            <a:pPr marL="342900" indent="-342900">
              <a:buFont typeface="Wingdings"/>
              <a:buChar char="Ø"/>
            </a:pPr>
            <a:endParaRPr lang="en-US" sz="2000">
              <a:solidFill>
                <a:srgbClr val="0F2235"/>
              </a:solidFill>
              <a:latin typeface="Arial"/>
              <a:cs typeface="Arial"/>
            </a:endParaRPr>
          </a:p>
          <a:p>
            <a:pPr marL="342900" indent="-342900">
              <a:buFont typeface="Wingdings"/>
              <a:buChar char="Ø"/>
            </a:pPr>
            <a:r>
              <a:rPr lang="en-US" sz="2000">
                <a:solidFill>
                  <a:srgbClr val="0F2235"/>
                </a:solidFill>
                <a:latin typeface="Arial"/>
                <a:cs typeface="Arial"/>
              </a:rPr>
              <a:t>All other participants to interact, ask questions, and participate in activities as prompted by the presenters.</a:t>
            </a:r>
            <a:endParaRPr lang="en-US" sz="2000">
              <a:solidFill>
                <a:srgbClr val="0F2235"/>
              </a:solidFill>
              <a:ea typeface="Open Sans"/>
              <a:cs typeface="Open Sans"/>
            </a:endParaRPr>
          </a:p>
        </p:txBody>
      </p:sp>
    </p:spTree>
    <p:extLst>
      <p:ext uri="{BB962C8B-B14F-4D97-AF65-F5344CB8AC3E}">
        <p14:creationId xmlns:p14="http://schemas.microsoft.com/office/powerpoint/2010/main" val="279012836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19123-CD54-1FC6-BFA6-D70733A07777}"/>
              </a:ext>
            </a:extLst>
          </p:cNvPr>
          <p:cNvSpPr>
            <a:spLocks noGrp="1"/>
          </p:cNvSpPr>
          <p:nvPr>
            <p:ph type="title"/>
          </p:nvPr>
        </p:nvSpPr>
        <p:spPr/>
        <p:txBody>
          <a:bodyPr/>
          <a:lstStyle/>
          <a:p>
            <a:r>
              <a:rPr lang="en-US" b="1">
                <a:latin typeface="Arial"/>
                <a:cs typeface="Arial"/>
              </a:rPr>
              <a:t>Reflections </a:t>
            </a:r>
            <a:endParaRPr lang="en-US"/>
          </a:p>
        </p:txBody>
      </p:sp>
      <p:sp>
        <p:nvSpPr>
          <p:cNvPr id="3" name="TextBox 2">
            <a:extLst>
              <a:ext uri="{FF2B5EF4-FFF2-40B4-BE49-F238E27FC236}">
                <a16:creationId xmlns:a16="http://schemas.microsoft.com/office/drawing/2014/main" id="{26516741-3F67-B852-FC26-7457E9B8B92C}"/>
              </a:ext>
            </a:extLst>
          </p:cNvPr>
          <p:cNvSpPr txBox="1"/>
          <p:nvPr/>
        </p:nvSpPr>
        <p:spPr>
          <a:xfrm>
            <a:off x="1047448" y="2006820"/>
            <a:ext cx="8198150"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000">
                <a:solidFill>
                  <a:srgbClr val="0F2235"/>
                </a:solidFill>
                <a:latin typeface="Arial"/>
                <a:cs typeface="Arial"/>
              </a:rPr>
              <a:t>What aspects of the training worked well?</a:t>
            </a:r>
            <a:endParaRPr lang="en-US" sz="2000" b="1">
              <a:solidFill>
                <a:srgbClr val="0F2235"/>
              </a:solidFill>
              <a:latin typeface="Arial"/>
              <a:cs typeface="Arial"/>
            </a:endParaRPr>
          </a:p>
          <a:p>
            <a:endParaRPr lang="en-US" sz="2000">
              <a:solidFill>
                <a:srgbClr val="0F2235"/>
              </a:solidFill>
              <a:latin typeface="Arial"/>
              <a:cs typeface="Arial"/>
            </a:endParaRPr>
          </a:p>
          <a:p>
            <a:pPr marL="285750" indent="-285750">
              <a:buFont typeface="Arial"/>
              <a:buChar char="•"/>
            </a:pPr>
            <a:r>
              <a:rPr lang="en-US" sz="2000">
                <a:solidFill>
                  <a:srgbClr val="0F2235"/>
                </a:solidFill>
                <a:latin typeface="Arial"/>
                <a:cs typeface="Arial"/>
              </a:rPr>
              <a:t>Which strategies or techniques were most effective in engaging the audience?</a:t>
            </a:r>
            <a:endParaRPr lang="en-US" sz="2000" b="1">
              <a:solidFill>
                <a:srgbClr val="0F2235"/>
              </a:solidFill>
              <a:latin typeface="Arial"/>
              <a:cs typeface="Arial"/>
            </a:endParaRPr>
          </a:p>
          <a:p>
            <a:endParaRPr lang="en-US" sz="2000">
              <a:solidFill>
                <a:srgbClr val="0F2235"/>
              </a:solidFill>
              <a:latin typeface="Arial"/>
              <a:cs typeface="Arial"/>
            </a:endParaRPr>
          </a:p>
          <a:p>
            <a:pPr marL="285750" indent="-285750">
              <a:buFont typeface="Arial"/>
              <a:buChar char="•"/>
            </a:pPr>
            <a:r>
              <a:rPr lang="en-US" sz="2000">
                <a:solidFill>
                  <a:srgbClr val="0F2235"/>
                </a:solidFill>
                <a:latin typeface="Arial"/>
                <a:cs typeface="Arial"/>
              </a:rPr>
              <a:t>What challenges did you encounter and how did you address them?</a:t>
            </a:r>
            <a:endParaRPr lang="en-US" sz="2000" b="1">
              <a:solidFill>
                <a:srgbClr val="0F2235"/>
              </a:solidFill>
              <a:latin typeface="Arial"/>
              <a:cs typeface="Arial"/>
            </a:endParaRPr>
          </a:p>
          <a:p>
            <a:endParaRPr lang="en-US" sz="2000">
              <a:solidFill>
                <a:srgbClr val="0F2235"/>
              </a:solidFill>
              <a:latin typeface="Arial"/>
              <a:cs typeface="Arial"/>
            </a:endParaRPr>
          </a:p>
          <a:p>
            <a:pPr marL="285750" indent="-285750">
              <a:buFont typeface="Arial"/>
              <a:buChar char="•"/>
            </a:pPr>
            <a:r>
              <a:rPr lang="en-US" sz="2000">
                <a:solidFill>
                  <a:srgbClr val="0F2235"/>
                </a:solidFill>
                <a:latin typeface="Arial"/>
                <a:cs typeface="Arial"/>
              </a:rPr>
              <a:t>How can you improve future training efforts?</a:t>
            </a:r>
            <a:endParaRPr lang="en-US" sz="2000" b="1">
              <a:solidFill>
                <a:srgbClr val="0F2235"/>
              </a:solidFill>
              <a:latin typeface="Arial"/>
              <a:cs typeface="Arial"/>
            </a:endParaRPr>
          </a:p>
        </p:txBody>
      </p:sp>
    </p:spTree>
    <p:extLst>
      <p:ext uri="{BB962C8B-B14F-4D97-AF65-F5344CB8AC3E}">
        <p14:creationId xmlns:p14="http://schemas.microsoft.com/office/powerpoint/2010/main" val="154864765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A1C5A2-8F97-FF42-3E7E-CC2D6A7B7D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FEB11E-F4C5-C4BA-E6C4-896404675D83}"/>
              </a:ext>
            </a:extLst>
          </p:cNvPr>
          <p:cNvSpPr>
            <a:spLocks noGrp="1"/>
          </p:cNvSpPr>
          <p:nvPr>
            <p:ph type="title"/>
          </p:nvPr>
        </p:nvSpPr>
        <p:spPr>
          <a:xfrm>
            <a:off x="3442232" y="2402486"/>
            <a:ext cx="5305454" cy="1861285"/>
          </a:xfrm>
        </p:spPr>
        <p:txBody>
          <a:bodyPr/>
          <a:lstStyle/>
          <a:p>
            <a:pPr algn="ctr"/>
            <a:r>
              <a:rPr lang="en-US" sz="4000">
                <a:latin typeface="Arial"/>
                <a:cs typeface="Arial"/>
              </a:rPr>
              <a:t>Break</a:t>
            </a:r>
            <a:br>
              <a:rPr lang="en-US" sz="4000">
                <a:latin typeface="Arial"/>
                <a:cs typeface="Arial"/>
              </a:rPr>
            </a:br>
            <a:br>
              <a:rPr lang="en-US" sz="4000"/>
            </a:br>
            <a:r>
              <a:rPr lang="en-US" sz="4000">
                <a:latin typeface="Arial"/>
                <a:cs typeface="Arial"/>
              </a:rPr>
              <a:t>Come back at 15</a:t>
            </a:r>
            <a:endParaRPr lang="en-US" sz="4000"/>
          </a:p>
        </p:txBody>
      </p:sp>
      <p:pic>
        <p:nvPicPr>
          <p:cNvPr id="3" name="Graphic 2" descr="Coffee with solid fill">
            <a:extLst>
              <a:ext uri="{FF2B5EF4-FFF2-40B4-BE49-F238E27FC236}">
                <a16:creationId xmlns:a16="http://schemas.microsoft.com/office/drawing/2014/main" id="{979AF272-3427-F3C6-2954-8B13C6740B2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638800" y="4666248"/>
            <a:ext cx="914400" cy="914400"/>
          </a:xfrm>
          <a:prstGeom prst="rect">
            <a:avLst/>
          </a:prstGeom>
        </p:spPr>
      </p:pic>
    </p:spTree>
    <p:extLst>
      <p:ext uri="{BB962C8B-B14F-4D97-AF65-F5344CB8AC3E}">
        <p14:creationId xmlns:p14="http://schemas.microsoft.com/office/powerpoint/2010/main" val="21619449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6FD75-F1F6-CB2C-0035-C780D08B2C4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24B38CC-DC56-D95E-2852-A715A4EB353D}"/>
              </a:ext>
            </a:extLst>
          </p:cNvPr>
          <p:cNvSpPr>
            <a:spLocks noGrp="1"/>
          </p:cNvSpPr>
          <p:nvPr>
            <p:ph type="title"/>
          </p:nvPr>
        </p:nvSpPr>
        <p:spPr>
          <a:xfrm>
            <a:off x="895895" y="2830292"/>
            <a:ext cx="6861282" cy="1861285"/>
          </a:xfrm>
        </p:spPr>
        <p:txBody>
          <a:bodyPr/>
          <a:lstStyle/>
          <a:p>
            <a:r>
              <a:rPr lang="en-US" b="1">
                <a:latin typeface="Arial"/>
                <a:cs typeface="Arial"/>
              </a:rPr>
              <a:t>Ice-breaker</a:t>
            </a:r>
          </a:p>
        </p:txBody>
      </p:sp>
    </p:spTree>
    <p:extLst>
      <p:ext uri="{BB962C8B-B14F-4D97-AF65-F5344CB8AC3E}">
        <p14:creationId xmlns:p14="http://schemas.microsoft.com/office/powerpoint/2010/main" val="41591136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CFD40-CFFD-FE3C-058E-89BCAD799F5A}"/>
              </a:ext>
            </a:extLst>
          </p:cNvPr>
          <p:cNvSpPr>
            <a:spLocks noGrp="1"/>
          </p:cNvSpPr>
          <p:nvPr>
            <p:ph type="title"/>
          </p:nvPr>
        </p:nvSpPr>
        <p:spPr>
          <a:xfrm>
            <a:off x="1005358" y="2811195"/>
            <a:ext cx="6349164" cy="1861285"/>
          </a:xfrm>
        </p:spPr>
        <p:txBody>
          <a:bodyPr/>
          <a:lstStyle/>
          <a:p>
            <a:r>
              <a:rPr lang="en-US">
                <a:latin typeface="Arial"/>
                <a:cs typeface="Arial"/>
              </a:rPr>
              <a:t>Dealing with resistances and other potential challenges</a:t>
            </a:r>
            <a:endParaRPr lang="en-US"/>
          </a:p>
        </p:txBody>
      </p:sp>
    </p:spTree>
    <p:extLst>
      <p:ext uri="{BB962C8B-B14F-4D97-AF65-F5344CB8AC3E}">
        <p14:creationId xmlns:p14="http://schemas.microsoft.com/office/powerpoint/2010/main" val="140074448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F6FB9E4-3CC5-E1E9-440D-91304DACF7C1}"/>
              </a:ext>
            </a:extLst>
          </p:cNvPr>
          <p:cNvSpPr txBox="1"/>
          <p:nvPr/>
        </p:nvSpPr>
        <p:spPr>
          <a:xfrm>
            <a:off x="658668" y="1936283"/>
            <a:ext cx="4364181" cy="298543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a:solidFill>
                  <a:srgbClr val="0F2235"/>
                </a:solidFill>
                <a:latin typeface="Arial"/>
                <a:cs typeface="Arial"/>
              </a:rPr>
              <a:t>First they will ignore you,</a:t>
            </a:r>
          </a:p>
          <a:p>
            <a:pPr algn="ctr"/>
            <a:r>
              <a:rPr lang="en-GB" sz="2400">
                <a:solidFill>
                  <a:srgbClr val="0F2235"/>
                </a:solidFill>
                <a:latin typeface="Arial"/>
                <a:cs typeface="Arial"/>
              </a:rPr>
              <a:t>then they will ridicule you,</a:t>
            </a:r>
          </a:p>
          <a:p>
            <a:pPr algn="ctr"/>
            <a:r>
              <a:rPr lang="en-GB" sz="2400">
                <a:solidFill>
                  <a:srgbClr val="0F2235"/>
                </a:solidFill>
                <a:latin typeface="Arial"/>
                <a:cs typeface="Arial"/>
              </a:rPr>
              <a:t>then they will resist you,</a:t>
            </a:r>
          </a:p>
          <a:p>
            <a:pPr algn="ctr"/>
            <a:r>
              <a:rPr lang="en-GB" sz="2400">
                <a:solidFill>
                  <a:srgbClr val="0F2235"/>
                </a:solidFill>
                <a:latin typeface="Arial"/>
                <a:cs typeface="Arial"/>
              </a:rPr>
              <a:t>then you will win…</a:t>
            </a:r>
          </a:p>
          <a:p>
            <a:pPr algn="ctr"/>
            <a:r>
              <a:rPr lang="en-GB" sz="2400">
                <a:solidFill>
                  <a:srgbClr val="0F2235"/>
                </a:solidFill>
                <a:latin typeface="Arial"/>
                <a:cs typeface="Arial"/>
              </a:rPr>
              <a:t>(Mahatma Gandhi)</a:t>
            </a:r>
          </a:p>
          <a:p>
            <a:pPr algn="ctr"/>
            <a:endParaRPr lang="en-US" sz="2000">
              <a:solidFill>
                <a:srgbClr val="0F2235"/>
              </a:solidFill>
              <a:latin typeface="Arial"/>
              <a:cs typeface="Arial"/>
            </a:endParaRPr>
          </a:p>
          <a:p>
            <a:pPr algn="ctr"/>
            <a:r>
              <a:rPr lang="en-GB" sz="2400">
                <a:solidFill>
                  <a:srgbClr val="0F2235"/>
                </a:solidFill>
                <a:latin typeface="Arial"/>
                <a:cs typeface="Arial"/>
              </a:rPr>
              <a:t>… so, welcome resistance, </a:t>
            </a:r>
          </a:p>
          <a:p>
            <a:pPr algn="ctr"/>
            <a:r>
              <a:rPr lang="en-GB" sz="2400">
                <a:solidFill>
                  <a:srgbClr val="0F2235"/>
                </a:solidFill>
                <a:latin typeface="Arial"/>
                <a:cs typeface="Arial"/>
              </a:rPr>
              <a:t>it means you are progressing</a:t>
            </a:r>
            <a:r>
              <a:rPr lang="en-GB" sz="2000">
                <a:solidFill>
                  <a:srgbClr val="0F2235"/>
                </a:solidFill>
                <a:latin typeface="Arial"/>
                <a:cs typeface="Arial"/>
              </a:rPr>
              <a:t>.</a:t>
            </a:r>
          </a:p>
        </p:txBody>
      </p:sp>
      <p:pic>
        <p:nvPicPr>
          <p:cNvPr id="4" name="Picture 3">
            <a:extLst>
              <a:ext uri="{FF2B5EF4-FFF2-40B4-BE49-F238E27FC236}">
                <a16:creationId xmlns:a16="http://schemas.microsoft.com/office/drawing/2014/main" id="{7E20D6EF-FA26-3D47-E810-37F83A745E50}"/>
              </a:ext>
            </a:extLst>
          </p:cNvPr>
          <p:cNvPicPr>
            <a:picLocks noChangeAspect="1"/>
          </p:cNvPicPr>
          <p:nvPr/>
        </p:nvPicPr>
        <p:blipFill>
          <a:blip r:embed="rId2"/>
          <a:stretch>
            <a:fillRect/>
          </a:stretch>
        </p:blipFill>
        <p:spPr>
          <a:xfrm>
            <a:off x="5344101" y="1710748"/>
            <a:ext cx="6015759" cy="3755160"/>
          </a:xfrm>
          <a:prstGeom prst="rect">
            <a:avLst/>
          </a:prstGeom>
        </p:spPr>
      </p:pic>
    </p:spTree>
    <p:extLst>
      <p:ext uri="{BB962C8B-B14F-4D97-AF65-F5344CB8AC3E}">
        <p14:creationId xmlns:p14="http://schemas.microsoft.com/office/powerpoint/2010/main" val="207763453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6923" y="1129932"/>
            <a:ext cx="9728170" cy="778381"/>
          </a:xfrm>
        </p:spPr>
        <p:txBody>
          <a:bodyPr/>
          <a:lstStyle/>
          <a:p>
            <a:r>
              <a:rPr lang="en-US" b="1">
                <a:latin typeface="Arial" panose="020B0604020202020204" pitchFamily="34" charset="0"/>
                <a:cs typeface="Arial" panose="020B0604020202020204" pitchFamily="34" charset="0"/>
              </a:rPr>
              <a:t>What is resistance?</a:t>
            </a:r>
          </a:p>
        </p:txBody>
      </p:sp>
      <p:sp>
        <p:nvSpPr>
          <p:cNvPr id="19" name="TextBox 11">
            <a:extLst>
              <a:ext uri="{FF2B5EF4-FFF2-40B4-BE49-F238E27FC236}">
                <a16:creationId xmlns:a16="http://schemas.microsoft.com/office/drawing/2014/main" id="{BBE63CCB-EF19-8E4B-8D92-4EF4FE00B7AC}"/>
              </a:ext>
            </a:extLst>
          </p:cNvPr>
          <p:cNvSpPr txBox="1"/>
          <p:nvPr/>
        </p:nvSpPr>
        <p:spPr>
          <a:xfrm>
            <a:off x="1046922" y="2475283"/>
            <a:ext cx="9728170" cy="3618876"/>
          </a:xfrm>
          <a:prstGeom prst="rect">
            <a:avLst/>
          </a:prstGeom>
          <a:noFill/>
        </p:spPr>
        <p:txBody>
          <a:bodyPr wrap="square" lIns="0" rIns="0" rtlCol="0">
            <a:spAutoFit/>
          </a:bodyPr>
          <a:lstStyle/>
          <a:p>
            <a:pPr marL="342900" indent="-342900">
              <a:lnSpc>
                <a:spcPct val="114000"/>
              </a:lnSpc>
              <a:buFont typeface="Wingdings" panose="05000000000000000000" pitchFamily="2" charset="2"/>
              <a:buChar char="q"/>
            </a:pPr>
            <a:r>
              <a:rPr lang="en-US" sz="2400">
                <a:solidFill>
                  <a:schemeClr val="bg1"/>
                </a:solidFill>
              </a:rPr>
              <a:t>Resistance to gender equality refers to the </a:t>
            </a:r>
            <a:r>
              <a:rPr lang="en-US" sz="2400" b="1">
                <a:solidFill>
                  <a:schemeClr val="bg1"/>
                </a:solidFill>
              </a:rPr>
              <a:t>attitudes, behaviors, and institutional practices that oppose or hinder efforts </a:t>
            </a:r>
            <a:r>
              <a:rPr lang="en-US" sz="2400">
                <a:solidFill>
                  <a:schemeClr val="bg1"/>
                </a:solidFill>
              </a:rPr>
              <a:t>to achieve equal rights, responsibilities, and opportunities for all genders. </a:t>
            </a:r>
          </a:p>
          <a:p>
            <a:pPr marL="171450" indent="-171450">
              <a:lnSpc>
                <a:spcPct val="114000"/>
              </a:lnSpc>
              <a:buFont typeface="Wingdings" panose="05000000000000000000" pitchFamily="2" charset="2"/>
              <a:buChar char="q"/>
            </a:pPr>
            <a:endParaRPr lang="en-US" sz="1050">
              <a:solidFill>
                <a:schemeClr val="bg1"/>
              </a:solidFill>
            </a:endParaRPr>
          </a:p>
          <a:p>
            <a:pPr marL="342900" indent="-342900">
              <a:lnSpc>
                <a:spcPct val="114000"/>
              </a:lnSpc>
              <a:buFont typeface="Wingdings" panose="05000000000000000000" pitchFamily="2" charset="2"/>
              <a:buChar char="q"/>
            </a:pPr>
            <a:r>
              <a:rPr lang="en-US" sz="2400">
                <a:solidFill>
                  <a:schemeClr val="bg1"/>
                </a:solidFill>
              </a:rPr>
              <a:t>This resistance can </a:t>
            </a:r>
            <a:r>
              <a:rPr lang="en-US" sz="2400" b="1">
                <a:solidFill>
                  <a:schemeClr val="bg1"/>
                </a:solidFill>
              </a:rPr>
              <a:t>manifest in various forms</a:t>
            </a:r>
            <a:r>
              <a:rPr lang="en-US" sz="2400">
                <a:solidFill>
                  <a:schemeClr val="bg1"/>
                </a:solidFill>
              </a:rPr>
              <a:t>, including overt opposition, passive indifference, or systemic barriers.</a:t>
            </a:r>
          </a:p>
          <a:p>
            <a:pPr marL="342900" indent="-342900">
              <a:lnSpc>
                <a:spcPct val="114000"/>
              </a:lnSpc>
              <a:buFont typeface="Wingdings" panose="05000000000000000000" pitchFamily="2" charset="2"/>
              <a:buChar char="q"/>
            </a:pPr>
            <a:r>
              <a:rPr lang="en-US" sz="2400">
                <a:solidFill>
                  <a:schemeClr val="bg1"/>
                </a:solidFill>
              </a:rPr>
              <a:t>Resistance to gender equality is often </a:t>
            </a:r>
            <a:r>
              <a:rPr lang="en-US" sz="2400" b="1">
                <a:solidFill>
                  <a:schemeClr val="bg1"/>
                </a:solidFill>
              </a:rPr>
              <a:t>rooted in traditional gender norms, stereotypes, and power imbalances</a:t>
            </a:r>
            <a:r>
              <a:rPr lang="en-US" sz="2400">
                <a:solidFill>
                  <a:schemeClr val="bg1"/>
                </a:solidFill>
              </a:rPr>
              <a:t>.</a:t>
            </a:r>
          </a:p>
        </p:txBody>
      </p:sp>
    </p:spTree>
    <p:extLst>
      <p:ext uri="{BB962C8B-B14F-4D97-AF65-F5344CB8AC3E}">
        <p14:creationId xmlns:p14="http://schemas.microsoft.com/office/powerpoint/2010/main" val="317759869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1827C-7608-E441-C28F-7152B06566A8}"/>
              </a:ext>
            </a:extLst>
          </p:cNvPr>
          <p:cNvSpPr>
            <a:spLocks noGrp="1"/>
          </p:cNvSpPr>
          <p:nvPr>
            <p:ph type="title"/>
          </p:nvPr>
        </p:nvSpPr>
        <p:spPr/>
        <p:txBody>
          <a:bodyPr/>
          <a:lstStyle/>
          <a:p>
            <a:r>
              <a:rPr lang="en-US" b="1" err="1">
                <a:latin typeface="Arial"/>
                <a:cs typeface="Arial"/>
              </a:rPr>
              <a:t>Categorising</a:t>
            </a:r>
            <a:r>
              <a:rPr lang="en-US" b="1">
                <a:latin typeface="Arial"/>
                <a:cs typeface="Arial"/>
              </a:rPr>
              <a:t> resistance</a:t>
            </a:r>
            <a:endParaRPr lang="en-US" b="1"/>
          </a:p>
        </p:txBody>
      </p:sp>
      <p:sp>
        <p:nvSpPr>
          <p:cNvPr id="3" name="TextBox 2">
            <a:extLst>
              <a:ext uri="{FF2B5EF4-FFF2-40B4-BE49-F238E27FC236}">
                <a16:creationId xmlns:a16="http://schemas.microsoft.com/office/drawing/2014/main" id="{2045A113-54AD-F170-A502-EB8CDC715637}"/>
              </a:ext>
            </a:extLst>
          </p:cNvPr>
          <p:cNvSpPr txBox="1"/>
          <p:nvPr/>
        </p:nvSpPr>
        <p:spPr>
          <a:xfrm>
            <a:off x="1046922" y="2043039"/>
            <a:ext cx="9733967" cy="40318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indent="-228600"/>
            <a:r>
              <a:rPr lang="en-US" sz="2400">
                <a:solidFill>
                  <a:srgbClr val="964091"/>
                </a:solidFill>
                <a:latin typeface="Arial"/>
                <a:cs typeface="Arial"/>
              </a:rPr>
              <a:t>Why</a:t>
            </a:r>
            <a:r>
              <a:rPr lang="en-US" sz="2400">
                <a:solidFill>
                  <a:srgbClr val="0F2235"/>
                </a:solidFill>
                <a:latin typeface="Arial"/>
                <a:cs typeface="Arial"/>
              </a:rPr>
              <a:t> does this resistance exist? Is it specifically about gender equality or other issues?</a:t>
            </a:r>
            <a:endParaRPr lang="en-US" sz="2400">
              <a:solidFill>
                <a:srgbClr val="0F2235"/>
              </a:solidFill>
              <a:latin typeface="Arial"/>
              <a:ea typeface="Open Sans"/>
              <a:cs typeface="Open Sans"/>
            </a:endParaRPr>
          </a:p>
          <a:p>
            <a:endParaRPr lang="en-US" sz="2400">
              <a:solidFill>
                <a:srgbClr val="0F2235"/>
              </a:solidFill>
              <a:latin typeface="Arial"/>
              <a:ea typeface="Open Sans"/>
              <a:cs typeface="Open Sans"/>
            </a:endParaRPr>
          </a:p>
          <a:p>
            <a:pPr marL="228600" indent="-228600"/>
            <a:r>
              <a:rPr lang="en-US" sz="2400">
                <a:solidFill>
                  <a:srgbClr val="964091"/>
                </a:solidFill>
                <a:latin typeface="Arial"/>
                <a:cs typeface="Arial"/>
              </a:rPr>
              <a:t>How</a:t>
            </a:r>
            <a:r>
              <a:rPr lang="en-US" sz="2400">
                <a:solidFill>
                  <a:srgbClr val="0F2235"/>
                </a:solidFill>
                <a:latin typeface="Arial"/>
                <a:cs typeface="Arial"/>
              </a:rPr>
              <a:t> is this resistance manifested? Actively/explicitly or passively/implicitly</a:t>
            </a:r>
            <a:endParaRPr lang="en-US" sz="2400">
              <a:solidFill>
                <a:srgbClr val="0F2235"/>
              </a:solidFill>
              <a:latin typeface="Arial"/>
              <a:ea typeface="Open Sans"/>
              <a:cs typeface="Open Sans"/>
            </a:endParaRPr>
          </a:p>
          <a:p>
            <a:pPr marL="228600" indent="-228600"/>
            <a:endParaRPr lang="en-US" sz="2400">
              <a:solidFill>
                <a:srgbClr val="0F2235"/>
              </a:solidFill>
              <a:latin typeface="Arial"/>
              <a:cs typeface="Arial"/>
            </a:endParaRPr>
          </a:p>
          <a:p>
            <a:pPr marL="228600" indent="-228600"/>
            <a:r>
              <a:rPr lang="en-US" sz="2400">
                <a:solidFill>
                  <a:srgbClr val="964091"/>
                </a:solidFill>
                <a:latin typeface="Arial"/>
                <a:cs typeface="Arial"/>
              </a:rPr>
              <a:t>Who</a:t>
            </a:r>
            <a:r>
              <a:rPr lang="en-US" sz="2400">
                <a:solidFill>
                  <a:srgbClr val="0F2235"/>
                </a:solidFill>
                <a:latin typeface="Arial"/>
                <a:cs typeface="Arial"/>
              </a:rPr>
              <a:t> is resisting? Individual, groups or institutional</a:t>
            </a:r>
          </a:p>
          <a:p>
            <a:pPr marL="228600" indent="-228600"/>
            <a:endParaRPr lang="en-US" sz="2400">
              <a:solidFill>
                <a:srgbClr val="0F2235"/>
              </a:solidFill>
              <a:latin typeface="Arial"/>
              <a:ea typeface="Open Sans"/>
              <a:cs typeface="Arial"/>
            </a:endParaRPr>
          </a:p>
          <a:p>
            <a:pPr marL="228600" indent="-228600"/>
            <a:endParaRPr lang="en-US" sz="2400">
              <a:solidFill>
                <a:srgbClr val="0F2235"/>
              </a:solidFill>
              <a:latin typeface="Arial"/>
              <a:ea typeface="Open Sans"/>
              <a:cs typeface="Arial"/>
            </a:endParaRPr>
          </a:p>
          <a:p>
            <a:pPr marL="228600" indent="-228600"/>
            <a:endParaRPr lang="en-US" sz="2400">
              <a:solidFill>
                <a:srgbClr val="0F2235"/>
              </a:solidFill>
              <a:latin typeface="Arial"/>
              <a:ea typeface="Open Sans"/>
              <a:cs typeface="Arial"/>
            </a:endParaRPr>
          </a:p>
          <a:p>
            <a:pPr marL="228600" indent="-228600"/>
            <a:r>
              <a:rPr lang="en-US" sz="1600">
                <a:solidFill>
                  <a:srgbClr val="0F2235"/>
                </a:solidFill>
                <a:latin typeface="Arial"/>
                <a:ea typeface="Open Sans"/>
                <a:cs typeface="Arial"/>
              </a:rPr>
              <a:t>Source: Ferguson L. &amp; </a:t>
            </a:r>
            <a:r>
              <a:rPr lang="en-US" sz="1600" err="1">
                <a:solidFill>
                  <a:srgbClr val="0F2235"/>
                </a:solidFill>
                <a:latin typeface="Arial"/>
                <a:ea typeface="Open Sans"/>
                <a:cs typeface="Arial"/>
              </a:rPr>
              <a:t>Mergaert</a:t>
            </a:r>
            <a:r>
              <a:rPr lang="en-US" sz="1600">
                <a:solidFill>
                  <a:srgbClr val="0F2235"/>
                </a:solidFill>
                <a:latin typeface="Arial"/>
                <a:ea typeface="Open Sans"/>
                <a:cs typeface="Arial"/>
              </a:rPr>
              <a:t> L, Resistances to Structural Change in Gender Equality, SUPERA, 2022</a:t>
            </a:r>
            <a:endParaRPr lang="en-US" sz="1600">
              <a:solidFill>
                <a:srgbClr val="0F2235"/>
              </a:solidFill>
              <a:latin typeface="Arial"/>
              <a:ea typeface="Open Sans"/>
              <a:cs typeface="Open Sans"/>
            </a:endParaRPr>
          </a:p>
        </p:txBody>
      </p:sp>
    </p:spTree>
    <p:extLst>
      <p:ext uri="{BB962C8B-B14F-4D97-AF65-F5344CB8AC3E}">
        <p14:creationId xmlns:p14="http://schemas.microsoft.com/office/powerpoint/2010/main" val="235474670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319DFC7-E715-0C80-C422-6D0802F6DD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2DB0FE-E555-4FF5-9142-A5D5C85D46FD}"/>
              </a:ext>
            </a:extLst>
          </p:cNvPr>
          <p:cNvSpPr>
            <a:spLocks noGrp="1"/>
          </p:cNvSpPr>
          <p:nvPr>
            <p:ph type="title"/>
          </p:nvPr>
        </p:nvSpPr>
        <p:spPr/>
        <p:txBody>
          <a:bodyPr/>
          <a:lstStyle/>
          <a:p>
            <a:r>
              <a:rPr lang="en-US" b="1" err="1">
                <a:latin typeface="Arial"/>
                <a:cs typeface="Arial"/>
              </a:rPr>
              <a:t>Categorising</a:t>
            </a:r>
            <a:r>
              <a:rPr lang="en-US" b="1">
                <a:latin typeface="Arial"/>
                <a:cs typeface="Arial"/>
              </a:rPr>
              <a:t> resistance</a:t>
            </a:r>
            <a:endParaRPr lang="en-US" b="1"/>
          </a:p>
        </p:txBody>
      </p:sp>
      <p:sp>
        <p:nvSpPr>
          <p:cNvPr id="3" name="TextBox 2">
            <a:extLst>
              <a:ext uri="{FF2B5EF4-FFF2-40B4-BE49-F238E27FC236}">
                <a16:creationId xmlns:a16="http://schemas.microsoft.com/office/drawing/2014/main" id="{17A1C70A-73AB-DFFF-865E-D5A68353BD0C}"/>
              </a:ext>
            </a:extLst>
          </p:cNvPr>
          <p:cNvSpPr txBox="1"/>
          <p:nvPr/>
        </p:nvSpPr>
        <p:spPr>
          <a:xfrm>
            <a:off x="955372" y="2043039"/>
            <a:ext cx="10178525" cy="40318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indent="-228600"/>
            <a:r>
              <a:rPr lang="en-US" sz="2400" b="1">
                <a:solidFill>
                  <a:srgbClr val="964091"/>
                </a:solidFill>
                <a:latin typeface="Arial"/>
                <a:cs typeface="Arial"/>
              </a:rPr>
              <a:t>How?</a:t>
            </a:r>
          </a:p>
          <a:p>
            <a:pPr marL="228600" indent="-228600"/>
            <a:endParaRPr lang="en-US" sz="2400" b="1">
              <a:solidFill>
                <a:srgbClr val="0F2235"/>
              </a:solidFill>
              <a:latin typeface="Arial"/>
              <a:ea typeface="Open Sans"/>
              <a:cs typeface="Open Sans"/>
            </a:endParaRPr>
          </a:p>
          <a:p>
            <a:pPr marL="228600" indent="-228600"/>
            <a:endParaRPr lang="en-US" sz="2400" b="1">
              <a:solidFill>
                <a:srgbClr val="0F2235"/>
              </a:solidFill>
              <a:latin typeface="Arial"/>
              <a:cs typeface="Arial"/>
            </a:endParaRPr>
          </a:p>
          <a:p>
            <a:pPr marL="228600" indent="-228600"/>
            <a:r>
              <a:rPr lang="en-US" sz="2400" b="1">
                <a:solidFill>
                  <a:srgbClr val="964091"/>
                </a:solidFill>
                <a:latin typeface="Arial"/>
                <a:cs typeface="Arial"/>
              </a:rPr>
              <a:t>Who?</a:t>
            </a:r>
          </a:p>
          <a:p>
            <a:pPr marL="228600" indent="-228600"/>
            <a:endParaRPr lang="en-US" sz="2400" b="1">
              <a:solidFill>
                <a:srgbClr val="0F2235"/>
              </a:solidFill>
              <a:latin typeface="Arial"/>
              <a:cs typeface="Arial"/>
            </a:endParaRPr>
          </a:p>
          <a:p>
            <a:pPr marL="228600" indent="-228600"/>
            <a:endParaRPr lang="en-US" sz="2400" b="1">
              <a:solidFill>
                <a:srgbClr val="0F2235"/>
              </a:solidFill>
              <a:latin typeface="Arial"/>
              <a:cs typeface="Arial"/>
            </a:endParaRPr>
          </a:p>
          <a:p>
            <a:pPr marL="228600" indent="-228600"/>
            <a:r>
              <a:rPr lang="en-US" sz="2400" b="1">
                <a:solidFill>
                  <a:srgbClr val="964091"/>
                </a:solidFill>
                <a:latin typeface="Arial"/>
                <a:cs typeface="Arial"/>
              </a:rPr>
              <a:t>Why?</a:t>
            </a:r>
            <a:endParaRPr lang="en-US" sz="2400" b="1">
              <a:solidFill>
                <a:srgbClr val="0F2235"/>
              </a:solidFill>
              <a:latin typeface="Arial"/>
              <a:ea typeface="Open Sans"/>
              <a:cs typeface="Open Sans"/>
            </a:endParaRPr>
          </a:p>
          <a:p>
            <a:endParaRPr lang="en-US" sz="2400" b="1">
              <a:solidFill>
                <a:srgbClr val="0F2235"/>
              </a:solidFill>
              <a:latin typeface="Arial"/>
              <a:ea typeface="Open Sans"/>
              <a:cs typeface="Open Sans"/>
            </a:endParaRPr>
          </a:p>
          <a:p>
            <a:pPr marL="228600" indent="-228600"/>
            <a:endParaRPr lang="en-US" sz="2400">
              <a:solidFill>
                <a:srgbClr val="0F2235"/>
              </a:solidFill>
              <a:latin typeface="Arial"/>
              <a:ea typeface="Open Sans"/>
              <a:cs typeface="Arial"/>
            </a:endParaRPr>
          </a:p>
          <a:p>
            <a:pPr marL="228600" indent="-228600"/>
            <a:endParaRPr lang="en-US" sz="2400">
              <a:solidFill>
                <a:srgbClr val="0F2235"/>
              </a:solidFill>
              <a:latin typeface="Arial"/>
              <a:ea typeface="Open Sans"/>
              <a:cs typeface="Arial"/>
            </a:endParaRPr>
          </a:p>
          <a:p>
            <a:pPr marL="228600" indent="-228600"/>
            <a:r>
              <a:rPr lang="en-US" sz="1600">
                <a:solidFill>
                  <a:srgbClr val="0F2235"/>
                </a:solidFill>
                <a:latin typeface="Arial"/>
                <a:ea typeface="Open Sans"/>
                <a:cs typeface="Arial"/>
              </a:rPr>
              <a:t>Source: Ferguson L. &amp; </a:t>
            </a:r>
            <a:r>
              <a:rPr lang="en-US" sz="1600" err="1">
                <a:solidFill>
                  <a:srgbClr val="0F2235"/>
                </a:solidFill>
                <a:latin typeface="Arial"/>
                <a:ea typeface="Open Sans"/>
                <a:cs typeface="Arial"/>
              </a:rPr>
              <a:t>Mergaert</a:t>
            </a:r>
            <a:r>
              <a:rPr lang="en-US" sz="1600">
                <a:solidFill>
                  <a:srgbClr val="0F2235"/>
                </a:solidFill>
                <a:latin typeface="Arial"/>
                <a:ea typeface="Open Sans"/>
                <a:cs typeface="Arial"/>
              </a:rPr>
              <a:t> L, Resistances to Structural Change in Gender Equality, SUPERA, 2022</a:t>
            </a:r>
            <a:endParaRPr lang="en-US" sz="1600">
              <a:solidFill>
                <a:srgbClr val="0F2235"/>
              </a:solidFill>
              <a:latin typeface="Arial"/>
              <a:ea typeface="Open Sans"/>
              <a:cs typeface="Open Sans"/>
            </a:endParaRPr>
          </a:p>
        </p:txBody>
      </p:sp>
    </p:spTree>
    <p:extLst>
      <p:ext uri="{BB962C8B-B14F-4D97-AF65-F5344CB8AC3E}">
        <p14:creationId xmlns:p14="http://schemas.microsoft.com/office/powerpoint/2010/main" val="323287930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9741577" cy="778381"/>
          </a:xfrm>
        </p:spPr>
        <p:txBody>
          <a:bodyPr/>
          <a:lstStyle/>
          <a:p>
            <a:r>
              <a:rPr lang="en-US" b="1">
                <a:latin typeface="Arial" panose="020B0604020202020204" pitchFamily="34" charset="0"/>
                <a:cs typeface="Arial" panose="020B0604020202020204" pitchFamily="34" charset="0"/>
              </a:rPr>
              <a:t>How?</a:t>
            </a:r>
          </a:p>
        </p:txBody>
      </p:sp>
      <p:sp>
        <p:nvSpPr>
          <p:cNvPr id="6" name="Rectangle 5"/>
          <p:cNvSpPr/>
          <p:nvPr/>
        </p:nvSpPr>
        <p:spPr>
          <a:xfrm>
            <a:off x="1046921" y="2068759"/>
            <a:ext cx="4800169" cy="3485137"/>
          </a:xfrm>
          <a:prstGeom prst="rect">
            <a:avLst/>
          </a:prstGeom>
          <a:gradFill>
            <a:gsLst>
              <a:gs pos="0">
                <a:srgbClr val="AED7BD"/>
              </a:gs>
              <a:gs pos="100000">
                <a:srgbClr val="5792CE"/>
              </a:gs>
            </a:gsLst>
            <a:lin ang="7200000" scaled="0"/>
          </a:gradFill>
          <a:ln>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t" anchorCtr="0" forceAA="0" compatLnSpc="1">
            <a:prstTxWarp prst="textNoShape">
              <a:avLst/>
            </a:prstTxWarp>
            <a:noAutofit/>
          </a:bodyPr>
          <a:lstStyle/>
          <a:p>
            <a:endParaRPr lang="en-US" sz="3600" b="1">
              <a:solidFill>
                <a:srgbClr val="964091"/>
              </a:solidFill>
              <a:latin typeface="Arial" panose="020B0604020202020204" pitchFamily="34" charset="0"/>
              <a:ea typeface="Open Sans Semibold" charset="0"/>
              <a:cs typeface="Arial" panose="020B0604020202020204" pitchFamily="34" charset="0"/>
            </a:endParaRPr>
          </a:p>
          <a:p>
            <a:r>
              <a:rPr lang="en-US" sz="3600" b="1">
                <a:solidFill>
                  <a:srgbClr val="964091"/>
                </a:solidFill>
                <a:latin typeface="Arial" panose="020B0604020202020204" pitchFamily="34" charset="0"/>
                <a:ea typeface="Open Sans Semibold" charset="0"/>
                <a:cs typeface="Arial" panose="020B0604020202020204" pitchFamily="34" charset="0"/>
              </a:rPr>
              <a:t>Active</a:t>
            </a:r>
          </a:p>
          <a:p>
            <a:endParaRPr lang="en-US" sz="1200" b="1">
              <a:solidFill>
                <a:schemeClr val="bg1"/>
              </a:solidFill>
              <a:latin typeface="Arial" panose="020B0604020202020204" pitchFamily="34" charset="0"/>
              <a:ea typeface="Open Sans Semibold" charset="0"/>
              <a:cs typeface="Arial" panose="020B0604020202020204" pitchFamily="34" charset="0"/>
            </a:endParaRPr>
          </a:p>
          <a:p>
            <a:endParaRPr lang="en-US" sz="1200" b="1">
              <a:solidFill>
                <a:schemeClr val="bg1"/>
              </a:solidFill>
              <a:latin typeface="Arial" panose="020B0604020202020204" pitchFamily="34" charset="0"/>
              <a:ea typeface="Open Sans Semibold" charset="0"/>
              <a:cs typeface="Arial" panose="020B0604020202020204" pitchFamily="34" charset="0"/>
            </a:endParaRPr>
          </a:p>
          <a:p>
            <a:r>
              <a:rPr lang="en-GB">
                <a:solidFill>
                  <a:schemeClr val="bg1"/>
                </a:solidFill>
              </a:rPr>
              <a:t>Active or explicit resistance such as hostility, sexist humour, devaluation and disparaging comments</a:t>
            </a:r>
            <a:endParaRPr lang="cs-CZ">
              <a:solidFill>
                <a:schemeClr val="bg1"/>
              </a:solidFill>
            </a:endParaRPr>
          </a:p>
        </p:txBody>
      </p:sp>
      <p:sp>
        <p:nvSpPr>
          <p:cNvPr id="9" name="Rectangle 8">
            <a:extLst>
              <a:ext uri="{FF2B5EF4-FFF2-40B4-BE49-F238E27FC236}">
                <a16:creationId xmlns:a16="http://schemas.microsoft.com/office/drawing/2014/main" id="{D6EF3661-FB54-3C4F-B414-1FB2D5249103}"/>
              </a:ext>
            </a:extLst>
          </p:cNvPr>
          <p:cNvSpPr/>
          <p:nvPr/>
        </p:nvSpPr>
        <p:spPr>
          <a:xfrm>
            <a:off x="6344912" y="2068758"/>
            <a:ext cx="4800170" cy="3485137"/>
          </a:xfrm>
          <a:prstGeom prst="rect">
            <a:avLst/>
          </a:prstGeom>
          <a:gradFill>
            <a:gsLst>
              <a:gs pos="0">
                <a:srgbClr val="AED7BD"/>
              </a:gs>
              <a:gs pos="100000">
                <a:srgbClr val="5792CE"/>
              </a:gs>
            </a:gsLst>
            <a:lin ang="7200000" scaled="0"/>
          </a:gradFill>
          <a:ln>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t" anchorCtr="0" forceAA="0" compatLnSpc="1">
            <a:prstTxWarp prst="textNoShape">
              <a:avLst/>
            </a:prstTxWarp>
            <a:noAutofit/>
          </a:bodyPr>
          <a:lstStyle/>
          <a:p>
            <a:endParaRPr lang="en-US" sz="3600" b="1">
              <a:solidFill>
                <a:srgbClr val="964091"/>
              </a:solidFill>
              <a:latin typeface="Arial" panose="020B0604020202020204" pitchFamily="34" charset="0"/>
              <a:ea typeface="Open Sans Semibold" charset="0"/>
              <a:cs typeface="Arial" panose="020B0604020202020204" pitchFamily="34" charset="0"/>
            </a:endParaRPr>
          </a:p>
          <a:p>
            <a:r>
              <a:rPr lang="en-US" sz="3600" b="1">
                <a:solidFill>
                  <a:srgbClr val="964091"/>
                </a:solidFill>
                <a:latin typeface="Arial" panose="020B0604020202020204" pitchFamily="34" charset="0"/>
                <a:ea typeface="Open Sans Semibold" charset="0"/>
                <a:cs typeface="Arial" panose="020B0604020202020204" pitchFamily="34" charset="0"/>
              </a:rPr>
              <a:t>Passive</a:t>
            </a:r>
            <a:endParaRPr lang="cs-CZ" sz="3600" b="1">
              <a:solidFill>
                <a:srgbClr val="964091"/>
              </a:solidFill>
              <a:latin typeface="Arial" panose="020B0604020202020204" pitchFamily="34" charset="0"/>
              <a:ea typeface="Open Sans Semibold" charset="0"/>
              <a:cs typeface="Arial" panose="020B0604020202020204" pitchFamily="34" charset="0"/>
            </a:endParaRPr>
          </a:p>
          <a:p>
            <a:endParaRPr lang="cs-CZ" sz="1200" b="1">
              <a:solidFill>
                <a:srgbClr val="964091"/>
              </a:solidFill>
              <a:latin typeface="Arial" panose="020B0604020202020204" pitchFamily="34" charset="0"/>
              <a:ea typeface="Open Sans Semibold" charset="0"/>
              <a:cs typeface="Arial" panose="020B0604020202020204" pitchFamily="34" charset="0"/>
            </a:endParaRPr>
          </a:p>
          <a:p>
            <a:endParaRPr lang="en-US" sz="1200" b="1">
              <a:solidFill>
                <a:srgbClr val="964091"/>
              </a:solidFill>
              <a:latin typeface="Arial" panose="020B0604020202020204" pitchFamily="34" charset="0"/>
              <a:ea typeface="Open Sans Semibold" charset="0"/>
              <a:cs typeface="Arial" panose="020B0604020202020204" pitchFamily="34" charset="0"/>
            </a:endParaRPr>
          </a:p>
          <a:p>
            <a:r>
              <a:rPr lang="en-GB">
                <a:solidFill>
                  <a:schemeClr val="bg1"/>
                </a:solidFill>
              </a:rPr>
              <a:t>Passive or implicit resistance such as disengagement, working to rule, refusing to take initiative or make decisions, inertia, uncomfortable social atmosphere</a:t>
            </a:r>
          </a:p>
        </p:txBody>
      </p:sp>
    </p:spTree>
    <p:extLst>
      <p:ext uri="{BB962C8B-B14F-4D97-AF65-F5344CB8AC3E}">
        <p14:creationId xmlns:p14="http://schemas.microsoft.com/office/powerpoint/2010/main" val="40844736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9741577" cy="778381"/>
          </a:xfrm>
        </p:spPr>
        <p:txBody>
          <a:bodyPr/>
          <a:lstStyle/>
          <a:p>
            <a:r>
              <a:rPr lang="en-US" b="1">
                <a:latin typeface="Arial" panose="020B0604020202020204" pitchFamily="34" charset="0"/>
                <a:cs typeface="Arial" panose="020B0604020202020204" pitchFamily="34" charset="0"/>
              </a:rPr>
              <a:t>Who?</a:t>
            </a:r>
          </a:p>
        </p:txBody>
      </p:sp>
      <p:sp>
        <p:nvSpPr>
          <p:cNvPr id="6" name="Rectangle 5"/>
          <p:cNvSpPr/>
          <p:nvPr/>
        </p:nvSpPr>
        <p:spPr>
          <a:xfrm>
            <a:off x="660424" y="2059332"/>
            <a:ext cx="3487371" cy="3485137"/>
          </a:xfrm>
          <a:prstGeom prst="rect">
            <a:avLst/>
          </a:prstGeom>
          <a:gradFill>
            <a:gsLst>
              <a:gs pos="0">
                <a:srgbClr val="AED7BD"/>
              </a:gs>
              <a:gs pos="100000">
                <a:srgbClr val="5792CE"/>
              </a:gs>
            </a:gsLst>
            <a:lin ang="7200000" scaled="0"/>
          </a:gradFill>
          <a:ln>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t" anchorCtr="0" forceAA="0" compatLnSpc="1">
            <a:prstTxWarp prst="textNoShape">
              <a:avLst/>
            </a:prstTxWarp>
            <a:noAutofit/>
          </a:bodyPr>
          <a:lstStyle/>
          <a:p>
            <a:pPr>
              <a:spcBef>
                <a:spcPts val="1800"/>
              </a:spcBef>
            </a:pPr>
            <a:endParaRPr lang="en-GB" sz="3600" b="1">
              <a:solidFill>
                <a:srgbClr val="964091"/>
              </a:solidFill>
              <a:latin typeface="Arial" panose="020B0604020202020204" pitchFamily="34" charset="0"/>
              <a:ea typeface="Open Sans Semibold" charset="0"/>
              <a:cs typeface="Arial" panose="020B0604020202020204" pitchFamily="34" charset="0"/>
            </a:endParaRPr>
          </a:p>
          <a:p>
            <a:r>
              <a:rPr lang="en-GB" sz="3600" b="1">
                <a:solidFill>
                  <a:srgbClr val="964091"/>
                </a:solidFill>
                <a:latin typeface="Arial" panose="020B0604020202020204" pitchFamily="34" charset="0"/>
                <a:ea typeface="Open Sans Semibold" charset="0"/>
                <a:cs typeface="Arial" panose="020B0604020202020204" pitchFamily="34" charset="0"/>
              </a:rPr>
              <a:t>Individual </a:t>
            </a:r>
          </a:p>
          <a:p>
            <a:endParaRPr lang="en-GB" sz="1200">
              <a:solidFill>
                <a:schemeClr val="bg1"/>
              </a:solidFill>
              <a:latin typeface="Arial" panose="020B0604020202020204" pitchFamily="34" charset="0"/>
              <a:cs typeface="Arial" panose="020B0604020202020204" pitchFamily="34" charset="0"/>
            </a:endParaRPr>
          </a:p>
          <a:p>
            <a:r>
              <a:rPr lang="en-GB" sz="2000">
                <a:solidFill>
                  <a:schemeClr val="bg1"/>
                </a:solidFill>
              </a:rPr>
              <a:t>Single person</a:t>
            </a:r>
          </a:p>
        </p:txBody>
      </p:sp>
      <p:sp>
        <p:nvSpPr>
          <p:cNvPr id="3" name="Espace réservé du numéro de diapositive 2">
            <a:extLst>
              <a:ext uri="{FF2B5EF4-FFF2-40B4-BE49-F238E27FC236}">
                <a16:creationId xmlns:a16="http://schemas.microsoft.com/office/drawing/2014/main" id="{A481CB51-2C20-EB45-AEC8-013AE486BC75}"/>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pPr/>
              <a:t>116</a:t>
            </a:fld>
            <a:endParaRPr lang="fr-FR">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D6EF3661-FB54-3C4F-B414-1FB2D5249103}"/>
              </a:ext>
            </a:extLst>
          </p:cNvPr>
          <p:cNvSpPr/>
          <p:nvPr/>
        </p:nvSpPr>
        <p:spPr>
          <a:xfrm>
            <a:off x="8218247" y="2068758"/>
            <a:ext cx="3320162" cy="3485137"/>
          </a:xfrm>
          <a:prstGeom prst="rect">
            <a:avLst/>
          </a:prstGeom>
          <a:gradFill>
            <a:gsLst>
              <a:gs pos="0">
                <a:srgbClr val="AED7BD"/>
              </a:gs>
              <a:gs pos="100000">
                <a:srgbClr val="5792CE"/>
              </a:gs>
            </a:gsLst>
            <a:lin ang="7200000" scaled="0"/>
          </a:gradFill>
          <a:ln>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t" anchorCtr="0" forceAA="0" compatLnSpc="1">
            <a:prstTxWarp prst="textNoShape">
              <a:avLst/>
            </a:prstTxWarp>
            <a:noAutofit/>
          </a:bodyPr>
          <a:lstStyle/>
          <a:p>
            <a:endParaRPr lang="en-US" sz="3600" b="1">
              <a:solidFill>
                <a:srgbClr val="964091"/>
              </a:solidFill>
              <a:latin typeface="Arial" panose="020B0604020202020204" pitchFamily="34" charset="0"/>
              <a:ea typeface="Open Sans Semibold" charset="0"/>
              <a:cs typeface="Arial" panose="020B0604020202020204" pitchFamily="34" charset="0"/>
            </a:endParaRPr>
          </a:p>
          <a:p>
            <a:r>
              <a:rPr lang="en-US" sz="3600" b="1">
                <a:solidFill>
                  <a:srgbClr val="964091"/>
                </a:solidFill>
                <a:latin typeface="Arial" panose="020B0604020202020204" pitchFamily="34" charset="0"/>
                <a:ea typeface="Open Sans Semibold" charset="0"/>
                <a:cs typeface="Arial" panose="020B0604020202020204" pitchFamily="34" charset="0"/>
              </a:rPr>
              <a:t>Institutional</a:t>
            </a:r>
          </a:p>
          <a:p>
            <a:endParaRPr lang="en-US" sz="1200" b="1">
              <a:solidFill>
                <a:schemeClr val="bg1"/>
              </a:solidFill>
              <a:latin typeface="Arial" panose="020B0604020202020204" pitchFamily="34" charset="0"/>
              <a:ea typeface="Open Sans Semibold" charset="0"/>
              <a:cs typeface="Arial" panose="020B0604020202020204" pitchFamily="34" charset="0"/>
            </a:endParaRPr>
          </a:p>
          <a:p>
            <a:r>
              <a:rPr lang="en-GB" sz="2000">
                <a:solidFill>
                  <a:schemeClr val="bg1"/>
                </a:solidFill>
              </a:rPr>
              <a:t>More difficult to handle, product of institutional culture or an institution’s legal or administrative procedures</a:t>
            </a:r>
          </a:p>
        </p:txBody>
      </p:sp>
      <p:sp>
        <p:nvSpPr>
          <p:cNvPr id="4" name="Rectangle 8">
            <a:extLst>
              <a:ext uri="{FF2B5EF4-FFF2-40B4-BE49-F238E27FC236}">
                <a16:creationId xmlns:a16="http://schemas.microsoft.com/office/drawing/2014/main" id="{77465DCB-C75D-03C4-9865-0B3B60F56685}"/>
              </a:ext>
            </a:extLst>
          </p:cNvPr>
          <p:cNvSpPr/>
          <p:nvPr/>
        </p:nvSpPr>
        <p:spPr>
          <a:xfrm>
            <a:off x="4522940" y="2068759"/>
            <a:ext cx="3320162" cy="3485137"/>
          </a:xfrm>
          <a:prstGeom prst="rect">
            <a:avLst/>
          </a:prstGeom>
          <a:gradFill>
            <a:gsLst>
              <a:gs pos="0">
                <a:srgbClr val="AED7BD"/>
              </a:gs>
              <a:gs pos="100000">
                <a:srgbClr val="5792CE"/>
              </a:gs>
            </a:gsLst>
            <a:lin ang="7200000" scaled="0"/>
          </a:gradFill>
          <a:ln>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t" anchorCtr="0" forceAA="0" compatLnSpc="1">
            <a:prstTxWarp prst="textNoShape">
              <a:avLst/>
            </a:prstTxWarp>
            <a:noAutofit/>
          </a:bodyPr>
          <a:lstStyle/>
          <a:p>
            <a:endParaRPr lang="en-US" sz="3600" b="1">
              <a:solidFill>
                <a:srgbClr val="964091"/>
              </a:solidFill>
              <a:latin typeface="Arial" panose="020B0604020202020204" pitchFamily="34" charset="0"/>
              <a:ea typeface="Open Sans Semibold" charset="0"/>
              <a:cs typeface="Arial" panose="020B0604020202020204" pitchFamily="34" charset="0"/>
            </a:endParaRPr>
          </a:p>
          <a:p>
            <a:r>
              <a:rPr lang="en-US" sz="3600" b="1">
                <a:solidFill>
                  <a:srgbClr val="964091"/>
                </a:solidFill>
                <a:latin typeface="Arial" panose="020B0604020202020204" pitchFamily="34" charset="0"/>
                <a:ea typeface="Open Sans Semibold" charset="0"/>
                <a:cs typeface="Arial" panose="020B0604020202020204" pitchFamily="34" charset="0"/>
              </a:rPr>
              <a:t>Group</a:t>
            </a:r>
          </a:p>
          <a:p>
            <a:endParaRPr lang="en-US" sz="1200" b="1">
              <a:solidFill>
                <a:schemeClr val="bg1"/>
              </a:solidFill>
              <a:latin typeface="Arial" panose="020B0604020202020204" pitchFamily="34" charset="0"/>
              <a:ea typeface="Open Sans Semibold" charset="0"/>
              <a:cs typeface="Arial" panose="020B0604020202020204" pitchFamily="34" charset="0"/>
            </a:endParaRPr>
          </a:p>
          <a:p>
            <a:r>
              <a:rPr lang="en-GB" sz="2000">
                <a:solidFill>
                  <a:schemeClr val="bg1"/>
                </a:solidFill>
              </a:rPr>
              <a:t>Collective of individuals</a:t>
            </a:r>
          </a:p>
        </p:txBody>
      </p:sp>
      <p:sp>
        <p:nvSpPr>
          <p:cNvPr id="7" name="TextovéPole 6">
            <a:extLst>
              <a:ext uri="{FF2B5EF4-FFF2-40B4-BE49-F238E27FC236}">
                <a16:creationId xmlns:a16="http://schemas.microsoft.com/office/drawing/2014/main" id="{FAFDAB14-C2AA-205D-7A55-DEADC09794D7}"/>
              </a:ext>
            </a:extLst>
          </p:cNvPr>
          <p:cNvSpPr txBox="1"/>
          <p:nvPr/>
        </p:nvSpPr>
        <p:spPr>
          <a:xfrm>
            <a:off x="4560250" y="5728068"/>
            <a:ext cx="7187938" cy="369332"/>
          </a:xfrm>
          <a:prstGeom prst="rect">
            <a:avLst/>
          </a:prstGeom>
          <a:noFill/>
        </p:spPr>
        <p:txBody>
          <a:bodyPr wrap="square">
            <a:spAutoFit/>
          </a:bodyPr>
          <a:lstStyle/>
          <a:p>
            <a:pPr marL="0" indent="0" algn="r">
              <a:buNone/>
            </a:pPr>
            <a:r>
              <a:rPr lang="en-GB" sz="1800">
                <a:solidFill>
                  <a:srgbClr val="964091"/>
                </a:solidFill>
              </a:rPr>
              <a:t>Source: </a:t>
            </a:r>
            <a:r>
              <a:rPr lang="en-GB" sz="1800" b="1">
                <a:solidFill>
                  <a:srgbClr val="964091"/>
                </a:solidFill>
                <a:hlinkClick r:id="rId2">
                  <a:extLst>
                    <a:ext uri="{A12FA001-AC4F-418D-AE19-62706E023703}">
                      <ahyp:hlinkClr xmlns:ahyp="http://schemas.microsoft.com/office/drawing/2018/hyperlinkcolor" val="tx"/>
                    </a:ext>
                  </a:extLst>
                </a:hlinkClick>
              </a:rPr>
              <a:t>SUPERA Toolkit </a:t>
            </a:r>
            <a:r>
              <a:rPr lang="en-GB" sz="1800">
                <a:solidFill>
                  <a:srgbClr val="964091"/>
                </a:solidFill>
              </a:rPr>
              <a:t>by Lucy Ferguson and Lut </a:t>
            </a:r>
            <a:r>
              <a:rPr lang="en-GB" sz="1800" err="1">
                <a:solidFill>
                  <a:srgbClr val="964091"/>
                </a:solidFill>
              </a:rPr>
              <a:t>Mergaert</a:t>
            </a:r>
            <a:r>
              <a:rPr lang="en-GB" sz="1800">
                <a:solidFill>
                  <a:srgbClr val="964091"/>
                </a:solidFill>
              </a:rPr>
              <a:t> </a:t>
            </a:r>
            <a:endParaRPr lang="en-GB">
              <a:solidFill>
                <a:srgbClr val="964091"/>
              </a:solidFill>
            </a:endParaRPr>
          </a:p>
        </p:txBody>
      </p:sp>
    </p:spTree>
    <p:extLst>
      <p:ext uri="{BB962C8B-B14F-4D97-AF65-F5344CB8AC3E}">
        <p14:creationId xmlns:p14="http://schemas.microsoft.com/office/powerpoint/2010/main" val="67504900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6923" y="1129932"/>
            <a:ext cx="9728170" cy="778381"/>
          </a:xfrm>
        </p:spPr>
        <p:txBody>
          <a:bodyPr/>
          <a:lstStyle/>
          <a:p>
            <a:r>
              <a:rPr lang="en-US" b="1">
                <a:latin typeface="Arial" panose="020B0604020202020204" pitchFamily="34" charset="0"/>
                <a:cs typeface="Arial" panose="020B0604020202020204" pitchFamily="34" charset="0"/>
              </a:rPr>
              <a:t>Why?</a:t>
            </a:r>
          </a:p>
        </p:txBody>
      </p:sp>
      <p:sp>
        <p:nvSpPr>
          <p:cNvPr id="19" name="TextBox 11">
            <a:extLst>
              <a:ext uri="{FF2B5EF4-FFF2-40B4-BE49-F238E27FC236}">
                <a16:creationId xmlns:a16="http://schemas.microsoft.com/office/drawing/2014/main" id="{BBE63CCB-EF19-8E4B-8D92-4EF4FE00B7AC}"/>
              </a:ext>
            </a:extLst>
          </p:cNvPr>
          <p:cNvSpPr txBox="1"/>
          <p:nvPr/>
        </p:nvSpPr>
        <p:spPr>
          <a:xfrm>
            <a:off x="744718" y="2286743"/>
            <a:ext cx="10906811" cy="4001095"/>
          </a:xfrm>
          <a:prstGeom prst="rect">
            <a:avLst/>
          </a:prstGeom>
          <a:noFill/>
        </p:spPr>
        <p:txBody>
          <a:bodyPr wrap="square" lIns="0" rIns="0" rtlCol="0">
            <a:spAutoFit/>
          </a:bodyPr>
          <a:lstStyle/>
          <a:p>
            <a:pPr marL="342900" indent="-342900">
              <a:lnSpc>
                <a:spcPct val="100000"/>
              </a:lnSpc>
              <a:spcBef>
                <a:spcPts val="600"/>
              </a:spcBef>
              <a:buFont typeface="Wingdings" panose="05000000000000000000" pitchFamily="2" charset="2"/>
              <a:buChar char="q"/>
            </a:pPr>
            <a:r>
              <a:rPr lang="en-GB">
                <a:solidFill>
                  <a:schemeClr val="bg1"/>
                </a:solidFill>
              </a:rPr>
              <a:t>The brain treats threats that prevent social needs being met in the same way that it handles more urgent threats to our survival.</a:t>
            </a:r>
          </a:p>
          <a:p>
            <a:pPr marL="342900" indent="-342900">
              <a:spcBef>
                <a:spcPts val="600"/>
              </a:spcBef>
              <a:buFont typeface="Wingdings" panose="05000000000000000000" pitchFamily="2" charset="2"/>
              <a:buChar char="q"/>
            </a:pPr>
            <a:r>
              <a:rPr lang="en-GB">
                <a:solidFill>
                  <a:schemeClr val="bg1"/>
                </a:solidFill>
              </a:rPr>
              <a:t>Therefore, an exchange can trigger resistance if it is perceived in a way that constitutes </a:t>
            </a:r>
            <a:r>
              <a:rPr lang="en-GB" b="1">
                <a:solidFill>
                  <a:schemeClr val="bg1"/>
                </a:solidFill>
              </a:rPr>
              <a:t>a threat to the subconscious mind </a:t>
            </a:r>
            <a:r>
              <a:rPr lang="en-GB">
                <a:solidFill>
                  <a:schemeClr val="bg1"/>
                </a:solidFill>
              </a:rPr>
              <a:t>of the individual(s) involved </a:t>
            </a:r>
          </a:p>
          <a:p>
            <a:pPr marL="800065" lvl="1" indent="-342900">
              <a:spcBef>
                <a:spcPts val="600"/>
              </a:spcBef>
              <a:buFont typeface="Wingdings" panose="05000000000000000000" pitchFamily="2" charset="2"/>
              <a:buChar char="q"/>
            </a:pPr>
            <a:r>
              <a:rPr lang="en-GB" b="1">
                <a:solidFill>
                  <a:schemeClr val="bg1"/>
                </a:solidFill>
              </a:rPr>
              <a:t>Fight / Flight / Freeze / Appease</a:t>
            </a:r>
            <a:endParaRPr lang="en-GB">
              <a:solidFill>
                <a:schemeClr val="bg1"/>
              </a:solidFill>
            </a:endParaRPr>
          </a:p>
          <a:p>
            <a:pPr marL="742915" lvl="1" indent="-285750">
              <a:spcBef>
                <a:spcPts val="600"/>
              </a:spcBef>
              <a:buFont typeface="Wingdings" panose="05000000000000000000" pitchFamily="2" charset="2"/>
              <a:buChar char="q"/>
            </a:pPr>
            <a:r>
              <a:rPr lang="en-GB" sz="1600">
                <a:solidFill>
                  <a:schemeClr val="bg1"/>
                </a:solidFill>
              </a:rPr>
              <a:t>Threat to a status quo</a:t>
            </a:r>
          </a:p>
          <a:p>
            <a:pPr marL="1257230" lvl="2" indent="-342900">
              <a:spcBef>
                <a:spcPts val="600"/>
              </a:spcBef>
              <a:buFont typeface="Wingdings" panose="05000000000000000000" pitchFamily="2" charset="2"/>
              <a:buChar char="q"/>
            </a:pPr>
            <a:r>
              <a:rPr lang="en-GB" sz="1600">
                <a:solidFill>
                  <a:schemeClr val="bg1"/>
                </a:solidFill>
              </a:rPr>
              <a:t>About gender versus other issues</a:t>
            </a:r>
          </a:p>
          <a:p>
            <a:pPr marL="1657245" lvl="3" indent="-285750">
              <a:spcBef>
                <a:spcPts val="600"/>
              </a:spcBef>
              <a:buFont typeface="Wingdings" panose="05000000000000000000" pitchFamily="2" charset="2"/>
              <a:buChar char="q"/>
            </a:pPr>
            <a:r>
              <a:rPr lang="en-GB" sz="1400" b="1">
                <a:solidFill>
                  <a:srgbClr val="964091"/>
                </a:solidFill>
              </a:rPr>
              <a:t>S</a:t>
            </a:r>
            <a:r>
              <a:rPr lang="en-GB" sz="1400">
                <a:solidFill>
                  <a:schemeClr val="bg1"/>
                </a:solidFill>
              </a:rPr>
              <a:t>tatus – threat to our status /  relative importance to others</a:t>
            </a:r>
          </a:p>
          <a:p>
            <a:pPr marL="1657245" lvl="3" indent="-285750">
              <a:spcBef>
                <a:spcPts val="600"/>
              </a:spcBef>
              <a:buFont typeface="Wingdings" panose="05000000000000000000" pitchFamily="2" charset="2"/>
              <a:buChar char="q"/>
            </a:pPr>
            <a:r>
              <a:rPr lang="en-GB" sz="1400" b="1">
                <a:solidFill>
                  <a:srgbClr val="964091"/>
                </a:solidFill>
              </a:rPr>
              <a:t>C</a:t>
            </a:r>
            <a:r>
              <a:rPr lang="en-GB" sz="1400">
                <a:solidFill>
                  <a:schemeClr val="bg1"/>
                </a:solidFill>
              </a:rPr>
              <a:t>ertainty – threat to our ability to predict future (often resources)</a:t>
            </a:r>
          </a:p>
          <a:p>
            <a:pPr marL="1657245" lvl="3" indent="-285750">
              <a:spcBef>
                <a:spcPts val="600"/>
              </a:spcBef>
              <a:buFont typeface="Wingdings" panose="05000000000000000000" pitchFamily="2" charset="2"/>
              <a:buChar char="q"/>
            </a:pPr>
            <a:r>
              <a:rPr lang="en-GB" sz="1400" b="1">
                <a:solidFill>
                  <a:srgbClr val="964091"/>
                </a:solidFill>
              </a:rPr>
              <a:t>A</a:t>
            </a:r>
            <a:r>
              <a:rPr lang="en-GB" sz="1400">
                <a:solidFill>
                  <a:schemeClr val="bg1"/>
                </a:solidFill>
              </a:rPr>
              <a:t>utonomy – threat to our sense of control over events</a:t>
            </a:r>
          </a:p>
          <a:p>
            <a:pPr marL="1657245" lvl="3" indent="-285750">
              <a:spcBef>
                <a:spcPts val="600"/>
              </a:spcBef>
              <a:buFont typeface="Wingdings" panose="05000000000000000000" pitchFamily="2" charset="2"/>
              <a:buChar char="q"/>
            </a:pPr>
            <a:r>
              <a:rPr lang="en-GB" sz="1400" b="1">
                <a:solidFill>
                  <a:srgbClr val="964091"/>
                </a:solidFill>
              </a:rPr>
              <a:t>R</a:t>
            </a:r>
            <a:r>
              <a:rPr lang="en-GB" sz="1400">
                <a:solidFill>
                  <a:schemeClr val="bg1"/>
                </a:solidFill>
              </a:rPr>
              <a:t>elatedness – threat to feeling included, bonding</a:t>
            </a:r>
          </a:p>
          <a:p>
            <a:pPr marL="1657245" lvl="3" indent="-285750">
              <a:spcBef>
                <a:spcPts val="600"/>
              </a:spcBef>
              <a:buFont typeface="Wingdings" panose="05000000000000000000" pitchFamily="2" charset="2"/>
              <a:buChar char="q"/>
            </a:pPr>
            <a:r>
              <a:rPr lang="en-GB" sz="1400" b="1">
                <a:solidFill>
                  <a:srgbClr val="964091"/>
                </a:solidFill>
              </a:rPr>
              <a:t>F</a:t>
            </a:r>
            <a:r>
              <a:rPr lang="en-GB" sz="1400">
                <a:solidFill>
                  <a:schemeClr val="bg1"/>
                </a:solidFill>
              </a:rPr>
              <a:t>airness – threat to principle of fairness, reciprocity and mutual benefit</a:t>
            </a:r>
          </a:p>
          <a:p>
            <a:pPr marL="1371600" lvl="3" algn="r">
              <a:spcBef>
                <a:spcPts val="600"/>
              </a:spcBef>
            </a:pPr>
            <a:r>
              <a:rPr lang="en-GB" sz="1200">
                <a:solidFill>
                  <a:schemeClr val="bg1"/>
                </a:solidFill>
              </a:rPr>
              <a:t>Source: SCARF model by David Rock </a:t>
            </a:r>
            <a:endParaRPr lang="en-GB" sz="1400">
              <a:solidFill>
                <a:schemeClr val="bg1"/>
              </a:solidFill>
            </a:endParaRPr>
          </a:p>
        </p:txBody>
      </p:sp>
    </p:spTree>
    <p:extLst>
      <p:ext uri="{BB962C8B-B14F-4D97-AF65-F5344CB8AC3E}">
        <p14:creationId xmlns:p14="http://schemas.microsoft.com/office/powerpoint/2010/main" val="3936275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81F6F-1A03-D140-DC83-F906269D13C0}"/>
              </a:ext>
            </a:extLst>
          </p:cNvPr>
          <p:cNvSpPr>
            <a:spLocks noGrp="1"/>
          </p:cNvSpPr>
          <p:nvPr>
            <p:ph type="title"/>
          </p:nvPr>
        </p:nvSpPr>
        <p:spPr>
          <a:xfrm>
            <a:off x="1046922" y="1129932"/>
            <a:ext cx="2760990" cy="1863789"/>
          </a:xfrm>
        </p:spPr>
        <p:txBody>
          <a:bodyPr/>
          <a:lstStyle/>
          <a:p>
            <a:r>
              <a:rPr lang="en-US" b="1"/>
              <a:t>Forms of resistance in a training context</a:t>
            </a:r>
            <a:endParaRPr lang="en-US">
              <a:solidFill>
                <a:srgbClr val="000000"/>
              </a:solidFill>
            </a:endParaRPr>
          </a:p>
          <a:p>
            <a:endParaRPr lang="en-US"/>
          </a:p>
        </p:txBody>
      </p:sp>
      <p:pic>
        <p:nvPicPr>
          <p:cNvPr id="6" name="Picture 5" descr="A black screen with white text&#10;&#10;Description automatically generated">
            <a:extLst>
              <a:ext uri="{FF2B5EF4-FFF2-40B4-BE49-F238E27FC236}">
                <a16:creationId xmlns:a16="http://schemas.microsoft.com/office/drawing/2014/main" id="{1D7AF019-B24C-8B1C-8353-9AE949B9F660}"/>
              </a:ext>
            </a:extLst>
          </p:cNvPr>
          <p:cNvPicPr>
            <a:picLocks noChangeAspect="1"/>
          </p:cNvPicPr>
          <p:nvPr/>
        </p:nvPicPr>
        <p:blipFill>
          <a:blip r:embed="rId3"/>
          <a:stretch>
            <a:fillRect/>
          </a:stretch>
        </p:blipFill>
        <p:spPr>
          <a:xfrm>
            <a:off x="3925150" y="589988"/>
            <a:ext cx="7957253" cy="5678023"/>
          </a:xfrm>
          <a:prstGeom prst="rect">
            <a:avLst/>
          </a:prstGeom>
          <a:ln>
            <a:solidFill>
              <a:schemeClr val="bg1"/>
            </a:solidFill>
          </a:ln>
        </p:spPr>
      </p:pic>
    </p:spTree>
    <p:extLst>
      <p:ext uri="{BB962C8B-B14F-4D97-AF65-F5344CB8AC3E}">
        <p14:creationId xmlns:p14="http://schemas.microsoft.com/office/powerpoint/2010/main" val="131467209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35F59-8550-B81B-B27A-04272F962C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729000-C3AA-409A-F159-74B25E67FE99}"/>
              </a:ext>
            </a:extLst>
          </p:cNvPr>
          <p:cNvSpPr>
            <a:spLocks noGrp="1"/>
          </p:cNvSpPr>
          <p:nvPr>
            <p:ph type="title"/>
          </p:nvPr>
        </p:nvSpPr>
        <p:spPr>
          <a:xfrm>
            <a:off x="1046922" y="1129932"/>
            <a:ext cx="2760990" cy="1863789"/>
          </a:xfrm>
        </p:spPr>
        <p:txBody>
          <a:bodyPr/>
          <a:lstStyle/>
          <a:p>
            <a:r>
              <a:rPr lang="en-US" b="1"/>
              <a:t>Forms of resistance in a training context</a:t>
            </a:r>
            <a:endParaRPr lang="en-US">
              <a:solidFill>
                <a:srgbClr val="000000"/>
              </a:solidFill>
            </a:endParaRPr>
          </a:p>
          <a:p>
            <a:endParaRPr lang="en-US"/>
          </a:p>
        </p:txBody>
      </p:sp>
      <p:sp>
        <p:nvSpPr>
          <p:cNvPr id="3" name="TextBox 2">
            <a:extLst>
              <a:ext uri="{FF2B5EF4-FFF2-40B4-BE49-F238E27FC236}">
                <a16:creationId xmlns:a16="http://schemas.microsoft.com/office/drawing/2014/main" id="{13F30782-5F0B-040E-8CC7-5A4321ABC79B}"/>
              </a:ext>
            </a:extLst>
          </p:cNvPr>
          <p:cNvSpPr txBox="1"/>
          <p:nvPr/>
        </p:nvSpPr>
        <p:spPr>
          <a:xfrm>
            <a:off x="4684902" y="1129932"/>
            <a:ext cx="6460176" cy="1754326"/>
          </a:xfrm>
          <a:prstGeom prst="rect">
            <a:avLst/>
          </a:prstGeom>
          <a:noFill/>
        </p:spPr>
        <p:txBody>
          <a:bodyPr wrap="square" lIns="91440" tIns="45720" rIns="91440" bIns="45720" rtlCol="0" anchor="t">
            <a:spAutoFit/>
          </a:bodyPr>
          <a:lstStyle/>
          <a:p>
            <a:r>
              <a:rPr lang="en-GB">
                <a:latin typeface="Arial"/>
                <a:cs typeface="Arial"/>
              </a:rPr>
              <a:t>How to adapt these form of resistance to the context of trainings on gender-based violence in academia?</a:t>
            </a:r>
          </a:p>
          <a:p>
            <a:endParaRPr lang="en-GB">
              <a:latin typeface="Arial"/>
              <a:cs typeface="Arial"/>
            </a:endParaRPr>
          </a:p>
          <a:p>
            <a:r>
              <a:rPr lang="en-GB">
                <a:latin typeface="Arial"/>
                <a:cs typeface="Arial"/>
              </a:rPr>
              <a:t>Can you share (add) some examples of experience</a:t>
            </a:r>
            <a:br>
              <a:rPr lang="en-GB">
                <a:latin typeface="Arial"/>
                <a:cs typeface="Arial"/>
              </a:rPr>
            </a:br>
            <a:r>
              <a:rPr lang="en-GB">
                <a:latin typeface="Arial"/>
                <a:cs typeface="Arial"/>
              </a:rPr>
              <a:t>of resistances in implementing gender-based violence actions or in trainings?</a:t>
            </a:r>
          </a:p>
        </p:txBody>
      </p:sp>
    </p:spTree>
    <p:extLst>
      <p:ext uri="{BB962C8B-B14F-4D97-AF65-F5344CB8AC3E}">
        <p14:creationId xmlns:p14="http://schemas.microsoft.com/office/powerpoint/2010/main" val="6380304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3C7DF-E003-4BED-F6D5-F1E27F579AF4}"/>
              </a:ext>
            </a:extLst>
          </p:cNvPr>
          <p:cNvSpPr>
            <a:spLocks noGrp="1"/>
          </p:cNvSpPr>
          <p:nvPr>
            <p:ph type="title"/>
          </p:nvPr>
        </p:nvSpPr>
        <p:spPr/>
        <p:txBody>
          <a:bodyPr/>
          <a:lstStyle/>
          <a:p>
            <a:r>
              <a:rPr lang="fr-FR" b="1">
                <a:latin typeface="Arial"/>
                <a:cs typeface="Arial"/>
              </a:rPr>
              <a:t>Ice-breaker </a:t>
            </a:r>
            <a:r>
              <a:rPr lang="fr-FR" b="1" err="1">
                <a:latin typeface="Arial"/>
                <a:cs typeface="Arial"/>
              </a:rPr>
              <a:t>activity</a:t>
            </a:r>
            <a:endParaRPr lang="en-US" b="1">
              <a:latin typeface="Arial"/>
              <a:cs typeface="Arial"/>
            </a:endParaRPr>
          </a:p>
        </p:txBody>
      </p:sp>
      <p:sp>
        <p:nvSpPr>
          <p:cNvPr id="4" name="TextBox 3">
            <a:extLst>
              <a:ext uri="{FF2B5EF4-FFF2-40B4-BE49-F238E27FC236}">
                <a16:creationId xmlns:a16="http://schemas.microsoft.com/office/drawing/2014/main" id="{C6D72D19-7AC1-923F-832C-DB91B1A6C932}"/>
              </a:ext>
            </a:extLst>
          </p:cNvPr>
          <p:cNvSpPr txBox="1"/>
          <p:nvPr/>
        </p:nvSpPr>
        <p:spPr>
          <a:xfrm>
            <a:off x="1046921" y="2461564"/>
            <a:ext cx="10648689"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3200" b="1">
                <a:solidFill>
                  <a:srgbClr val="5792CE"/>
                </a:solidFill>
                <a:latin typeface="Arial"/>
                <a:cs typeface="Arial"/>
              </a:rPr>
              <a:t>Goal: identify </a:t>
            </a:r>
            <a:r>
              <a:rPr lang="en-GB" sz="3200" b="1" u="sng">
                <a:solidFill>
                  <a:srgbClr val="5792CE"/>
                </a:solidFill>
                <a:latin typeface="Arial"/>
                <a:cs typeface="Arial"/>
              </a:rPr>
              <a:t>two</a:t>
            </a:r>
            <a:r>
              <a:rPr lang="en-GB" sz="3200" b="1">
                <a:solidFill>
                  <a:srgbClr val="5792CE"/>
                </a:solidFill>
                <a:latin typeface="Arial"/>
                <a:cs typeface="Arial"/>
              </a:rPr>
              <a:t> things you have in common</a:t>
            </a:r>
            <a:endParaRPr lang="en-US" sz="2400">
              <a:solidFill>
                <a:srgbClr val="5792CE"/>
              </a:solidFill>
              <a:latin typeface="Arial"/>
              <a:cs typeface="Arial"/>
            </a:endParaRPr>
          </a:p>
          <a:p>
            <a:r>
              <a:rPr lang="en-US" sz="2400">
                <a:latin typeface="Arial"/>
                <a:cs typeface="Arial"/>
              </a:rPr>
              <a:t>​</a:t>
            </a:r>
            <a:endParaRPr lang="en-US">
              <a:latin typeface="Arial"/>
              <a:cs typeface="Arial"/>
            </a:endParaRPr>
          </a:p>
        </p:txBody>
      </p:sp>
    </p:spTree>
    <p:extLst>
      <p:ext uri="{BB962C8B-B14F-4D97-AF65-F5344CB8AC3E}">
        <p14:creationId xmlns:p14="http://schemas.microsoft.com/office/powerpoint/2010/main" val="110369712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C4FF0-FB10-3DC5-4812-5171ACB447BB}"/>
              </a:ext>
            </a:extLst>
          </p:cNvPr>
          <p:cNvSpPr>
            <a:spLocks noGrp="1"/>
          </p:cNvSpPr>
          <p:nvPr>
            <p:ph type="title"/>
          </p:nvPr>
        </p:nvSpPr>
        <p:spPr/>
        <p:txBody>
          <a:bodyPr/>
          <a:lstStyle/>
          <a:p>
            <a:r>
              <a:rPr lang="en-GB"/>
              <a:t>Draft of the </a:t>
            </a:r>
            <a:r>
              <a:rPr lang="en-GB" err="1"/>
              <a:t>args</a:t>
            </a:r>
            <a:r>
              <a:rPr lang="en-GB"/>
              <a:t> and answers for Miro board</a:t>
            </a:r>
          </a:p>
        </p:txBody>
      </p:sp>
      <p:graphicFrame>
        <p:nvGraphicFramePr>
          <p:cNvPr id="4" name="Table 3">
            <a:extLst>
              <a:ext uri="{FF2B5EF4-FFF2-40B4-BE49-F238E27FC236}">
                <a16:creationId xmlns:a16="http://schemas.microsoft.com/office/drawing/2014/main" id="{B40A9A57-7050-9D76-3BCF-7F1E8DF722EE}"/>
              </a:ext>
            </a:extLst>
          </p:cNvPr>
          <p:cNvGraphicFramePr>
            <a:graphicFrameLocks noGrp="1"/>
          </p:cNvGraphicFramePr>
          <p:nvPr>
            <p:extLst>
              <p:ext uri="{D42A27DB-BD31-4B8C-83A1-F6EECF244321}">
                <p14:modId xmlns:p14="http://schemas.microsoft.com/office/powerpoint/2010/main" val="1431706163"/>
              </p:ext>
            </p:extLst>
          </p:nvPr>
        </p:nvGraphicFramePr>
        <p:xfrm>
          <a:off x="516835" y="1908313"/>
          <a:ext cx="11330608" cy="4452036"/>
        </p:xfrm>
        <a:graphic>
          <a:graphicData uri="http://schemas.openxmlformats.org/drawingml/2006/table">
            <a:tbl>
              <a:tblPr/>
              <a:tblGrid>
                <a:gridCol w="4235639">
                  <a:extLst>
                    <a:ext uri="{9D8B030D-6E8A-4147-A177-3AD203B41FA5}">
                      <a16:colId xmlns:a16="http://schemas.microsoft.com/office/drawing/2014/main" val="955823098"/>
                    </a:ext>
                  </a:extLst>
                </a:gridCol>
                <a:gridCol w="7094969">
                  <a:extLst>
                    <a:ext uri="{9D8B030D-6E8A-4147-A177-3AD203B41FA5}">
                      <a16:colId xmlns:a16="http://schemas.microsoft.com/office/drawing/2014/main" val="1228425761"/>
                    </a:ext>
                  </a:extLst>
                </a:gridCol>
              </a:tblGrid>
              <a:tr h="53738">
                <a:tc>
                  <a:txBody>
                    <a:bodyPr/>
                    <a:lstStyle/>
                    <a:p>
                      <a:r>
                        <a:rPr lang="en-GB" sz="1600" b="1">
                          <a:latin typeface="Arial"/>
                          <a:cs typeface="Arial"/>
                        </a:rPr>
                        <a:t>Argument</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b="1">
                          <a:latin typeface="Arial"/>
                          <a:cs typeface="Arial"/>
                        </a:rPr>
                        <a:t>Answer</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1731581612"/>
                  </a:ext>
                </a:extLst>
              </a:tr>
              <a:tr h="255256">
                <a:tc>
                  <a:txBody>
                    <a:bodyPr/>
                    <a:lstStyle/>
                    <a:p>
                      <a:r>
                        <a:rPr lang="en-GB" sz="1600" b="1">
                          <a:latin typeface="Arial"/>
                          <a:cs typeface="Arial"/>
                        </a:rPr>
                        <a:t>1. "Gender-based violence doesn’t happen in our university."</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Research consistently shows that gender-based violence occurs in all universities, regardless of location or prestige. Underreporting and institutional silence can make it seem invisible, but student and staff experiences tell a different story.</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2247389232"/>
                  </a:ext>
                </a:extLst>
              </a:tr>
              <a:tr h="214953">
                <a:tc>
                  <a:txBody>
                    <a:bodyPr/>
                    <a:lstStyle/>
                    <a:p>
                      <a:r>
                        <a:rPr lang="en-GB" sz="1600" b="1" dirty="0">
                          <a:latin typeface="Arial"/>
                          <a:cs typeface="Arial"/>
                        </a:rPr>
                        <a:t>2. "If gender-based violence were a real issue, people would report it."</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Many survivors do not report gender-based violence due to fear of retaliation, stigma, lack of trust in institutional responses, or concerns that they won’t be believed. Low reporting rates do not mean gender-based violence doesn’t happen.</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699145988"/>
                  </a:ext>
                </a:extLst>
              </a:tr>
              <a:tr h="214953">
                <a:tc>
                  <a:txBody>
                    <a:bodyPr/>
                    <a:lstStyle/>
                    <a:p>
                      <a:r>
                        <a:rPr lang="en-GB" sz="1600" b="1">
                          <a:latin typeface="Arial"/>
                          <a:cs typeface="Arial"/>
                        </a:rPr>
                        <a:t>3. "We have a (zero-tolerance) policy, so the problem is already addressed."</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A policy is only effective if it is implemented, monitored, and enforced. Without awareness, training, and support structures, zero-tolerance policies remain symbolic rather than impactful.</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2886990177"/>
                  </a:ext>
                </a:extLst>
              </a:tr>
              <a:tr h="214953">
                <a:tc>
                  <a:txBody>
                    <a:bodyPr/>
                    <a:lstStyle/>
                    <a:p>
                      <a:r>
                        <a:rPr lang="en-GB" sz="1600" b="1">
                          <a:latin typeface="Arial"/>
                          <a:cs typeface="Arial"/>
                        </a:rPr>
                        <a:t>4. "Universities should focus on real issues like education, not social issues like gender-based violence."</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Universities have a duty of care toward students and staff. Gender-based violence impacts academic performance, mental health, and career progression, making it a core institutional issue.</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43721731"/>
                  </a:ext>
                </a:extLst>
              </a:tr>
              <a:tr h="214953">
                <a:tc>
                  <a:txBody>
                    <a:bodyPr/>
                    <a:lstStyle/>
                    <a:p>
                      <a:r>
                        <a:rPr lang="en-GB" sz="1600" b="1">
                          <a:latin typeface="Arial"/>
                          <a:cs typeface="Arial"/>
                        </a:rPr>
                        <a:t>5. "Addressing gender-based violence will harm the university’s reputation."</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Ignoring gender-based violence is far more damaging. Institutions that take proactive steps to address gender-based violence build trust, create safer environments, and enhance their reputation for ethical leadership.</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2156543316"/>
                  </a:ext>
                </a:extLst>
              </a:tr>
            </a:tbl>
          </a:graphicData>
        </a:graphic>
      </p:graphicFrame>
    </p:spTree>
    <p:extLst>
      <p:ext uri="{BB962C8B-B14F-4D97-AF65-F5344CB8AC3E}">
        <p14:creationId xmlns:p14="http://schemas.microsoft.com/office/powerpoint/2010/main" val="150223086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43E03E2-AB2C-4B20-5507-E680FA7F2F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EC44D9-5795-0ECC-6104-2F9DAA2507C0}"/>
              </a:ext>
            </a:extLst>
          </p:cNvPr>
          <p:cNvSpPr>
            <a:spLocks noGrp="1"/>
          </p:cNvSpPr>
          <p:nvPr>
            <p:ph type="title"/>
          </p:nvPr>
        </p:nvSpPr>
        <p:spPr/>
        <p:txBody>
          <a:bodyPr/>
          <a:lstStyle/>
          <a:p>
            <a:r>
              <a:rPr lang="en-GB"/>
              <a:t>Draft of the </a:t>
            </a:r>
            <a:r>
              <a:rPr lang="en-GB" err="1"/>
              <a:t>args</a:t>
            </a:r>
            <a:r>
              <a:rPr lang="en-GB"/>
              <a:t> and answers for Miro board</a:t>
            </a:r>
          </a:p>
        </p:txBody>
      </p:sp>
      <p:graphicFrame>
        <p:nvGraphicFramePr>
          <p:cNvPr id="4" name="Table 3">
            <a:extLst>
              <a:ext uri="{FF2B5EF4-FFF2-40B4-BE49-F238E27FC236}">
                <a16:creationId xmlns:a16="http://schemas.microsoft.com/office/drawing/2014/main" id="{C3567679-1C14-0643-BDB9-25F74F8BB971}"/>
              </a:ext>
            </a:extLst>
          </p:cNvPr>
          <p:cNvGraphicFramePr>
            <a:graphicFrameLocks noGrp="1"/>
          </p:cNvGraphicFramePr>
          <p:nvPr>
            <p:extLst>
              <p:ext uri="{D42A27DB-BD31-4B8C-83A1-F6EECF244321}">
                <p14:modId xmlns:p14="http://schemas.microsoft.com/office/powerpoint/2010/main" val="2604761514"/>
              </p:ext>
            </p:extLst>
          </p:nvPr>
        </p:nvGraphicFramePr>
        <p:xfrm>
          <a:off x="516835" y="1908313"/>
          <a:ext cx="11330608" cy="4208196"/>
        </p:xfrm>
        <a:graphic>
          <a:graphicData uri="http://schemas.openxmlformats.org/drawingml/2006/table">
            <a:tbl>
              <a:tblPr/>
              <a:tblGrid>
                <a:gridCol w="4235639">
                  <a:extLst>
                    <a:ext uri="{9D8B030D-6E8A-4147-A177-3AD203B41FA5}">
                      <a16:colId xmlns:a16="http://schemas.microsoft.com/office/drawing/2014/main" val="955823098"/>
                    </a:ext>
                  </a:extLst>
                </a:gridCol>
                <a:gridCol w="7094969">
                  <a:extLst>
                    <a:ext uri="{9D8B030D-6E8A-4147-A177-3AD203B41FA5}">
                      <a16:colId xmlns:a16="http://schemas.microsoft.com/office/drawing/2014/main" val="1228425761"/>
                    </a:ext>
                  </a:extLst>
                </a:gridCol>
              </a:tblGrid>
              <a:tr h="53738">
                <a:tc>
                  <a:txBody>
                    <a:bodyPr/>
                    <a:lstStyle/>
                    <a:p>
                      <a:r>
                        <a:rPr lang="en-GB" sz="1600" b="1">
                          <a:latin typeface="Arial"/>
                          <a:cs typeface="Arial"/>
                        </a:rPr>
                        <a:t>Argument</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b="1">
                          <a:latin typeface="Arial"/>
                          <a:cs typeface="Arial"/>
                        </a:rPr>
                        <a:t>Answer</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1731581612"/>
                  </a:ext>
                </a:extLst>
              </a:tr>
              <a:tr h="214953">
                <a:tc>
                  <a:txBody>
                    <a:bodyPr/>
                    <a:lstStyle/>
                    <a:p>
                      <a:r>
                        <a:rPr lang="en-GB" sz="1600" b="1">
                          <a:latin typeface="Arial"/>
                          <a:cs typeface="Arial"/>
                        </a:rPr>
                        <a:t>6. "This is just a small number of bad individuals, not a systemic issue."</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gender-based violence is not just about individual perpetrators—it is a structural issue rooted in power imbalances, gender norms, and institutional cultures that tolerate or fail to address harassment and violence.</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1375614592"/>
                  </a:ext>
                </a:extLst>
              </a:tr>
              <a:tr h="214953">
                <a:tc>
                  <a:txBody>
                    <a:bodyPr/>
                    <a:lstStyle/>
                    <a:p>
                      <a:r>
                        <a:rPr lang="en-GB" sz="1600" b="1">
                          <a:latin typeface="Arial"/>
                          <a:cs typeface="Arial"/>
                        </a:rPr>
                        <a:t>7. "We already have procedures in place for all forms of misconduct; we don’t need special policies for gender-based violence."</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Gender-based violence requires specific expertise and survivor-centred approaches. Generic misconduct policies often fail to address the unique barriers survivors face in reporting and seeking justice.</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1425173389"/>
                  </a:ext>
                </a:extLst>
              </a:tr>
              <a:tr h="255256">
                <a:tc>
                  <a:txBody>
                    <a:bodyPr/>
                    <a:lstStyle/>
                    <a:p>
                      <a:r>
                        <a:rPr lang="en-GB" sz="1600" b="1">
                          <a:latin typeface="Arial"/>
                          <a:cs typeface="Arial"/>
                        </a:rPr>
                        <a:t>8. "False accusations ruin lives, so we must be cautious about gender-based violence allegations."</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dirty="0">
                          <a:latin typeface="Arial"/>
                          <a:cs typeface="Arial"/>
                        </a:rPr>
                        <a:t>False reports are extremely rare. In contrast, the vast majority of gender-based violence cases go unreported or unresolved. Focusing on false accusations shifts attention away from survivors who need support.</a:t>
                      </a:r>
                    </a:p>
                  </a:txBody>
                  <a:tcPr marL="10486" marR="10486" marT="5243" marB="5243" anchor="ctr">
                    <a:lnL>
                      <a:noFill/>
                    </a:lnL>
                    <a:lnR>
                      <a:noFill/>
                    </a:lnR>
                    <a:lnT>
                      <a:noFill/>
                    </a:lnT>
                    <a:lnB>
                      <a:noFill/>
                    </a:lnB>
                    <a:noFill/>
                  </a:tcPr>
                </a:tc>
                <a:extLst>
                  <a:ext uri="{0D108BD9-81ED-4DB2-BD59-A6C34878D82A}">
                    <a16:rowId xmlns:a16="http://schemas.microsoft.com/office/drawing/2014/main" val="1117298987"/>
                  </a:ext>
                </a:extLst>
              </a:tr>
              <a:tr h="255256">
                <a:tc>
                  <a:txBody>
                    <a:bodyPr/>
                    <a:lstStyle/>
                    <a:p>
                      <a:r>
                        <a:rPr lang="en-GB" sz="1600" b="1">
                          <a:latin typeface="Arial"/>
                          <a:cs typeface="Arial"/>
                        </a:rPr>
                        <a:t>9. “Gender-based violence is a personal issue, not an academic concern."</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gender-based violence directly affects students' and staff members' ability To work, study, and participate fully in university life. Institutions must create safe and supportive environments to ensure equal access to education.</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2325223640"/>
                  </a:ext>
                </a:extLst>
              </a:tr>
              <a:tr h="214953">
                <a:tc>
                  <a:txBody>
                    <a:bodyPr/>
                    <a:lstStyle/>
                    <a:p>
                      <a:r>
                        <a:rPr lang="en-GB" sz="1600" b="1">
                          <a:latin typeface="Arial"/>
                          <a:cs typeface="Arial"/>
                        </a:rPr>
                        <a:t>10. "Women should just take more precautions to avoid gender-based violence."</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The responsibility for preventing gender-based violence lies with institutions and perpetrators, not victims. Shifting the burden to women reinforces harmful victim-blaming narratives and ignores the need for systemic change.</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2411955304"/>
                  </a:ext>
                </a:extLst>
              </a:tr>
            </a:tbl>
          </a:graphicData>
        </a:graphic>
      </p:graphicFrame>
    </p:spTree>
    <p:extLst>
      <p:ext uri="{BB962C8B-B14F-4D97-AF65-F5344CB8AC3E}">
        <p14:creationId xmlns:p14="http://schemas.microsoft.com/office/powerpoint/2010/main" val="76177682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6A44539-5FC6-A4B5-2635-34C34BAEB1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E39F043-FE83-CC99-DA55-B7CC415E43D4}"/>
              </a:ext>
            </a:extLst>
          </p:cNvPr>
          <p:cNvSpPr>
            <a:spLocks noGrp="1"/>
          </p:cNvSpPr>
          <p:nvPr>
            <p:ph type="title"/>
          </p:nvPr>
        </p:nvSpPr>
        <p:spPr/>
        <p:txBody>
          <a:bodyPr/>
          <a:lstStyle/>
          <a:p>
            <a:r>
              <a:rPr lang="en-GB"/>
              <a:t>Draft of the </a:t>
            </a:r>
            <a:r>
              <a:rPr lang="en-GB" err="1"/>
              <a:t>args</a:t>
            </a:r>
            <a:r>
              <a:rPr lang="en-GB"/>
              <a:t> and answers for Miro board</a:t>
            </a:r>
          </a:p>
        </p:txBody>
      </p:sp>
      <p:graphicFrame>
        <p:nvGraphicFramePr>
          <p:cNvPr id="4" name="Table 3">
            <a:extLst>
              <a:ext uri="{FF2B5EF4-FFF2-40B4-BE49-F238E27FC236}">
                <a16:creationId xmlns:a16="http://schemas.microsoft.com/office/drawing/2014/main" id="{C701DA8D-070F-FCB7-9D65-9C2208BAC5E3}"/>
              </a:ext>
            </a:extLst>
          </p:cNvPr>
          <p:cNvGraphicFramePr>
            <a:graphicFrameLocks noGrp="1"/>
          </p:cNvGraphicFramePr>
          <p:nvPr>
            <p:extLst>
              <p:ext uri="{D42A27DB-BD31-4B8C-83A1-F6EECF244321}">
                <p14:modId xmlns:p14="http://schemas.microsoft.com/office/powerpoint/2010/main" val="903589022"/>
              </p:ext>
            </p:extLst>
          </p:nvPr>
        </p:nvGraphicFramePr>
        <p:xfrm>
          <a:off x="516835" y="1908313"/>
          <a:ext cx="11330608" cy="4706362"/>
        </p:xfrm>
        <a:graphic>
          <a:graphicData uri="http://schemas.openxmlformats.org/drawingml/2006/table">
            <a:tbl>
              <a:tblPr/>
              <a:tblGrid>
                <a:gridCol w="4235639">
                  <a:extLst>
                    <a:ext uri="{9D8B030D-6E8A-4147-A177-3AD203B41FA5}">
                      <a16:colId xmlns:a16="http://schemas.microsoft.com/office/drawing/2014/main" val="955823098"/>
                    </a:ext>
                  </a:extLst>
                </a:gridCol>
                <a:gridCol w="7094969">
                  <a:extLst>
                    <a:ext uri="{9D8B030D-6E8A-4147-A177-3AD203B41FA5}">
                      <a16:colId xmlns:a16="http://schemas.microsoft.com/office/drawing/2014/main" val="1228425761"/>
                    </a:ext>
                  </a:extLst>
                </a:gridCol>
              </a:tblGrid>
              <a:tr h="53738">
                <a:tc>
                  <a:txBody>
                    <a:bodyPr/>
                    <a:lstStyle/>
                    <a:p>
                      <a:r>
                        <a:rPr lang="en-GB" sz="1600" b="1">
                          <a:latin typeface="Arial"/>
                          <a:cs typeface="Arial"/>
                        </a:rPr>
                        <a:t>Argument</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b="1">
                          <a:latin typeface="Arial"/>
                          <a:cs typeface="Arial"/>
                        </a:rPr>
                        <a:t>Answer</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1731581612"/>
                  </a:ext>
                </a:extLst>
              </a:tr>
              <a:tr h="214953">
                <a:tc>
                  <a:txBody>
                    <a:bodyPr/>
                    <a:lstStyle/>
                    <a:p>
                      <a:r>
                        <a:rPr lang="en-GB" sz="1600" b="1">
                          <a:latin typeface="Arial"/>
                          <a:cs typeface="Arial"/>
                        </a:rPr>
                        <a:t>11. "Men are victims too, so why focus on gender?"</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Gender-based violence disproportionately affects women and non-binary individuals, but men can also be victims. A gendered approach recognises power dynamics while ensuring support for all survivors, regardless of gender.</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2548842270"/>
                  </a:ext>
                </a:extLst>
              </a:tr>
              <a:tr h="214953">
                <a:tc>
                  <a:txBody>
                    <a:bodyPr/>
                    <a:lstStyle/>
                    <a:p>
                      <a:r>
                        <a:rPr lang="en-GB" sz="1600" b="1">
                          <a:latin typeface="Arial"/>
                          <a:cs typeface="Arial"/>
                        </a:rPr>
                        <a:t>12. "Consent training is unnecessary; people already know what is right and wrong."</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Studies show that many students do not fully understand consent, particularly in cases involving alcohol, coercion, or power imbalances. Education is crucial to prevent harm and challenge harmful norms.</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4024442623"/>
                  </a:ext>
                </a:extLst>
              </a:tr>
              <a:tr h="214953">
                <a:tc>
                  <a:txBody>
                    <a:bodyPr/>
                    <a:lstStyle/>
                    <a:p>
                      <a:r>
                        <a:rPr lang="en-GB" sz="1600" b="1">
                          <a:latin typeface="Arial"/>
                          <a:cs typeface="Arial"/>
                        </a:rPr>
                        <a:t>13. "Gender-based violence is just part of university culture."</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Normalising violence or harassment as a ‘rite of passage’ contributes to unsafe environments and perpetuates harm. Universities should challenge these norms, not reinforce them.</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4189928340"/>
                  </a:ext>
                </a:extLst>
              </a:tr>
              <a:tr h="214953">
                <a:tc>
                  <a:txBody>
                    <a:bodyPr/>
                    <a:lstStyle/>
                    <a:p>
                      <a:r>
                        <a:rPr lang="en-GB" sz="1600" b="1">
                          <a:latin typeface="Arial"/>
                          <a:cs typeface="Arial"/>
                        </a:rPr>
                        <a:t>14. "There’s no budget for gender-based violence initiatives."</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The cost of inaction - lost academic potential, mental health impacts, legal liabilities, and reputational damage - is far greater than the investment required for prevention and support programs.</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4281180977"/>
                  </a:ext>
                </a:extLst>
              </a:tr>
              <a:tr h="214953">
                <a:tc>
                  <a:txBody>
                    <a:bodyPr/>
                    <a:lstStyle/>
                    <a:p>
                      <a:r>
                        <a:rPr lang="en-GB" sz="1600" b="1">
                          <a:latin typeface="Arial"/>
                          <a:cs typeface="Arial"/>
                        </a:rPr>
                        <a:t>15. "Survivors should just go to the police instead of involving the university."</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Many survivors do not feel safe reporting to the police. Universities have a duty to provide alternative reporting and support mechanisms, ensuring that survivors can access justice in a way that works for them.</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924649448"/>
                  </a:ext>
                </a:extLst>
              </a:tr>
              <a:tr h="174649">
                <a:tc>
                  <a:txBody>
                    <a:bodyPr/>
                    <a:lstStyle/>
                    <a:p>
                      <a:r>
                        <a:rPr lang="en-GB" sz="1600" b="1">
                          <a:latin typeface="Arial"/>
                          <a:cs typeface="Arial"/>
                        </a:rPr>
                        <a:t>16. “Gender-based violence is only a problem in certain cultures, not here."</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Gender-based violence is a global issue, affecting all societies and institutions. Pretending it doesn’t happen locally ignores the experiences of survivors and prevents meaningful action.</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783001727"/>
                  </a:ext>
                </a:extLst>
              </a:tr>
            </a:tbl>
          </a:graphicData>
        </a:graphic>
      </p:graphicFrame>
    </p:spTree>
    <p:extLst>
      <p:ext uri="{BB962C8B-B14F-4D97-AF65-F5344CB8AC3E}">
        <p14:creationId xmlns:p14="http://schemas.microsoft.com/office/powerpoint/2010/main" val="57354363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6E8712A-B24E-8487-29BD-4A42EB6CC5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E72147-49E7-3AD7-AB60-4DF4AAD3ED13}"/>
              </a:ext>
            </a:extLst>
          </p:cNvPr>
          <p:cNvSpPr>
            <a:spLocks noGrp="1"/>
          </p:cNvSpPr>
          <p:nvPr>
            <p:ph type="title"/>
          </p:nvPr>
        </p:nvSpPr>
        <p:spPr/>
        <p:txBody>
          <a:bodyPr/>
          <a:lstStyle/>
          <a:p>
            <a:r>
              <a:rPr lang="en-GB"/>
              <a:t>Draft of the </a:t>
            </a:r>
            <a:r>
              <a:rPr lang="en-GB" err="1"/>
              <a:t>args</a:t>
            </a:r>
            <a:r>
              <a:rPr lang="en-GB"/>
              <a:t> and answers for Miro board</a:t>
            </a:r>
          </a:p>
        </p:txBody>
      </p:sp>
      <p:graphicFrame>
        <p:nvGraphicFramePr>
          <p:cNvPr id="4" name="Table 3">
            <a:extLst>
              <a:ext uri="{FF2B5EF4-FFF2-40B4-BE49-F238E27FC236}">
                <a16:creationId xmlns:a16="http://schemas.microsoft.com/office/drawing/2014/main" id="{A76C50FF-5F02-BC77-3F72-9B45503246DA}"/>
              </a:ext>
            </a:extLst>
          </p:cNvPr>
          <p:cNvGraphicFramePr>
            <a:graphicFrameLocks noGrp="1"/>
          </p:cNvGraphicFramePr>
          <p:nvPr>
            <p:extLst>
              <p:ext uri="{D42A27DB-BD31-4B8C-83A1-F6EECF244321}">
                <p14:modId xmlns:p14="http://schemas.microsoft.com/office/powerpoint/2010/main" val="2396154090"/>
              </p:ext>
            </p:extLst>
          </p:nvPr>
        </p:nvGraphicFramePr>
        <p:xfrm>
          <a:off x="516835" y="1908313"/>
          <a:ext cx="11330608" cy="3222350"/>
        </p:xfrm>
        <a:graphic>
          <a:graphicData uri="http://schemas.openxmlformats.org/drawingml/2006/table">
            <a:tbl>
              <a:tblPr/>
              <a:tblGrid>
                <a:gridCol w="4235639">
                  <a:extLst>
                    <a:ext uri="{9D8B030D-6E8A-4147-A177-3AD203B41FA5}">
                      <a16:colId xmlns:a16="http://schemas.microsoft.com/office/drawing/2014/main" val="955823098"/>
                    </a:ext>
                  </a:extLst>
                </a:gridCol>
                <a:gridCol w="7094969">
                  <a:extLst>
                    <a:ext uri="{9D8B030D-6E8A-4147-A177-3AD203B41FA5}">
                      <a16:colId xmlns:a16="http://schemas.microsoft.com/office/drawing/2014/main" val="1228425761"/>
                    </a:ext>
                  </a:extLst>
                </a:gridCol>
              </a:tblGrid>
              <a:tr h="53738">
                <a:tc>
                  <a:txBody>
                    <a:bodyPr/>
                    <a:lstStyle/>
                    <a:p>
                      <a:r>
                        <a:rPr lang="en-GB" sz="1600" b="1">
                          <a:latin typeface="Arial"/>
                          <a:cs typeface="Arial"/>
                        </a:rPr>
                        <a:t>Argument</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b="1">
                          <a:latin typeface="Arial"/>
                          <a:cs typeface="Arial"/>
                        </a:rPr>
                        <a:t>Answer</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1731581612"/>
                  </a:ext>
                </a:extLst>
              </a:tr>
              <a:tr h="174649">
                <a:tc>
                  <a:txBody>
                    <a:bodyPr/>
                    <a:lstStyle/>
                    <a:p>
                      <a:r>
                        <a:rPr lang="en-GB" sz="1600" b="1">
                          <a:latin typeface="Arial"/>
                          <a:cs typeface="Arial"/>
                        </a:rPr>
                        <a:t>17. "Academic freedom means we can’t limit speech, even if it’s sexist or offensive."</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Academic freedom does not protect harassment or discrimination. Universities must balance free expression with the right to a safe and inclusive learning environment.</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2267499374"/>
                  </a:ext>
                </a:extLst>
              </a:tr>
              <a:tr h="255256">
                <a:tc>
                  <a:txBody>
                    <a:bodyPr/>
                    <a:lstStyle/>
                    <a:p>
                      <a:r>
                        <a:rPr lang="en-GB" sz="1600" b="1">
                          <a:latin typeface="Arial"/>
                          <a:cs typeface="Arial"/>
                        </a:rPr>
                        <a:t>18. "Perpetrators deserve a second chance; punishing them ruins their future."</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Survivors also deserve a future free from trauma and harm. Holding perpetrators accountable is about justice, not revenge. Rehabilitation can be considered alongside consequences, but impunity is not acceptable.</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2849939305"/>
                  </a:ext>
                </a:extLst>
              </a:tr>
              <a:tr h="174649">
                <a:tc>
                  <a:txBody>
                    <a:bodyPr/>
                    <a:lstStyle/>
                    <a:p>
                      <a:r>
                        <a:rPr lang="en-GB" sz="1600" b="1">
                          <a:latin typeface="Arial"/>
                          <a:cs typeface="Arial"/>
                        </a:rPr>
                        <a:t>19. "This is a women’s issue; men don’t need to be involved."</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Gender-based violence affects everyone, and men play a crucial role in preventing it by challenging harmful norms, supporting survivors, and advocating for institutional change.</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889529855"/>
                  </a:ext>
                </a:extLst>
              </a:tr>
              <a:tr h="214953">
                <a:tc>
                  <a:txBody>
                    <a:bodyPr/>
                    <a:lstStyle/>
                    <a:p>
                      <a:r>
                        <a:rPr lang="en-GB" sz="1600" b="1">
                          <a:latin typeface="Arial"/>
                          <a:cs typeface="Arial"/>
                        </a:rPr>
                        <a:t>20. "Addressing gender-based violence is too complicated; we can’t fix everything."</a:t>
                      </a:r>
                      <a:endParaRPr lang="en-GB" sz="1600">
                        <a:latin typeface="Arial"/>
                        <a:cs typeface="Arial"/>
                      </a:endParaRPr>
                    </a:p>
                  </a:txBody>
                  <a:tcPr marL="10486" marR="10486" marT="5243" marB="5243" anchor="ctr">
                    <a:lnL>
                      <a:noFill/>
                    </a:lnL>
                    <a:lnR>
                      <a:noFill/>
                    </a:lnR>
                    <a:lnT>
                      <a:noFill/>
                    </a:lnT>
                    <a:lnB>
                      <a:noFill/>
                    </a:lnB>
                    <a:noFill/>
                  </a:tcPr>
                </a:tc>
                <a:tc>
                  <a:txBody>
                    <a:bodyPr/>
                    <a:lstStyle/>
                    <a:p>
                      <a:r>
                        <a:rPr lang="en-GB" sz="1600">
                          <a:latin typeface="Arial"/>
                          <a:cs typeface="Arial"/>
                        </a:rPr>
                        <a:t>While systemic change takes time, every step toward prevention, support, and accountability matters. Universities must start somewhere and commit to continuous improvement.</a:t>
                      </a:r>
                      <a:endParaRPr lang="en-GB" sz="1600" dirty="0">
                        <a:latin typeface="Arial"/>
                        <a:cs typeface="Arial"/>
                      </a:endParaRPr>
                    </a:p>
                  </a:txBody>
                  <a:tcPr marL="10486" marR="10486" marT="5243" marB="5243" anchor="ctr">
                    <a:lnL>
                      <a:noFill/>
                    </a:lnL>
                    <a:lnR>
                      <a:noFill/>
                    </a:lnR>
                    <a:lnT>
                      <a:noFill/>
                    </a:lnT>
                    <a:lnB>
                      <a:noFill/>
                    </a:lnB>
                    <a:noFill/>
                  </a:tcPr>
                </a:tc>
                <a:extLst>
                  <a:ext uri="{0D108BD9-81ED-4DB2-BD59-A6C34878D82A}">
                    <a16:rowId xmlns:a16="http://schemas.microsoft.com/office/drawing/2014/main" val="680334256"/>
                  </a:ext>
                </a:extLst>
              </a:tr>
            </a:tbl>
          </a:graphicData>
        </a:graphic>
      </p:graphicFrame>
    </p:spTree>
    <p:extLst>
      <p:ext uri="{BB962C8B-B14F-4D97-AF65-F5344CB8AC3E}">
        <p14:creationId xmlns:p14="http://schemas.microsoft.com/office/powerpoint/2010/main" val="48117775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9788D-828A-DCD7-1C43-722D21DB4E9A}"/>
              </a:ext>
            </a:extLst>
          </p:cNvPr>
          <p:cNvSpPr>
            <a:spLocks noGrp="1"/>
          </p:cNvSpPr>
          <p:nvPr>
            <p:ph type="title"/>
          </p:nvPr>
        </p:nvSpPr>
        <p:spPr>
          <a:xfrm>
            <a:off x="1006141" y="1882941"/>
            <a:ext cx="8833598" cy="1861285"/>
          </a:xfrm>
        </p:spPr>
        <p:txBody>
          <a:bodyPr/>
          <a:lstStyle/>
          <a:p>
            <a:pPr marL="79375">
              <a:lnSpc>
                <a:spcPct val="100000"/>
              </a:lnSpc>
              <a:spcBef>
                <a:spcPts val="0"/>
              </a:spcBef>
            </a:pPr>
            <a:r>
              <a:rPr lang="en-US">
                <a:latin typeface="Arial"/>
                <a:cs typeface="Arial"/>
              </a:rPr>
              <a:t>Can you share some examples of experience</a:t>
            </a:r>
            <a:br>
              <a:rPr lang="en-US">
                <a:latin typeface="Arial"/>
                <a:cs typeface="Arial"/>
              </a:rPr>
            </a:br>
            <a:r>
              <a:rPr lang="en-US">
                <a:latin typeface="Arial"/>
                <a:cs typeface="Arial"/>
              </a:rPr>
              <a:t>of resistances in implementing gender-based violence actions or in trainings</a:t>
            </a:r>
            <a:r>
              <a:rPr lang="en-US" sz="2800">
                <a:latin typeface="Arial"/>
                <a:cs typeface="Arial"/>
              </a:rPr>
              <a:t>?</a:t>
            </a:r>
            <a:br>
              <a:rPr lang="en-US" sz="2800"/>
            </a:br>
            <a:endParaRPr lang="en-US" sz="2800"/>
          </a:p>
          <a:p>
            <a:pPr marL="228600" indent="-228600">
              <a:lnSpc>
                <a:spcPct val="100000"/>
              </a:lnSpc>
              <a:spcBef>
                <a:spcPts val="0"/>
              </a:spcBef>
            </a:pPr>
            <a:endParaRPr lang="en-US" sz="2800"/>
          </a:p>
          <a:p>
            <a:endParaRPr lang="en-US"/>
          </a:p>
        </p:txBody>
      </p:sp>
    </p:spTree>
    <p:extLst>
      <p:ext uri="{BB962C8B-B14F-4D97-AF65-F5344CB8AC3E}">
        <p14:creationId xmlns:p14="http://schemas.microsoft.com/office/powerpoint/2010/main" val="417579660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A265A-5AEF-4B88-01CE-71A9DD4032B1}"/>
              </a:ext>
            </a:extLst>
          </p:cNvPr>
          <p:cNvSpPr>
            <a:spLocks noGrp="1"/>
          </p:cNvSpPr>
          <p:nvPr>
            <p:ph type="title"/>
          </p:nvPr>
        </p:nvSpPr>
        <p:spPr/>
        <p:txBody>
          <a:bodyPr/>
          <a:lstStyle/>
          <a:p>
            <a:r>
              <a:rPr lang="en-US" b="1">
                <a:latin typeface="Arial"/>
                <a:cs typeface="Arial"/>
              </a:rPr>
              <a:t>Applying what we've learned</a:t>
            </a:r>
          </a:p>
          <a:p>
            <a:endParaRPr lang="en-US" b="1"/>
          </a:p>
        </p:txBody>
      </p:sp>
      <p:sp>
        <p:nvSpPr>
          <p:cNvPr id="3" name="TextBox 2">
            <a:extLst>
              <a:ext uri="{FF2B5EF4-FFF2-40B4-BE49-F238E27FC236}">
                <a16:creationId xmlns:a16="http://schemas.microsoft.com/office/drawing/2014/main" id="{B03057A7-BC83-16A0-F510-D2E3CBE44E1C}"/>
              </a:ext>
            </a:extLst>
          </p:cNvPr>
          <p:cNvSpPr txBox="1"/>
          <p:nvPr/>
        </p:nvSpPr>
        <p:spPr>
          <a:xfrm>
            <a:off x="931993" y="2094236"/>
            <a:ext cx="10194415"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solidFill>
                  <a:srgbClr val="0F2235"/>
                </a:solidFill>
                <a:latin typeface="Arial"/>
                <a:cs typeface="Arial"/>
              </a:rPr>
              <a:t>What is </a:t>
            </a:r>
            <a:r>
              <a:rPr lang="en-US" sz="2400" b="1">
                <a:solidFill>
                  <a:srgbClr val="0F2235"/>
                </a:solidFill>
                <a:latin typeface="Arial"/>
                <a:cs typeface="Arial"/>
              </a:rPr>
              <a:t>one key lesson </a:t>
            </a:r>
            <a:r>
              <a:rPr lang="en-US" sz="2400">
                <a:solidFill>
                  <a:srgbClr val="0F2235"/>
                </a:solidFill>
                <a:latin typeface="Arial"/>
                <a:cs typeface="Arial"/>
              </a:rPr>
              <a:t>or takeaway from this training?</a:t>
            </a:r>
          </a:p>
          <a:p>
            <a:endParaRPr lang="en-US" sz="2400">
              <a:solidFill>
                <a:srgbClr val="0F2235"/>
              </a:solidFill>
              <a:latin typeface="Arial"/>
              <a:cs typeface="Arial"/>
            </a:endParaRPr>
          </a:p>
          <a:p>
            <a:r>
              <a:rPr lang="en-US" sz="2400">
                <a:solidFill>
                  <a:srgbClr val="0F2235"/>
                </a:solidFill>
                <a:latin typeface="Arial"/>
                <a:cs typeface="Arial"/>
              </a:rPr>
              <a:t>What is </a:t>
            </a:r>
            <a:r>
              <a:rPr lang="en-US" sz="2400" b="1">
                <a:solidFill>
                  <a:srgbClr val="0F2235"/>
                </a:solidFill>
                <a:latin typeface="Arial"/>
                <a:cs typeface="Arial"/>
              </a:rPr>
              <a:t>one idea </a:t>
            </a:r>
            <a:r>
              <a:rPr lang="en-US" sz="2400">
                <a:solidFill>
                  <a:srgbClr val="0F2235"/>
                </a:solidFill>
                <a:latin typeface="Arial"/>
                <a:cs typeface="Arial"/>
              </a:rPr>
              <a:t>that you can apply tomorrow?</a:t>
            </a:r>
          </a:p>
          <a:p>
            <a:endParaRPr lang="en-US" sz="2400">
              <a:solidFill>
                <a:srgbClr val="0F2235"/>
              </a:solidFill>
              <a:latin typeface="Arial"/>
              <a:cs typeface="Arial"/>
            </a:endParaRPr>
          </a:p>
        </p:txBody>
      </p:sp>
    </p:spTree>
    <p:extLst>
      <p:ext uri="{BB962C8B-B14F-4D97-AF65-F5344CB8AC3E}">
        <p14:creationId xmlns:p14="http://schemas.microsoft.com/office/powerpoint/2010/main" val="396916282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A3468-6A36-4266-C07A-D750DE4C1B89}"/>
              </a:ext>
            </a:extLst>
          </p:cNvPr>
          <p:cNvSpPr>
            <a:spLocks noGrp="1"/>
          </p:cNvSpPr>
          <p:nvPr>
            <p:ph type="title"/>
          </p:nvPr>
        </p:nvSpPr>
        <p:spPr/>
        <p:txBody>
          <a:bodyPr/>
          <a:lstStyle/>
          <a:p>
            <a:r>
              <a:rPr lang="en-US" b="1">
                <a:latin typeface="Arial"/>
                <a:cs typeface="Arial"/>
              </a:rPr>
              <a:t>Checklist</a:t>
            </a:r>
            <a:endParaRPr lang="en-US" b="1"/>
          </a:p>
        </p:txBody>
      </p:sp>
      <p:sp>
        <p:nvSpPr>
          <p:cNvPr id="3" name="TextBox 2">
            <a:extLst>
              <a:ext uri="{FF2B5EF4-FFF2-40B4-BE49-F238E27FC236}">
                <a16:creationId xmlns:a16="http://schemas.microsoft.com/office/drawing/2014/main" id="{5EB134E8-3040-C646-89D6-1C639FF93237}"/>
              </a:ext>
            </a:extLst>
          </p:cNvPr>
          <p:cNvSpPr txBox="1"/>
          <p:nvPr/>
        </p:nvSpPr>
        <p:spPr>
          <a:xfrm>
            <a:off x="927465" y="1906094"/>
            <a:ext cx="10666115"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383540"/>
            <a:r>
              <a:rPr lang="en-US" sz="2400">
                <a:solidFill>
                  <a:srgbClr val="0F2235"/>
                </a:solidFill>
                <a:latin typeface="Arial"/>
                <a:cs typeface="Arial"/>
              </a:rPr>
              <a:t>Your checklist for success </a:t>
            </a:r>
          </a:p>
          <a:p>
            <a:pPr marL="457200" indent="-383540">
              <a:buFont typeface="Wingdings"/>
              <a:buChar char="ü"/>
            </a:pPr>
            <a:r>
              <a:rPr lang="en-US" sz="2400">
                <a:solidFill>
                  <a:srgbClr val="0F2235"/>
                </a:solidFill>
                <a:latin typeface="Arial"/>
                <a:cs typeface="Arial"/>
              </a:rPr>
              <a:t>Reaching out </a:t>
            </a:r>
          </a:p>
          <a:p>
            <a:pPr marL="457200" indent="-383540">
              <a:buFont typeface="Wingdings"/>
              <a:buChar char="ü"/>
            </a:pPr>
            <a:r>
              <a:rPr lang="en-US" sz="2400">
                <a:solidFill>
                  <a:srgbClr val="0F2235"/>
                </a:solidFill>
                <a:latin typeface="Arial"/>
                <a:cs typeface="Arial"/>
              </a:rPr>
              <a:t>Preparation is key</a:t>
            </a:r>
          </a:p>
          <a:p>
            <a:pPr marL="457200" indent="-383540">
              <a:buFont typeface="Wingdings"/>
              <a:buChar char="ü"/>
            </a:pPr>
            <a:r>
              <a:rPr lang="en-US" sz="2400">
                <a:solidFill>
                  <a:srgbClr val="0F2235"/>
                </a:solidFill>
                <a:latin typeface="Arial"/>
                <a:cs typeface="Arial"/>
              </a:rPr>
              <a:t>Self-reflection</a:t>
            </a:r>
          </a:p>
          <a:p>
            <a:pPr marL="457200" indent="-383540">
              <a:buFont typeface="Wingdings"/>
              <a:buChar char="ü"/>
            </a:pPr>
            <a:r>
              <a:rPr lang="en-US" sz="2400">
                <a:solidFill>
                  <a:srgbClr val="0F2235"/>
                </a:solidFill>
                <a:latin typeface="Arial"/>
                <a:cs typeface="Arial"/>
              </a:rPr>
              <a:t>Starting phase of a training</a:t>
            </a:r>
          </a:p>
          <a:p>
            <a:pPr marL="457200" indent="-383540">
              <a:buFont typeface="Wingdings"/>
              <a:buChar char="ü"/>
            </a:pPr>
            <a:r>
              <a:rPr lang="en-US" sz="2400">
                <a:solidFill>
                  <a:srgbClr val="0F2235"/>
                </a:solidFill>
                <a:latin typeface="Arial"/>
                <a:cs typeface="Arial"/>
              </a:rPr>
              <a:t>Interrelation &amp; communication between trainer and participants</a:t>
            </a:r>
          </a:p>
          <a:p>
            <a:pPr marL="457200" indent="-383540">
              <a:buFont typeface="Wingdings"/>
              <a:buChar char="ü"/>
            </a:pPr>
            <a:r>
              <a:rPr lang="en-US" sz="2400">
                <a:solidFill>
                  <a:srgbClr val="0F2235"/>
                </a:solidFill>
                <a:latin typeface="Arial"/>
                <a:cs typeface="Arial"/>
              </a:rPr>
              <a:t>Methods &amp; techniques</a:t>
            </a:r>
          </a:p>
          <a:p>
            <a:pPr marL="457200" indent="-383540">
              <a:buFont typeface="Wingdings"/>
              <a:buChar char="ü"/>
            </a:pPr>
            <a:r>
              <a:rPr lang="en-US" sz="2400">
                <a:solidFill>
                  <a:srgbClr val="0F2235"/>
                </a:solidFill>
                <a:latin typeface="Arial"/>
                <a:cs typeface="Arial"/>
              </a:rPr>
              <a:t>Knowledge &amp; experiences </a:t>
            </a:r>
          </a:p>
          <a:p>
            <a:pPr marL="457200" indent="-383540">
              <a:buFont typeface="Wingdings"/>
              <a:buChar char="ü"/>
            </a:pPr>
            <a:endParaRPr lang="en-US" sz="2400">
              <a:solidFill>
                <a:srgbClr val="0F2235"/>
              </a:solidFill>
              <a:latin typeface="Arial"/>
              <a:cs typeface="Arial"/>
            </a:endParaRPr>
          </a:p>
          <a:p>
            <a:pPr marL="73660"/>
            <a:r>
              <a:rPr lang="en-US" sz="2400">
                <a:solidFill>
                  <a:srgbClr val="0F2235"/>
                </a:solidFill>
                <a:latin typeface="Arial"/>
                <a:cs typeface="Arial"/>
              </a:rPr>
              <a:t>Remember to breath, smile and take it one step at a time :-) </a:t>
            </a:r>
          </a:p>
          <a:p>
            <a:pPr marL="73660"/>
            <a:endParaRPr lang="en-US" sz="2400">
              <a:solidFill>
                <a:srgbClr val="0F2235"/>
              </a:solidFill>
              <a:latin typeface="Arial"/>
              <a:cs typeface="Arial"/>
            </a:endParaRPr>
          </a:p>
          <a:p>
            <a:pPr marL="73660"/>
            <a:r>
              <a:rPr lang="en-US" sz="2400">
                <a:solidFill>
                  <a:srgbClr val="0F2235"/>
                </a:solidFill>
                <a:latin typeface="Arial"/>
                <a:cs typeface="Arial"/>
              </a:rPr>
              <a:t>Anything else to be added in this list?</a:t>
            </a:r>
          </a:p>
        </p:txBody>
      </p:sp>
    </p:spTree>
    <p:extLst>
      <p:ext uri="{BB962C8B-B14F-4D97-AF65-F5344CB8AC3E}">
        <p14:creationId xmlns:p14="http://schemas.microsoft.com/office/powerpoint/2010/main" val="68032540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6A9F52F-69BF-A1C9-AD3A-8F426B636C65}"/>
              </a:ext>
            </a:extLst>
          </p:cNvPr>
          <p:cNvSpPr>
            <a:spLocks noGrp="1"/>
          </p:cNvSpPr>
          <p:nvPr>
            <p:ph type="title"/>
          </p:nvPr>
        </p:nvSpPr>
        <p:spPr/>
        <p:txBody>
          <a:bodyPr/>
          <a:lstStyle/>
          <a:p>
            <a:r>
              <a:rPr lang="en-GB" b="1"/>
              <a:t>Exit questionnaire</a:t>
            </a:r>
          </a:p>
        </p:txBody>
      </p:sp>
      <p:sp>
        <p:nvSpPr>
          <p:cNvPr id="4" name="ZoneTexte 4">
            <a:extLst>
              <a:ext uri="{FF2B5EF4-FFF2-40B4-BE49-F238E27FC236}">
                <a16:creationId xmlns:a16="http://schemas.microsoft.com/office/drawing/2014/main" id="{D1ACB1C2-3470-FF95-EDC5-52FD45485990}"/>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Calibri"/>
              <a:cs typeface="Calibri"/>
            </a:endParaRPr>
          </a:p>
          <a:p>
            <a:endParaRPr lang="en-US" sz="1100">
              <a:latin typeface="Calibri"/>
              <a:cs typeface="Calibri"/>
            </a:endParaRPr>
          </a:p>
          <a:p>
            <a:endParaRPr lang="en-US" sz="1100">
              <a:latin typeface="Calibri"/>
              <a:cs typeface="Calibri"/>
            </a:endParaRPr>
          </a:p>
        </p:txBody>
      </p:sp>
      <p:sp>
        <p:nvSpPr>
          <p:cNvPr id="5" name="TextBox 4">
            <a:extLst>
              <a:ext uri="{FF2B5EF4-FFF2-40B4-BE49-F238E27FC236}">
                <a16:creationId xmlns:a16="http://schemas.microsoft.com/office/drawing/2014/main" id="{39001266-42CE-E42F-CAC4-9C2BED37DD38}"/>
              </a:ext>
            </a:extLst>
          </p:cNvPr>
          <p:cNvSpPr txBox="1"/>
          <p:nvPr/>
        </p:nvSpPr>
        <p:spPr>
          <a:xfrm>
            <a:off x="951376" y="2270806"/>
            <a:ext cx="5630005" cy="2554545"/>
          </a:xfrm>
          <a:prstGeom prst="rect">
            <a:avLst/>
          </a:prstGeom>
          <a:noFill/>
        </p:spPr>
        <p:txBody>
          <a:bodyPr wrap="square" lIns="91440" tIns="45720" rIns="91440" bIns="45720" anchor="t">
            <a:spAutoFit/>
          </a:bodyPr>
          <a:lstStyle/>
          <a:p>
            <a:r>
              <a:rPr lang="en-GB" sz="2400" i="0" u="none" strike="noStrike">
                <a:solidFill>
                  <a:srgbClr val="0F2235"/>
                </a:solidFill>
                <a:effectLst/>
                <a:latin typeface="Arial"/>
                <a:cs typeface="Arial"/>
              </a:rPr>
              <a:t>Your opinion is important to us!</a:t>
            </a:r>
            <a:r>
              <a:rPr lang="en-GB" sz="2400">
                <a:solidFill>
                  <a:srgbClr val="0F2235"/>
                </a:solidFill>
                <a:latin typeface="Arial"/>
                <a:cs typeface="Arial"/>
              </a:rPr>
              <a:t> </a:t>
            </a:r>
            <a:endParaRPr lang="en-GB" sz="2400">
              <a:solidFill>
                <a:srgbClr val="0F2235"/>
              </a:solidFill>
              <a:latin typeface="Arial"/>
              <a:ea typeface="Open Sans"/>
              <a:cs typeface="Open Sans"/>
            </a:endParaRPr>
          </a:p>
          <a:p>
            <a:br>
              <a:rPr lang="en-GB" sz="2400">
                <a:solidFill>
                  <a:srgbClr val="0F2235"/>
                </a:solidFill>
                <a:latin typeface="Arial"/>
                <a:ea typeface="+mn-lt"/>
                <a:cs typeface="+mn-lt"/>
              </a:rPr>
            </a:br>
            <a:r>
              <a:rPr lang="en-GB" sz="2400">
                <a:solidFill>
                  <a:srgbClr val="0F2235"/>
                </a:solidFill>
                <a:latin typeface="Arial"/>
                <a:cs typeface="Arial"/>
              </a:rPr>
              <a:t>Please fill this survey before you go, it won’t take more than 2 minutes. </a:t>
            </a:r>
          </a:p>
          <a:p>
            <a:endParaRPr lang="en-GB" sz="2400" i="0" u="none" strike="noStrike">
              <a:solidFill>
                <a:srgbClr val="0F2235"/>
              </a:solidFill>
              <a:effectLst/>
              <a:latin typeface="Arial"/>
              <a:cs typeface="Arial"/>
            </a:endParaRPr>
          </a:p>
          <a:p>
            <a:endParaRPr lang="en" sz="1600">
              <a:latin typeface="Arial"/>
              <a:ea typeface="Open Sans"/>
              <a:cs typeface="Open Sans"/>
            </a:endParaRPr>
          </a:p>
          <a:p>
            <a:endParaRPr lang="en-GB" sz="2400">
              <a:solidFill>
                <a:srgbClr val="0F2235"/>
              </a:solidFill>
              <a:latin typeface="Arial"/>
              <a:cs typeface="Arial"/>
            </a:endParaRPr>
          </a:p>
        </p:txBody>
      </p:sp>
      <p:pic>
        <p:nvPicPr>
          <p:cNvPr id="7" name="Picture 6" descr="A qr code on a white background&#10;&#10;AI-generated content may be incorrect.">
            <a:extLst>
              <a:ext uri="{FF2B5EF4-FFF2-40B4-BE49-F238E27FC236}">
                <a16:creationId xmlns:a16="http://schemas.microsoft.com/office/drawing/2014/main" id="{C8013BD9-1446-FE01-954B-5B15F63E3A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3135" y="1909426"/>
            <a:ext cx="3931775" cy="3931775"/>
          </a:xfrm>
          <a:prstGeom prst="rect">
            <a:avLst/>
          </a:prstGeom>
        </p:spPr>
      </p:pic>
      <p:sp>
        <p:nvSpPr>
          <p:cNvPr id="6" name="Rectangle 5">
            <a:extLst>
              <a:ext uri="{FF2B5EF4-FFF2-40B4-BE49-F238E27FC236}">
                <a16:creationId xmlns:a16="http://schemas.microsoft.com/office/drawing/2014/main" id="{69CA2CE0-0DD7-4FE1-0FB8-DB76F61D273B}"/>
              </a:ext>
            </a:extLst>
          </p:cNvPr>
          <p:cNvSpPr/>
          <p:nvPr/>
        </p:nvSpPr>
        <p:spPr>
          <a:xfrm>
            <a:off x="5808167" y="4164097"/>
            <a:ext cx="3017520" cy="975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r>
              <a:rPr lang="en-US" dirty="0">
                <a:latin typeface="Arial"/>
                <a:cs typeface="Arial"/>
              </a:rPr>
              <a:t>TO BE REPLACED</a:t>
            </a:r>
            <a:endParaRPr lang="en-GB" dirty="0">
              <a:latin typeface="Arial"/>
              <a:cs typeface="Arial"/>
            </a:endParaRPr>
          </a:p>
        </p:txBody>
      </p:sp>
    </p:spTree>
    <p:extLst>
      <p:ext uri="{BB962C8B-B14F-4D97-AF65-F5344CB8AC3E}">
        <p14:creationId xmlns:p14="http://schemas.microsoft.com/office/powerpoint/2010/main" val="238793759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6A9F52F-69BF-A1C9-AD3A-8F426B636C65}"/>
              </a:ext>
            </a:extLst>
          </p:cNvPr>
          <p:cNvSpPr>
            <a:spLocks noGrp="1"/>
          </p:cNvSpPr>
          <p:nvPr>
            <p:ph type="title"/>
          </p:nvPr>
        </p:nvSpPr>
        <p:spPr/>
        <p:txBody>
          <a:bodyPr/>
          <a:lstStyle/>
          <a:p>
            <a:r>
              <a:rPr lang="en-GB" b="1" err="1">
                <a:latin typeface="Arial"/>
                <a:cs typeface="Arial"/>
              </a:rPr>
              <a:t>UniSAFE</a:t>
            </a:r>
            <a:r>
              <a:rPr lang="en-GB" b="1">
                <a:latin typeface="Arial"/>
                <a:cs typeface="Arial"/>
              </a:rPr>
              <a:t> / </a:t>
            </a:r>
            <a:r>
              <a:rPr lang="en-GB" b="1" err="1">
                <a:latin typeface="Arial"/>
                <a:cs typeface="Arial"/>
              </a:rPr>
              <a:t>GenderSAFE</a:t>
            </a:r>
            <a:r>
              <a:rPr lang="en-GB" b="1">
                <a:latin typeface="Arial"/>
                <a:cs typeface="Arial"/>
              </a:rPr>
              <a:t> resources and materials </a:t>
            </a:r>
            <a:endParaRPr lang="en-US"/>
          </a:p>
        </p:txBody>
      </p:sp>
      <p:sp>
        <p:nvSpPr>
          <p:cNvPr id="4" name="ZoneTexte 4">
            <a:extLst>
              <a:ext uri="{FF2B5EF4-FFF2-40B4-BE49-F238E27FC236}">
                <a16:creationId xmlns:a16="http://schemas.microsoft.com/office/drawing/2014/main" id="{D1ACB1C2-3470-FF95-EDC5-52FD45485990}"/>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Calibri"/>
              <a:cs typeface="Calibri"/>
            </a:endParaRPr>
          </a:p>
          <a:p>
            <a:endParaRPr lang="en-US" sz="1100">
              <a:latin typeface="Calibri"/>
              <a:cs typeface="Calibri"/>
            </a:endParaRPr>
          </a:p>
          <a:p>
            <a:endParaRPr lang="en-US" sz="1100">
              <a:latin typeface="Calibri"/>
              <a:cs typeface="Calibri"/>
            </a:endParaRPr>
          </a:p>
        </p:txBody>
      </p:sp>
      <p:sp>
        <p:nvSpPr>
          <p:cNvPr id="5" name="TextBox 4">
            <a:extLst>
              <a:ext uri="{FF2B5EF4-FFF2-40B4-BE49-F238E27FC236}">
                <a16:creationId xmlns:a16="http://schemas.microsoft.com/office/drawing/2014/main" id="{39001266-42CE-E42F-CAC4-9C2BED37DD38}"/>
              </a:ext>
            </a:extLst>
          </p:cNvPr>
          <p:cNvSpPr txBox="1"/>
          <p:nvPr/>
        </p:nvSpPr>
        <p:spPr>
          <a:xfrm>
            <a:off x="1044348" y="1906820"/>
            <a:ext cx="10462689" cy="4247317"/>
          </a:xfrm>
          <a:prstGeom prst="rect">
            <a:avLst/>
          </a:prstGeom>
          <a:noFill/>
        </p:spPr>
        <p:txBody>
          <a:bodyPr wrap="square" lIns="91440" tIns="45720" rIns="91440" bIns="45720" anchor="t">
            <a:spAutoFit/>
          </a:bodyPr>
          <a:lstStyle/>
          <a:p>
            <a:pPr marL="342900" indent="-342900">
              <a:buFont typeface="Arial,Sans-Serif"/>
              <a:buChar char="•"/>
            </a:pPr>
            <a:r>
              <a:rPr lang="en-US" err="1">
                <a:latin typeface="Arial"/>
                <a:cs typeface="Arial"/>
              </a:rPr>
              <a:t>GenderSAFE</a:t>
            </a:r>
            <a:r>
              <a:rPr lang="en-US">
                <a:latin typeface="Arial"/>
                <a:cs typeface="Arial"/>
              </a:rPr>
              <a:t> website: </a:t>
            </a:r>
            <a:r>
              <a:rPr lang="en-US">
                <a:latin typeface="Arial"/>
                <a:cs typeface="Arial"/>
                <a:hlinkClick r:id="rId2">
                  <a:extLst>
                    <a:ext uri="{A12FA001-AC4F-418D-AE19-62706E023703}">
                      <ahyp:hlinkClr xmlns:ahyp="http://schemas.microsoft.com/office/drawing/2018/hyperlinkcolor" val="tx"/>
                    </a:ext>
                  </a:extLst>
                </a:hlinkClick>
              </a:rPr>
              <a:t>Available here</a:t>
            </a:r>
            <a:r>
              <a:rPr lang="en-US">
                <a:latin typeface="Arial"/>
                <a:cs typeface="Arial"/>
              </a:rPr>
              <a:t>.</a:t>
            </a:r>
          </a:p>
          <a:p>
            <a:pPr marL="342900" indent="-342900">
              <a:buFont typeface="Arial,Sans-Serif"/>
              <a:buChar char="•"/>
            </a:pPr>
            <a:r>
              <a:rPr lang="en-US" err="1">
                <a:latin typeface="Arial"/>
                <a:cs typeface="Arial"/>
              </a:rPr>
              <a:t>UniSAFE’s</a:t>
            </a:r>
            <a:r>
              <a:rPr lang="en-US">
                <a:latin typeface="Arial"/>
                <a:cs typeface="Arial"/>
              </a:rPr>
              <a:t> toolkit: </a:t>
            </a:r>
            <a:r>
              <a:rPr lang="en-US">
                <a:latin typeface="Arial"/>
                <a:cs typeface="Arial"/>
                <a:hlinkClick r:id="rId3">
                  <a:extLst>
                    <a:ext uri="{A12FA001-AC4F-418D-AE19-62706E023703}">
                      <ahyp:hlinkClr xmlns:ahyp="http://schemas.microsoft.com/office/drawing/2018/hyperlinkcolor" val="tx"/>
                    </a:ext>
                  </a:extLst>
                </a:hlinkClick>
              </a:rPr>
              <a:t>Available here</a:t>
            </a:r>
            <a:r>
              <a:rPr lang="en-US">
                <a:latin typeface="Arial"/>
                <a:cs typeface="Arial"/>
              </a:rPr>
              <a:t>. </a:t>
            </a:r>
          </a:p>
          <a:p>
            <a:pPr marL="342900" indent="-342900">
              <a:buFont typeface="Arial"/>
              <a:buChar char="•"/>
            </a:pPr>
            <a:r>
              <a:rPr lang="en-US">
                <a:latin typeface="Arial"/>
                <a:cs typeface="Arial"/>
              </a:rPr>
              <a:t>Co-creation and participatory approaches towards addressing gender-based violence in research and academia: </a:t>
            </a:r>
            <a:r>
              <a:rPr lang="en-US">
                <a:latin typeface="Arial"/>
                <a:cs typeface="Arial"/>
                <a:hlinkClick r:id="rId4"/>
              </a:rPr>
              <a:t>Available here</a:t>
            </a:r>
            <a:r>
              <a:rPr lang="en-US">
                <a:latin typeface="Arial"/>
                <a:cs typeface="Arial"/>
              </a:rPr>
              <a:t>. </a:t>
            </a:r>
          </a:p>
          <a:p>
            <a:pPr marL="342900" indent="-342900">
              <a:buFont typeface="Arial,Sans-Serif"/>
              <a:buChar char="•"/>
            </a:pPr>
            <a:r>
              <a:rPr lang="en-US">
                <a:latin typeface="Arial"/>
                <a:cs typeface="Arial"/>
              </a:rPr>
              <a:t>Developing a Protocol for addressing gender-based violence in research and higher education institutions </a:t>
            </a:r>
            <a:r>
              <a:rPr lang="en-US">
                <a:latin typeface="Arial"/>
                <a:cs typeface="Arial"/>
                <a:hlinkClick r:id="rId5"/>
              </a:rPr>
              <a:t>Available here</a:t>
            </a:r>
            <a:r>
              <a:rPr lang="en-US">
                <a:latin typeface="Arial"/>
                <a:cs typeface="Arial"/>
              </a:rPr>
              <a:t>. </a:t>
            </a:r>
          </a:p>
          <a:p>
            <a:pPr marL="342900" indent="-342900">
              <a:buFont typeface="Arial,Sans-Serif"/>
              <a:buChar char="•"/>
            </a:pPr>
            <a:r>
              <a:rPr lang="en-US">
                <a:latin typeface="Arial"/>
                <a:cs typeface="Arial"/>
              </a:rPr>
              <a:t>Setting up a comprehensive policy framework addressing gender-based violence in academia: a step-by-step guide </a:t>
            </a:r>
            <a:r>
              <a:rPr lang="en-US">
                <a:latin typeface="Arial"/>
                <a:cs typeface="Arial"/>
                <a:hlinkClick r:id="rId6"/>
              </a:rPr>
              <a:t>Available here</a:t>
            </a:r>
            <a:r>
              <a:rPr lang="en-US">
                <a:latin typeface="Arial"/>
                <a:cs typeface="Arial"/>
              </a:rPr>
              <a:t>. </a:t>
            </a:r>
          </a:p>
          <a:p>
            <a:pPr marL="342900" indent="-342900">
              <a:buFont typeface="Arial,Sans-Serif"/>
              <a:buChar char="•"/>
            </a:pPr>
            <a:r>
              <a:rPr lang="en-US">
                <a:latin typeface="Arial"/>
                <a:cs typeface="Arial"/>
              </a:rPr>
              <a:t>Proactive strategies in higher education: Addressing gender-based violence without formal complaints </a:t>
            </a:r>
            <a:r>
              <a:rPr lang="en-US">
                <a:latin typeface="Arial"/>
                <a:cs typeface="Arial"/>
                <a:hlinkClick r:id="rId7"/>
              </a:rPr>
              <a:t>Available here</a:t>
            </a:r>
            <a:r>
              <a:rPr lang="en-US">
                <a:latin typeface="Arial"/>
                <a:cs typeface="Arial"/>
              </a:rPr>
              <a:t>. </a:t>
            </a:r>
          </a:p>
          <a:p>
            <a:pPr marL="342900" indent="-342900">
              <a:buFont typeface="Arial,Sans-Serif"/>
              <a:buChar char="•"/>
            </a:pPr>
            <a:r>
              <a:rPr lang="en-US" err="1">
                <a:latin typeface="Arial"/>
                <a:cs typeface="Arial"/>
              </a:rPr>
              <a:t>UniSAFE</a:t>
            </a:r>
            <a:r>
              <a:rPr lang="en-US">
                <a:latin typeface="Arial"/>
                <a:cs typeface="Arial"/>
              </a:rPr>
              <a:t> Survey: </a:t>
            </a:r>
            <a:r>
              <a:rPr lang="en-US">
                <a:latin typeface="Arial"/>
                <a:cs typeface="Arial"/>
                <a:hlinkClick r:id="rId8"/>
              </a:rPr>
              <a:t>Available here</a:t>
            </a:r>
            <a:r>
              <a:rPr lang="en-US">
                <a:latin typeface="Arial"/>
                <a:cs typeface="Arial"/>
              </a:rPr>
              <a:t>. </a:t>
            </a:r>
          </a:p>
          <a:p>
            <a:pPr marL="342900" indent="-342900">
              <a:buFont typeface="Arial,Sans-Serif"/>
              <a:buChar char="•"/>
            </a:pPr>
            <a:r>
              <a:rPr lang="en-US">
                <a:latin typeface="Arial"/>
                <a:cs typeface="Arial"/>
                <a:hlinkClick r:id="rId9"/>
              </a:rPr>
              <a:t>Capacity-building materials</a:t>
            </a:r>
            <a:endParaRPr lang="en-US">
              <a:latin typeface="Arial"/>
              <a:cs typeface="Arial"/>
            </a:endParaRPr>
          </a:p>
          <a:p>
            <a:pPr marL="342900" indent="-342900">
              <a:buFont typeface="Arial,Sans-Serif"/>
              <a:buChar char="•"/>
            </a:pPr>
            <a:r>
              <a:rPr lang="en-US" err="1">
                <a:latin typeface="Arial"/>
                <a:cs typeface="Arial"/>
              </a:rPr>
              <a:t>UniSAFE</a:t>
            </a:r>
            <a:r>
              <a:rPr lang="en-US">
                <a:latin typeface="Arial"/>
                <a:cs typeface="Arial"/>
              </a:rPr>
              <a:t> YouTube channel to rewatch past webinars with inspiring practices and tips: </a:t>
            </a:r>
            <a:r>
              <a:rPr lang="en-US">
                <a:latin typeface="Arial"/>
                <a:cs typeface="Arial"/>
                <a:hlinkClick r:id="rId10"/>
              </a:rPr>
              <a:t>Available here</a:t>
            </a:r>
            <a:r>
              <a:rPr lang="en-US">
                <a:latin typeface="Arial"/>
                <a:cs typeface="Arial"/>
              </a:rPr>
              <a:t>. </a:t>
            </a:r>
          </a:p>
          <a:p>
            <a:pPr marL="342900" indent="-342900">
              <a:buFont typeface="Arial,Sans-Serif"/>
              <a:buChar char="•"/>
            </a:pPr>
            <a:r>
              <a:rPr lang="en-US" err="1">
                <a:solidFill>
                  <a:srgbClr val="000000"/>
                </a:solidFill>
                <a:latin typeface="Arial"/>
                <a:ea typeface="Verdana"/>
                <a:cs typeface="Arial"/>
              </a:rPr>
              <a:t>GenderSAFE</a:t>
            </a:r>
            <a:r>
              <a:rPr lang="en-US">
                <a:solidFill>
                  <a:srgbClr val="000000"/>
                </a:solidFill>
                <a:latin typeface="Arial"/>
                <a:ea typeface="Verdana"/>
                <a:cs typeface="Arial"/>
              </a:rPr>
              <a:t> YouTube channel: </a:t>
            </a:r>
            <a:r>
              <a:rPr lang="en-US">
                <a:solidFill>
                  <a:srgbClr val="000000"/>
                </a:solidFill>
                <a:latin typeface="Arial"/>
                <a:ea typeface="Verdana"/>
                <a:cs typeface="Arial"/>
                <a:hlinkClick r:id="rId11"/>
              </a:rPr>
              <a:t>Available here</a:t>
            </a:r>
            <a:r>
              <a:rPr lang="en-US">
                <a:solidFill>
                  <a:srgbClr val="000000"/>
                </a:solidFill>
                <a:latin typeface="Arial"/>
                <a:ea typeface="Verdana"/>
                <a:cs typeface="Arial"/>
              </a:rPr>
              <a:t>. </a:t>
            </a:r>
          </a:p>
        </p:txBody>
      </p:sp>
    </p:spTree>
    <p:extLst>
      <p:ext uri="{BB962C8B-B14F-4D97-AF65-F5344CB8AC3E}">
        <p14:creationId xmlns:p14="http://schemas.microsoft.com/office/powerpoint/2010/main" val="17908108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6A9F52F-69BF-A1C9-AD3A-8F426B636C65}"/>
              </a:ext>
            </a:extLst>
          </p:cNvPr>
          <p:cNvSpPr>
            <a:spLocks noGrp="1"/>
          </p:cNvSpPr>
          <p:nvPr>
            <p:ph type="title"/>
          </p:nvPr>
        </p:nvSpPr>
        <p:spPr/>
        <p:txBody>
          <a:bodyPr/>
          <a:lstStyle/>
          <a:p>
            <a:r>
              <a:rPr lang="en-GB" b="1">
                <a:latin typeface="Arial"/>
                <a:cs typeface="Arial"/>
              </a:rPr>
              <a:t>Other resources</a:t>
            </a:r>
            <a:endParaRPr lang="en-US"/>
          </a:p>
        </p:txBody>
      </p:sp>
      <p:sp>
        <p:nvSpPr>
          <p:cNvPr id="4" name="ZoneTexte 4">
            <a:extLst>
              <a:ext uri="{FF2B5EF4-FFF2-40B4-BE49-F238E27FC236}">
                <a16:creationId xmlns:a16="http://schemas.microsoft.com/office/drawing/2014/main" id="{D1ACB1C2-3470-FF95-EDC5-52FD45485990}"/>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Calibri"/>
              <a:cs typeface="Calibri"/>
            </a:endParaRPr>
          </a:p>
          <a:p>
            <a:endParaRPr lang="en-US" sz="1100">
              <a:latin typeface="Calibri"/>
              <a:cs typeface="Calibri"/>
            </a:endParaRPr>
          </a:p>
          <a:p>
            <a:endParaRPr lang="en-US" sz="1100">
              <a:latin typeface="Calibri"/>
              <a:cs typeface="Calibri"/>
            </a:endParaRPr>
          </a:p>
        </p:txBody>
      </p:sp>
      <p:sp>
        <p:nvSpPr>
          <p:cNvPr id="5" name="TextBox 4">
            <a:extLst>
              <a:ext uri="{FF2B5EF4-FFF2-40B4-BE49-F238E27FC236}">
                <a16:creationId xmlns:a16="http://schemas.microsoft.com/office/drawing/2014/main" id="{39001266-42CE-E42F-CAC4-9C2BED37DD38}"/>
              </a:ext>
            </a:extLst>
          </p:cNvPr>
          <p:cNvSpPr txBox="1"/>
          <p:nvPr/>
        </p:nvSpPr>
        <p:spPr>
          <a:xfrm>
            <a:off x="1044348" y="1906820"/>
            <a:ext cx="10526954" cy="4201150"/>
          </a:xfrm>
          <a:prstGeom prst="rect">
            <a:avLst/>
          </a:prstGeom>
          <a:noFill/>
        </p:spPr>
        <p:txBody>
          <a:bodyPr wrap="square" lIns="91440" tIns="45720" rIns="91440" bIns="45720" anchor="t">
            <a:spAutoFit/>
          </a:bodyPr>
          <a:lstStyle/>
          <a:p>
            <a:pPr marL="285750" indent="-285750">
              <a:buFont typeface="Arial"/>
              <a:buChar char="•"/>
            </a:pPr>
            <a:r>
              <a:rPr lang="en-GB" sz="1600">
                <a:solidFill>
                  <a:srgbClr val="0F2235"/>
                </a:solidFill>
                <a:latin typeface="Arial"/>
                <a:ea typeface="Open Sans"/>
                <a:cs typeface="Arial"/>
                <a:hlinkClick r:id="rId2"/>
              </a:rPr>
              <a:t>GE Academy Quality Standards Booklet</a:t>
            </a:r>
            <a:r>
              <a:rPr lang="en-GB" sz="1600">
                <a:solidFill>
                  <a:srgbClr val="0F2235"/>
                </a:solidFill>
                <a:latin typeface="Arial"/>
                <a:ea typeface="Open Sans"/>
                <a:cs typeface="Arial"/>
              </a:rPr>
              <a:t> </a:t>
            </a:r>
          </a:p>
          <a:p>
            <a:pPr marL="285750" indent="-285750">
              <a:buFont typeface="Arial"/>
              <a:buChar char="•"/>
            </a:pPr>
            <a:r>
              <a:rPr lang="en-GB" sz="1600">
                <a:solidFill>
                  <a:srgbClr val="0F2235"/>
                </a:solidFill>
                <a:latin typeface="Arial"/>
                <a:ea typeface="Open Sans"/>
                <a:cs typeface="Arial"/>
                <a:hlinkClick r:id="rId3"/>
              </a:rPr>
              <a:t>GE Academy training scripts</a:t>
            </a:r>
            <a:endParaRPr lang="en-GB" sz="1600">
              <a:solidFill>
                <a:srgbClr val="000000"/>
              </a:solidFill>
              <a:latin typeface="Arial"/>
              <a:ea typeface="Open Sans"/>
              <a:cs typeface="Arial"/>
            </a:endParaRPr>
          </a:p>
          <a:p>
            <a:pPr marL="285750" indent="-285750">
              <a:buFont typeface="Arial"/>
              <a:buChar char="•"/>
            </a:pPr>
            <a:r>
              <a:rPr lang="en-GB" sz="1600">
                <a:solidFill>
                  <a:srgbClr val="0F2235"/>
                </a:solidFill>
                <a:latin typeface="Arial"/>
                <a:ea typeface="Open Sans"/>
                <a:cs typeface="Arial"/>
                <a:hlinkClick r:id="rId4">
                  <a:extLst>
                    <a:ext uri="{A12FA001-AC4F-418D-AE19-62706E023703}">
                      <ahyp:hlinkClr xmlns:ahyp="http://schemas.microsoft.com/office/drawing/2018/hyperlinkcolor" val="tx"/>
                    </a:ext>
                  </a:extLst>
                </a:hlinkClick>
              </a:rPr>
              <a:t>FESTA Handbook on Resistance to Gender Equality in Academia</a:t>
            </a:r>
            <a:r>
              <a:rPr lang="en-GB" sz="1600">
                <a:solidFill>
                  <a:srgbClr val="0F2235"/>
                </a:solidFill>
                <a:latin typeface="Arial"/>
                <a:ea typeface="Open Sans"/>
                <a:cs typeface="Arial"/>
              </a:rPr>
              <a:t> </a:t>
            </a:r>
          </a:p>
          <a:p>
            <a:pPr marL="285750" indent="-285750">
              <a:buFont typeface="Arial"/>
              <a:buChar char="•"/>
            </a:pPr>
            <a:r>
              <a:rPr lang="en-GB" sz="1600">
                <a:solidFill>
                  <a:srgbClr val="0F2235"/>
                </a:solidFill>
                <a:latin typeface="Arial"/>
                <a:ea typeface="Open Sans"/>
                <a:cs typeface="Arial"/>
                <a:hlinkClick r:id="rId5">
                  <a:extLst>
                    <a:ext uri="{A12FA001-AC4F-418D-AE19-62706E023703}">
                      <ahyp:hlinkClr xmlns:ahyp="http://schemas.microsoft.com/office/drawing/2018/hyperlinkcolor" val="tx"/>
                    </a:ext>
                  </a:extLst>
                </a:hlinkClick>
              </a:rPr>
              <a:t>Lombardo and Mergaert (2016) “Resistance in Gender Training and Mainstreaming Processes”</a:t>
            </a:r>
            <a:endParaRPr lang="en-GB" sz="1600">
              <a:solidFill>
                <a:srgbClr val="0F2235"/>
              </a:solidFill>
              <a:latin typeface="Arial"/>
              <a:ea typeface="Open Sans"/>
              <a:cs typeface="Arial"/>
            </a:endParaRPr>
          </a:p>
          <a:p>
            <a:pPr marL="285750" indent="-285750">
              <a:buFont typeface="Arial"/>
              <a:buChar char="•"/>
            </a:pPr>
            <a:r>
              <a:rPr lang="en-GB" sz="1600">
                <a:solidFill>
                  <a:srgbClr val="0F2235"/>
                </a:solidFill>
                <a:latin typeface="Arial"/>
                <a:ea typeface="Open Sans"/>
                <a:cs typeface="Arial"/>
                <a:hlinkClick r:id="rId6">
                  <a:extLst>
                    <a:ext uri="{A12FA001-AC4F-418D-AE19-62706E023703}">
                      <ahyp:hlinkClr xmlns:ahyp="http://schemas.microsoft.com/office/drawing/2018/hyperlinkcolor" val="tx"/>
                    </a:ext>
                  </a:extLst>
                </a:hlinkClick>
              </a:rPr>
              <a:t>Rao, Sandler, Kelleher and Miller (2016) Gender at Work: Theory and Practice for 21st Century Organizations</a:t>
            </a:r>
            <a:r>
              <a:rPr lang="en-GB" sz="1600">
                <a:solidFill>
                  <a:srgbClr val="0F2235"/>
                </a:solidFill>
                <a:latin typeface="Arial"/>
                <a:ea typeface="Open Sans"/>
                <a:cs typeface="Arial"/>
              </a:rPr>
              <a:t>  </a:t>
            </a:r>
          </a:p>
          <a:p>
            <a:pPr marL="285750" indent="-285750">
              <a:buFont typeface="Arial"/>
              <a:buChar char="•"/>
            </a:pPr>
            <a:r>
              <a:rPr lang="en-US" sz="1600">
                <a:solidFill>
                  <a:srgbClr val="0F2235"/>
                </a:solidFill>
                <a:latin typeface="Arial"/>
                <a:ea typeface="Open Sans"/>
                <a:cs typeface="Arial"/>
                <a:hlinkClick r:id="rId7">
                  <a:extLst>
                    <a:ext uri="{A12FA001-AC4F-418D-AE19-62706E023703}">
                      <ahyp:hlinkClr xmlns:ahyp="http://schemas.microsoft.com/office/drawing/2018/hyperlinkcolor" val="tx"/>
                    </a:ext>
                  </a:extLst>
                </a:hlinkClick>
              </a:rPr>
              <a:t>SUPERA Consortium. (2022). Participatory approaches towards GEP design and implementation: SUPERA guide</a:t>
            </a:r>
            <a:endParaRPr lang="en-GB" sz="1600">
              <a:solidFill>
                <a:srgbClr val="0F2235"/>
              </a:solidFill>
              <a:latin typeface="Arial"/>
              <a:ea typeface="Open Sans"/>
              <a:cs typeface="Arial"/>
            </a:endParaRPr>
          </a:p>
          <a:p>
            <a:pPr marL="285750" indent="-285750">
              <a:buFont typeface="Arial"/>
              <a:buChar char="•"/>
            </a:pPr>
            <a:r>
              <a:rPr lang="en-US" sz="1600">
                <a:solidFill>
                  <a:srgbClr val="0F2235"/>
                </a:solidFill>
                <a:latin typeface="Arial"/>
                <a:ea typeface="Open Sans"/>
                <a:cs typeface="Arial"/>
                <a:hlinkClick r:id="rId8"/>
              </a:rPr>
              <a:t>Ferguson, L., &amp; Mergaert, L. (2022). Toolkit: Resistances to structural change in gender equality. SUPERA project</a:t>
            </a:r>
            <a:r>
              <a:rPr lang="en-US" sz="1600">
                <a:solidFill>
                  <a:srgbClr val="0F2235"/>
                </a:solidFill>
                <a:latin typeface="Arial"/>
                <a:ea typeface="Open Sans"/>
                <a:cs typeface="Arial"/>
              </a:rPr>
              <a:t>.  </a:t>
            </a:r>
          </a:p>
          <a:p>
            <a:pPr marL="285750" indent="-285750">
              <a:buFont typeface="Arial"/>
              <a:buChar char="•"/>
            </a:pPr>
            <a:r>
              <a:rPr lang="en-US" sz="1600">
                <a:solidFill>
                  <a:srgbClr val="0F2235"/>
                </a:solidFill>
                <a:latin typeface="Arial"/>
                <a:ea typeface="Open Sans"/>
                <a:cs typeface="Arial"/>
              </a:rPr>
              <a:t>Kline, R., &amp; Lewis, D. (2018). The price of fear: Estimating the financial cost of bullying and harassment to the NHS in England. Public Money &amp; Management, 39(3), 166–174. </a:t>
            </a:r>
            <a:r>
              <a:rPr lang="en-US" sz="1600">
                <a:solidFill>
                  <a:srgbClr val="0F2235"/>
                </a:solidFill>
                <a:latin typeface="Arial"/>
                <a:ea typeface="Open Sans"/>
                <a:cs typeface="Arial"/>
                <a:hlinkClick r:id="rId9"/>
              </a:rPr>
              <a:t>https://doi.org/10.1080/09540962.2018.1535044</a:t>
            </a:r>
            <a:r>
              <a:rPr lang="en-US" sz="1600">
                <a:solidFill>
                  <a:srgbClr val="0F2235"/>
                </a:solidFill>
                <a:latin typeface="Arial"/>
                <a:ea typeface="Open Sans"/>
                <a:cs typeface="Arial"/>
              </a:rPr>
              <a:t> </a:t>
            </a:r>
          </a:p>
          <a:p>
            <a:pPr marL="285750" indent="-285750">
              <a:buFont typeface="Arial"/>
              <a:buChar char="•"/>
            </a:pPr>
            <a:r>
              <a:rPr lang="en-US" sz="1600">
                <a:latin typeface="Arial"/>
                <a:cs typeface="Arial"/>
              </a:rPr>
              <a:t>López Belloso, M., </a:t>
            </a:r>
            <a:r>
              <a:rPr lang="en-US" sz="1600" err="1">
                <a:latin typeface="Arial"/>
                <a:cs typeface="Arial"/>
              </a:rPr>
              <a:t>Mergaert</a:t>
            </a:r>
            <a:r>
              <a:rPr lang="en-US" sz="1600">
                <a:latin typeface="Arial"/>
                <a:cs typeface="Arial"/>
              </a:rPr>
              <a:t>, L., &amp; </a:t>
            </a:r>
            <a:r>
              <a:rPr lang="en-US" sz="1600" err="1">
                <a:latin typeface="Arial"/>
                <a:cs typeface="Arial"/>
              </a:rPr>
              <a:t>Polykarpou</a:t>
            </a:r>
            <a:r>
              <a:rPr lang="en-US" sz="1600">
                <a:latin typeface="Arial"/>
                <a:cs typeface="Arial"/>
              </a:rPr>
              <a:t>, P. (2023). The </a:t>
            </a:r>
            <a:r>
              <a:rPr lang="en-US" sz="1600" err="1">
                <a:latin typeface="Arial"/>
                <a:cs typeface="Arial"/>
              </a:rPr>
              <a:t>Humorarium</a:t>
            </a:r>
            <a:r>
              <a:rPr lang="en-US" sz="1600">
                <a:latin typeface="Arial"/>
                <a:cs typeface="Arial"/>
              </a:rPr>
              <a:t> - Toolkit for the use of feminist </a:t>
            </a:r>
            <a:r>
              <a:rPr lang="en-US" sz="1600" err="1">
                <a:latin typeface="Arial"/>
                <a:cs typeface="Arial"/>
              </a:rPr>
              <a:t>humour</a:t>
            </a:r>
            <a:r>
              <a:rPr lang="en-US" sz="1600">
                <a:latin typeface="Arial"/>
                <a:cs typeface="Arial"/>
              </a:rPr>
              <a:t> to combat sexism and resistances to gender equality in academia (1.0). </a:t>
            </a:r>
            <a:r>
              <a:rPr lang="en-US" sz="1600" err="1">
                <a:latin typeface="Arial"/>
                <a:cs typeface="Arial"/>
              </a:rPr>
              <a:t>Zenodo</a:t>
            </a:r>
            <a:r>
              <a:rPr lang="en-US" sz="1600">
                <a:latin typeface="Arial"/>
                <a:cs typeface="Arial"/>
              </a:rPr>
              <a:t>.</a:t>
            </a:r>
            <a:r>
              <a:rPr lang="en-US" sz="1600">
                <a:solidFill>
                  <a:srgbClr val="0F2235"/>
                </a:solidFill>
                <a:latin typeface="Arial"/>
                <a:ea typeface="Open Sans"/>
                <a:cs typeface="Arial"/>
              </a:rPr>
              <a:t> </a:t>
            </a:r>
            <a:r>
              <a:rPr lang="en-US" sz="1600">
                <a:solidFill>
                  <a:srgbClr val="0F2235"/>
                </a:solidFill>
                <a:latin typeface="Arial"/>
                <a:ea typeface="Open Sans"/>
                <a:cs typeface="Arial"/>
                <a:hlinkClick r:id="rId10"/>
              </a:rPr>
              <a:t>https://doi.org/10.5281/zenodo.7669683</a:t>
            </a:r>
            <a:r>
              <a:rPr lang="en-US" sz="1600">
                <a:solidFill>
                  <a:srgbClr val="0F2235"/>
                </a:solidFill>
                <a:latin typeface="Arial"/>
                <a:ea typeface="Open Sans"/>
                <a:cs typeface="Arial"/>
              </a:rPr>
              <a:t> </a:t>
            </a:r>
            <a:endParaRPr lang="en-US" sz="1600" i="0" u="none" strike="noStrike">
              <a:solidFill>
                <a:srgbClr val="0F2235"/>
              </a:solidFill>
              <a:effectLst/>
              <a:latin typeface="Arial" panose="020B0604020202020204" pitchFamily="34" charset="0"/>
              <a:ea typeface="Open Sans"/>
              <a:cs typeface="Arial" panose="020B0604020202020204" pitchFamily="34" charset="0"/>
            </a:endParaRPr>
          </a:p>
          <a:p>
            <a:pPr marL="285750" indent="-285750">
              <a:buFont typeface="Arial"/>
              <a:buChar char="•"/>
            </a:pPr>
            <a:r>
              <a:rPr lang="en-US" sz="1600">
                <a:solidFill>
                  <a:srgbClr val="0F2235"/>
                </a:solidFill>
                <a:latin typeface="Arial"/>
                <a:ea typeface="Open Sans"/>
                <a:cs typeface="Arial"/>
              </a:rPr>
              <a:t>Bohnet, I. (2016). What works: Gender equality by design. The Belknap Press of Harvard University Press</a:t>
            </a:r>
          </a:p>
          <a:p>
            <a:pPr marL="342900" indent="-342900">
              <a:buFont typeface="Arial"/>
              <a:buChar char="•"/>
            </a:pPr>
            <a:endParaRPr lang="en-US" sz="1100">
              <a:solidFill>
                <a:srgbClr val="212121"/>
              </a:solidFill>
              <a:latin typeface="Arial" panose="020B0604020202020204" pitchFamily="34" charset="0"/>
              <a:ea typeface="Verdana"/>
              <a:cs typeface="Arial" panose="020B0604020202020204" pitchFamily="34" charset="0"/>
            </a:endParaRPr>
          </a:p>
        </p:txBody>
      </p:sp>
    </p:spTree>
    <p:extLst>
      <p:ext uri="{BB962C8B-B14F-4D97-AF65-F5344CB8AC3E}">
        <p14:creationId xmlns:p14="http://schemas.microsoft.com/office/powerpoint/2010/main" val="34017113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1">
            <a:extLst>
              <a:ext uri="{FF2B5EF4-FFF2-40B4-BE49-F238E27FC236}">
                <a16:creationId xmlns:a16="http://schemas.microsoft.com/office/drawing/2014/main" id="{951811EC-0B39-E633-1D9B-88AC073D417B}"/>
              </a:ext>
            </a:extLst>
          </p:cNvPr>
          <p:cNvSpPr txBox="1">
            <a:spLocks/>
          </p:cNvSpPr>
          <p:nvPr/>
        </p:nvSpPr>
        <p:spPr>
          <a:xfrm>
            <a:off x="1273302" y="1327322"/>
            <a:ext cx="9350516" cy="2274597"/>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lnSpc>
                <a:spcPct val="130000"/>
              </a:lnSpc>
            </a:pPr>
            <a:r>
              <a:rPr lang="en-US" sz="2800" b="1">
                <a:solidFill>
                  <a:srgbClr val="964091"/>
                </a:solidFill>
                <a:latin typeface="Arial"/>
                <a:cs typeface="Calibri"/>
              </a:rPr>
              <a:t>What are your expectations from today’s training? </a:t>
            </a:r>
          </a:p>
          <a:p>
            <a:pPr algn="ctr">
              <a:lnSpc>
                <a:spcPct val="130000"/>
              </a:lnSpc>
            </a:pPr>
            <a:endParaRPr lang="en-US" sz="2800" b="1">
              <a:solidFill>
                <a:srgbClr val="964091"/>
              </a:solidFill>
              <a:latin typeface="Arial"/>
              <a:cs typeface="Calibri"/>
            </a:endParaRPr>
          </a:p>
          <a:p>
            <a:pPr algn="ctr">
              <a:lnSpc>
                <a:spcPct val="130000"/>
              </a:lnSpc>
            </a:pPr>
            <a:r>
              <a:rPr lang="en-US" sz="2800" b="1">
                <a:solidFill>
                  <a:srgbClr val="964091"/>
                </a:solidFill>
                <a:latin typeface="Arial"/>
                <a:cs typeface="Calibri"/>
              </a:rPr>
              <a:t>What do you hope to learn?</a:t>
            </a:r>
          </a:p>
          <a:p>
            <a:pPr algn="ctr">
              <a:lnSpc>
                <a:spcPct val="130000"/>
              </a:lnSpc>
            </a:pPr>
            <a:endParaRPr lang="en-US" sz="2800" b="1">
              <a:solidFill>
                <a:srgbClr val="964091"/>
              </a:solidFill>
              <a:latin typeface="Arial"/>
              <a:ea typeface="Calibri"/>
              <a:cs typeface="Calibri"/>
            </a:endParaRPr>
          </a:p>
        </p:txBody>
      </p:sp>
      <p:pic>
        <p:nvPicPr>
          <p:cNvPr id="5" name="Picture 4">
            <a:extLst>
              <a:ext uri="{FF2B5EF4-FFF2-40B4-BE49-F238E27FC236}">
                <a16:creationId xmlns:a16="http://schemas.microsoft.com/office/drawing/2014/main" id="{D07B1C7E-3389-A041-83C4-771D08DC0554}"/>
              </a:ext>
            </a:extLst>
          </p:cNvPr>
          <p:cNvPicPr>
            <a:picLocks noChangeAspect="1"/>
          </p:cNvPicPr>
          <p:nvPr/>
        </p:nvPicPr>
        <p:blipFill>
          <a:blip r:embed="rId3"/>
          <a:stretch>
            <a:fillRect/>
          </a:stretch>
        </p:blipFill>
        <p:spPr>
          <a:xfrm>
            <a:off x="4843506" y="3181134"/>
            <a:ext cx="2210108" cy="3096057"/>
          </a:xfrm>
          <a:prstGeom prst="rect">
            <a:avLst/>
          </a:prstGeom>
        </p:spPr>
      </p:pic>
    </p:spTree>
    <p:extLst>
      <p:ext uri="{BB962C8B-B14F-4D97-AF65-F5344CB8AC3E}">
        <p14:creationId xmlns:p14="http://schemas.microsoft.com/office/powerpoint/2010/main" val="193823129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58B6A-A497-D4CF-1F4E-3F725315E04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BBE5800-2092-A0AB-292C-E685F96BB3A7}"/>
              </a:ext>
            </a:extLst>
          </p:cNvPr>
          <p:cNvSpPr txBox="1">
            <a:spLocks/>
          </p:cNvSpPr>
          <p:nvPr/>
        </p:nvSpPr>
        <p:spPr>
          <a:xfrm>
            <a:off x="927704" y="3057689"/>
            <a:ext cx="10510107" cy="620431"/>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just">
              <a:lnSpc>
                <a:spcPct val="100000"/>
              </a:lnSpc>
            </a:pPr>
            <a:r>
              <a:rPr lang="en-US" sz="1800" u="sng" dirty="0">
                <a:latin typeface="Arial"/>
                <a:cs typeface="Arial"/>
              </a:rPr>
              <a:t>Important note for the use of the training materials</a:t>
            </a:r>
            <a:r>
              <a:rPr lang="en-US" sz="1800" dirty="0">
                <a:latin typeface="Arial"/>
                <a:cs typeface="Arial"/>
              </a:rPr>
              <a:t>: The training materials are offered under the Creative Commons Attribution-</a:t>
            </a:r>
            <a:r>
              <a:rPr lang="en-US" sz="1800" dirty="0" err="1">
                <a:latin typeface="Arial"/>
                <a:cs typeface="Arial"/>
              </a:rPr>
              <a:t>NonCommercial</a:t>
            </a:r>
            <a:r>
              <a:rPr lang="en-US" sz="1800" dirty="0">
                <a:latin typeface="Arial"/>
                <a:cs typeface="Arial"/>
              </a:rPr>
              <a:t>-</a:t>
            </a:r>
            <a:r>
              <a:rPr lang="en-US" sz="1800" dirty="0" err="1">
                <a:latin typeface="Arial"/>
                <a:cs typeface="Arial"/>
              </a:rPr>
              <a:t>ShareAlike</a:t>
            </a:r>
            <a:r>
              <a:rPr lang="en-US" sz="1800" dirty="0">
                <a:latin typeface="Arial"/>
                <a:cs typeface="Arial"/>
              </a:rPr>
              <a:t> 4.0 International (CC BY-NC-SA 4.0) license, are freely available for non-commercial use with necessary credit given to the authors. This license permits personal or educational </a:t>
            </a:r>
            <a:r>
              <a:rPr lang="en-US" sz="1800" dirty="0" err="1">
                <a:latin typeface="Arial"/>
                <a:cs typeface="Arial"/>
              </a:rPr>
              <a:t>utilisation</a:t>
            </a:r>
            <a:r>
              <a:rPr lang="en-US" sz="1800" dirty="0">
                <a:latin typeface="Arial"/>
                <a:cs typeface="Arial"/>
              </a:rPr>
              <a:t> and adaptation, provided the adaptations are shared under the same terms. Designed to promote collaborative learning, this approach ensures </a:t>
            </a:r>
            <a:r>
              <a:rPr lang="en-US" sz="1800" dirty="0" err="1">
                <a:latin typeface="Arial"/>
                <a:cs typeface="Arial"/>
              </a:rPr>
              <a:t>GenderSAFE’s</a:t>
            </a:r>
            <a:r>
              <a:rPr lang="en-US" sz="1800" dirty="0">
                <a:latin typeface="Arial"/>
                <a:cs typeface="Arial"/>
              </a:rPr>
              <a:t> content remains accessible and encourages further development within the community, maintaining</a:t>
            </a:r>
            <a:r>
              <a:rPr lang="en-US" sz="1800">
                <a:latin typeface="Arial"/>
                <a:cs typeface="Arial"/>
              </a:rPr>
              <a:t> the ethos of open, shared knowledge. </a:t>
            </a:r>
            <a:endParaRPr lang="en-US">
              <a:latin typeface="Arial"/>
              <a:cs typeface="Arial"/>
            </a:endParaRPr>
          </a:p>
        </p:txBody>
      </p:sp>
      <p:pic>
        <p:nvPicPr>
          <p:cNvPr id="8" name="Picture 7" descr="A sign with a person and a euro symbol&#10;&#10;Description automatically generated">
            <a:extLst>
              <a:ext uri="{FF2B5EF4-FFF2-40B4-BE49-F238E27FC236}">
                <a16:creationId xmlns:a16="http://schemas.microsoft.com/office/drawing/2014/main" id="{1A6EBF50-9977-916C-F9BE-E4D598F772E9}"/>
              </a:ext>
            </a:extLst>
          </p:cNvPr>
          <p:cNvPicPr>
            <a:picLocks noChangeAspect="1"/>
          </p:cNvPicPr>
          <p:nvPr/>
        </p:nvPicPr>
        <p:blipFill>
          <a:blip r:embed="rId2"/>
          <a:stretch>
            <a:fillRect/>
          </a:stretch>
        </p:blipFill>
        <p:spPr>
          <a:xfrm>
            <a:off x="1021174" y="1429809"/>
            <a:ext cx="2257778" cy="788341"/>
          </a:xfrm>
          <a:prstGeom prst="rect">
            <a:avLst/>
          </a:prstGeom>
        </p:spPr>
      </p:pic>
      <p:sp>
        <p:nvSpPr>
          <p:cNvPr id="10" name="TextBox 9">
            <a:extLst>
              <a:ext uri="{FF2B5EF4-FFF2-40B4-BE49-F238E27FC236}">
                <a16:creationId xmlns:a16="http://schemas.microsoft.com/office/drawing/2014/main" id="{91649310-10E0-6C85-D660-39C45832F3E4}"/>
              </a:ext>
            </a:extLst>
          </p:cNvPr>
          <p:cNvSpPr txBox="1"/>
          <p:nvPr/>
        </p:nvSpPr>
        <p:spPr>
          <a:xfrm>
            <a:off x="932510" y="2306931"/>
            <a:ext cx="5273791" cy="923330"/>
          </a:xfrm>
          <a:prstGeom prst="rect">
            <a:avLst/>
          </a:prstGeom>
        </p:spPr>
        <p:txBody>
          <a:bodyPr lIns="91440" tIns="45720" rIns="91440" bIns="45720" anchor="t"/>
          <a:lstStyle/>
          <a:p>
            <a:pPr defTabSz="914318">
              <a:spcBef>
                <a:spcPct val="0"/>
              </a:spcBef>
            </a:pPr>
            <a:r>
              <a:rPr lang="en-GB" dirty="0">
                <a:solidFill>
                  <a:srgbClr val="0F2235"/>
                </a:solidFill>
                <a:latin typeface="Arial"/>
                <a:cs typeface="Arial"/>
              </a:rPr>
              <a:t>Attribution-</a:t>
            </a:r>
            <a:r>
              <a:rPr lang="en-GB" dirty="0" err="1">
                <a:solidFill>
                  <a:srgbClr val="0F2235"/>
                </a:solidFill>
                <a:latin typeface="Arial"/>
                <a:cs typeface="Arial"/>
              </a:rPr>
              <a:t>NonCommercial</a:t>
            </a:r>
            <a:r>
              <a:rPr lang="en-GB" dirty="0">
                <a:solidFill>
                  <a:srgbClr val="0F2235"/>
                </a:solidFill>
                <a:latin typeface="Arial"/>
                <a:cs typeface="Arial"/>
              </a:rPr>
              <a:t>-</a:t>
            </a:r>
            <a:r>
              <a:rPr lang="en-GB" dirty="0" err="1">
                <a:solidFill>
                  <a:srgbClr val="0F2235"/>
                </a:solidFill>
                <a:latin typeface="Arial"/>
                <a:cs typeface="Arial"/>
              </a:rPr>
              <a:t>ShareAlike</a:t>
            </a:r>
            <a:r>
              <a:rPr lang="en-GB" dirty="0">
                <a:solidFill>
                  <a:srgbClr val="0F2235"/>
                </a:solidFill>
                <a:latin typeface="Arial"/>
                <a:cs typeface="Arial"/>
              </a:rPr>
              <a:t> </a:t>
            </a:r>
            <a:br>
              <a:rPr lang="en-GB" dirty="0">
                <a:latin typeface="Arial"/>
                <a:cs typeface="Arial"/>
              </a:rPr>
            </a:br>
            <a:r>
              <a:rPr lang="en-GB" dirty="0">
                <a:solidFill>
                  <a:srgbClr val="0F2235"/>
                </a:solidFill>
                <a:latin typeface="Arial"/>
                <a:cs typeface="Arial"/>
              </a:rPr>
              <a:t>CC-BY-NC-SA </a:t>
            </a:r>
          </a:p>
        </p:txBody>
      </p:sp>
    </p:spTree>
    <p:extLst>
      <p:ext uri="{BB962C8B-B14F-4D97-AF65-F5344CB8AC3E}">
        <p14:creationId xmlns:p14="http://schemas.microsoft.com/office/powerpoint/2010/main" val="346930178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3101D-55E5-CC48-9F09-7E4D551C0301}"/>
              </a:ext>
            </a:extLst>
          </p:cNvPr>
          <p:cNvSpPr txBox="1">
            <a:spLocks/>
          </p:cNvSpPr>
          <p:nvPr/>
        </p:nvSpPr>
        <p:spPr>
          <a:xfrm>
            <a:off x="922989" y="1603089"/>
            <a:ext cx="4845241" cy="641597"/>
          </a:xfrm>
          <a:prstGeom prst="rect">
            <a:avLst/>
          </a:prstGeom>
        </p:spPr>
        <p:txBody>
          <a:bodyPr/>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sz="6600">
                <a:solidFill>
                  <a:schemeClr val="bg1"/>
                </a:solidFill>
                <a:latin typeface="Arial" panose="020B0604020202020204" pitchFamily="34" charset="0"/>
                <a:cs typeface="Arial" panose="020B0604020202020204" pitchFamily="34" charset="0"/>
              </a:rPr>
              <a:t>Thank you!</a:t>
            </a:r>
          </a:p>
        </p:txBody>
      </p:sp>
      <p:sp>
        <p:nvSpPr>
          <p:cNvPr id="11" name="TextBox 5">
            <a:extLst>
              <a:ext uri="{FF2B5EF4-FFF2-40B4-BE49-F238E27FC236}">
                <a16:creationId xmlns:a16="http://schemas.microsoft.com/office/drawing/2014/main" id="{DADE1D70-8725-E241-BCF3-93D2C7272A78}"/>
              </a:ext>
            </a:extLst>
          </p:cNvPr>
          <p:cNvSpPr txBox="1"/>
          <p:nvPr/>
        </p:nvSpPr>
        <p:spPr>
          <a:xfrm>
            <a:off x="1456729" y="2835798"/>
            <a:ext cx="4115422" cy="369332"/>
          </a:xfrm>
          <a:prstGeom prst="rect">
            <a:avLst/>
          </a:prstGeom>
          <a:noFill/>
        </p:spPr>
        <p:txBody>
          <a:bodyPr wrap="none" lIns="0" tIns="45720" rIns="0" bIns="45720" rtlCol="0" anchor="t">
            <a:spAutoFit/>
          </a:bodyPr>
          <a:lstStyle/>
          <a:p>
            <a:r>
              <a:rPr lang="en-US">
                <a:solidFill>
                  <a:srgbClr val="5792CE"/>
                </a:solidFill>
                <a:latin typeface="Arial"/>
                <a:ea typeface="Open Sans"/>
                <a:cs typeface="Arial"/>
              </a:rPr>
              <a:t>Follow us! </a:t>
            </a:r>
            <a:r>
              <a:rPr lang="en-US">
                <a:solidFill>
                  <a:schemeClr val="bg1"/>
                </a:solidFill>
                <a:latin typeface="Arial"/>
                <a:ea typeface="Open Sans"/>
                <a:cs typeface="Arial"/>
              </a:rPr>
              <a:t>@gendersafe-eu.bsky.social</a:t>
            </a:r>
          </a:p>
        </p:txBody>
      </p:sp>
      <p:pic>
        <p:nvPicPr>
          <p:cNvPr id="2" name="Graphic 1">
            <a:extLst>
              <a:ext uri="{FF2B5EF4-FFF2-40B4-BE49-F238E27FC236}">
                <a16:creationId xmlns:a16="http://schemas.microsoft.com/office/drawing/2014/main" id="{13BBC0FD-10AB-568D-291B-E422965625D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3327" y="2831757"/>
            <a:ext cx="347667" cy="356288"/>
          </a:xfrm>
          <a:prstGeom prst="rect">
            <a:avLst/>
          </a:prstGeom>
        </p:spPr>
      </p:pic>
      <p:pic>
        <p:nvPicPr>
          <p:cNvPr id="4" name="Picture 3" descr="Linkedin Logo PNG Free Download 21460490 PNG">
            <a:extLst>
              <a:ext uri="{FF2B5EF4-FFF2-40B4-BE49-F238E27FC236}">
                <a16:creationId xmlns:a16="http://schemas.microsoft.com/office/drawing/2014/main" id="{EDDA0DDB-9174-C336-EE8A-8F3B21CC1B22}"/>
              </a:ext>
            </a:extLst>
          </p:cNvPr>
          <p:cNvPicPr>
            <a:picLocks noChangeAspect="1"/>
          </p:cNvPicPr>
          <p:nvPr/>
        </p:nvPicPr>
        <p:blipFill>
          <a:blip r:embed="rId3"/>
          <a:stretch>
            <a:fillRect/>
          </a:stretch>
        </p:blipFill>
        <p:spPr>
          <a:xfrm>
            <a:off x="774865" y="3284597"/>
            <a:ext cx="650054" cy="631240"/>
          </a:xfrm>
          <a:prstGeom prst="rect">
            <a:avLst/>
          </a:prstGeom>
        </p:spPr>
      </p:pic>
      <p:sp>
        <p:nvSpPr>
          <p:cNvPr id="3" name="TextBox 2">
            <a:extLst>
              <a:ext uri="{FF2B5EF4-FFF2-40B4-BE49-F238E27FC236}">
                <a16:creationId xmlns:a16="http://schemas.microsoft.com/office/drawing/2014/main" id="{9665C1A6-AA0D-4AB5-A4CE-4F3130503A66}"/>
              </a:ext>
            </a:extLst>
          </p:cNvPr>
          <p:cNvSpPr txBox="1"/>
          <p:nvPr/>
        </p:nvSpPr>
        <p:spPr>
          <a:xfrm>
            <a:off x="1424504" y="3415843"/>
            <a:ext cx="64325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ea typeface="Open Sans"/>
                <a:cs typeface="Arial"/>
              </a:rPr>
              <a:t>Follow us on </a:t>
            </a:r>
            <a:r>
              <a:rPr lang="en-US">
                <a:solidFill>
                  <a:schemeClr val="bg1"/>
                </a:solidFill>
                <a:latin typeface="Arial"/>
                <a:ea typeface="Open Sans"/>
                <a:cs typeface="Arial"/>
                <a:hlinkClick r:id="rId4">
                  <a:extLst>
                    <a:ext uri="{A12FA001-AC4F-418D-AE19-62706E023703}">
                      <ahyp:hlinkClr xmlns:ahyp="http://schemas.microsoft.com/office/drawing/2018/hyperlinkcolor" val="tx"/>
                    </a:ext>
                  </a:extLst>
                </a:hlinkClick>
              </a:rPr>
              <a:t>LinkedIn</a:t>
            </a:r>
            <a:r>
              <a:rPr lang="en-US">
                <a:solidFill>
                  <a:schemeClr val="bg1"/>
                </a:solidFill>
                <a:latin typeface="Arial"/>
                <a:ea typeface="Open Sans"/>
                <a:cs typeface="Arial"/>
              </a:rPr>
              <a:t>!</a:t>
            </a:r>
            <a:r>
              <a:rPr lang="en-US"/>
              <a:t> </a:t>
            </a:r>
          </a:p>
        </p:txBody>
      </p:sp>
      <p:sp>
        <p:nvSpPr>
          <p:cNvPr id="5" name="TextBox 12">
            <a:extLst>
              <a:ext uri="{FF2B5EF4-FFF2-40B4-BE49-F238E27FC236}">
                <a16:creationId xmlns:a16="http://schemas.microsoft.com/office/drawing/2014/main" id="{7DF1B334-A98B-3F0C-5EAF-1683FA3D8DC7}"/>
              </a:ext>
            </a:extLst>
          </p:cNvPr>
          <p:cNvSpPr txBox="1"/>
          <p:nvPr/>
        </p:nvSpPr>
        <p:spPr>
          <a:xfrm>
            <a:off x="926041" y="4760536"/>
            <a:ext cx="7556500" cy="83099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600" b="1" dirty="0">
                <a:solidFill>
                  <a:srgbClr val="5792CE"/>
                </a:solidFill>
                <a:latin typeface="Arial"/>
                <a:ea typeface="+mn-lt"/>
                <a:cs typeface="Arial"/>
              </a:rPr>
              <a:t>How to cite this document? </a:t>
            </a:r>
            <a:br>
              <a:rPr lang="en-US" sz="1600" dirty="0">
                <a:latin typeface="Arial"/>
                <a:cs typeface="Arial"/>
              </a:rPr>
            </a:br>
            <a:r>
              <a:rPr lang="en-US" sz="1600" dirty="0">
                <a:solidFill>
                  <a:schemeClr val="bg1"/>
                </a:solidFill>
                <a:latin typeface="Arial"/>
                <a:ea typeface="Calibri"/>
                <a:cs typeface="Arial"/>
              </a:rPr>
              <a:t>Madesi, V., </a:t>
            </a:r>
            <a:r>
              <a:rPr lang="en-US" sz="1600" dirty="0" err="1">
                <a:solidFill>
                  <a:schemeClr val="bg1"/>
                </a:solidFill>
                <a:latin typeface="Arial"/>
                <a:ea typeface="Calibri"/>
                <a:cs typeface="Arial"/>
              </a:rPr>
              <a:t>Wuiame</a:t>
            </a:r>
            <a:r>
              <a:rPr lang="en-US" sz="1600" dirty="0">
                <a:solidFill>
                  <a:schemeClr val="bg1"/>
                </a:solidFill>
                <a:latin typeface="Arial"/>
                <a:ea typeface="Calibri"/>
                <a:cs typeface="Arial"/>
              </a:rPr>
              <a:t>, N., Humbert, A. L., &amp; Puerto Michaut, D. R. (2026). </a:t>
            </a:r>
            <a:r>
              <a:rPr lang="en-US" sz="1600" i="1" dirty="0">
                <a:solidFill>
                  <a:schemeClr val="bg1"/>
                </a:solidFill>
                <a:latin typeface="Arial"/>
                <a:ea typeface="Calibri"/>
                <a:cs typeface="Arial"/>
              </a:rPr>
              <a:t>Training of Trainers</a:t>
            </a:r>
            <a:r>
              <a:rPr lang="en-US" sz="1600" dirty="0">
                <a:solidFill>
                  <a:schemeClr val="bg1"/>
                </a:solidFill>
                <a:latin typeface="Arial"/>
                <a:ea typeface="Calibri"/>
                <a:cs typeface="Arial"/>
              </a:rPr>
              <a:t> (Presentation in English). </a:t>
            </a:r>
            <a:r>
              <a:rPr lang="en-US" sz="1600" dirty="0" err="1">
                <a:solidFill>
                  <a:schemeClr val="bg1"/>
                </a:solidFill>
                <a:latin typeface="Arial"/>
                <a:ea typeface="Calibri"/>
                <a:cs typeface="Arial"/>
              </a:rPr>
              <a:t>GenderSAFE</a:t>
            </a:r>
            <a:r>
              <a:rPr lang="en-US" sz="1600" dirty="0">
                <a:solidFill>
                  <a:schemeClr val="bg1"/>
                </a:solidFill>
                <a:latin typeface="Arial"/>
                <a:ea typeface="Calibri"/>
                <a:cs typeface="Arial"/>
              </a:rPr>
              <a:t> project.</a:t>
            </a:r>
            <a:endParaRPr lang="en-US" sz="1600">
              <a:solidFill>
                <a:schemeClr val="bg1"/>
              </a:solidFill>
              <a:latin typeface="Arial"/>
              <a:ea typeface="Calibri"/>
              <a:cs typeface="Arial"/>
            </a:endParaRPr>
          </a:p>
        </p:txBody>
      </p:sp>
    </p:spTree>
    <p:extLst>
      <p:ext uri="{BB962C8B-B14F-4D97-AF65-F5344CB8AC3E}">
        <p14:creationId xmlns:p14="http://schemas.microsoft.com/office/powerpoint/2010/main" val="13308169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2465A-C460-D95C-8D54-2C25FA3B937B}"/>
              </a:ext>
            </a:extLst>
          </p:cNvPr>
          <p:cNvSpPr>
            <a:spLocks noGrp="1"/>
          </p:cNvSpPr>
          <p:nvPr>
            <p:ph type="title"/>
          </p:nvPr>
        </p:nvSpPr>
        <p:spPr>
          <a:xfrm>
            <a:off x="1035770" y="2607770"/>
            <a:ext cx="7595273" cy="1861285"/>
          </a:xfrm>
        </p:spPr>
        <p:txBody>
          <a:bodyPr/>
          <a:lstStyle/>
          <a:p>
            <a:r>
              <a:rPr lang="en-US"/>
              <a:t>The UniSAFE framework and materials available</a:t>
            </a:r>
            <a:endParaRPr lang="el-GR"/>
          </a:p>
        </p:txBody>
      </p:sp>
    </p:spTree>
    <p:extLst>
      <p:ext uri="{BB962C8B-B14F-4D97-AF65-F5344CB8AC3E}">
        <p14:creationId xmlns:p14="http://schemas.microsoft.com/office/powerpoint/2010/main" val="37823228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3DB334-B7C6-4728-81B8-1FFBEB7A6BDD}"/>
              </a:ext>
            </a:extLst>
          </p:cNvPr>
          <p:cNvSpPr>
            <a:spLocks noGrp="1"/>
          </p:cNvSpPr>
          <p:nvPr>
            <p:ph type="title"/>
          </p:nvPr>
        </p:nvSpPr>
        <p:spPr>
          <a:xfrm>
            <a:off x="670799" y="1465949"/>
            <a:ext cx="4550689" cy="778381"/>
          </a:xfrm>
        </p:spPr>
        <p:txBody>
          <a:bodyPr/>
          <a:lstStyle/>
          <a:p>
            <a:r>
              <a:rPr lang="en-US" sz="3200"/>
              <a:t>7P model to address gender-based violence in research performing </a:t>
            </a:r>
            <a:r>
              <a:rPr lang="en-US" sz="3200" err="1"/>
              <a:t>organisations</a:t>
            </a:r>
            <a:r>
              <a:rPr lang="en-US" sz="3200"/>
              <a:t>.</a:t>
            </a:r>
          </a:p>
        </p:txBody>
      </p:sp>
      <p:sp>
        <p:nvSpPr>
          <p:cNvPr id="6" name="Espace réservé du numéro de diapositive 2">
            <a:extLst>
              <a:ext uri="{FF2B5EF4-FFF2-40B4-BE49-F238E27FC236}">
                <a16:creationId xmlns:a16="http://schemas.microsoft.com/office/drawing/2014/main" id="{1811AC14-B59F-5334-B6DB-DB4E0BF7A47E}"/>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15</a:t>
            </a:fld>
            <a:endParaRPr lang="fr-FR"/>
          </a:p>
        </p:txBody>
      </p:sp>
      <p:pic>
        <p:nvPicPr>
          <p:cNvPr id="7" name="Picture 4" descr="Diagram&#10;&#10;Description automatically generated">
            <a:hlinkClick r:id="rId3"/>
            <a:extLst>
              <a:ext uri="{FF2B5EF4-FFF2-40B4-BE49-F238E27FC236}">
                <a16:creationId xmlns:a16="http://schemas.microsoft.com/office/drawing/2014/main" id="{94EC9745-1236-41C4-A909-F1DAE01970DE}"/>
              </a:ext>
            </a:extLst>
          </p:cNvPr>
          <p:cNvPicPr>
            <a:picLocks noChangeAspect="1"/>
          </p:cNvPicPr>
          <p:nvPr/>
        </p:nvPicPr>
        <p:blipFill>
          <a:blip r:embed="rId4"/>
          <a:stretch>
            <a:fillRect/>
          </a:stretch>
        </p:blipFill>
        <p:spPr>
          <a:xfrm>
            <a:off x="5716326" y="1253916"/>
            <a:ext cx="4481847" cy="4736483"/>
          </a:xfrm>
          <a:prstGeom prst="rect">
            <a:avLst/>
          </a:prstGeom>
        </p:spPr>
      </p:pic>
    </p:spTree>
    <p:extLst>
      <p:ext uri="{BB962C8B-B14F-4D97-AF65-F5344CB8AC3E}">
        <p14:creationId xmlns:p14="http://schemas.microsoft.com/office/powerpoint/2010/main" val="40886202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33ADBC6-18A0-0C33-5D78-8E34C0B98C44}"/>
            </a:ext>
          </a:extLst>
        </p:cNvPr>
        <p:cNvGrpSpPr/>
        <p:nvPr/>
      </p:nvGrpSpPr>
      <p:grpSpPr>
        <a:xfrm>
          <a:off x="0" y="0"/>
          <a:ext cx="0" cy="0"/>
          <a:chOff x="0" y="0"/>
          <a:chExt cx="0" cy="0"/>
        </a:xfrm>
      </p:grpSpPr>
      <p:sp>
        <p:nvSpPr>
          <p:cNvPr id="13" name="Title 1">
            <a:extLst>
              <a:ext uri="{FF2B5EF4-FFF2-40B4-BE49-F238E27FC236}">
                <a16:creationId xmlns:a16="http://schemas.microsoft.com/office/drawing/2014/main" id="{7B9AA2BC-7EA0-EFDB-D19F-613F55070FBB}"/>
              </a:ext>
            </a:extLst>
          </p:cNvPr>
          <p:cNvSpPr>
            <a:spLocks noGrp="1"/>
          </p:cNvSpPr>
          <p:nvPr>
            <p:ph type="title"/>
          </p:nvPr>
        </p:nvSpPr>
        <p:spPr>
          <a:xfrm>
            <a:off x="1052512" y="0"/>
            <a:ext cx="10086975" cy="778381"/>
          </a:xfrm>
        </p:spPr>
        <p:txBody>
          <a:bodyPr/>
          <a:lstStyle/>
          <a:p>
            <a:pPr algn="ctr"/>
            <a:r>
              <a:rPr lang="en-US"/>
              <a:t>The 7P model</a:t>
            </a:r>
          </a:p>
        </p:txBody>
      </p:sp>
      <p:pic>
        <p:nvPicPr>
          <p:cNvPr id="8" name="The UniSAFE 7P conceptual framework 1080">
            <a:hlinkClick r:id="" action="ppaction://media"/>
            <a:extLst>
              <a:ext uri="{FF2B5EF4-FFF2-40B4-BE49-F238E27FC236}">
                <a16:creationId xmlns:a16="http://schemas.microsoft.com/office/drawing/2014/main" id="{7506930F-C47E-ED7C-B912-87FBBC4FBE1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69514" y="826601"/>
            <a:ext cx="9252972" cy="520479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889925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0087"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6E3AAB5-61E2-B491-7C71-32A53B3C5011}"/>
              </a:ext>
            </a:extLst>
          </p:cNvPr>
          <p:cNvSpPr>
            <a:spLocks noGrp="1"/>
          </p:cNvSpPr>
          <p:nvPr>
            <p:ph type="title"/>
          </p:nvPr>
        </p:nvSpPr>
        <p:spPr/>
        <p:txBody>
          <a:bodyPr/>
          <a:lstStyle/>
          <a:p>
            <a:r>
              <a:rPr lang="en-US" b="1"/>
              <a:t>The 7P framework in short </a:t>
            </a:r>
            <a:endParaRPr lang="en-GB" b="1"/>
          </a:p>
        </p:txBody>
      </p:sp>
      <p:sp>
        <p:nvSpPr>
          <p:cNvPr id="4" name="TextBox 8">
            <a:extLst>
              <a:ext uri="{FF2B5EF4-FFF2-40B4-BE49-F238E27FC236}">
                <a16:creationId xmlns:a16="http://schemas.microsoft.com/office/drawing/2014/main" id="{A04A7CF4-5692-BD32-5053-84A102A4B0AA}"/>
              </a:ext>
            </a:extLst>
          </p:cNvPr>
          <p:cNvSpPr txBox="1"/>
          <p:nvPr/>
        </p:nvSpPr>
        <p:spPr>
          <a:xfrm>
            <a:off x="1051055" y="2061020"/>
            <a:ext cx="10498478" cy="326698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285750" indent="-285750">
              <a:lnSpc>
                <a:spcPct val="150000"/>
              </a:lnSpc>
              <a:buFont typeface="Arial" panose="020B0604020202020204" pitchFamily="34" charset="0"/>
              <a:buChar char="•"/>
            </a:pPr>
            <a:r>
              <a:rPr lang="en-US" sz="2000" b="1">
                <a:solidFill>
                  <a:srgbClr val="0F2235"/>
                </a:solidFill>
                <a:latin typeface="Arial"/>
                <a:cs typeface="Arial"/>
              </a:rPr>
              <a:t>Prevalence </a:t>
            </a:r>
            <a:r>
              <a:rPr lang="en-US" sz="2000">
                <a:solidFill>
                  <a:srgbClr val="0F2235"/>
                </a:solidFill>
                <a:latin typeface="Arial"/>
                <a:cs typeface="Arial"/>
              </a:rPr>
              <a:t>– estimating the extent of gender-based violence</a:t>
            </a:r>
          </a:p>
          <a:p>
            <a:pPr marL="285750" indent="-285750">
              <a:lnSpc>
                <a:spcPct val="150000"/>
              </a:lnSpc>
              <a:buFont typeface="Arial" panose="020B0604020202020204" pitchFamily="34" charset="0"/>
              <a:buChar char="•"/>
            </a:pPr>
            <a:r>
              <a:rPr lang="en-US" sz="2000" b="1">
                <a:solidFill>
                  <a:srgbClr val="0F2235"/>
                </a:solidFill>
                <a:latin typeface="Arial"/>
                <a:cs typeface="Arial"/>
              </a:rPr>
              <a:t>Prevention</a:t>
            </a:r>
            <a:r>
              <a:rPr lang="en-US" sz="2000">
                <a:solidFill>
                  <a:srgbClr val="0F2235"/>
                </a:solidFill>
                <a:latin typeface="Arial"/>
                <a:cs typeface="Arial"/>
              </a:rPr>
              <a:t> – changing </a:t>
            </a:r>
            <a:r>
              <a:rPr lang="en-US" sz="2000" err="1">
                <a:solidFill>
                  <a:srgbClr val="0F2235"/>
                </a:solidFill>
                <a:latin typeface="Arial"/>
                <a:cs typeface="Arial"/>
              </a:rPr>
              <a:t>behaviours</a:t>
            </a:r>
            <a:r>
              <a:rPr lang="en-US" sz="2000">
                <a:solidFill>
                  <a:srgbClr val="0F2235"/>
                </a:solidFill>
                <a:latin typeface="Arial"/>
                <a:cs typeface="Arial"/>
              </a:rPr>
              <a:t> and culture</a:t>
            </a:r>
          </a:p>
          <a:p>
            <a:pPr marL="285750" indent="-285750">
              <a:lnSpc>
                <a:spcPct val="150000"/>
              </a:lnSpc>
              <a:buFont typeface="Arial" panose="020B0604020202020204" pitchFamily="34" charset="0"/>
              <a:buChar char="•"/>
            </a:pPr>
            <a:r>
              <a:rPr lang="en-US" sz="2000" b="1">
                <a:solidFill>
                  <a:srgbClr val="0F2235"/>
                </a:solidFill>
                <a:latin typeface="Arial"/>
                <a:cs typeface="Arial"/>
              </a:rPr>
              <a:t>Protection</a:t>
            </a:r>
            <a:r>
              <a:rPr lang="en-US" sz="2000">
                <a:solidFill>
                  <a:srgbClr val="0F2235"/>
                </a:solidFill>
                <a:latin typeface="Arial"/>
                <a:cs typeface="Arial"/>
              </a:rPr>
              <a:t> – avoiding (further) harm</a:t>
            </a:r>
          </a:p>
          <a:p>
            <a:pPr marL="285750" indent="-285750">
              <a:lnSpc>
                <a:spcPct val="150000"/>
              </a:lnSpc>
              <a:buFont typeface="Arial" panose="020B0604020202020204" pitchFamily="34" charset="0"/>
              <a:buChar char="•"/>
            </a:pPr>
            <a:r>
              <a:rPr lang="en-US" sz="2000" b="1">
                <a:solidFill>
                  <a:srgbClr val="0F2235"/>
                </a:solidFill>
                <a:latin typeface="Arial"/>
                <a:cs typeface="Arial"/>
              </a:rPr>
              <a:t>Prosecution</a:t>
            </a:r>
            <a:r>
              <a:rPr lang="en-US" sz="2000">
                <a:solidFill>
                  <a:srgbClr val="0F2235"/>
                </a:solidFill>
                <a:latin typeface="Arial"/>
                <a:cs typeface="Arial"/>
              </a:rPr>
              <a:t> – handling cases of gender-based violence</a:t>
            </a:r>
          </a:p>
          <a:p>
            <a:pPr marL="285750" indent="-285750">
              <a:lnSpc>
                <a:spcPct val="150000"/>
              </a:lnSpc>
              <a:buFont typeface="Arial" panose="020B0604020202020204" pitchFamily="34" charset="0"/>
              <a:buChar char="•"/>
            </a:pPr>
            <a:r>
              <a:rPr lang="en-US" sz="2000" b="1">
                <a:solidFill>
                  <a:srgbClr val="0F2235"/>
                </a:solidFill>
                <a:latin typeface="Arial"/>
                <a:cs typeface="Arial"/>
              </a:rPr>
              <a:t>Provision</a:t>
            </a:r>
            <a:r>
              <a:rPr lang="en-US" sz="2000">
                <a:solidFill>
                  <a:srgbClr val="0F2235"/>
                </a:solidFill>
                <a:latin typeface="Arial"/>
                <a:cs typeface="Arial"/>
              </a:rPr>
              <a:t> </a:t>
            </a:r>
            <a:r>
              <a:rPr lang="en-US" sz="2000" b="1">
                <a:solidFill>
                  <a:srgbClr val="0F2235"/>
                </a:solidFill>
                <a:latin typeface="Arial"/>
                <a:cs typeface="Arial"/>
              </a:rPr>
              <a:t>of services</a:t>
            </a:r>
            <a:r>
              <a:rPr lang="en-US" sz="2000">
                <a:solidFill>
                  <a:srgbClr val="0F2235"/>
                </a:solidFill>
                <a:latin typeface="Arial"/>
                <a:cs typeface="Arial"/>
              </a:rPr>
              <a:t> – offering support and assistance</a:t>
            </a:r>
          </a:p>
          <a:p>
            <a:pPr marL="285750" indent="-285750">
              <a:lnSpc>
                <a:spcPct val="150000"/>
              </a:lnSpc>
              <a:buFont typeface="Arial" panose="020B0604020202020204" pitchFamily="34" charset="0"/>
              <a:buChar char="•"/>
            </a:pPr>
            <a:r>
              <a:rPr lang="en-US" sz="2000" b="1">
                <a:solidFill>
                  <a:srgbClr val="0F2235"/>
                </a:solidFill>
                <a:latin typeface="Arial"/>
                <a:cs typeface="Arial"/>
              </a:rPr>
              <a:t>Partnerships</a:t>
            </a:r>
            <a:r>
              <a:rPr lang="en-US" sz="2000">
                <a:solidFill>
                  <a:srgbClr val="0F2235"/>
                </a:solidFill>
                <a:latin typeface="Arial"/>
                <a:cs typeface="Arial"/>
              </a:rPr>
              <a:t> – involving internal and external actors</a:t>
            </a:r>
          </a:p>
          <a:p>
            <a:pPr marL="285750" indent="-285750">
              <a:lnSpc>
                <a:spcPct val="150000"/>
              </a:lnSpc>
              <a:buFont typeface="Arial" panose="020B0604020202020204" pitchFamily="34" charset="0"/>
              <a:buChar char="•"/>
            </a:pPr>
            <a:r>
              <a:rPr lang="en-US" sz="2000" b="1">
                <a:solidFill>
                  <a:srgbClr val="0F2235"/>
                </a:solidFill>
                <a:latin typeface="Arial"/>
                <a:cs typeface="Arial"/>
              </a:rPr>
              <a:t>Policy</a:t>
            </a:r>
            <a:r>
              <a:rPr lang="en-US" sz="2000">
                <a:solidFill>
                  <a:srgbClr val="0F2235"/>
                </a:solidFill>
                <a:latin typeface="Arial"/>
                <a:cs typeface="Arial"/>
              </a:rPr>
              <a:t> – setting up measures and procedures</a:t>
            </a:r>
          </a:p>
        </p:txBody>
      </p:sp>
    </p:spTree>
    <p:extLst>
      <p:ext uri="{BB962C8B-B14F-4D97-AF65-F5344CB8AC3E}">
        <p14:creationId xmlns:p14="http://schemas.microsoft.com/office/powerpoint/2010/main" val="2152485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E8A4E-D633-A8ED-F2B2-DFFDB5499607}"/>
              </a:ext>
            </a:extLst>
          </p:cNvPr>
          <p:cNvSpPr>
            <a:spLocks noGrp="1"/>
          </p:cNvSpPr>
          <p:nvPr>
            <p:ph type="title"/>
          </p:nvPr>
        </p:nvSpPr>
        <p:spPr>
          <a:xfrm>
            <a:off x="990600" y="1251858"/>
            <a:ext cx="10232571" cy="3392914"/>
          </a:xfrm>
        </p:spPr>
        <p:txBody>
          <a:bodyPr/>
          <a:lstStyle/>
          <a:p>
            <a:pPr algn="ctr"/>
            <a:r>
              <a:rPr lang="en-US" sz="4800">
                <a:latin typeface="Arial"/>
                <a:cs typeface="Arial"/>
              </a:rPr>
              <a:t>Quiz: The 7P Champion Ladder 🏆</a:t>
            </a:r>
            <a:br>
              <a:rPr lang="en-US" sz="4800">
                <a:latin typeface="Arial"/>
                <a:cs typeface="Arial"/>
              </a:rPr>
            </a:br>
            <a:br>
              <a:rPr lang="en-US" sz="4800">
                <a:latin typeface="Arial"/>
                <a:cs typeface="Arial"/>
              </a:rPr>
            </a:br>
            <a:endParaRPr lang="en-US" sz="4800">
              <a:solidFill>
                <a:srgbClr val="5792CE"/>
              </a:solidFill>
            </a:endParaRPr>
          </a:p>
        </p:txBody>
      </p:sp>
      <p:pic>
        <p:nvPicPr>
          <p:cNvPr id="4" name="Picture 3">
            <a:extLst>
              <a:ext uri="{FF2B5EF4-FFF2-40B4-BE49-F238E27FC236}">
                <a16:creationId xmlns:a16="http://schemas.microsoft.com/office/drawing/2014/main" id="{02E09108-6C97-5326-C1DF-1F5E23E59629}"/>
              </a:ext>
            </a:extLst>
          </p:cNvPr>
          <p:cNvPicPr>
            <a:picLocks noChangeAspect="1"/>
          </p:cNvPicPr>
          <p:nvPr/>
        </p:nvPicPr>
        <p:blipFill>
          <a:blip r:embed="rId3"/>
          <a:stretch>
            <a:fillRect/>
          </a:stretch>
        </p:blipFill>
        <p:spPr>
          <a:xfrm>
            <a:off x="4986182" y="2948315"/>
            <a:ext cx="2219635" cy="3000794"/>
          </a:xfrm>
          <a:prstGeom prst="rect">
            <a:avLst/>
          </a:prstGeom>
        </p:spPr>
      </p:pic>
    </p:spTree>
    <p:extLst>
      <p:ext uri="{BB962C8B-B14F-4D97-AF65-F5344CB8AC3E}">
        <p14:creationId xmlns:p14="http://schemas.microsoft.com/office/powerpoint/2010/main" val="9465286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60ED9-0D86-B232-20D0-105C2AC71597}"/>
              </a:ext>
            </a:extLst>
          </p:cNvPr>
          <p:cNvSpPr>
            <a:spLocks noGrp="1"/>
          </p:cNvSpPr>
          <p:nvPr>
            <p:ph type="title"/>
          </p:nvPr>
        </p:nvSpPr>
        <p:spPr>
          <a:xfrm>
            <a:off x="1046922" y="2830292"/>
            <a:ext cx="7190796" cy="1861285"/>
          </a:xfrm>
        </p:spPr>
        <p:txBody>
          <a:bodyPr/>
          <a:lstStyle/>
          <a:p>
            <a:r>
              <a:rPr lang="en-US">
                <a:latin typeface="Arial"/>
                <a:cs typeface="Arial"/>
              </a:rPr>
              <a:t>Presentation and discussion around the toolkit and specific outputs</a:t>
            </a:r>
          </a:p>
        </p:txBody>
      </p:sp>
    </p:spTree>
    <p:extLst>
      <p:ext uri="{BB962C8B-B14F-4D97-AF65-F5344CB8AC3E}">
        <p14:creationId xmlns:p14="http://schemas.microsoft.com/office/powerpoint/2010/main" val="650274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40AD9-93F1-351C-D203-309DDBD7E187}"/>
              </a:ext>
            </a:extLst>
          </p:cNvPr>
          <p:cNvSpPr>
            <a:spLocks noGrp="1"/>
          </p:cNvSpPr>
          <p:nvPr>
            <p:ph type="title"/>
          </p:nvPr>
        </p:nvSpPr>
        <p:spPr/>
        <p:txBody>
          <a:bodyPr/>
          <a:lstStyle/>
          <a:p>
            <a:r>
              <a:rPr lang="en-US" b="1">
                <a:latin typeface="Arial"/>
                <a:cs typeface="Arial"/>
              </a:rPr>
              <a:t>Ground rules</a:t>
            </a:r>
            <a:endParaRPr lang="en-US">
              <a:solidFill>
                <a:srgbClr val="000000"/>
              </a:solidFill>
              <a:latin typeface="Arial"/>
              <a:cs typeface="Arial"/>
            </a:endParaRPr>
          </a:p>
          <a:p>
            <a:endParaRPr lang="en-US"/>
          </a:p>
        </p:txBody>
      </p:sp>
      <p:sp>
        <p:nvSpPr>
          <p:cNvPr id="3" name="Slide Number Placeholder 2">
            <a:extLst>
              <a:ext uri="{FF2B5EF4-FFF2-40B4-BE49-F238E27FC236}">
                <a16:creationId xmlns:a16="http://schemas.microsoft.com/office/drawing/2014/main" id="{4975B916-1342-15D9-2BDA-FB3EE2D0132F}"/>
              </a:ext>
            </a:extLst>
          </p:cNvPr>
          <p:cNvSpPr>
            <a:spLocks noGrp="1"/>
          </p:cNvSpPr>
          <p:nvPr>
            <p:ph type="sldNum" sz="quarter" idx="4"/>
          </p:nvPr>
        </p:nvSpPr>
        <p:spPr/>
        <p:txBody>
          <a:bodyPr/>
          <a:lstStyle/>
          <a:p>
            <a:fld id="{783777ED-E0AE-DD49-A1E6-113717D9A99F}" type="slidenum">
              <a:rPr lang="fr-FR" smtClean="0"/>
              <a:pPr/>
              <a:t>2</a:t>
            </a:fld>
            <a:endParaRPr lang="fr-FR"/>
          </a:p>
        </p:txBody>
      </p:sp>
      <p:sp>
        <p:nvSpPr>
          <p:cNvPr id="6" name="TextBox 5">
            <a:extLst>
              <a:ext uri="{FF2B5EF4-FFF2-40B4-BE49-F238E27FC236}">
                <a16:creationId xmlns:a16="http://schemas.microsoft.com/office/drawing/2014/main" id="{1F17AEAF-7A21-8559-04F0-551F147DBB81}"/>
              </a:ext>
            </a:extLst>
          </p:cNvPr>
          <p:cNvSpPr txBox="1"/>
          <p:nvPr/>
        </p:nvSpPr>
        <p:spPr>
          <a:xfrm>
            <a:off x="8087650" y="2885941"/>
            <a:ext cx="2978978" cy="1477328"/>
          </a:xfrm>
          <a:prstGeom prst="rect">
            <a:avLst/>
          </a:prstGeom>
          <a:noFill/>
        </p:spPr>
        <p:txBody>
          <a:bodyPr wrap="square" lIns="91440" tIns="45720" rIns="91440" bIns="45720" rtlCol="0" anchor="t">
            <a:spAutoFit/>
          </a:bodyPr>
          <a:lstStyle/>
          <a:p>
            <a:r>
              <a:rPr lang="en-GB">
                <a:solidFill>
                  <a:srgbClr val="0F2235"/>
                </a:solidFill>
                <a:latin typeface="Arial"/>
                <a:ea typeface="Calibri"/>
                <a:cs typeface="Arial"/>
              </a:rPr>
              <a:t>This is a safe space to share your experience – confidentiality is of utmost importance. Treat others’ experiences with respect.</a:t>
            </a:r>
            <a:endParaRPr lang="en-US">
              <a:solidFill>
                <a:srgbClr val="0F2235"/>
              </a:solidFill>
              <a:latin typeface="Arial"/>
              <a:ea typeface="Calibri"/>
              <a:cs typeface="Arial"/>
            </a:endParaRPr>
          </a:p>
        </p:txBody>
      </p:sp>
      <p:sp>
        <p:nvSpPr>
          <p:cNvPr id="8" name="TextBox 7">
            <a:extLst>
              <a:ext uri="{FF2B5EF4-FFF2-40B4-BE49-F238E27FC236}">
                <a16:creationId xmlns:a16="http://schemas.microsoft.com/office/drawing/2014/main" id="{D13C82FA-333E-5213-A271-B8B2CE3CDDB6}"/>
              </a:ext>
            </a:extLst>
          </p:cNvPr>
          <p:cNvSpPr txBox="1"/>
          <p:nvPr/>
        </p:nvSpPr>
        <p:spPr>
          <a:xfrm>
            <a:off x="4451719" y="2926492"/>
            <a:ext cx="2978978" cy="1477328"/>
          </a:xfrm>
          <a:prstGeom prst="rect">
            <a:avLst/>
          </a:prstGeom>
          <a:noFill/>
        </p:spPr>
        <p:txBody>
          <a:bodyPr wrap="square" lIns="91440" tIns="45720" rIns="91440" bIns="45720" rtlCol="0" anchor="t">
            <a:spAutoFit/>
          </a:bodyPr>
          <a:lstStyle/>
          <a:p>
            <a:r>
              <a:rPr lang="en-GB">
                <a:solidFill>
                  <a:srgbClr val="0F2235"/>
                </a:solidFill>
                <a:latin typeface="Arial"/>
                <a:ea typeface="Calibri"/>
                <a:cs typeface="Arial"/>
              </a:rPr>
              <a:t>Keep your answers and questions short and to the point. Respect our schedule and come back from breaks on time. </a:t>
            </a:r>
            <a:endParaRPr lang="en-US">
              <a:solidFill>
                <a:srgbClr val="0F2235"/>
              </a:solidFill>
              <a:latin typeface="Arial"/>
              <a:ea typeface="Calibri"/>
              <a:cs typeface="Arial"/>
            </a:endParaRPr>
          </a:p>
        </p:txBody>
      </p:sp>
      <p:sp>
        <p:nvSpPr>
          <p:cNvPr id="10" name="TextBox 9">
            <a:extLst>
              <a:ext uri="{FF2B5EF4-FFF2-40B4-BE49-F238E27FC236}">
                <a16:creationId xmlns:a16="http://schemas.microsoft.com/office/drawing/2014/main" id="{06A36483-C833-0A71-5A08-9EED67659B5D}"/>
              </a:ext>
            </a:extLst>
          </p:cNvPr>
          <p:cNvSpPr txBox="1"/>
          <p:nvPr/>
        </p:nvSpPr>
        <p:spPr>
          <a:xfrm>
            <a:off x="1007803" y="2865888"/>
            <a:ext cx="2978978" cy="646331"/>
          </a:xfrm>
          <a:prstGeom prst="rect">
            <a:avLst/>
          </a:prstGeom>
          <a:noFill/>
        </p:spPr>
        <p:txBody>
          <a:bodyPr wrap="square" lIns="91440" tIns="45720" rIns="91440" bIns="45720" rtlCol="0" anchor="t">
            <a:spAutoFit/>
          </a:bodyPr>
          <a:lstStyle/>
          <a:p>
            <a:r>
              <a:rPr lang="en-GB">
                <a:solidFill>
                  <a:srgbClr val="0F2235"/>
                </a:solidFill>
                <a:latin typeface="Arial"/>
                <a:ea typeface="Calibri"/>
                <a:cs typeface="Arial"/>
              </a:rPr>
              <a:t>During the Q&amp;A session, feel free to ask questions.</a:t>
            </a:r>
            <a:endParaRPr lang="en-US">
              <a:solidFill>
                <a:srgbClr val="0F2235"/>
              </a:solidFill>
              <a:latin typeface="Arial"/>
              <a:ea typeface="Calibri"/>
              <a:cs typeface="Arial"/>
            </a:endParaRPr>
          </a:p>
        </p:txBody>
      </p:sp>
      <p:sp>
        <p:nvSpPr>
          <p:cNvPr id="12" name="TextBox 11">
            <a:extLst>
              <a:ext uri="{FF2B5EF4-FFF2-40B4-BE49-F238E27FC236}">
                <a16:creationId xmlns:a16="http://schemas.microsoft.com/office/drawing/2014/main" id="{D0FF694B-A924-EEB1-24BF-4512EF554B65}"/>
              </a:ext>
            </a:extLst>
          </p:cNvPr>
          <p:cNvSpPr txBox="1"/>
          <p:nvPr/>
        </p:nvSpPr>
        <p:spPr>
          <a:xfrm>
            <a:off x="8087650" y="2116290"/>
            <a:ext cx="3203991" cy="707886"/>
          </a:xfrm>
          <a:prstGeom prst="rect">
            <a:avLst/>
          </a:prstGeom>
          <a:noFill/>
        </p:spPr>
        <p:txBody>
          <a:bodyPr wrap="square" lIns="91440" tIns="45720" rIns="91440" bIns="45720" rtlCol="0" anchor="t">
            <a:spAutoFit/>
          </a:bodyPr>
          <a:lstStyle/>
          <a:p>
            <a:r>
              <a:rPr lang="en-GB" sz="2000" b="1">
                <a:solidFill>
                  <a:srgbClr val="964091"/>
                </a:solidFill>
                <a:latin typeface="Arial"/>
                <a:ea typeface="Calibri"/>
                <a:cs typeface="Arial"/>
              </a:rPr>
              <a:t>Secure and safe environment</a:t>
            </a:r>
            <a:endParaRPr lang="en-US" sz="2000" b="1">
              <a:solidFill>
                <a:srgbClr val="964091"/>
              </a:solidFill>
              <a:latin typeface="Arial"/>
              <a:ea typeface="Calibri"/>
              <a:cs typeface="Arial"/>
            </a:endParaRPr>
          </a:p>
        </p:txBody>
      </p:sp>
      <p:sp>
        <p:nvSpPr>
          <p:cNvPr id="14" name="TextBox 13">
            <a:extLst>
              <a:ext uri="{FF2B5EF4-FFF2-40B4-BE49-F238E27FC236}">
                <a16:creationId xmlns:a16="http://schemas.microsoft.com/office/drawing/2014/main" id="{BB6C3EF0-7427-A435-B4F1-A2F28848AA2E}"/>
              </a:ext>
            </a:extLst>
          </p:cNvPr>
          <p:cNvSpPr txBox="1"/>
          <p:nvPr/>
        </p:nvSpPr>
        <p:spPr>
          <a:xfrm>
            <a:off x="1007803" y="2158002"/>
            <a:ext cx="3203991" cy="707886"/>
          </a:xfrm>
          <a:prstGeom prst="rect">
            <a:avLst/>
          </a:prstGeom>
          <a:noFill/>
        </p:spPr>
        <p:txBody>
          <a:bodyPr wrap="square" lIns="91440" tIns="45720" rIns="91440" bIns="45720" rtlCol="0" anchor="t">
            <a:spAutoFit/>
          </a:bodyPr>
          <a:lstStyle/>
          <a:p>
            <a:r>
              <a:rPr lang="en-GB" sz="2000" b="1">
                <a:solidFill>
                  <a:srgbClr val="964091"/>
                </a:solidFill>
                <a:latin typeface="Arial"/>
                <a:ea typeface="Calibri"/>
                <a:cs typeface="Arial"/>
              </a:rPr>
              <a:t>Be curious and ask questions! </a:t>
            </a:r>
            <a:endParaRPr lang="LID4096" sz="2000" b="1">
              <a:solidFill>
                <a:srgbClr val="964091"/>
              </a:solidFill>
              <a:latin typeface="Arial"/>
              <a:ea typeface="Calibri"/>
              <a:cs typeface="Arial"/>
            </a:endParaRPr>
          </a:p>
        </p:txBody>
      </p:sp>
      <p:sp>
        <p:nvSpPr>
          <p:cNvPr id="16" name="TextBox 15">
            <a:extLst>
              <a:ext uri="{FF2B5EF4-FFF2-40B4-BE49-F238E27FC236}">
                <a16:creationId xmlns:a16="http://schemas.microsoft.com/office/drawing/2014/main" id="{25FFD6CE-F531-CFC8-7FCA-4A7D63FD619F}"/>
              </a:ext>
            </a:extLst>
          </p:cNvPr>
          <p:cNvSpPr txBox="1"/>
          <p:nvPr/>
        </p:nvSpPr>
        <p:spPr>
          <a:xfrm>
            <a:off x="4428251" y="2178055"/>
            <a:ext cx="3203991" cy="400110"/>
          </a:xfrm>
          <a:prstGeom prst="rect">
            <a:avLst/>
          </a:prstGeom>
          <a:noFill/>
        </p:spPr>
        <p:txBody>
          <a:bodyPr wrap="square" lIns="91440" tIns="45720" rIns="91440" bIns="45720" rtlCol="0" anchor="t">
            <a:spAutoFit/>
          </a:bodyPr>
          <a:lstStyle/>
          <a:p>
            <a:r>
              <a:rPr lang="en-GB" sz="2000" b="1">
                <a:solidFill>
                  <a:srgbClr val="964091"/>
                </a:solidFill>
                <a:latin typeface="Arial"/>
                <a:ea typeface="Calibri"/>
                <a:cs typeface="Arial"/>
              </a:rPr>
              <a:t>Short and to the point</a:t>
            </a:r>
            <a:endParaRPr lang="en-US" sz="2000" b="1">
              <a:solidFill>
                <a:srgbClr val="964091"/>
              </a:solidFill>
              <a:latin typeface="Arial"/>
              <a:ea typeface="Calibri"/>
              <a:cs typeface="Arial"/>
            </a:endParaRPr>
          </a:p>
        </p:txBody>
      </p:sp>
      <p:sp>
        <p:nvSpPr>
          <p:cNvPr id="18" name="TextBox 17">
            <a:extLst>
              <a:ext uri="{FF2B5EF4-FFF2-40B4-BE49-F238E27FC236}">
                <a16:creationId xmlns:a16="http://schemas.microsoft.com/office/drawing/2014/main" id="{9EFE2404-2D94-24D1-69D2-984A53F04D7E}"/>
              </a:ext>
            </a:extLst>
          </p:cNvPr>
          <p:cNvSpPr txBox="1"/>
          <p:nvPr/>
        </p:nvSpPr>
        <p:spPr>
          <a:xfrm>
            <a:off x="987750" y="5407697"/>
            <a:ext cx="7104824" cy="400110"/>
          </a:xfrm>
          <a:prstGeom prst="rect">
            <a:avLst/>
          </a:prstGeom>
          <a:noFill/>
        </p:spPr>
        <p:txBody>
          <a:bodyPr wrap="square" lIns="91440" tIns="45720" rIns="91440" bIns="45720" rtlCol="0" anchor="t">
            <a:spAutoFit/>
          </a:bodyPr>
          <a:lstStyle/>
          <a:p>
            <a:r>
              <a:rPr lang="en-GB" sz="2000" b="1">
                <a:solidFill>
                  <a:srgbClr val="964091"/>
                </a:solidFill>
                <a:latin typeface="Arial"/>
                <a:ea typeface="Calibri"/>
                <a:cs typeface="Arial"/>
              </a:rPr>
              <a:t>Be an active and respectful listener! </a:t>
            </a:r>
            <a:r>
              <a:rPr lang="en-GB" sz="2000" b="1">
                <a:solidFill>
                  <a:srgbClr val="964091"/>
                </a:solidFill>
                <a:latin typeface="Arial"/>
                <a:ea typeface="Calibri"/>
                <a:cs typeface="Arial"/>
                <a:sym typeface="Wingdings" panose="05000000000000000000" pitchFamily="2" charset="2"/>
              </a:rPr>
              <a:t> </a:t>
            </a:r>
            <a:endParaRPr lang="en-US" sz="2000" b="1">
              <a:solidFill>
                <a:srgbClr val="964091"/>
              </a:solidFill>
              <a:latin typeface="Arial"/>
              <a:ea typeface="Calibri"/>
              <a:cs typeface="Arial"/>
            </a:endParaRPr>
          </a:p>
        </p:txBody>
      </p:sp>
    </p:spTree>
    <p:extLst>
      <p:ext uri="{BB962C8B-B14F-4D97-AF65-F5344CB8AC3E}">
        <p14:creationId xmlns:p14="http://schemas.microsoft.com/office/powerpoint/2010/main" val="26623344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1362C-299E-05F9-A85E-D7E3249DC974}"/>
              </a:ext>
            </a:extLst>
          </p:cNvPr>
          <p:cNvSpPr>
            <a:spLocks noGrp="1"/>
          </p:cNvSpPr>
          <p:nvPr>
            <p:ph type="title"/>
          </p:nvPr>
        </p:nvSpPr>
        <p:spPr/>
        <p:txBody>
          <a:bodyPr/>
          <a:lstStyle/>
          <a:p>
            <a:r>
              <a:rPr lang="en-GB"/>
              <a:t>Materials from the UniSAFE toolkit </a:t>
            </a:r>
            <a:br>
              <a:rPr lang="en-GB"/>
            </a:br>
            <a:r>
              <a:rPr lang="en-GB"/>
              <a:t>– an overview</a:t>
            </a:r>
          </a:p>
        </p:txBody>
      </p:sp>
      <p:pic>
        <p:nvPicPr>
          <p:cNvPr id="4" name="Picture 3" descr="A screenshot of a web page&#10;&#10;AI-generated content may be incorrect.">
            <a:extLst>
              <a:ext uri="{FF2B5EF4-FFF2-40B4-BE49-F238E27FC236}">
                <a16:creationId xmlns:a16="http://schemas.microsoft.com/office/drawing/2014/main" id="{F275C1E8-8E2E-37A3-BA00-9D0279B841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96831" y="1097163"/>
            <a:ext cx="6910095" cy="5303637"/>
          </a:xfrm>
          <a:prstGeom prst="rect">
            <a:avLst/>
          </a:prstGeom>
        </p:spPr>
      </p:pic>
    </p:spTree>
    <p:extLst>
      <p:ext uri="{BB962C8B-B14F-4D97-AF65-F5344CB8AC3E}">
        <p14:creationId xmlns:p14="http://schemas.microsoft.com/office/powerpoint/2010/main" val="17493209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5C0A4-A20A-0111-804F-66C183D73505}"/>
              </a:ext>
            </a:extLst>
          </p:cNvPr>
          <p:cNvSpPr>
            <a:spLocks noGrp="1"/>
          </p:cNvSpPr>
          <p:nvPr>
            <p:ph type="title"/>
          </p:nvPr>
        </p:nvSpPr>
        <p:spPr/>
        <p:txBody>
          <a:bodyPr/>
          <a:lstStyle/>
          <a:p>
            <a:r>
              <a:rPr lang="en-GB"/>
              <a:t>Glossary</a:t>
            </a:r>
          </a:p>
        </p:txBody>
      </p:sp>
      <p:sp>
        <p:nvSpPr>
          <p:cNvPr id="3" name="Text Placeholder 2">
            <a:extLst>
              <a:ext uri="{FF2B5EF4-FFF2-40B4-BE49-F238E27FC236}">
                <a16:creationId xmlns:a16="http://schemas.microsoft.com/office/drawing/2014/main" id="{A6AF86BE-B1A4-81C8-7040-CA8FBAB82F91}"/>
              </a:ext>
            </a:extLst>
          </p:cNvPr>
          <p:cNvSpPr>
            <a:spLocks noGrp="1"/>
          </p:cNvSpPr>
          <p:nvPr>
            <p:ph type="body" sz="quarter" idx="10"/>
          </p:nvPr>
        </p:nvSpPr>
        <p:spPr/>
        <p:txBody>
          <a:bodyPr/>
          <a:lstStyle/>
          <a:p>
            <a:endParaRPr lang="en-GB"/>
          </a:p>
        </p:txBody>
      </p:sp>
      <p:pic>
        <p:nvPicPr>
          <p:cNvPr id="5" name="Picture 4">
            <a:hlinkClick r:id="rId2"/>
            <a:extLst>
              <a:ext uri="{FF2B5EF4-FFF2-40B4-BE49-F238E27FC236}">
                <a16:creationId xmlns:a16="http://schemas.microsoft.com/office/drawing/2014/main" id="{DCD434ED-24C4-7BFF-B90F-D51043A541C4}"/>
              </a:ext>
            </a:extLst>
          </p:cNvPr>
          <p:cNvPicPr>
            <a:picLocks noChangeAspect="1"/>
          </p:cNvPicPr>
          <p:nvPr/>
        </p:nvPicPr>
        <p:blipFill>
          <a:blip r:embed="rId3"/>
          <a:stretch>
            <a:fillRect/>
          </a:stretch>
        </p:blipFill>
        <p:spPr>
          <a:xfrm>
            <a:off x="970721" y="1987923"/>
            <a:ext cx="10239375" cy="3961439"/>
          </a:xfrm>
          <a:prstGeom prst="rect">
            <a:avLst/>
          </a:prstGeom>
        </p:spPr>
      </p:pic>
    </p:spTree>
    <p:extLst>
      <p:ext uri="{BB962C8B-B14F-4D97-AF65-F5344CB8AC3E}">
        <p14:creationId xmlns:p14="http://schemas.microsoft.com/office/powerpoint/2010/main" val="4757807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B84A2-6CF2-BBA2-07A0-47EC39AA690E}"/>
              </a:ext>
            </a:extLst>
          </p:cNvPr>
          <p:cNvSpPr>
            <a:spLocks noGrp="1"/>
          </p:cNvSpPr>
          <p:nvPr>
            <p:ph type="title"/>
          </p:nvPr>
        </p:nvSpPr>
        <p:spPr/>
        <p:txBody>
          <a:bodyPr/>
          <a:lstStyle/>
          <a:p>
            <a:r>
              <a:rPr lang="en-GB"/>
              <a:t>Facts and figures</a:t>
            </a:r>
          </a:p>
        </p:txBody>
      </p:sp>
      <p:pic>
        <p:nvPicPr>
          <p:cNvPr id="5" name="Picture 4">
            <a:hlinkClick r:id="rId2"/>
            <a:extLst>
              <a:ext uri="{FF2B5EF4-FFF2-40B4-BE49-F238E27FC236}">
                <a16:creationId xmlns:a16="http://schemas.microsoft.com/office/drawing/2014/main" id="{A67C474F-5AD1-1604-ADEC-07FF08A4A165}"/>
              </a:ext>
            </a:extLst>
          </p:cNvPr>
          <p:cNvPicPr>
            <a:picLocks noChangeAspect="1"/>
          </p:cNvPicPr>
          <p:nvPr/>
        </p:nvPicPr>
        <p:blipFill>
          <a:blip r:embed="rId3"/>
          <a:stretch>
            <a:fillRect/>
          </a:stretch>
        </p:blipFill>
        <p:spPr>
          <a:xfrm>
            <a:off x="2611345" y="1908313"/>
            <a:ext cx="6896285" cy="4689474"/>
          </a:xfrm>
          <a:prstGeom prst="rect">
            <a:avLst/>
          </a:prstGeom>
        </p:spPr>
      </p:pic>
    </p:spTree>
    <p:extLst>
      <p:ext uri="{BB962C8B-B14F-4D97-AF65-F5344CB8AC3E}">
        <p14:creationId xmlns:p14="http://schemas.microsoft.com/office/powerpoint/2010/main" val="6240157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A6E23-D4EB-A6E1-7918-A2265106C5A6}"/>
              </a:ext>
            </a:extLst>
          </p:cNvPr>
          <p:cNvSpPr>
            <a:spLocks noGrp="1"/>
          </p:cNvSpPr>
          <p:nvPr>
            <p:ph type="title"/>
          </p:nvPr>
        </p:nvSpPr>
        <p:spPr>
          <a:xfrm>
            <a:off x="1046922" y="1093210"/>
            <a:ext cx="4440831" cy="815103"/>
          </a:xfrm>
        </p:spPr>
        <p:txBody>
          <a:bodyPr/>
          <a:lstStyle/>
          <a:p>
            <a:r>
              <a:rPr lang="en-US" sz="2400" b="1">
                <a:latin typeface="Arial"/>
                <a:cs typeface="Arial"/>
              </a:rPr>
              <a:t>Developing a Protocol for addressing gender-based violence</a:t>
            </a:r>
          </a:p>
        </p:txBody>
      </p:sp>
      <p:pic>
        <p:nvPicPr>
          <p:cNvPr id="4" name="Picture 5" descr="A blue and green logo&#10;&#10;Description automatically generated">
            <a:extLst>
              <a:ext uri="{FF2B5EF4-FFF2-40B4-BE49-F238E27FC236}">
                <a16:creationId xmlns:a16="http://schemas.microsoft.com/office/drawing/2014/main" id="{759C6064-96AE-BF3D-3BB5-421083416F1A}"/>
              </a:ext>
            </a:extLst>
          </p:cNvPr>
          <p:cNvPicPr>
            <a:picLocks noChangeAspect="1"/>
          </p:cNvPicPr>
          <p:nvPr/>
        </p:nvPicPr>
        <p:blipFill rotWithShape="1">
          <a:blip r:embed="rId3"/>
          <a:srcRect l="340" r="313" b="1316"/>
          <a:stretch/>
        </p:blipFill>
        <p:spPr>
          <a:xfrm>
            <a:off x="8326188" y="51400"/>
            <a:ext cx="3444360" cy="4896859"/>
          </a:xfrm>
          <a:prstGeom prst="rect">
            <a:avLst/>
          </a:prstGeom>
        </p:spPr>
      </p:pic>
      <p:sp>
        <p:nvSpPr>
          <p:cNvPr id="7" name="TextBox 6">
            <a:extLst>
              <a:ext uri="{FF2B5EF4-FFF2-40B4-BE49-F238E27FC236}">
                <a16:creationId xmlns:a16="http://schemas.microsoft.com/office/drawing/2014/main" id="{D9B78DCB-978E-B896-F6ED-C524479922E6}"/>
              </a:ext>
            </a:extLst>
          </p:cNvPr>
          <p:cNvSpPr txBox="1"/>
          <p:nvPr/>
        </p:nvSpPr>
        <p:spPr>
          <a:xfrm>
            <a:off x="977664" y="2590118"/>
            <a:ext cx="3743662"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rtl="0" fontAlgn="base"/>
            <a:r>
              <a:rPr lang="en-US">
                <a:solidFill>
                  <a:srgbClr val="0F2235"/>
                </a:solidFill>
                <a:latin typeface="Arial"/>
                <a:ea typeface="+mn-lt"/>
                <a:cs typeface="+mn-lt"/>
              </a:rPr>
              <a:t>The guidelines explain </a:t>
            </a:r>
            <a:r>
              <a:rPr lang="en-US" b="1">
                <a:solidFill>
                  <a:srgbClr val="0F2235"/>
                </a:solidFill>
                <a:latin typeface="Arial"/>
                <a:ea typeface="+mn-lt"/>
                <a:cs typeface="+mn-lt"/>
              </a:rPr>
              <a:t>what a protocol is </a:t>
            </a:r>
            <a:r>
              <a:rPr lang="en-US">
                <a:solidFill>
                  <a:srgbClr val="0F2235"/>
                </a:solidFill>
                <a:latin typeface="Arial"/>
                <a:ea typeface="+mn-lt"/>
                <a:cs typeface="+mn-lt"/>
              </a:rPr>
              <a:t>and </a:t>
            </a:r>
            <a:r>
              <a:rPr lang="en-US" b="1">
                <a:solidFill>
                  <a:srgbClr val="0F2235"/>
                </a:solidFill>
                <a:latin typeface="Arial"/>
                <a:ea typeface="+mn-lt"/>
                <a:cs typeface="+mn-lt"/>
              </a:rPr>
              <a:t>which elements it should cover</a:t>
            </a:r>
            <a:r>
              <a:rPr lang="en-US">
                <a:solidFill>
                  <a:srgbClr val="0F2235"/>
                </a:solidFill>
                <a:latin typeface="Arial"/>
                <a:ea typeface="+mn-lt"/>
                <a:cs typeface="+mn-lt"/>
              </a:rPr>
              <a:t>, along with </a:t>
            </a:r>
            <a:r>
              <a:rPr lang="en-US" b="1">
                <a:solidFill>
                  <a:srgbClr val="0F2235"/>
                </a:solidFill>
                <a:latin typeface="Arial"/>
                <a:ea typeface="+mn-lt"/>
                <a:cs typeface="+mn-lt"/>
              </a:rPr>
              <a:t>practical tips </a:t>
            </a:r>
            <a:r>
              <a:rPr lang="en-US">
                <a:solidFill>
                  <a:srgbClr val="0F2235"/>
                </a:solidFill>
                <a:latin typeface="Arial"/>
                <a:ea typeface="+mn-lt"/>
                <a:cs typeface="+mn-lt"/>
              </a:rPr>
              <a:t>and </a:t>
            </a:r>
            <a:r>
              <a:rPr lang="en-US" b="1">
                <a:solidFill>
                  <a:srgbClr val="0F2235"/>
                </a:solidFill>
                <a:latin typeface="Arial"/>
                <a:ea typeface="+mn-lt"/>
                <a:cs typeface="+mn-lt"/>
              </a:rPr>
              <a:t>sample practices</a:t>
            </a:r>
            <a:r>
              <a:rPr lang="en-US">
                <a:solidFill>
                  <a:srgbClr val="0F2235"/>
                </a:solidFill>
                <a:latin typeface="Arial"/>
                <a:ea typeface="+mn-lt"/>
                <a:cs typeface="+mn-lt"/>
              </a:rPr>
              <a:t>.  </a:t>
            </a:r>
          </a:p>
          <a:p>
            <a:pPr algn="just" rtl="0" fontAlgn="base"/>
            <a:endParaRPr lang="en-US">
              <a:solidFill>
                <a:srgbClr val="0F2235"/>
              </a:solidFill>
              <a:latin typeface="Arial"/>
              <a:ea typeface="+mn-lt"/>
              <a:cs typeface="+mn-lt"/>
            </a:endParaRPr>
          </a:p>
          <a:p>
            <a:pPr algn="just" fontAlgn="base"/>
            <a:r>
              <a:rPr lang="en-US">
                <a:solidFill>
                  <a:srgbClr val="0F2235"/>
                </a:solidFill>
                <a:latin typeface="Arial"/>
                <a:ea typeface="+mn-lt"/>
                <a:cs typeface="+mn-lt"/>
              </a:rPr>
              <a:t>Primary audience: </a:t>
            </a:r>
            <a:r>
              <a:rPr lang="en-US" b="1">
                <a:solidFill>
                  <a:srgbClr val="5792CE"/>
                </a:solidFill>
                <a:latin typeface="Arial"/>
                <a:ea typeface="+mn-lt"/>
                <a:cs typeface="+mn-lt"/>
              </a:rPr>
              <a:t>staff members responsible for developing and implementing a protocol within their institutions</a:t>
            </a:r>
            <a:r>
              <a:rPr lang="en-US">
                <a:latin typeface="Arial"/>
                <a:ea typeface="+mn-lt"/>
                <a:cs typeface="+mn-lt"/>
              </a:rPr>
              <a:t>.</a:t>
            </a:r>
          </a:p>
        </p:txBody>
      </p:sp>
      <p:pic>
        <p:nvPicPr>
          <p:cNvPr id="3" name="Picture 2" descr="A screenshot of a document&#10;&#10;Description automatically generated">
            <a:extLst>
              <a:ext uri="{FF2B5EF4-FFF2-40B4-BE49-F238E27FC236}">
                <a16:creationId xmlns:a16="http://schemas.microsoft.com/office/drawing/2014/main" id="{C444A5E0-3DB3-3DFC-D880-88AC77BDF692}"/>
              </a:ext>
            </a:extLst>
          </p:cNvPr>
          <p:cNvPicPr>
            <a:picLocks noChangeAspect="1"/>
          </p:cNvPicPr>
          <p:nvPr/>
        </p:nvPicPr>
        <p:blipFill rotWithShape="1">
          <a:blip r:embed="rId4"/>
          <a:srcRect l="2454" t="648" r="3042" b="35656"/>
          <a:stretch/>
        </p:blipFill>
        <p:spPr>
          <a:xfrm>
            <a:off x="5036095" y="2498028"/>
            <a:ext cx="4362620" cy="4205927"/>
          </a:xfrm>
          <a:prstGeom prst="rect">
            <a:avLst/>
          </a:prstGeom>
        </p:spPr>
      </p:pic>
    </p:spTree>
    <p:extLst>
      <p:ext uri="{BB962C8B-B14F-4D97-AF65-F5344CB8AC3E}">
        <p14:creationId xmlns:p14="http://schemas.microsoft.com/office/powerpoint/2010/main" val="29781921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ext&#10;&#10;Description automatically generated">
            <a:extLst>
              <a:ext uri="{FF2B5EF4-FFF2-40B4-BE49-F238E27FC236}">
                <a16:creationId xmlns:a16="http://schemas.microsoft.com/office/drawing/2014/main" id="{C275B0B4-F1E3-E9B2-8316-DB2DF7B1D3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3184" y="447933"/>
            <a:ext cx="2981184" cy="423806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a:extLst>
              <a:ext uri="{FF2B5EF4-FFF2-40B4-BE49-F238E27FC236}">
                <a16:creationId xmlns:a16="http://schemas.microsoft.com/office/drawing/2014/main" id="{60F5A121-19D6-E4E2-D763-412BECC2C4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2465" y="2725024"/>
            <a:ext cx="2756437" cy="390021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7FB69B2-B5D0-832D-8E7B-7908AFDEE0AC}"/>
              </a:ext>
            </a:extLst>
          </p:cNvPr>
          <p:cNvSpPr txBox="1"/>
          <p:nvPr/>
        </p:nvSpPr>
        <p:spPr>
          <a:xfrm>
            <a:off x="1034513" y="994637"/>
            <a:ext cx="7276454" cy="830997"/>
          </a:xfrm>
          <a:prstGeom prst="rect">
            <a:avLst/>
          </a:prstGeom>
          <a:noFill/>
        </p:spPr>
        <p:txBody>
          <a:bodyPr wrap="square">
            <a:spAutoFit/>
          </a:bodyPr>
          <a:lstStyle/>
          <a:p>
            <a:r>
              <a:rPr lang="en-US" sz="2400" b="1">
                <a:solidFill>
                  <a:srgbClr val="0F2235"/>
                </a:solidFill>
                <a:latin typeface="Arial" panose="020B0604020202020204" pitchFamily="34" charset="0"/>
                <a:cs typeface="Arial" panose="020B0604020202020204" pitchFamily="34" charset="0"/>
              </a:rPr>
              <a:t>Guide to awareness-raising campaigns on gender-based violence</a:t>
            </a:r>
            <a:r>
              <a:rPr lang="en-US"/>
              <a:t>​</a:t>
            </a:r>
            <a:endParaRPr lang="en-GB"/>
          </a:p>
        </p:txBody>
      </p:sp>
      <p:sp>
        <p:nvSpPr>
          <p:cNvPr id="6" name="TextBox 5">
            <a:extLst>
              <a:ext uri="{FF2B5EF4-FFF2-40B4-BE49-F238E27FC236}">
                <a16:creationId xmlns:a16="http://schemas.microsoft.com/office/drawing/2014/main" id="{0DA403D3-98BD-59C5-4EEE-C303D907AB28}"/>
              </a:ext>
            </a:extLst>
          </p:cNvPr>
          <p:cNvSpPr txBox="1"/>
          <p:nvPr/>
        </p:nvSpPr>
        <p:spPr>
          <a:xfrm>
            <a:off x="1039033" y="2264474"/>
            <a:ext cx="5465271" cy="2339102"/>
          </a:xfrm>
          <a:prstGeom prst="rect">
            <a:avLst/>
          </a:prstGeom>
          <a:noFill/>
        </p:spPr>
        <p:txBody>
          <a:bodyPr wrap="square" lIns="91440" tIns="45720" rIns="91440" bIns="45720" anchor="t">
            <a:spAutoFit/>
          </a:bodyPr>
          <a:lstStyle/>
          <a:p>
            <a:r>
              <a:rPr lang="en-US">
                <a:solidFill>
                  <a:srgbClr val="0F2235"/>
                </a:solidFill>
                <a:latin typeface="Arial"/>
                <a:cs typeface="Arial"/>
              </a:rPr>
              <a:t>This guidance is a </a:t>
            </a:r>
            <a:r>
              <a:rPr lang="en-US" b="1">
                <a:solidFill>
                  <a:srgbClr val="5792CE"/>
                </a:solidFill>
                <a:latin typeface="Arial"/>
                <a:cs typeface="Arial"/>
              </a:rPr>
              <a:t>practical tool</a:t>
            </a:r>
            <a:r>
              <a:rPr lang="en-US">
                <a:solidFill>
                  <a:srgbClr val="0F2235"/>
                </a:solidFill>
                <a:latin typeface="Arial"/>
                <a:cs typeface="Arial"/>
              </a:rPr>
              <a:t> for universities and research </a:t>
            </a:r>
            <a:r>
              <a:rPr lang="en-US" err="1">
                <a:solidFill>
                  <a:srgbClr val="0F2235"/>
                </a:solidFill>
                <a:latin typeface="Arial"/>
                <a:cs typeface="Arial"/>
              </a:rPr>
              <a:t>organisations</a:t>
            </a:r>
            <a:r>
              <a:rPr lang="en-US">
                <a:solidFill>
                  <a:srgbClr val="0F2235"/>
                </a:solidFill>
                <a:latin typeface="Arial"/>
                <a:cs typeface="Arial"/>
              </a:rPr>
              <a:t> across Europe who would like to learn more about setting up </a:t>
            </a:r>
            <a:r>
              <a:rPr lang="en-US" b="1">
                <a:solidFill>
                  <a:srgbClr val="5792CE"/>
                </a:solidFill>
                <a:latin typeface="Arial"/>
                <a:cs typeface="Arial"/>
              </a:rPr>
              <a:t>awareness-raising campaigns</a:t>
            </a:r>
            <a:r>
              <a:rPr lang="en-US">
                <a:solidFill>
                  <a:srgbClr val="0F2235"/>
                </a:solidFill>
                <a:latin typeface="Arial"/>
                <a:cs typeface="Arial"/>
              </a:rPr>
              <a:t> and </a:t>
            </a:r>
            <a:r>
              <a:rPr lang="en-US" b="1">
                <a:solidFill>
                  <a:srgbClr val="5792CE"/>
                </a:solidFill>
                <a:latin typeface="Arial"/>
                <a:cs typeface="Arial"/>
              </a:rPr>
              <a:t>replicating the inspiring practices</a:t>
            </a:r>
            <a:r>
              <a:rPr lang="en-US">
                <a:solidFill>
                  <a:srgbClr val="0F2235"/>
                </a:solidFill>
                <a:latin typeface="Arial"/>
                <a:cs typeface="Arial"/>
              </a:rPr>
              <a:t> presented. </a:t>
            </a:r>
          </a:p>
          <a:p>
            <a:endParaRPr lang="en-US">
              <a:solidFill>
                <a:srgbClr val="0F2235"/>
              </a:solidFill>
              <a:latin typeface="Arial"/>
              <a:ea typeface="Open Sans"/>
              <a:cs typeface="Open Sans"/>
            </a:endParaRPr>
          </a:p>
          <a:p>
            <a:r>
              <a:rPr lang="en-US">
                <a:solidFill>
                  <a:srgbClr val="0F2235"/>
                </a:solidFill>
                <a:latin typeface="Arial"/>
                <a:ea typeface="Open Sans"/>
                <a:cs typeface="Open Sans"/>
              </a:rPr>
              <a:t>For </a:t>
            </a:r>
            <a:r>
              <a:rPr lang="en-US" b="1">
                <a:solidFill>
                  <a:srgbClr val="5792CE"/>
                </a:solidFill>
                <a:latin typeface="Arial"/>
                <a:ea typeface="Open Sans"/>
                <a:cs typeface="Open Sans"/>
              </a:rPr>
              <a:t>Partnerships</a:t>
            </a:r>
            <a:r>
              <a:rPr lang="en-US">
                <a:solidFill>
                  <a:srgbClr val="0F2235"/>
                </a:solidFill>
                <a:latin typeface="Arial"/>
                <a:ea typeface="Open Sans"/>
                <a:cs typeface="Open Sans"/>
              </a:rPr>
              <a:t> and </a:t>
            </a:r>
            <a:r>
              <a:rPr lang="en-US" b="1">
                <a:solidFill>
                  <a:srgbClr val="5792CE"/>
                </a:solidFill>
                <a:latin typeface="Arial"/>
                <a:ea typeface="Open Sans"/>
                <a:cs typeface="Open Sans"/>
              </a:rPr>
              <a:t>Prevention</a:t>
            </a:r>
            <a:r>
              <a:rPr lang="en-US">
                <a:solidFill>
                  <a:srgbClr val="0F2235"/>
                </a:solidFill>
                <a:latin typeface="Arial"/>
                <a:ea typeface="Open Sans"/>
                <a:cs typeface="Open Sans"/>
              </a:rPr>
              <a:t> Ps</a:t>
            </a:r>
          </a:p>
          <a:p>
            <a:endParaRPr lang="en-US" sz="2000">
              <a:solidFill>
                <a:srgbClr val="0F2235"/>
              </a:solidFill>
              <a:ea typeface="Open Sans"/>
              <a:cs typeface="Open Sans"/>
            </a:endParaRPr>
          </a:p>
        </p:txBody>
      </p:sp>
    </p:spTree>
    <p:extLst>
      <p:ext uri="{BB962C8B-B14F-4D97-AF65-F5344CB8AC3E}">
        <p14:creationId xmlns:p14="http://schemas.microsoft.com/office/powerpoint/2010/main" val="26795787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F810E-8690-E601-CE01-6A422D03662C}"/>
              </a:ext>
            </a:extLst>
          </p:cNvPr>
          <p:cNvSpPr>
            <a:spLocks noGrp="1"/>
          </p:cNvSpPr>
          <p:nvPr>
            <p:ph type="title"/>
          </p:nvPr>
        </p:nvSpPr>
        <p:spPr/>
        <p:txBody>
          <a:bodyPr/>
          <a:lstStyle/>
          <a:p>
            <a:r>
              <a:rPr lang="en-US" b="1">
                <a:latin typeface="Arial"/>
                <a:cs typeface="Arial"/>
              </a:rPr>
              <a:t>Concrete examples of awareness raising campaigns</a:t>
            </a:r>
            <a:endParaRPr lang="en-US" b="1"/>
          </a:p>
        </p:txBody>
      </p:sp>
      <p:pic>
        <p:nvPicPr>
          <p:cNvPr id="4" name="Picture 3" descr="A screenshot of a cell phone&#10;&#10;Description automatically generated">
            <a:extLst>
              <a:ext uri="{FF2B5EF4-FFF2-40B4-BE49-F238E27FC236}">
                <a16:creationId xmlns:a16="http://schemas.microsoft.com/office/drawing/2014/main" id="{14216B0A-AF06-EBAC-3BDC-95EDBDB917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3554" y="2032473"/>
            <a:ext cx="3005255" cy="4245336"/>
          </a:xfrm>
          <a:prstGeom prst="rect">
            <a:avLst/>
          </a:prstGeom>
        </p:spPr>
      </p:pic>
      <p:pic>
        <p:nvPicPr>
          <p:cNvPr id="6" name="Picture 5" descr="A screenshot of a cell phone&#10;&#10;Description automatically generated">
            <a:extLst>
              <a:ext uri="{FF2B5EF4-FFF2-40B4-BE49-F238E27FC236}">
                <a16:creationId xmlns:a16="http://schemas.microsoft.com/office/drawing/2014/main" id="{28982091-E262-907F-81D5-6CC1C7097C5B}"/>
              </a:ext>
            </a:extLst>
          </p:cNvPr>
          <p:cNvPicPr>
            <a:picLocks noChangeAspect="1"/>
          </p:cNvPicPr>
          <p:nvPr/>
        </p:nvPicPr>
        <p:blipFill rotWithShape="1">
          <a:blip r:embed="rId3">
            <a:extLst>
              <a:ext uri="{28A0092B-C50C-407E-A947-70E740481C1C}">
                <a14:useLocalDpi xmlns:a14="http://schemas.microsoft.com/office/drawing/2010/main" val="0"/>
              </a:ext>
            </a:extLst>
          </a:blip>
          <a:srcRect b="9320"/>
          <a:stretch/>
        </p:blipFill>
        <p:spPr>
          <a:xfrm>
            <a:off x="4449124" y="2036297"/>
            <a:ext cx="3296328" cy="4245680"/>
          </a:xfrm>
          <a:prstGeom prst="rect">
            <a:avLst/>
          </a:prstGeom>
        </p:spPr>
      </p:pic>
      <p:pic>
        <p:nvPicPr>
          <p:cNvPr id="7" name="Picture 6" descr="A cell phone with text messages&#10;&#10;Description automatically generated">
            <a:extLst>
              <a:ext uri="{FF2B5EF4-FFF2-40B4-BE49-F238E27FC236}">
                <a16:creationId xmlns:a16="http://schemas.microsoft.com/office/drawing/2014/main" id="{9685C620-E5EE-5837-45D4-4BE0C19E99C7}"/>
              </a:ext>
            </a:extLst>
          </p:cNvPr>
          <p:cNvPicPr>
            <a:picLocks noChangeAspect="1"/>
          </p:cNvPicPr>
          <p:nvPr/>
        </p:nvPicPr>
        <p:blipFill>
          <a:blip r:embed="rId4"/>
          <a:stretch>
            <a:fillRect/>
          </a:stretch>
        </p:blipFill>
        <p:spPr>
          <a:xfrm>
            <a:off x="7892695" y="2036037"/>
            <a:ext cx="3001511" cy="4242521"/>
          </a:xfrm>
          <a:prstGeom prst="rect">
            <a:avLst/>
          </a:prstGeom>
        </p:spPr>
      </p:pic>
    </p:spTree>
    <p:extLst>
      <p:ext uri="{BB962C8B-B14F-4D97-AF65-F5344CB8AC3E}">
        <p14:creationId xmlns:p14="http://schemas.microsoft.com/office/powerpoint/2010/main" val="41850045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A7D8E-0003-1D51-1A4E-E73A918F7872}"/>
              </a:ext>
            </a:extLst>
          </p:cNvPr>
          <p:cNvSpPr>
            <a:spLocks noGrp="1"/>
          </p:cNvSpPr>
          <p:nvPr>
            <p:ph type="title"/>
          </p:nvPr>
        </p:nvSpPr>
        <p:spPr/>
        <p:txBody>
          <a:bodyPr/>
          <a:lstStyle/>
          <a:p>
            <a:r>
              <a:rPr lang="en-US" sz="2400" b="1"/>
              <a:t>Setting up a comprehensive policy framework addressing gender-based violence in academia: A step-by-step guide – UniSAFE</a:t>
            </a:r>
            <a:endParaRPr lang="en-GB" sz="2400" b="1"/>
          </a:p>
        </p:txBody>
      </p:sp>
      <p:sp>
        <p:nvSpPr>
          <p:cNvPr id="3" name="TextBox 8">
            <a:extLst>
              <a:ext uri="{FF2B5EF4-FFF2-40B4-BE49-F238E27FC236}">
                <a16:creationId xmlns:a16="http://schemas.microsoft.com/office/drawing/2014/main" id="{F6343DBA-943D-FA68-7964-9C0CEB70BA33}"/>
              </a:ext>
            </a:extLst>
          </p:cNvPr>
          <p:cNvSpPr txBox="1"/>
          <p:nvPr/>
        </p:nvSpPr>
        <p:spPr>
          <a:xfrm>
            <a:off x="966287" y="2205886"/>
            <a:ext cx="4562224" cy="258532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a:solidFill>
                  <a:srgbClr val="0F2235"/>
                </a:solidFill>
                <a:latin typeface="Arial"/>
                <a:ea typeface="+mn-lt"/>
                <a:cs typeface="Arial"/>
              </a:rPr>
              <a:t>For those at the </a:t>
            </a:r>
            <a:r>
              <a:rPr lang="en-US" b="1">
                <a:solidFill>
                  <a:srgbClr val="0F2235"/>
                </a:solidFill>
                <a:latin typeface="Arial"/>
                <a:ea typeface="+mn-lt"/>
                <a:cs typeface="Arial"/>
              </a:rPr>
              <a:t>beginning stages </a:t>
            </a:r>
            <a:r>
              <a:rPr lang="en-US">
                <a:solidFill>
                  <a:srgbClr val="0F2235"/>
                </a:solidFill>
                <a:latin typeface="Arial"/>
                <a:ea typeface="+mn-lt"/>
                <a:cs typeface="Arial"/>
              </a:rPr>
              <a:t>of </a:t>
            </a:r>
            <a:r>
              <a:rPr lang="en-US" b="1">
                <a:solidFill>
                  <a:srgbClr val="0F2235"/>
                </a:solidFill>
                <a:latin typeface="Arial"/>
                <a:ea typeface="+mn-lt"/>
                <a:cs typeface="Arial"/>
              </a:rPr>
              <a:t>creating </a:t>
            </a:r>
            <a:r>
              <a:rPr lang="en-US">
                <a:solidFill>
                  <a:srgbClr val="0F2235"/>
                </a:solidFill>
                <a:latin typeface="Arial"/>
                <a:ea typeface="+mn-lt"/>
                <a:cs typeface="Arial"/>
              </a:rPr>
              <a:t>and </a:t>
            </a:r>
            <a:r>
              <a:rPr lang="en-US" b="1">
                <a:solidFill>
                  <a:srgbClr val="0F2235"/>
                </a:solidFill>
                <a:latin typeface="Arial"/>
                <a:ea typeface="+mn-lt"/>
                <a:cs typeface="Arial"/>
              </a:rPr>
              <a:t>implementing</a:t>
            </a:r>
            <a:r>
              <a:rPr lang="en-US">
                <a:solidFill>
                  <a:srgbClr val="0F2235"/>
                </a:solidFill>
                <a:latin typeface="Arial"/>
                <a:ea typeface="+mn-lt"/>
                <a:cs typeface="Arial"/>
              </a:rPr>
              <a:t> </a:t>
            </a:r>
            <a:r>
              <a:rPr lang="en-US" b="1">
                <a:solidFill>
                  <a:srgbClr val="0F2235"/>
                </a:solidFill>
                <a:latin typeface="Arial"/>
                <a:ea typeface="+mn-lt"/>
                <a:cs typeface="Arial"/>
              </a:rPr>
              <a:t>a policy framework.</a:t>
            </a:r>
            <a:endParaRPr lang="en-US">
              <a:solidFill>
                <a:srgbClr val="0F2235"/>
              </a:solidFill>
              <a:latin typeface="Arial"/>
              <a:ea typeface="+mn-lt"/>
              <a:cs typeface="Arial"/>
            </a:endParaRPr>
          </a:p>
          <a:p>
            <a:endParaRPr lang="en-US">
              <a:solidFill>
                <a:srgbClr val="0F2235"/>
              </a:solidFill>
              <a:latin typeface="Arial"/>
              <a:ea typeface="+mn-lt"/>
              <a:cs typeface="Arial"/>
            </a:endParaRPr>
          </a:p>
          <a:p>
            <a:r>
              <a:rPr lang="en-US">
                <a:solidFill>
                  <a:srgbClr val="0F2235"/>
                </a:solidFill>
                <a:latin typeface="Arial"/>
                <a:ea typeface="+mn-lt"/>
                <a:cs typeface="Arial"/>
              </a:rPr>
              <a:t>It offers a good</a:t>
            </a:r>
            <a:r>
              <a:rPr lang="en-US" b="1">
                <a:solidFill>
                  <a:srgbClr val="0F2235"/>
                </a:solidFill>
                <a:latin typeface="Arial"/>
                <a:ea typeface="+mn-lt"/>
                <a:cs typeface="Arial"/>
              </a:rPr>
              <a:t> </a:t>
            </a:r>
            <a:r>
              <a:rPr lang="en-US" b="1">
                <a:solidFill>
                  <a:srgbClr val="5792CE"/>
                </a:solidFill>
                <a:latin typeface="Arial"/>
                <a:ea typeface="+mn-lt"/>
                <a:cs typeface="Arial"/>
              </a:rPr>
              <a:t>starting</a:t>
            </a:r>
            <a:r>
              <a:rPr lang="en-US">
                <a:solidFill>
                  <a:srgbClr val="0F2235"/>
                </a:solidFill>
                <a:latin typeface="Arial"/>
                <a:ea typeface="+mn-lt"/>
                <a:cs typeface="Arial"/>
              </a:rPr>
              <a:t> point with</a:t>
            </a:r>
            <a:r>
              <a:rPr lang="en-US">
                <a:solidFill>
                  <a:schemeClr val="bg1"/>
                </a:solidFill>
                <a:latin typeface="Arial"/>
                <a:ea typeface="+mn-lt"/>
                <a:cs typeface="Arial"/>
              </a:rPr>
              <a:t> </a:t>
            </a:r>
            <a:r>
              <a:rPr lang="en-US">
                <a:solidFill>
                  <a:srgbClr val="0F2235"/>
                </a:solidFill>
                <a:latin typeface="Arial"/>
                <a:ea typeface="+mn-lt"/>
                <a:cs typeface="Arial"/>
              </a:rPr>
              <a:t>clear and</a:t>
            </a:r>
            <a:r>
              <a:rPr lang="en-US" b="1">
                <a:solidFill>
                  <a:srgbClr val="0F2235"/>
                </a:solidFill>
                <a:latin typeface="Arial"/>
                <a:ea typeface="+mn-lt"/>
                <a:cs typeface="Arial"/>
              </a:rPr>
              <a:t> </a:t>
            </a:r>
            <a:r>
              <a:rPr lang="en-US" b="1">
                <a:solidFill>
                  <a:srgbClr val="5792CE"/>
                </a:solidFill>
                <a:latin typeface="Arial"/>
                <a:ea typeface="+mn-lt"/>
                <a:cs typeface="Arial"/>
              </a:rPr>
              <a:t>easy-to-understand instructions</a:t>
            </a:r>
            <a:r>
              <a:rPr lang="en-US">
                <a:solidFill>
                  <a:srgbClr val="0F2235"/>
                </a:solidFill>
                <a:latin typeface="Arial"/>
                <a:ea typeface="+mn-lt"/>
                <a:cs typeface="Arial"/>
              </a:rPr>
              <a:t>, and </a:t>
            </a:r>
            <a:r>
              <a:rPr lang="en-US" b="1">
                <a:solidFill>
                  <a:srgbClr val="5792CE"/>
                </a:solidFill>
                <a:latin typeface="Arial"/>
                <a:ea typeface="+mn-lt"/>
                <a:cs typeface="Arial"/>
              </a:rPr>
              <a:t>practical tips</a:t>
            </a:r>
            <a:r>
              <a:rPr lang="en-US">
                <a:solidFill>
                  <a:schemeClr val="bg1"/>
                </a:solidFill>
                <a:latin typeface="Arial"/>
                <a:ea typeface="+mn-lt"/>
                <a:cs typeface="Arial"/>
              </a:rPr>
              <a:t> </a:t>
            </a:r>
            <a:r>
              <a:rPr lang="en-US">
                <a:solidFill>
                  <a:srgbClr val="0F2235"/>
                </a:solidFill>
                <a:latin typeface="Arial"/>
                <a:ea typeface="+mn-lt"/>
                <a:cs typeface="Arial"/>
              </a:rPr>
              <a:t>to help </a:t>
            </a:r>
            <a:r>
              <a:rPr lang="en-US" err="1">
                <a:solidFill>
                  <a:srgbClr val="0F2235"/>
                </a:solidFill>
                <a:latin typeface="Arial"/>
                <a:ea typeface="+mn-lt"/>
                <a:cs typeface="Arial"/>
              </a:rPr>
              <a:t>organisations</a:t>
            </a:r>
            <a:r>
              <a:rPr lang="en-US">
                <a:solidFill>
                  <a:srgbClr val="0F2235"/>
                </a:solidFill>
                <a:latin typeface="Arial"/>
                <a:ea typeface="+mn-lt"/>
                <a:cs typeface="Arial"/>
              </a:rPr>
              <a:t> design, implement, monitor and evaluate their plan.</a:t>
            </a:r>
            <a:endParaRPr lang="en-US">
              <a:solidFill>
                <a:srgbClr val="0F2235"/>
              </a:solidFill>
              <a:latin typeface="Arial"/>
              <a:cs typeface="Arial"/>
            </a:endParaRPr>
          </a:p>
        </p:txBody>
      </p:sp>
      <p:pic>
        <p:nvPicPr>
          <p:cNvPr id="1026" name="Picture 2" descr="Text&#10;&#10;Description automatically generated">
            <a:extLst>
              <a:ext uri="{FF2B5EF4-FFF2-40B4-BE49-F238E27FC236}">
                <a16:creationId xmlns:a16="http://schemas.microsoft.com/office/drawing/2014/main" id="{29D7A833-3A28-C121-7AD7-0D4F7920AA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1579" y="2205885"/>
            <a:ext cx="3185903" cy="41624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Table&#10;&#10;Description automatically generated">
            <a:extLst>
              <a:ext uri="{FF2B5EF4-FFF2-40B4-BE49-F238E27FC236}">
                <a16:creationId xmlns:a16="http://schemas.microsoft.com/office/drawing/2014/main" id="{00411742-966B-0117-5F69-C38C506E02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1418" y="2205885"/>
            <a:ext cx="2933700" cy="4162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6513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B48CA-6422-07B1-FBF8-1925EAB51ED3}"/>
              </a:ext>
            </a:extLst>
          </p:cNvPr>
          <p:cNvSpPr>
            <a:spLocks noGrp="1"/>
          </p:cNvSpPr>
          <p:nvPr>
            <p:ph type="title"/>
          </p:nvPr>
        </p:nvSpPr>
        <p:spPr>
          <a:xfrm>
            <a:off x="1046922" y="1129932"/>
            <a:ext cx="7169318" cy="778381"/>
          </a:xfrm>
        </p:spPr>
        <p:txBody>
          <a:bodyPr/>
          <a:lstStyle/>
          <a:p>
            <a:r>
              <a:rPr lang="en-US" sz="2400" b="1">
                <a:latin typeface="Arial"/>
                <a:cs typeface="Arial"/>
              </a:rPr>
              <a:t>Setting up a comprehensive policy framework addressing gender-based violence in academia: A step-by-step guide</a:t>
            </a:r>
            <a:endParaRPr lang="en-US" sz="2400" b="1"/>
          </a:p>
        </p:txBody>
      </p:sp>
      <p:pic>
        <p:nvPicPr>
          <p:cNvPr id="3" name="Picture 2" descr="A picture containing table&#10;&#10;Description automatically generated">
            <a:extLst>
              <a:ext uri="{FF2B5EF4-FFF2-40B4-BE49-F238E27FC236}">
                <a16:creationId xmlns:a16="http://schemas.microsoft.com/office/drawing/2014/main" id="{2BC0703A-BB9C-2498-F404-0AA3E198FD76}"/>
              </a:ext>
            </a:extLst>
          </p:cNvPr>
          <p:cNvPicPr>
            <a:picLocks noChangeAspect="1"/>
          </p:cNvPicPr>
          <p:nvPr/>
        </p:nvPicPr>
        <p:blipFill>
          <a:blip r:embed="rId3"/>
          <a:stretch>
            <a:fillRect/>
          </a:stretch>
        </p:blipFill>
        <p:spPr>
          <a:xfrm>
            <a:off x="7812506" y="733676"/>
            <a:ext cx="4146882" cy="5912015"/>
          </a:xfrm>
          <a:prstGeom prst="rect">
            <a:avLst/>
          </a:prstGeom>
        </p:spPr>
      </p:pic>
      <p:sp>
        <p:nvSpPr>
          <p:cNvPr id="5" name="TextBox 6">
            <a:extLst>
              <a:ext uri="{FF2B5EF4-FFF2-40B4-BE49-F238E27FC236}">
                <a16:creationId xmlns:a16="http://schemas.microsoft.com/office/drawing/2014/main" id="{CA161710-91D9-CAA5-C96D-95C1E54437B8}"/>
              </a:ext>
            </a:extLst>
          </p:cNvPr>
          <p:cNvSpPr txBox="1"/>
          <p:nvPr/>
        </p:nvSpPr>
        <p:spPr>
          <a:xfrm>
            <a:off x="1045220" y="2656433"/>
            <a:ext cx="2950569" cy="400110"/>
          </a:xfrm>
          <a:prstGeom prst="rect">
            <a:avLst/>
          </a:prstGeom>
          <a:noFill/>
          <a:ln>
            <a:solidFill>
              <a:srgbClr val="964091"/>
            </a:solidFill>
          </a:ln>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b="1">
                <a:solidFill>
                  <a:srgbClr val="964091"/>
                </a:solidFill>
                <a:latin typeface="Arial"/>
                <a:cs typeface="Arial"/>
              </a:rPr>
              <a:t>Step 1: Getting started</a:t>
            </a:r>
            <a:endParaRPr lang="en-US" sz="2000" b="1">
              <a:latin typeface="Arial"/>
              <a:ea typeface="Open Sans"/>
              <a:cs typeface="Arial"/>
            </a:endParaRPr>
          </a:p>
        </p:txBody>
      </p:sp>
      <p:sp>
        <p:nvSpPr>
          <p:cNvPr id="6" name="TextBox 9">
            <a:extLst>
              <a:ext uri="{FF2B5EF4-FFF2-40B4-BE49-F238E27FC236}">
                <a16:creationId xmlns:a16="http://schemas.microsoft.com/office/drawing/2014/main" id="{F9B96428-9928-37F9-A10D-C0DA93C5A5D9}"/>
              </a:ext>
            </a:extLst>
          </p:cNvPr>
          <p:cNvSpPr txBox="1"/>
          <p:nvPr/>
        </p:nvSpPr>
        <p:spPr>
          <a:xfrm>
            <a:off x="1047098" y="3192010"/>
            <a:ext cx="6439814" cy="1881990"/>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342900" indent="-342900">
              <a:lnSpc>
                <a:spcPct val="150000"/>
              </a:lnSpc>
              <a:buFont typeface="Wingdings"/>
              <a:buChar char="Ø"/>
            </a:pPr>
            <a:r>
              <a:rPr lang="en-GB" sz="2000">
                <a:solidFill>
                  <a:srgbClr val="0F2235"/>
                </a:solidFill>
                <a:latin typeface="Arial"/>
                <a:ea typeface="+mn-lt"/>
                <a:cs typeface="Calibri"/>
              </a:rPr>
              <a:t>Set up the working group</a:t>
            </a:r>
            <a:endParaRPr lang="en-US" sz="1600">
              <a:solidFill>
                <a:srgbClr val="0F2235"/>
              </a:solidFill>
              <a:latin typeface="Arial"/>
              <a:ea typeface="Open Sans"/>
              <a:cs typeface="Open Sans"/>
            </a:endParaRPr>
          </a:p>
          <a:p>
            <a:pPr marL="342900" indent="-342900">
              <a:lnSpc>
                <a:spcPct val="150000"/>
              </a:lnSpc>
              <a:buFont typeface="Wingdings"/>
              <a:buChar char="Ø"/>
            </a:pPr>
            <a:r>
              <a:rPr lang="en-GB" sz="2000">
                <a:solidFill>
                  <a:srgbClr val="0F2235"/>
                </a:solidFill>
                <a:latin typeface="Arial"/>
                <a:ea typeface="+mn-lt"/>
                <a:cs typeface="Calibri"/>
              </a:rPr>
              <a:t>Define working group's responsibilities</a:t>
            </a:r>
            <a:endParaRPr lang="en-GB" sz="1600">
              <a:solidFill>
                <a:srgbClr val="0F2235"/>
              </a:solidFill>
              <a:latin typeface="Arial"/>
              <a:ea typeface="Open Sans"/>
              <a:cs typeface="Open Sans"/>
            </a:endParaRPr>
          </a:p>
          <a:p>
            <a:pPr marL="342900" indent="-342900">
              <a:lnSpc>
                <a:spcPct val="150000"/>
              </a:lnSpc>
              <a:buFont typeface="Wingdings"/>
              <a:buChar char="Ø"/>
            </a:pPr>
            <a:r>
              <a:rPr lang="en-GB" sz="2000">
                <a:solidFill>
                  <a:srgbClr val="0F2235"/>
                </a:solidFill>
                <a:latin typeface="Arial"/>
                <a:ea typeface="+mn-lt"/>
                <a:cs typeface="Calibri"/>
              </a:rPr>
              <a:t>Locate the working group close to the top management or high in the institutional hierarchy.</a:t>
            </a:r>
            <a:endParaRPr lang="en-GB" sz="1600">
              <a:solidFill>
                <a:srgbClr val="0F2235"/>
              </a:solidFill>
              <a:latin typeface="Arial"/>
              <a:cs typeface="Calibri"/>
            </a:endParaRPr>
          </a:p>
        </p:txBody>
      </p:sp>
    </p:spTree>
    <p:extLst>
      <p:ext uri="{BB962C8B-B14F-4D97-AF65-F5344CB8AC3E}">
        <p14:creationId xmlns:p14="http://schemas.microsoft.com/office/powerpoint/2010/main" val="36537228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B48CA-6422-07B1-FBF8-1925EAB51ED3}"/>
              </a:ext>
            </a:extLst>
          </p:cNvPr>
          <p:cNvSpPr>
            <a:spLocks noGrp="1"/>
          </p:cNvSpPr>
          <p:nvPr>
            <p:ph type="title"/>
          </p:nvPr>
        </p:nvSpPr>
        <p:spPr/>
        <p:txBody>
          <a:bodyPr/>
          <a:lstStyle/>
          <a:p>
            <a:r>
              <a:rPr lang="en-US" sz="2400" b="1">
                <a:latin typeface="Arial"/>
                <a:cs typeface="Arial"/>
              </a:rPr>
              <a:t>Setting up a comprehensive policy framework addressing gender-based violence in academia: A step-by-step guide</a:t>
            </a:r>
            <a:endParaRPr lang="en-US" sz="2400" b="1"/>
          </a:p>
        </p:txBody>
      </p:sp>
      <p:sp>
        <p:nvSpPr>
          <p:cNvPr id="4" name="TextBox 1">
            <a:extLst>
              <a:ext uri="{FF2B5EF4-FFF2-40B4-BE49-F238E27FC236}">
                <a16:creationId xmlns:a16="http://schemas.microsoft.com/office/drawing/2014/main" id="{5BB7C9DB-FE5A-B112-E81C-851B705E24DA}"/>
              </a:ext>
            </a:extLst>
          </p:cNvPr>
          <p:cNvSpPr txBox="1"/>
          <p:nvPr/>
        </p:nvSpPr>
        <p:spPr>
          <a:xfrm>
            <a:off x="1037261" y="2203497"/>
            <a:ext cx="6860036" cy="707886"/>
          </a:xfrm>
          <a:prstGeom prst="rect">
            <a:avLst/>
          </a:prstGeom>
          <a:noFill/>
          <a:ln>
            <a:solidFill>
              <a:srgbClr val="964091"/>
            </a:solidFill>
          </a:ln>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b="1">
                <a:solidFill>
                  <a:srgbClr val="964091"/>
                </a:solidFill>
                <a:latin typeface="Arial"/>
                <a:ea typeface="Open Sans"/>
                <a:cs typeface="Open Sans"/>
              </a:rPr>
              <a:t>Step 2: </a:t>
            </a:r>
            <a:r>
              <a:rPr lang="en-US" sz="2000" b="1" err="1">
                <a:solidFill>
                  <a:srgbClr val="964091"/>
                </a:solidFill>
                <a:latin typeface="Arial"/>
                <a:ea typeface="Open Sans"/>
                <a:cs typeface="Open Sans"/>
              </a:rPr>
              <a:t>Analysing</a:t>
            </a:r>
            <a:r>
              <a:rPr lang="en-US" sz="2000" b="1">
                <a:solidFill>
                  <a:srgbClr val="964091"/>
                </a:solidFill>
                <a:latin typeface="Arial"/>
                <a:ea typeface="Open Sans"/>
                <a:cs typeface="Open Sans"/>
              </a:rPr>
              <a:t> and assessing the state of play and the institutional context</a:t>
            </a:r>
            <a:endParaRPr lang="en-US" sz="2000">
              <a:latin typeface="Arial"/>
              <a:cs typeface="Arial"/>
            </a:endParaRPr>
          </a:p>
        </p:txBody>
      </p:sp>
      <p:sp>
        <p:nvSpPr>
          <p:cNvPr id="7" name="TextBox 6">
            <a:extLst>
              <a:ext uri="{FF2B5EF4-FFF2-40B4-BE49-F238E27FC236}">
                <a16:creationId xmlns:a16="http://schemas.microsoft.com/office/drawing/2014/main" id="{015212CB-ED87-FF9F-5CCA-D9C5D6353B8E}"/>
              </a:ext>
            </a:extLst>
          </p:cNvPr>
          <p:cNvSpPr txBox="1"/>
          <p:nvPr/>
        </p:nvSpPr>
        <p:spPr>
          <a:xfrm>
            <a:off x="1035004" y="3035354"/>
            <a:ext cx="8801196" cy="2805320"/>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342900" indent="-342900">
              <a:lnSpc>
                <a:spcPct val="150000"/>
              </a:lnSpc>
              <a:buFont typeface="Wingdings"/>
              <a:buChar char="Ø"/>
            </a:pPr>
            <a:r>
              <a:rPr lang="en-GB" sz="2000">
                <a:solidFill>
                  <a:srgbClr val="0F2235"/>
                </a:solidFill>
                <a:latin typeface="Arial"/>
                <a:ea typeface="Open Sans"/>
                <a:cs typeface="Calibri"/>
              </a:rPr>
              <a:t>Organisational culture</a:t>
            </a:r>
          </a:p>
          <a:p>
            <a:pPr marL="342900" indent="-342900">
              <a:lnSpc>
                <a:spcPct val="150000"/>
              </a:lnSpc>
              <a:buFont typeface="Wingdings"/>
              <a:buChar char="Ø"/>
            </a:pPr>
            <a:r>
              <a:rPr lang="en-GB" sz="2000">
                <a:solidFill>
                  <a:srgbClr val="0F2235"/>
                </a:solidFill>
                <a:latin typeface="Arial"/>
                <a:ea typeface="Open Sans"/>
                <a:cs typeface="Calibri"/>
              </a:rPr>
              <a:t>Relevant legislation and policies in your institution and country</a:t>
            </a:r>
          </a:p>
          <a:p>
            <a:pPr marL="342900" indent="-342900">
              <a:lnSpc>
                <a:spcPct val="150000"/>
              </a:lnSpc>
              <a:buFont typeface="Wingdings"/>
              <a:buChar char="Ø"/>
            </a:pPr>
            <a:r>
              <a:rPr lang="en-GB" sz="2000">
                <a:solidFill>
                  <a:srgbClr val="0F2235"/>
                </a:solidFill>
                <a:latin typeface="Arial"/>
                <a:ea typeface="Open Sans"/>
                <a:cs typeface="Calibri"/>
              </a:rPr>
              <a:t>Prevalence of gender-based violence</a:t>
            </a:r>
          </a:p>
          <a:p>
            <a:pPr marL="342900" indent="-342900">
              <a:lnSpc>
                <a:spcPct val="150000"/>
              </a:lnSpc>
              <a:buFont typeface="Wingdings"/>
              <a:buChar char="Ø"/>
            </a:pPr>
            <a:r>
              <a:rPr lang="en-GB" sz="2000">
                <a:solidFill>
                  <a:srgbClr val="0F2235"/>
                </a:solidFill>
                <a:latin typeface="Arial"/>
                <a:ea typeface="Open Sans"/>
                <a:cs typeface="Calibri"/>
              </a:rPr>
              <a:t>Stakeholders' analysis and needs assessment</a:t>
            </a:r>
          </a:p>
          <a:p>
            <a:pPr marL="342900" indent="-342900">
              <a:lnSpc>
                <a:spcPct val="150000"/>
              </a:lnSpc>
              <a:buFont typeface="Wingdings"/>
              <a:buChar char="Ø"/>
            </a:pPr>
            <a:r>
              <a:rPr lang="en-GB" sz="2000">
                <a:solidFill>
                  <a:srgbClr val="0F2235"/>
                </a:solidFill>
                <a:latin typeface="Arial"/>
                <a:ea typeface="Open Sans"/>
                <a:cs typeface="Calibri"/>
              </a:rPr>
              <a:t>Available resources</a:t>
            </a:r>
          </a:p>
          <a:p>
            <a:pPr marL="342900" indent="-342900">
              <a:lnSpc>
                <a:spcPct val="150000"/>
              </a:lnSpc>
              <a:buFont typeface="Wingdings"/>
              <a:buChar char="Ø"/>
            </a:pPr>
            <a:r>
              <a:rPr lang="en-GB" sz="2000">
                <a:solidFill>
                  <a:srgbClr val="0F2235"/>
                </a:solidFill>
                <a:latin typeface="Arial"/>
                <a:ea typeface="Open Sans"/>
                <a:cs typeface="Calibri"/>
              </a:rPr>
              <a:t>Impact drivers on gender equality and gender-based violence</a:t>
            </a:r>
          </a:p>
        </p:txBody>
      </p:sp>
    </p:spTree>
    <p:extLst>
      <p:ext uri="{BB962C8B-B14F-4D97-AF65-F5344CB8AC3E}">
        <p14:creationId xmlns:p14="http://schemas.microsoft.com/office/powerpoint/2010/main" val="11120290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B48CA-6422-07B1-FBF8-1925EAB51ED3}"/>
              </a:ext>
            </a:extLst>
          </p:cNvPr>
          <p:cNvSpPr>
            <a:spLocks noGrp="1"/>
          </p:cNvSpPr>
          <p:nvPr>
            <p:ph type="title"/>
          </p:nvPr>
        </p:nvSpPr>
        <p:spPr/>
        <p:txBody>
          <a:bodyPr/>
          <a:lstStyle/>
          <a:p>
            <a:r>
              <a:rPr lang="en-US" sz="2400" b="1">
                <a:latin typeface="Arial"/>
                <a:cs typeface="Arial"/>
              </a:rPr>
              <a:t>Setting up a comprehensive policy framework addressing gender-based violence in academia: A step-by-step guide</a:t>
            </a:r>
            <a:endParaRPr lang="en-US" sz="2400" b="1"/>
          </a:p>
        </p:txBody>
      </p:sp>
      <p:sp>
        <p:nvSpPr>
          <p:cNvPr id="18" name="TextBox 4">
            <a:extLst>
              <a:ext uri="{FF2B5EF4-FFF2-40B4-BE49-F238E27FC236}">
                <a16:creationId xmlns:a16="http://schemas.microsoft.com/office/drawing/2014/main" id="{0F3D075A-F9CB-8D7E-6DD6-2C5946AFC80A}"/>
              </a:ext>
            </a:extLst>
          </p:cNvPr>
          <p:cNvSpPr txBox="1"/>
          <p:nvPr/>
        </p:nvSpPr>
        <p:spPr>
          <a:xfrm>
            <a:off x="1042474" y="2248815"/>
            <a:ext cx="4262426" cy="400110"/>
          </a:xfrm>
          <a:prstGeom prst="rect">
            <a:avLst/>
          </a:prstGeom>
          <a:noFill/>
          <a:ln>
            <a:solidFill>
              <a:srgbClr val="964091"/>
            </a:solidFill>
          </a:ln>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b="1">
                <a:solidFill>
                  <a:srgbClr val="964091"/>
                </a:solidFill>
                <a:latin typeface="Arial"/>
                <a:cs typeface="Arial"/>
              </a:rPr>
              <a:t>Step 3: Designing the Action Plan</a:t>
            </a:r>
            <a:endParaRPr lang="en-US" sz="2000" b="1">
              <a:latin typeface="Arial"/>
              <a:ea typeface="Open Sans"/>
              <a:cs typeface="Arial"/>
            </a:endParaRPr>
          </a:p>
        </p:txBody>
      </p:sp>
      <p:pic>
        <p:nvPicPr>
          <p:cNvPr id="19" name="Picture 18" descr="Icon&#10;&#10;Description automatically generated">
            <a:extLst>
              <a:ext uri="{FF2B5EF4-FFF2-40B4-BE49-F238E27FC236}">
                <a16:creationId xmlns:a16="http://schemas.microsoft.com/office/drawing/2014/main" id="{0F83CD1B-2EDA-4FA3-BAA1-2A01974A81F6}"/>
              </a:ext>
            </a:extLst>
          </p:cNvPr>
          <p:cNvPicPr>
            <a:picLocks noChangeAspect="1"/>
          </p:cNvPicPr>
          <p:nvPr/>
        </p:nvPicPr>
        <p:blipFill>
          <a:blip r:embed="rId3"/>
          <a:stretch>
            <a:fillRect/>
          </a:stretch>
        </p:blipFill>
        <p:spPr>
          <a:xfrm>
            <a:off x="840669" y="2838161"/>
            <a:ext cx="876300" cy="1152525"/>
          </a:xfrm>
          <a:prstGeom prst="rect">
            <a:avLst/>
          </a:prstGeom>
          <a:ln>
            <a:noFill/>
          </a:ln>
        </p:spPr>
      </p:pic>
      <p:pic>
        <p:nvPicPr>
          <p:cNvPr id="20" name="Picture 19" descr="Icon&#10;&#10;Description automatically generated">
            <a:extLst>
              <a:ext uri="{FF2B5EF4-FFF2-40B4-BE49-F238E27FC236}">
                <a16:creationId xmlns:a16="http://schemas.microsoft.com/office/drawing/2014/main" id="{F45ECC58-1B1A-7323-7E60-2AADEED5B329}"/>
              </a:ext>
            </a:extLst>
          </p:cNvPr>
          <p:cNvPicPr>
            <a:picLocks noChangeAspect="1"/>
          </p:cNvPicPr>
          <p:nvPr/>
        </p:nvPicPr>
        <p:blipFill rotWithShape="1">
          <a:blip r:embed="rId4"/>
          <a:srcRect l="-3929" r="13304" b="6306"/>
          <a:stretch/>
        </p:blipFill>
        <p:spPr>
          <a:xfrm>
            <a:off x="797101" y="4083997"/>
            <a:ext cx="871835" cy="1044147"/>
          </a:xfrm>
          <a:prstGeom prst="rect">
            <a:avLst/>
          </a:prstGeom>
        </p:spPr>
      </p:pic>
      <p:pic>
        <p:nvPicPr>
          <p:cNvPr id="21" name="Picture 20" descr="Icon&#10;&#10;Description automatically generated">
            <a:extLst>
              <a:ext uri="{FF2B5EF4-FFF2-40B4-BE49-F238E27FC236}">
                <a16:creationId xmlns:a16="http://schemas.microsoft.com/office/drawing/2014/main" id="{AFE6AB65-544F-75E4-99CF-FCF3B42208B7}"/>
              </a:ext>
            </a:extLst>
          </p:cNvPr>
          <p:cNvPicPr>
            <a:picLocks noChangeAspect="1"/>
          </p:cNvPicPr>
          <p:nvPr/>
        </p:nvPicPr>
        <p:blipFill>
          <a:blip r:embed="rId5"/>
          <a:stretch>
            <a:fillRect/>
          </a:stretch>
        </p:blipFill>
        <p:spPr>
          <a:xfrm>
            <a:off x="797101" y="5359994"/>
            <a:ext cx="1076325" cy="1047750"/>
          </a:xfrm>
          <a:prstGeom prst="rect">
            <a:avLst/>
          </a:prstGeom>
          <a:ln>
            <a:noFill/>
          </a:ln>
        </p:spPr>
      </p:pic>
      <p:pic>
        <p:nvPicPr>
          <p:cNvPr id="22" name="Picture 21" descr="Icon&#10;&#10;Description automatically generated">
            <a:extLst>
              <a:ext uri="{FF2B5EF4-FFF2-40B4-BE49-F238E27FC236}">
                <a16:creationId xmlns:a16="http://schemas.microsoft.com/office/drawing/2014/main" id="{6CEE33C0-87BE-91F6-255B-CD980EB0374E}"/>
              </a:ext>
            </a:extLst>
          </p:cNvPr>
          <p:cNvPicPr>
            <a:picLocks noChangeAspect="1"/>
          </p:cNvPicPr>
          <p:nvPr/>
        </p:nvPicPr>
        <p:blipFill>
          <a:blip r:embed="rId6"/>
          <a:stretch>
            <a:fillRect/>
          </a:stretch>
        </p:blipFill>
        <p:spPr>
          <a:xfrm>
            <a:off x="5918905" y="2696522"/>
            <a:ext cx="1063273" cy="1153584"/>
          </a:xfrm>
          <a:prstGeom prst="rect">
            <a:avLst/>
          </a:prstGeom>
        </p:spPr>
      </p:pic>
      <p:pic>
        <p:nvPicPr>
          <p:cNvPr id="23" name="Picture 22" descr="Icon&#10;&#10;Description automatically generated">
            <a:extLst>
              <a:ext uri="{FF2B5EF4-FFF2-40B4-BE49-F238E27FC236}">
                <a16:creationId xmlns:a16="http://schemas.microsoft.com/office/drawing/2014/main" id="{1C3A5488-7A9B-608D-5E22-3C66B580328C}"/>
              </a:ext>
            </a:extLst>
          </p:cNvPr>
          <p:cNvPicPr>
            <a:picLocks noChangeAspect="1"/>
          </p:cNvPicPr>
          <p:nvPr/>
        </p:nvPicPr>
        <p:blipFill rotWithShape="1">
          <a:blip r:embed="rId7"/>
          <a:srcRect t="-1812" r="5000" b="8212"/>
          <a:stretch/>
        </p:blipFill>
        <p:spPr>
          <a:xfrm>
            <a:off x="5871986" y="4083997"/>
            <a:ext cx="1149192" cy="1176833"/>
          </a:xfrm>
          <a:prstGeom prst="rect">
            <a:avLst/>
          </a:prstGeom>
        </p:spPr>
      </p:pic>
      <p:pic>
        <p:nvPicPr>
          <p:cNvPr id="24" name="Picture 23" descr="Icon&#10;&#10;Description automatically generated">
            <a:extLst>
              <a:ext uri="{FF2B5EF4-FFF2-40B4-BE49-F238E27FC236}">
                <a16:creationId xmlns:a16="http://schemas.microsoft.com/office/drawing/2014/main" id="{59AAFD09-4867-A939-B51E-2F0B03D9DC4C}"/>
              </a:ext>
            </a:extLst>
          </p:cNvPr>
          <p:cNvPicPr>
            <a:picLocks noChangeAspect="1"/>
          </p:cNvPicPr>
          <p:nvPr/>
        </p:nvPicPr>
        <p:blipFill>
          <a:blip r:embed="rId8"/>
          <a:stretch>
            <a:fillRect/>
          </a:stretch>
        </p:blipFill>
        <p:spPr>
          <a:xfrm>
            <a:off x="5871986" y="5410971"/>
            <a:ext cx="1143000" cy="1171575"/>
          </a:xfrm>
          <a:prstGeom prst="rect">
            <a:avLst/>
          </a:prstGeom>
        </p:spPr>
      </p:pic>
      <p:sp>
        <p:nvSpPr>
          <p:cNvPr id="25" name="TextBox 12">
            <a:extLst>
              <a:ext uri="{FF2B5EF4-FFF2-40B4-BE49-F238E27FC236}">
                <a16:creationId xmlns:a16="http://schemas.microsoft.com/office/drawing/2014/main" id="{68813B2B-7961-D5A5-C2C4-C2D6AC5DF827}"/>
              </a:ext>
            </a:extLst>
          </p:cNvPr>
          <p:cNvSpPr txBox="1"/>
          <p:nvPr/>
        </p:nvSpPr>
        <p:spPr>
          <a:xfrm>
            <a:off x="2025659" y="2983645"/>
            <a:ext cx="2951398" cy="496996"/>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nSpc>
                <a:spcPct val="150000"/>
              </a:lnSpc>
            </a:pPr>
            <a:r>
              <a:rPr lang="en-GB" sz="2000" b="1">
                <a:solidFill>
                  <a:srgbClr val="0F2235"/>
                </a:solidFill>
                <a:latin typeface="Arial"/>
                <a:ea typeface="Open Sans"/>
                <a:cs typeface="Arial"/>
              </a:rPr>
              <a:t>Goals and Objectives</a:t>
            </a:r>
          </a:p>
        </p:txBody>
      </p:sp>
      <p:sp>
        <p:nvSpPr>
          <p:cNvPr id="26" name="TextBox 13">
            <a:extLst>
              <a:ext uri="{FF2B5EF4-FFF2-40B4-BE49-F238E27FC236}">
                <a16:creationId xmlns:a16="http://schemas.microsoft.com/office/drawing/2014/main" id="{8A062B33-C58D-49FF-F603-349D3E3516DF}"/>
              </a:ext>
            </a:extLst>
          </p:cNvPr>
          <p:cNvSpPr txBox="1"/>
          <p:nvPr/>
        </p:nvSpPr>
        <p:spPr>
          <a:xfrm>
            <a:off x="2067992" y="4197201"/>
            <a:ext cx="2951398" cy="496996"/>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nSpc>
                <a:spcPct val="150000"/>
              </a:lnSpc>
            </a:pPr>
            <a:r>
              <a:rPr lang="en-GB" sz="2000" b="1">
                <a:solidFill>
                  <a:srgbClr val="0F2235"/>
                </a:solidFill>
                <a:latin typeface="Arial"/>
                <a:ea typeface="Open Sans"/>
                <a:cs typeface="Arial"/>
              </a:rPr>
              <a:t>Actions and Targets</a:t>
            </a:r>
            <a:endParaRPr lang="en-US" sz="1600">
              <a:solidFill>
                <a:srgbClr val="0F2235"/>
              </a:solidFill>
              <a:latin typeface="Arial"/>
              <a:cs typeface="Arial"/>
            </a:endParaRPr>
          </a:p>
        </p:txBody>
      </p:sp>
      <p:sp>
        <p:nvSpPr>
          <p:cNvPr id="27" name="TextBox 14">
            <a:extLst>
              <a:ext uri="{FF2B5EF4-FFF2-40B4-BE49-F238E27FC236}">
                <a16:creationId xmlns:a16="http://schemas.microsoft.com/office/drawing/2014/main" id="{5FF59944-4F04-A002-1C49-2914425A918A}"/>
              </a:ext>
            </a:extLst>
          </p:cNvPr>
          <p:cNvSpPr txBox="1"/>
          <p:nvPr/>
        </p:nvSpPr>
        <p:spPr>
          <a:xfrm>
            <a:off x="2025659" y="5580089"/>
            <a:ext cx="2951398" cy="496996"/>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nSpc>
                <a:spcPct val="150000"/>
              </a:lnSpc>
            </a:pPr>
            <a:r>
              <a:rPr lang="en-GB" sz="2000" b="1">
                <a:solidFill>
                  <a:srgbClr val="0F2235"/>
                </a:solidFill>
                <a:latin typeface="Arial"/>
                <a:ea typeface="Open Sans"/>
                <a:cs typeface="Arial"/>
              </a:rPr>
              <a:t>Time plan</a:t>
            </a:r>
            <a:endParaRPr lang="en-US" sz="1600">
              <a:solidFill>
                <a:srgbClr val="0F2235"/>
              </a:solidFill>
              <a:latin typeface="Arial"/>
              <a:cs typeface="Arial"/>
            </a:endParaRPr>
          </a:p>
        </p:txBody>
      </p:sp>
      <p:sp>
        <p:nvSpPr>
          <p:cNvPr id="28" name="TextBox 15">
            <a:extLst>
              <a:ext uri="{FF2B5EF4-FFF2-40B4-BE49-F238E27FC236}">
                <a16:creationId xmlns:a16="http://schemas.microsoft.com/office/drawing/2014/main" id="{D96EE99F-D8B2-E5EB-BCC6-545C137F10B0}"/>
              </a:ext>
            </a:extLst>
          </p:cNvPr>
          <p:cNvSpPr txBox="1"/>
          <p:nvPr/>
        </p:nvSpPr>
        <p:spPr>
          <a:xfrm>
            <a:off x="7373769" y="2884866"/>
            <a:ext cx="2951398" cy="496996"/>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nSpc>
                <a:spcPct val="150000"/>
              </a:lnSpc>
            </a:pPr>
            <a:r>
              <a:rPr lang="en-GB" sz="2000" b="1">
                <a:solidFill>
                  <a:srgbClr val="0F2235"/>
                </a:solidFill>
                <a:latin typeface="Arial"/>
                <a:ea typeface="Open Sans"/>
                <a:cs typeface="Arial"/>
              </a:rPr>
              <a:t>Responsible parties</a:t>
            </a:r>
          </a:p>
        </p:txBody>
      </p:sp>
      <p:sp>
        <p:nvSpPr>
          <p:cNvPr id="29" name="TextBox 16">
            <a:extLst>
              <a:ext uri="{FF2B5EF4-FFF2-40B4-BE49-F238E27FC236}">
                <a16:creationId xmlns:a16="http://schemas.microsoft.com/office/drawing/2014/main" id="{C9BA81F5-A882-0FC3-A2F9-240E366F5823}"/>
              </a:ext>
            </a:extLst>
          </p:cNvPr>
          <p:cNvSpPr txBox="1"/>
          <p:nvPr/>
        </p:nvSpPr>
        <p:spPr>
          <a:xfrm>
            <a:off x="7444325" y="4197200"/>
            <a:ext cx="4249620" cy="496996"/>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nSpc>
                <a:spcPct val="150000"/>
              </a:lnSpc>
            </a:pPr>
            <a:r>
              <a:rPr lang="en-GB" sz="2000" b="1">
                <a:solidFill>
                  <a:srgbClr val="0F2235"/>
                </a:solidFill>
                <a:latin typeface="Arial"/>
                <a:ea typeface="Open Sans"/>
                <a:cs typeface="Arial"/>
              </a:rPr>
              <a:t>Set measurable indicators</a:t>
            </a:r>
            <a:endParaRPr lang="en-US" sz="1600">
              <a:solidFill>
                <a:srgbClr val="0F2235"/>
              </a:solidFill>
              <a:latin typeface="Arial"/>
              <a:cs typeface="Arial"/>
            </a:endParaRPr>
          </a:p>
        </p:txBody>
      </p:sp>
      <p:sp>
        <p:nvSpPr>
          <p:cNvPr id="30" name="TextBox 17">
            <a:extLst>
              <a:ext uri="{FF2B5EF4-FFF2-40B4-BE49-F238E27FC236}">
                <a16:creationId xmlns:a16="http://schemas.microsoft.com/office/drawing/2014/main" id="{02A19779-C85A-4273-D01E-EB14CEE58A38}"/>
              </a:ext>
            </a:extLst>
          </p:cNvPr>
          <p:cNvSpPr txBox="1"/>
          <p:nvPr/>
        </p:nvSpPr>
        <p:spPr>
          <a:xfrm>
            <a:off x="7444325" y="5580089"/>
            <a:ext cx="4249620" cy="496996"/>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nSpc>
                <a:spcPct val="150000"/>
              </a:lnSpc>
            </a:pPr>
            <a:r>
              <a:rPr lang="en-GB" sz="2000" b="1">
                <a:solidFill>
                  <a:srgbClr val="0F2235"/>
                </a:solidFill>
                <a:latin typeface="Arial"/>
                <a:ea typeface="Open Sans"/>
                <a:cs typeface="Arial"/>
              </a:rPr>
              <a:t>Get inspired</a:t>
            </a:r>
            <a:endParaRPr lang="en-US" sz="1600">
              <a:solidFill>
                <a:srgbClr val="0F2235"/>
              </a:solidFill>
              <a:latin typeface="Arial"/>
              <a:cs typeface="Arial"/>
            </a:endParaRPr>
          </a:p>
        </p:txBody>
      </p:sp>
    </p:spTree>
    <p:extLst>
      <p:ext uri="{BB962C8B-B14F-4D97-AF65-F5344CB8AC3E}">
        <p14:creationId xmlns:p14="http://schemas.microsoft.com/office/powerpoint/2010/main" val="1248489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0814375-6052-3DE8-EA75-92F44BF97C2C}"/>
              </a:ext>
            </a:extLst>
          </p:cNvPr>
          <p:cNvSpPr txBox="1">
            <a:spLocks/>
          </p:cNvSpPr>
          <p:nvPr/>
        </p:nvSpPr>
        <p:spPr>
          <a:xfrm>
            <a:off x="1052512" y="867944"/>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a:t>Learning Objectives</a:t>
            </a:r>
          </a:p>
        </p:txBody>
      </p:sp>
      <p:sp>
        <p:nvSpPr>
          <p:cNvPr id="4" name="TextBox 11">
            <a:extLst>
              <a:ext uri="{FF2B5EF4-FFF2-40B4-BE49-F238E27FC236}">
                <a16:creationId xmlns:a16="http://schemas.microsoft.com/office/drawing/2014/main" id="{3BF28EEE-5380-E7C2-68BC-8FE6D362727D}"/>
              </a:ext>
            </a:extLst>
          </p:cNvPr>
          <p:cNvSpPr txBox="1"/>
          <p:nvPr/>
        </p:nvSpPr>
        <p:spPr>
          <a:xfrm>
            <a:off x="906683" y="1648864"/>
            <a:ext cx="10400548" cy="4170372"/>
          </a:xfrm>
          <a:prstGeom prst="rect">
            <a:avLst/>
          </a:prstGeom>
          <a:noFill/>
        </p:spPr>
        <p:txBody>
          <a:bodyPr wrap="square" lIns="0" tIns="45720" rIns="0" bIns="45720" rtlCol="0" anchor="t">
            <a:spAutoFit/>
          </a:bodyPr>
          <a:lstStyle/>
          <a:p>
            <a:r>
              <a:rPr lang="en-GB" sz="2000">
                <a:latin typeface="Arial"/>
                <a:cs typeface="Arial"/>
              </a:rPr>
              <a:t>After the training, participants will be able to: </a:t>
            </a:r>
          </a:p>
          <a:p>
            <a:pPr algn="just" rtl="0" fontAlgn="base"/>
            <a:endParaRPr lang="en-GB" sz="2000">
              <a:latin typeface="Arial" panose="020B0604020202020204" pitchFamily="34" charset="0"/>
              <a:cs typeface="Arial" panose="020B0604020202020204" pitchFamily="34" charset="0"/>
            </a:endParaRPr>
          </a:p>
          <a:p>
            <a:pPr marL="285750" indent="-285750" algn="just" rtl="0" fontAlgn="base">
              <a:spcAft>
                <a:spcPts val="600"/>
              </a:spcAft>
              <a:buFont typeface="Wingdings" pitchFamily="2" charset="2"/>
              <a:buChar char="q"/>
            </a:pPr>
            <a:r>
              <a:rPr lang="en-GB" sz="2000">
                <a:latin typeface="Arial"/>
                <a:cs typeface="Arial"/>
              </a:rPr>
              <a:t>Develop training capacity and gain the expertise to effectively adapt and facilitate training sessions on addressing gender-based violence in research and academia.  </a:t>
            </a:r>
          </a:p>
          <a:p>
            <a:pPr marL="285750" indent="-285750" algn="just" rtl="0" fontAlgn="base">
              <a:spcAft>
                <a:spcPts val="600"/>
              </a:spcAft>
              <a:buFont typeface="Wingdings" pitchFamily="2" charset="2"/>
              <a:buChar char="q"/>
            </a:pPr>
            <a:r>
              <a:rPr lang="en-GB" sz="2000">
                <a:latin typeface="Arial"/>
                <a:cs typeface="Arial"/>
              </a:rPr>
              <a:t>Apply gender training methodologies and tools for designing and conducting participatory training. </a:t>
            </a:r>
          </a:p>
          <a:p>
            <a:pPr marL="285750" indent="-285750" algn="just" rtl="0" fontAlgn="base">
              <a:spcAft>
                <a:spcPts val="600"/>
              </a:spcAft>
              <a:buFont typeface="Wingdings" pitchFamily="2" charset="2"/>
              <a:buChar char="q"/>
            </a:pPr>
            <a:r>
              <a:rPr lang="en-GB" sz="2000">
                <a:latin typeface="Arial"/>
                <a:cs typeface="Arial"/>
              </a:rPr>
              <a:t>Be able to apply training scripts and supporting materials from </a:t>
            </a:r>
            <a:r>
              <a:rPr lang="en-GB" sz="2000" err="1">
                <a:latin typeface="Arial"/>
                <a:cs typeface="Arial"/>
              </a:rPr>
              <a:t>UniSAFE</a:t>
            </a:r>
            <a:r>
              <a:rPr lang="en-GB" sz="2000">
                <a:latin typeface="Arial"/>
                <a:cs typeface="Arial"/>
              </a:rPr>
              <a:t>.  </a:t>
            </a:r>
          </a:p>
          <a:p>
            <a:pPr marL="285750" indent="-285750" algn="just" rtl="0" fontAlgn="base">
              <a:spcAft>
                <a:spcPts val="600"/>
              </a:spcAft>
              <a:buFont typeface="Wingdings" pitchFamily="2" charset="2"/>
              <a:buChar char="q"/>
            </a:pPr>
            <a:r>
              <a:rPr lang="en-GB" sz="2000">
                <a:latin typeface="Arial"/>
                <a:cs typeface="Arial"/>
              </a:rPr>
              <a:t>Create a safe space for discussion and dialogue in a training session on gender-based violence.</a:t>
            </a:r>
          </a:p>
          <a:p>
            <a:pPr marL="285750" indent="-285750" algn="just">
              <a:spcAft>
                <a:spcPts val="600"/>
              </a:spcAft>
              <a:buFont typeface="Wingdings" pitchFamily="2" charset="2"/>
              <a:buChar char="q"/>
            </a:pPr>
            <a:r>
              <a:rPr lang="en-GB" sz="2000">
                <a:latin typeface="Arial"/>
                <a:cs typeface="Arial"/>
              </a:rPr>
              <a:t>Adhere to quality standards in gender training using the Gender Equality Academy Principles, with a focus on gender-based violence.</a:t>
            </a:r>
            <a:endParaRPr lang="en-GB"/>
          </a:p>
          <a:p>
            <a:pPr algn="just" fontAlgn="base"/>
            <a:endParaRPr lang="en-GB" sz="200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77570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B48CA-6422-07B1-FBF8-1925EAB51ED3}"/>
              </a:ext>
            </a:extLst>
          </p:cNvPr>
          <p:cNvSpPr>
            <a:spLocks noGrp="1"/>
          </p:cNvSpPr>
          <p:nvPr>
            <p:ph type="title"/>
          </p:nvPr>
        </p:nvSpPr>
        <p:spPr/>
        <p:txBody>
          <a:bodyPr/>
          <a:lstStyle/>
          <a:p>
            <a:r>
              <a:rPr lang="en-US" sz="2400" b="1">
                <a:latin typeface="Arial"/>
                <a:cs typeface="Arial"/>
              </a:rPr>
              <a:t>Setting up a comprehensive policy framework addressing gender-based violence in academia: A step-by-step guide</a:t>
            </a:r>
            <a:endParaRPr lang="en-US" sz="2400" b="1"/>
          </a:p>
        </p:txBody>
      </p:sp>
      <p:sp>
        <p:nvSpPr>
          <p:cNvPr id="3" name="TextBox 4">
            <a:extLst>
              <a:ext uri="{FF2B5EF4-FFF2-40B4-BE49-F238E27FC236}">
                <a16:creationId xmlns:a16="http://schemas.microsoft.com/office/drawing/2014/main" id="{537FB9B0-1C25-71A4-C8DD-1E834D5ABE56}"/>
              </a:ext>
            </a:extLst>
          </p:cNvPr>
          <p:cNvSpPr txBox="1"/>
          <p:nvPr/>
        </p:nvSpPr>
        <p:spPr>
          <a:xfrm>
            <a:off x="993975" y="2187424"/>
            <a:ext cx="3319316" cy="400110"/>
          </a:xfrm>
          <a:prstGeom prst="rect">
            <a:avLst/>
          </a:prstGeom>
          <a:noFill/>
          <a:ln>
            <a:solidFill>
              <a:srgbClr val="964091"/>
            </a:solidFill>
          </a:ln>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b="1">
                <a:solidFill>
                  <a:srgbClr val="964091"/>
                </a:solidFill>
                <a:latin typeface="Arial"/>
                <a:cs typeface="Arial"/>
              </a:rPr>
              <a:t>Step 4: Implementation</a:t>
            </a:r>
            <a:endParaRPr lang="en-US" sz="2000" b="1">
              <a:latin typeface="Arial"/>
              <a:ea typeface="Open Sans"/>
              <a:cs typeface="Arial"/>
            </a:endParaRPr>
          </a:p>
        </p:txBody>
      </p:sp>
      <p:sp>
        <p:nvSpPr>
          <p:cNvPr id="4" name="TextBox 2">
            <a:extLst>
              <a:ext uri="{FF2B5EF4-FFF2-40B4-BE49-F238E27FC236}">
                <a16:creationId xmlns:a16="http://schemas.microsoft.com/office/drawing/2014/main" id="{575E4202-4CE7-1A07-5E6C-76CBFC8DBEEF}"/>
              </a:ext>
            </a:extLst>
          </p:cNvPr>
          <p:cNvSpPr txBox="1"/>
          <p:nvPr/>
        </p:nvSpPr>
        <p:spPr>
          <a:xfrm>
            <a:off x="988778" y="4351707"/>
            <a:ext cx="4471707" cy="400110"/>
          </a:xfrm>
          <a:prstGeom prst="rect">
            <a:avLst/>
          </a:prstGeom>
          <a:noFill/>
          <a:ln>
            <a:solidFill>
              <a:srgbClr val="964091"/>
            </a:solidFill>
          </a:ln>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b="1">
                <a:solidFill>
                  <a:srgbClr val="964091"/>
                </a:solidFill>
                <a:latin typeface="Arial"/>
                <a:cs typeface="Arial"/>
              </a:rPr>
              <a:t>Step 5: Monitoring and evaluation</a:t>
            </a:r>
            <a:endParaRPr lang="en-US" sz="2000" b="1">
              <a:latin typeface="Arial"/>
              <a:ea typeface="Open Sans"/>
              <a:cs typeface="Open Sans"/>
            </a:endParaRPr>
          </a:p>
        </p:txBody>
      </p:sp>
      <p:sp>
        <p:nvSpPr>
          <p:cNvPr id="5" name="TextBox 8">
            <a:extLst>
              <a:ext uri="{FF2B5EF4-FFF2-40B4-BE49-F238E27FC236}">
                <a16:creationId xmlns:a16="http://schemas.microsoft.com/office/drawing/2014/main" id="{72EA42A6-C4C0-3D4A-ADFD-6DA622B7D96E}"/>
              </a:ext>
            </a:extLst>
          </p:cNvPr>
          <p:cNvSpPr txBox="1"/>
          <p:nvPr/>
        </p:nvSpPr>
        <p:spPr>
          <a:xfrm>
            <a:off x="989327" y="2775519"/>
            <a:ext cx="9469247" cy="1323439"/>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342900" indent="-342900">
              <a:buFont typeface="Wingdings"/>
              <a:buChar char="Ø"/>
            </a:pPr>
            <a:r>
              <a:rPr lang="en-GB" sz="2000">
                <a:solidFill>
                  <a:srgbClr val="0F2235"/>
                </a:solidFill>
                <a:latin typeface="Arial"/>
                <a:ea typeface="Open Sans"/>
                <a:cs typeface="Calibri"/>
              </a:rPr>
              <a:t>Mobilise responsible actions</a:t>
            </a:r>
            <a:endParaRPr lang="en-US" sz="2000">
              <a:solidFill>
                <a:srgbClr val="0F2235"/>
              </a:solidFill>
              <a:latin typeface="Arial"/>
              <a:cs typeface="Arial"/>
            </a:endParaRPr>
          </a:p>
          <a:p>
            <a:pPr marL="342900" indent="-342900">
              <a:buFont typeface="Wingdings"/>
              <a:buChar char="Ø"/>
            </a:pPr>
            <a:r>
              <a:rPr lang="en-GB" sz="2000">
                <a:solidFill>
                  <a:srgbClr val="0F2235"/>
                </a:solidFill>
                <a:latin typeface="Arial"/>
                <a:ea typeface="Open Sans"/>
                <a:cs typeface="Calibri"/>
              </a:rPr>
              <a:t>Conduct regular meetings</a:t>
            </a:r>
          </a:p>
          <a:p>
            <a:pPr marL="342900" indent="-342900">
              <a:buFont typeface="Wingdings"/>
              <a:buChar char="Ø"/>
            </a:pPr>
            <a:r>
              <a:rPr lang="en-GB" sz="2000">
                <a:solidFill>
                  <a:srgbClr val="0F2235"/>
                </a:solidFill>
                <a:latin typeface="Arial"/>
                <a:ea typeface="Open Sans"/>
                <a:cs typeface="Calibri"/>
              </a:rPr>
              <a:t>Detect obstacles and resistance, and keep an eye on windows of opportunities </a:t>
            </a:r>
          </a:p>
          <a:p>
            <a:pPr marL="342900" indent="-342900">
              <a:buFont typeface="Wingdings"/>
              <a:buChar char="Ø"/>
            </a:pPr>
            <a:r>
              <a:rPr lang="en-GB" sz="2000">
                <a:solidFill>
                  <a:srgbClr val="0F2235"/>
                </a:solidFill>
                <a:latin typeface="Arial"/>
                <a:ea typeface="Open Sans"/>
                <a:cs typeface="Calibri"/>
              </a:rPr>
              <a:t>Develop a communication and outreach plan</a:t>
            </a:r>
          </a:p>
        </p:txBody>
      </p:sp>
      <p:sp>
        <p:nvSpPr>
          <p:cNvPr id="6" name="TextBox 9">
            <a:extLst>
              <a:ext uri="{FF2B5EF4-FFF2-40B4-BE49-F238E27FC236}">
                <a16:creationId xmlns:a16="http://schemas.microsoft.com/office/drawing/2014/main" id="{74A6B197-A1F3-7456-35EC-326C66D81E0C}"/>
              </a:ext>
            </a:extLst>
          </p:cNvPr>
          <p:cNvSpPr txBox="1"/>
          <p:nvPr/>
        </p:nvSpPr>
        <p:spPr>
          <a:xfrm>
            <a:off x="989327" y="4911867"/>
            <a:ext cx="11053404" cy="707886"/>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342900" indent="-342900">
              <a:buFont typeface="Wingdings"/>
              <a:buChar char="Ø"/>
            </a:pPr>
            <a:r>
              <a:rPr lang="en-GB" sz="2000">
                <a:solidFill>
                  <a:srgbClr val="0F2235"/>
                </a:solidFill>
                <a:latin typeface="Arial"/>
                <a:ea typeface="Open Sans"/>
                <a:cs typeface="Calibri"/>
              </a:rPr>
              <a:t>Establish a monitoring and evaluation system</a:t>
            </a:r>
            <a:endParaRPr lang="en-US">
              <a:solidFill>
                <a:srgbClr val="0F2235"/>
              </a:solidFill>
              <a:ea typeface="Open Sans"/>
              <a:cs typeface="Open Sans"/>
            </a:endParaRPr>
          </a:p>
          <a:p>
            <a:pPr marL="342900" indent="-342900">
              <a:buFont typeface="Wingdings"/>
              <a:buChar char="Ø"/>
            </a:pPr>
            <a:r>
              <a:rPr lang="en-GB" sz="2000">
                <a:solidFill>
                  <a:srgbClr val="0F2235"/>
                </a:solidFill>
                <a:latin typeface="Arial"/>
                <a:ea typeface="Open Sans"/>
                <a:cs typeface="Calibri"/>
              </a:rPr>
              <a:t>Use the indicators defined in Step 2 </a:t>
            </a:r>
          </a:p>
        </p:txBody>
      </p:sp>
    </p:spTree>
    <p:extLst>
      <p:ext uri="{BB962C8B-B14F-4D97-AF65-F5344CB8AC3E}">
        <p14:creationId xmlns:p14="http://schemas.microsoft.com/office/powerpoint/2010/main" val="2034959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B48CA-6422-07B1-FBF8-1925EAB51ED3}"/>
              </a:ext>
            </a:extLst>
          </p:cNvPr>
          <p:cNvSpPr>
            <a:spLocks noGrp="1"/>
          </p:cNvSpPr>
          <p:nvPr>
            <p:ph type="title"/>
          </p:nvPr>
        </p:nvSpPr>
        <p:spPr/>
        <p:txBody>
          <a:bodyPr/>
          <a:lstStyle/>
          <a:p>
            <a:r>
              <a:rPr lang="en-US" b="1">
                <a:latin typeface="Arial"/>
                <a:cs typeface="Arial"/>
              </a:rPr>
              <a:t>Inspiring practices</a:t>
            </a:r>
            <a:endParaRPr lang="en-US"/>
          </a:p>
        </p:txBody>
      </p:sp>
      <p:sp>
        <p:nvSpPr>
          <p:cNvPr id="3" name="TextBox 2">
            <a:extLst>
              <a:ext uri="{FF2B5EF4-FFF2-40B4-BE49-F238E27FC236}">
                <a16:creationId xmlns:a16="http://schemas.microsoft.com/office/drawing/2014/main" id="{3105DE96-2027-BE75-1633-B1CF313DC335}"/>
              </a:ext>
            </a:extLst>
          </p:cNvPr>
          <p:cNvSpPr txBox="1"/>
          <p:nvPr/>
        </p:nvSpPr>
        <p:spPr>
          <a:xfrm>
            <a:off x="1045349" y="2071679"/>
            <a:ext cx="9201665"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solidFill>
                  <a:srgbClr val="0F2235"/>
                </a:solidFill>
                <a:latin typeface="Arial"/>
                <a:cs typeface="Arial"/>
              </a:rPr>
              <a:t>Introduce participants to practical, effective practices from the </a:t>
            </a:r>
            <a:r>
              <a:rPr lang="en-US" sz="2000" err="1">
                <a:solidFill>
                  <a:srgbClr val="0F2235"/>
                </a:solidFill>
                <a:latin typeface="Arial"/>
                <a:cs typeface="Arial"/>
              </a:rPr>
              <a:t>UniSAFE</a:t>
            </a:r>
            <a:r>
              <a:rPr lang="en-US" sz="2000">
                <a:solidFill>
                  <a:srgbClr val="0F2235"/>
                </a:solidFill>
                <a:latin typeface="Arial"/>
                <a:cs typeface="Arial"/>
              </a:rPr>
              <a:t> toolkit</a:t>
            </a:r>
          </a:p>
          <a:p>
            <a:endParaRPr lang="en-US" sz="2000">
              <a:solidFill>
                <a:schemeClr val="bg1"/>
              </a:solidFill>
              <a:latin typeface="Arial"/>
              <a:cs typeface="Arial"/>
            </a:endParaRPr>
          </a:p>
          <a:p>
            <a:r>
              <a:rPr lang="en-US" sz="2000">
                <a:solidFill>
                  <a:schemeClr val="bg1"/>
                </a:solidFill>
                <a:highlight>
                  <a:srgbClr val="800080"/>
                </a:highlight>
                <a:latin typeface="Arial"/>
                <a:cs typeface="Arial"/>
              </a:rPr>
              <a:t>Why highlighting inspiring practices in a training session: </a:t>
            </a:r>
          </a:p>
          <a:p>
            <a:endParaRPr lang="en-US" sz="2000">
              <a:solidFill>
                <a:schemeClr val="bg1"/>
              </a:solidFill>
              <a:highlight>
                <a:srgbClr val="800080"/>
              </a:highlight>
              <a:latin typeface="Arial"/>
              <a:cs typeface="Arial"/>
            </a:endParaRPr>
          </a:p>
          <a:p>
            <a:pPr marL="342900" indent="-342900">
              <a:lnSpc>
                <a:spcPct val="150000"/>
              </a:lnSpc>
              <a:buFont typeface="Wingdings"/>
              <a:buChar char="Ø"/>
            </a:pPr>
            <a:r>
              <a:rPr lang="en-US" sz="2000">
                <a:solidFill>
                  <a:srgbClr val="0F2235"/>
                </a:solidFill>
                <a:latin typeface="Arial"/>
                <a:cs typeface="Arial"/>
              </a:rPr>
              <a:t>Application of theoretical knowledge in academia</a:t>
            </a:r>
            <a:endParaRPr lang="en-US" sz="2000">
              <a:solidFill>
                <a:srgbClr val="0F2235"/>
              </a:solidFill>
              <a:latin typeface="Arial"/>
              <a:ea typeface="Open Sans"/>
              <a:cs typeface="Arial"/>
            </a:endParaRPr>
          </a:p>
          <a:p>
            <a:pPr marL="342900" indent="-342900">
              <a:lnSpc>
                <a:spcPct val="150000"/>
              </a:lnSpc>
              <a:buFont typeface="Wingdings"/>
              <a:buChar char="Ø"/>
            </a:pPr>
            <a:r>
              <a:rPr lang="en-US" sz="2000">
                <a:solidFill>
                  <a:srgbClr val="0F2235"/>
                </a:solidFill>
                <a:latin typeface="Arial"/>
                <a:cs typeface="Arial"/>
              </a:rPr>
              <a:t>Compelling success stories to inspire action and motivate participants</a:t>
            </a:r>
            <a:endParaRPr lang="en-US" sz="2000">
              <a:solidFill>
                <a:srgbClr val="0F2235"/>
              </a:solidFill>
              <a:latin typeface="Arial"/>
              <a:ea typeface="Open Sans"/>
              <a:cs typeface="Arial"/>
            </a:endParaRPr>
          </a:p>
          <a:p>
            <a:pPr marL="342900" indent="-342900">
              <a:lnSpc>
                <a:spcPct val="150000"/>
              </a:lnSpc>
              <a:buFont typeface="Wingdings"/>
              <a:buChar char="Ø"/>
            </a:pPr>
            <a:r>
              <a:rPr lang="en-US" sz="2000">
                <a:solidFill>
                  <a:srgbClr val="0F2235"/>
                </a:solidFill>
                <a:latin typeface="Arial"/>
                <a:cs typeface="Arial"/>
              </a:rPr>
              <a:t>Highlight approaches that can serve as models for policies and </a:t>
            </a:r>
            <a:r>
              <a:rPr lang="en-US" sz="2000" err="1">
                <a:solidFill>
                  <a:srgbClr val="0F2235"/>
                </a:solidFill>
                <a:latin typeface="Arial"/>
                <a:cs typeface="Arial"/>
              </a:rPr>
              <a:t>programmes</a:t>
            </a:r>
            <a:endParaRPr lang="en-US" sz="2000">
              <a:solidFill>
                <a:srgbClr val="0F2235"/>
              </a:solidFill>
              <a:latin typeface="Arial"/>
              <a:ea typeface="Open Sans"/>
              <a:cs typeface="Arial"/>
            </a:endParaRPr>
          </a:p>
          <a:p>
            <a:endParaRPr lang="en-US" sz="2000">
              <a:solidFill>
                <a:schemeClr val="bg1"/>
              </a:solidFill>
              <a:latin typeface="Arial"/>
              <a:cs typeface="Arial"/>
            </a:endParaRPr>
          </a:p>
        </p:txBody>
      </p:sp>
      <p:sp>
        <p:nvSpPr>
          <p:cNvPr id="4" name="TextBox 3">
            <a:extLst>
              <a:ext uri="{FF2B5EF4-FFF2-40B4-BE49-F238E27FC236}">
                <a16:creationId xmlns:a16="http://schemas.microsoft.com/office/drawing/2014/main" id="{7E5F7C16-CCC2-DA39-2B91-27B1E81BF739}"/>
              </a:ext>
            </a:extLst>
          </p:cNvPr>
          <p:cNvSpPr txBox="1"/>
          <p:nvPr/>
        </p:nvSpPr>
        <p:spPr>
          <a:xfrm>
            <a:off x="1052641" y="5213562"/>
            <a:ext cx="607193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hlinkClick r:id="rId3"/>
              </a:rPr>
              <a:t>Access: https://unisafe-toolkit.eu/inspiring-practices/</a:t>
            </a:r>
            <a:r>
              <a:rPr lang="en-US"/>
              <a:t> </a:t>
            </a:r>
          </a:p>
        </p:txBody>
      </p:sp>
    </p:spTree>
    <p:extLst>
      <p:ext uri="{BB962C8B-B14F-4D97-AF65-F5344CB8AC3E}">
        <p14:creationId xmlns:p14="http://schemas.microsoft.com/office/powerpoint/2010/main" val="4209493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FCDFF-7B64-3C4B-2C07-BABF141272FA}"/>
              </a:ext>
            </a:extLst>
          </p:cNvPr>
          <p:cNvSpPr>
            <a:spLocks noGrp="1"/>
          </p:cNvSpPr>
          <p:nvPr>
            <p:ph type="title"/>
          </p:nvPr>
        </p:nvSpPr>
        <p:spPr/>
        <p:txBody>
          <a:bodyPr/>
          <a:lstStyle/>
          <a:p>
            <a:r>
              <a:rPr lang="en-US" b="1">
                <a:latin typeface="Arial"/>
                <a:cs typeface="Arial"/>
              </a:rPr>
              <a:t>Resources</a:t>
            </a:r>
          </a:p>
          <a:p>
            <a:endParaRPr lang="en-US" b="1"/>
          </a:p>
        </p:txBody>
      </p:sp>
      <p:pic>
        <p:nvPicPr>
          <p:cNvPr id="4" name="Picture 3" descr="A blue rectangle with white text&#10;&#10;Description automatically generated">
            <a:hlinkClick r:id="rId2"/>
            <a:extLst>
              <a:ext uri="{FF2B5EF4-FFF2-40B4-BE49-F238E27FC236}">
                <a16:creationId xmlns:a16="http://schemas.microsoft.com/office/drawing/2014/main" id="{EDD226E3-EAE0-D2FA-6C52-0EADABFEF245}"/>
              </a:ext>
            </a:extLst>
          </p:cNvPr>
          <p:cNvPicPr>
            <a:picLocks noChangeAspect="1"/>
          </p:cNvPicPr>
          <p:nvPr/>
        </p:nvPicPr>
        <p:blipFill>
          <a:blip r:embed="rId3"/>
          <a:stretch>
            <a:fillRect/>
          </a:stretch>
        </p:blipFill>
        <p:spPr>
          <a:xfrm>
            <a:off x="4797280" y="1520733"/>
            <a:ext cx="6969919" cy="1570888"/>
          </a:xfrm>
          <a:prstGeom prst="rect">
            <a:avLst/>
          </a:prstGeom>
          <a:ln w="6350">
            <a:solidFill>
              <a:srgbClr val="0F2235"/>
            </a:solidFill>
          </a:ln>
        </p:spPr>
      </p:pic>
      <p:pic>
        <p:nvPicPr>
          <p:cNvPr id="6" name="Picture 5" descr="A screenshot of a web page&#10;&#10;Description automatically generated">
            <a:hlinkClick r:id="rId4"/>
            <a:extLst>
              <a:ext uri="{FF2B5EF4-FFF2-40B4-BE49-F238E27FC236}">
                <a16:creationId xmlns:a16="http://schemas.microsoft.com/office/drawing/2014/main" id="{964F0822-8840-7E2F-6B63-1C0089F3A039}"/>
              </a:ext>
            </a:extLst>
          </p:cNvPr>
          <p:cNvPicPr>
            <a:picLocks noChangeAspect="1"/>
          </p:cNvPicPr>
          <p:nvPr/>
        </p:nvPicPr>
        <p:blipFill>
          <a:blip r:embed="rId5"/>
          <a:stretch>
            <a:fillRect/>
          </a:stretch>
        </p:blipFill>
        <p:spPr>
          <a:xfrm>
            <a:off x="4945772" y="3274247"/>
            <a:ext cx="6674677" cy="3141916"/>
          </a:xfrm>
          <a:prstGeom prst="rect">
            <a:avLst/>
          </a:prstGeom>
          <a:ln>
            <a:solidFill>
              <a:srgbClr val="0F2235"/>
            </a:solidFill>
          </a:ln>
        </p:spPr>
      </p:pic>
      <p:sp>
        <p:nvSpPr>
          <p:cNvPr id="7" name="TextBox 6">
            <a:extLst>
              <a:ext uri="{FF2B5EF4-FFF2-40B4-BE49-F238E27FC236}">
                <a16:creationId xmlns:a16="http://schemas.microsoft.com/office/drawing/2014/main" id="{F24E1DD1-2B2B-5AB2-4734-7DF61221F8BE}"/>
              </a:ext>
            </a:extLst>
          </p:cNvPr>
          <p:cNvSpPr txBox="1"/>
          <p:nvPr/>
        </p:nvSpPr>
        <p:spPr>
          <a:xfrm>
            <a:off x="821032" y="1958008"/>
            <a:ext cx="4123634" cy="45397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a:buChar char="q"/>
            </a:pPr>
            <a:r>
              <a:rPr lang="en-GB" sz="1700">
                <a:solidFill>
                  <a:srgbClr val="0F2235"/>
                </a:solidFill>
                <a:latin typeface="Arial"/>
                <a:cs typeface="Arial"/>
              </a:rPr>
              <a:t>Step-by-step guide to awareness-raising campaigns on gender-based violence</a:t>
            </a:r>
            <a:r>
              <a:rPr lang="en-US" sz="1700">
                <a:solidFill>
                  <a:srgbClr val="0F2235"/>
                </a:solidFill>
                <a:latin typeface="Arial"/>
                <a:cs typeface="Arial"/>
              </a:rPr>
              <a:t>​</a:t>
            </a:r>
            <a:endParaRPr lang="en-US" sz="1700">
              <a:solidFill>
                <a:srgbClr val="0F2235"/>
              </a:solidFill>
              <a:latin typeface="Arial"/>
              <a:ea typeface="Open Sans"/>
              <a:cs typeface="Arial"/>
            </a:endParaRPr>
          </a:p>
          <a:p>
            <a:endParaRPr lang="en-GB" sz="1700">
              <a:solidFill>
                <a:srgbClr val="0F2235"/>
              </a:solidFill>
              <a:latin typeface="Arial"/>
              <a:ea typeface="Open Sans"/>
              <a:cs typeface="Arial"/>
            </a:endParaRPr>
          </a:p>
          <a:p>
            <a:pPr marL="285750" indent="-285750">
              <a:buFont typeface="Wingdings"/>
              <a:buChar char="q"/>
            </a:pPr>
            <a:r>
              <a:rPr lang="en-GB" sz="1700">
                <a:solidFill>
                  <a:srgbClr val="0F2235"/>
                </a:solidFill>
                <a:latin typeface="Arial"/>
                <a:cs typeface="Arial"/>
              </a:rPr>
              <a:t>Guidelines for developing a Protocol for addressing gender-based violence ​</a:t>
            </a:r>
            <a:br>
              <a:rPr lang="en-GB" sz="1700">
                <a:solidFill>
                  <a:srgbClr val="0F2235"/>
                </a:solidFill>
                <a:latin typeface="Arial"/>
                <a:cs typeface="Arial"/>
              </a:rPr>
            </a:br>
            <a:r>
              <a:rPr lang="en-GB" sz="1700">
                <a:solidFill>
                  <a:srgbClr val="0F2235"/>
                </a:solidFill>
                <a:latin typeface="Arial"/>
                <a:cs typeface="Arial"/>
              </a:rPr>
              <a:t>​</a:t>
            </a:r>
            <a:endParaRPr lang="en-GB" sz="1700">
              <a:solidFill>
                <a:srgbClr val="0F2235"/>
              </a:solidFill>
              <a:latin typeface="Arial"/>
              <a:ea typeface="Open Sans"/>
              <a:cs typeface="Arial"/>
            </a:endParaRPr>
          </a:p>
          <a:p>
            <a:pPr marL="285750" indent="-285750">
              <a:buFont typeface="Wingdings"/>
              <a:buChar char="q"/>
            </a:pPr>
            <a:r>
              <a:rPr lang="en-GB" sz="1700">
                <a:solidFill>
                  <a:srgbClr val="0F2235"/>
                </a:solidFill>
                <a:latin typeface="Arial"/>
                <a:cs typeface="Arial"/>
              </a:rPr>
              <a:t>Set of case stories guide for ​</a:t>
            </a:r>
            <a:br>
              <a:rPr lang="en-GB" sz="1700">
                <a:solidFill>
                  <a:srgbClr val="0F2235"/>
                </a:solidFill>
                <a:latin typeface="Arial"/>
                <a:cs typeface="Arial"/>
              </a:rPr>
            </a:br>
            <a:r>
              <a:rPr lang="en-GB" sz="1700">
                <a:solidFill>
                  <a:srgbClr val="0F2235"/>
                </a:solidFill>
                <a:latin typeface="Arial"/>
                <a:cs typeface="Arial"/>
              </a:rPr>
              <a:t>co-creation activities ​</a:t>
            </a:r>
            <a:br>
              <a:rPr lang="en-GB" sz="1700">
                <a:solidFill>
                  <a:srgbClr val="0F2235"/>
                </a:solidFill>
                <a:latin typeface="Arial"/>
                <a:cs typeface="Arial"/>
              </a:rPr>
            </a:br>
            <a:r>
              <a:rPr lang="en-GB" sz="1700">
                <a:solidFill>
                  <a:srgbClr val="0F2235"/>
                </a:solidFill>
                <a:latin typeface="Arial"/>
                <a:cs typeface="Arial"/>
              </a:rPr>
              <a:t>​</a:t>
            </a:r>
            <a:endParaRPr lang="en-GB" sz="1700">
              <a:solidFill>
                <a:srgbClr val="0F2235"/>
              </a:solidFill>
              <a:latin typeface="Arial"/>
              <a:ea typeface="Open Sans"/>
              <a:cs typeface="Arial"/>
            </a:endParaRPr>
          </a:p>
          <a:p>
            <a:pPr marL="285750" indent="-285750">
              <a:buFont typeface="Wingdings"/>
              <a:buChar char="q"/>
            </a:pPr>
            <a:r>
              <a:rPr lang="en-GB" sz="1700">
                <a:solidFill>
                  <a:srgbClr val="0F2235"/>
                </a:solidFill>
                <a:latin typeface="Arial"/>
                <a:cs typeface="Arial"/>
              </a:rPr>
              <a:t>Set of persona stories addressing gender-based violence for co-creation activities </a:t>
            </a:r>
            <a:r>
              <a:rPr lang="en-US" sz="1700">
                <a:solidFill>
                  <a:srgbClr val="0F2235"/>
                </a:solidFill>
                <a:latin typeface="Arial"/>
                <a:cs typeface="Arial"/>
              </a:rPr>
              <a:t>​</a:t>
            </a:r>
            <a:endParaRPr lang="en-US" sz="1700">
              <a:solidFill>
                <a:srgbClr val="0F2235"/>
              </a:solidFill>
              <a:latin typeface="Arial"/>
              <a:ea typeface="Open Sans"/>
              <a:cs typeface="Arial"/>
            </a:endParaRPr>
          </a:p>
          <a:p>
            <a:pPr marL="285750" indent="-285750">
              <a:buFont typeface="Wingdings"/>
              <a:buChar char="q"/>
            </a:pPr>
            <a:endParaRPr lang="en-US" sz="1700">
              <a:solidFill>
                <a:srgbClr val="0F2235"/>
              </a:solidFill>
              <a:latin typeface="Arial"/>
              <a:ea typeface="Open Sans"/>
              <a:cs typeface="Arial"/>
            </a:endParaRPr>
          </a:p>
          <a:p>
            <a:pPr marL="285750" indent="-285750">
              <a:buFont typeface="Wingdings"/>
              <a:buChar char="q"/>
            </a:pPr>
            <a:r>
              <a:rPr lang="en-US" sz="1700">
                <a:solidFill>
                  <a:srgbClr val="0F2235"/>
                </a:solidFill>
                <a:latin typeface="Arial"/>
                <a:ea typeface="Open Sans"/>
                <a:cs typeface="Arial"/>
              </a:rPr>
              <a:t>Set of capacity-building materials</a:t>
            </a:r>
          </a:p>
          <a:p>
            <a:endParaRPr lang="en-GB" sz="1700">
              <a:solidFill>
                <a:srgbClr val="0F2235"/>
              </a:solidFill>
              <a:latin typeface="Arial"/>
              <a:ea typeface="Open Sans"/>
              <a:cs typeface="Arial"/>
            </a:endParaRPr>
          </a:p>
        </p:txBody>
      </p:sp>
    </p:spTree>
    <p:extLst>
      <p:ext uri="{BB962C8B-B14F-4D97-AF65-F5344CB8AC3E}">
        <p14:creationId xmlns:p14="http://schemas.microsoft.com/office/powerpoint/2010/main" val="4599407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F709A-32C1-96E3-A23C-6942EAFAAAB7}"/>
              </a:ext>
            </a:extLst>
          </p:cNvPr>
          <p:cNvSpPr>
            <a:spLocks noGrp="1"/>
          </p:cNvSpPr>
          <p:nvPr>
            <p:ph type="title"/>
          </p:nvPr>
        </p:nvSpPr>
        <p:spPr/>
        <p:txBody>
          <a:bodyPr/>
          <a:lstStyle/>
          <a:p>
            <a:r>
              <a:rPr lang="en-US" b="1">
                <a:latin typeface="Arial"/>
                <a:cs typeface="Arial"/>
              </a:rPr>
              <a:t>Capacity-building materials</a:t>
            </a:r>
            <a:endParaRPr lang="en-US" b="1"/>
          </a:p>
        </p:txBody>
      </p:sp>
      <p:sp>
        <p:nvSpPr>
          <p:cNvPr id="4" name="TextBox 1">
            <a:extLst>
              <a:ext uri="{FF2B5EF4-FFF2-40B4-BE49-F238E27FC236}">
                <a16:creationId xmlns:a16="http://schemas.microsoft.com/office/drawing/2014/main" id="{722F6393-B807-7816-B560-25099E031F56}"/>
              </a:ext>
            </a:extLst>
          </p:cNvPr>
          <p:cNvSpPr txBox="1"/>
          <p:nvPr/>
        </p:nvSpPr>
        <p:spPr>
          <a:xfrm>
            <a:off x="752046" y="1989313"/>
            <a:ext cx="4945071" cy="424731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285750" indent="-285750">
              <a:buFont typeface="Wingdings"/>
              <a:buChar char="q"/>
            </a:pPr>
            <a:r>
              <a:rPr lang="en-GB">
                <a:solidFill>
                  <a:srgbClr val="0F2235"/>
                </a:solidFill>
                <a:latin typeface="Arial"/>
                <a:ea typeface="open sans"/>
                <a:cs typeface="open sans"/>
              </a:rPr>
              <a:t>Setting up and Implementing Institutional Policies to Address Gender-Based-Violence in Academia (in-person and online)</a:t>
            </a:r>
            <a:r>
              <a:rPr lang="en-GB">
                <a:solidFill>
                  <a:srgbClr val="0F2235"/>
                </a:solidFill>
                <a:latin typeface="Arial"/>
                <a:ea typeface="open sans"/>
                <a:cs typeface="Arial"/>
              </a:rPr>
              <a:t> </a:t>
            </a:r>
            <a:endParaRPr lang="en-US">
              <a:solidFill>
                <a:srgbClr val="0F2235"/>
              </a:solidFill>
              <a:latin typeface="Arial"/>
              <a:ea typeface="Open Sans"/>
              <a:cs typeface="Open Sans"/>
            </a:endParaRPr>
          </a:p>
          <a:p>
            <a:pPr marL="285750" indent="-285750">
              <a:buFont typeface="Wingdings"/>
              <a:buChar char="q"/>
            </a:pPr>
            <a:endParaRPr lang="en-GB">
              <a:solidFill>
                <a:srgbClr val="0F2235"/>
              </a:solidFill>
              <a:latin typeface="Arial"/>
              <a:ea typeface="open sans"/>
              <a:cs typeface="Arial"/>
            </a:endParaRPr>
          </a:p>
          <a:p>
            <a:pPr marL="285750" indent="-285750">
              <a:buFont typeface="Wingdings"/>
              <a:buChar char="q"/>
            </a:pPr>
            <a:r>
              <a:rPr lang="en-GB">
                <a:solidFill>
                  <a:srgbClr val="0F2235"/>
                </a:solidFill>
                <a:latin typeface="Arial"/>
                <a:ea typeface="open sans"/>
                <a:cs typeface="Arial"/>
              </a:rPr>
              <a:t>Webinar Series (pre-recorded) on Setting up and Implementing Institutional Policies to Address Gender-Based-Violence in Academia</a:t>
            </a:r>
            <a:endParaRPr lang="en-GB">
              <a:solidFill>
                <a:srgbClr val="0F2235"/>
              </a:solidFill>
              <a:latin typeface="Arial"/>
              <a:ea typeface="Open Sans"/>
              <a:cs typeface="Open Sans"/>
            </a:endParaRPr>
          </a:p>
          <a:p>
            <a:pPr marL="285750" indent="-285750">
              <a:buFont typeface="Wingdings"/>
              <a:buChar char="q"/>
            </a:pPr>
            <a:endParaRPr lang="en-GB">
              <a:solidFill>
                <a:srgbClr val="0F2235"/>
              </a:solidFill>
              <a:latin typeface="Arial"/>
              <a:ea typeface="open sans"/>
              <a:cs typeface="Arial"/>
            </a:endParaRPr>
          </a:p>
          <a:p>
            <a:pPr marL="285750" indent="-285750">
              <a:buFont typeface="Wingdings"/>
              <a:buChar char="q"/>
            </a:pPr>
            <a:r>
              <a:rPr lang="en-GB">
                <a:solidFill>
                  <a:srgbClr val="0F2235"/>
                </a:solidFill>
                <a:latin typeface="Arial"/>
                <a:ea typeface="open sans"/>
                <a:cs typeface="Arial"/>
              </a:rPr>
              <a:t>Bystander Intervention (in-person and online)</a:t>
            </a:r>
            <a:endParaRPr lang="en-GB">
              <a:solidFill>
                <a:srgbClr val="0F2235"/>
              </a:solidFill>
              <a:latin typeface="Arial"/>
              <a:ea typeface="Open Sans"/>
              <a:cs typeface="Open Sans"/>
            </a:endParaRPr>
          </a:p>
          <a:p>
            <a:pPr marL="285750" indent="-285750">
              <a:buFont typeface="Wingdings"/>
              <a:buChar char="q"/>
            </a:pPr>
            <a:endParaRPr lang="en-GB">
              <a:solidFill>
                <a:srgbClr val="0F2235"/>
              </a:solidFill>
              <a:latin typeface="Arial"/>
              <a:ea typeface="open sans"/>
              <a:cs typeface="Arial"/>
            </a:endParaRPr>
          </a:p>
          <a:p>
            <a:pPr marL="285750" indent="-285750">
              <a:buFont typeface="Wingdings"/>
              <a:buChar char="q"/>
            </a:pPr>
            <a:r>
              <a:rPr lang="en-GB">
                <a:solidFill>
                  <a:srgbClr val="0F2235"/>
                </a:solidFill>
                <a:latin typeface="Arial"/>
                <a:ea typeface="open sans"/>
                <a:cs typeface="Arial"/>
              </a:rPr>
              <a:t>Webinar series for teachers and students</a:t>
            </a:r>
          </a:p>
          <a:p>
            <a:pPr marL="285750" indent="-285750">
              <a:buFont typeface="Wingdings"/>
              <a:buChar char="q"/>
            </a:pPr>
            <a:endParaRPr lang="en-GB">
              <a:solidFill>
                <a:srgbClr val="0F2235"/>
              </a:solidFill>
              <a:latin typeface="Arial"/>
              <a:ea typeface="open sans"/>
              <a:cs typeface="Arial"/>
            </a:endParaRPr>
          </a:p>
          <a:p>
            <a:pPr marL="285750" indent="-285750">
              <a:buFont typeface="Wingdings"/>
              <a:buChar char="q"/>
            </a:pPr>
            <a:r>
              <a:rPr lang="en-GB">
                <a:solidFill>
                  <a:srgbClr val="0F2235"/>
                </a:solidFill>
                <a:latin typeface="Arial"/>
                <a:ea typeface="open sans"/>
                <a:cs typeface="Arial"/>
              </a:rPr>
              <a:t>Recommended reading lists</a:t>
            </a:r>
          </a:p>
        </p:txBody>
      </p:sp>
      <p:pic>
        <p:nvPicPr>
          <p:cNvPr id="6" name="Picture 5" descr="A screenshot of a web page&#10;&#10;Description automatically generated">
            <a:extLst>
              <a:ext uri="{FF2B5EF4-FFF2-40B4-BE49-F238E27FC236}">
                <a16:creationId xmlns:a16="http://schemas.microsoft.com/office/drawing/2014/main" id="{506A1DB9-C3E3-D411-2449-0288F98ED90A}"/>
              </a:ext>
            </a:extLst>
          </p:cNvPr>
          <p:cNvPicPr>
            <a:picLocks noChangeAspect="1"/>
          </p:cNvPicPr>
          <p:nvPr/>
        </p:nvPicPr>
        <p:blipFill>
          <a:blip r:embed="rId2"/>
          <a:stretch>
            <a:fillRect/>
          </a:stretch>
        </p:blipFill>
        <p:spPr>
          <a:xfrm>
            <a:off x="5878717" y="749088"/>
            <a:ext cx="6196013" cy="2907407"/>
          </a:xfrm>
          <a:prstGeom prst="rect">
            <a:avLst/>
          </a:prstGeom>
          <a:ln>
            <a:solidFill>
              <a:srgbClr val="0F2235"/>
            </a:solidFill>
          </a:ln>
        </p:spPr>
      </p:pic>
      <p:pic>
        <p:nvPicPr>
          <p:cNvPr id="8" name="Picture 7" descr="A screenshot of a webinar&#10;&#10;Description automatically generated">
            <a:extLst>
              <a:ext uri="{FF2B5EF4-FFF2-40B4-BE49-F238E27FC236}">
                <a16:creationId xmlns:a16="http://schemas.microsoft.com/office/drawing/2014/main" id="{2A1A8143-FADA-FE53-8A6D-20729C9332FA}"/>
              </a:ext>
            </a:extLst>
          </p:cNvPr>
          <p:cNvPicPr>
            <a:picLocks noChangeAspect="1"/>
          </p:cNvPicPr>
          <p:nvPr/>
        </p:nvPicPr>
        <p:blipFill>
          <a:blip r:embed="rId3"/>
          <a:stretch>
            <a:fillRect/>
          </a:stretch>
        </p:blipFill>
        <p:spPr>
          <a:xfrm>
            <a:off x="5878718" y="4066848"/>
            <a:ext cx="6196012" cy="2437158"/>
          </a:xfrm>
          <a:prstGeom prst="rect">
            <a:avLst/>
          </a:prstGeom>
          <a:ln>
            <a:solidFill>
              <a:srgbClr val="0F2235"/>
            </a:solidFill>
          </a:ln>
        </p:spPr>
      </p:pic>
    </p:spTree>
    <p:extLst>
      <p:ext uri="{BB962C8B-B14F-4D97-AF65-F5344CB8AC3E}">
        <p14:creationId xmlns:p14="http://schemas.microsoft.com/office/powerpoint/2010/main" val="30937255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60ED9-0D86-B232-20D0-105C2AC71597}"/>
              </a:ext>
            </a:extLst>
          </p:cNvPr>
          <p:cNvSpPr>
            <a:spLocks noGrp="1"/>
          </p:cNvSpPr>
          <p:nvPr>
            <p:ph type="title"/>
          </p:nvPr>
        </p:nvSpPr>
        <p:spPr>
          <a:xfrm>
            <a:off x="1046922" y="2830292"/>
            <a:ext cx="7190796" cy="1861285"/>
          </a:xfrm>
        </p:spPr>
        <p:txBody>
          <a:bodyPr/>
          <a:lstStyle/>
          <a:p>
            <a:r>
              <a:rPr lang="en-US">
                <a:latin typeface="Arial"/>
                <a:cs typeface="Arial"/>
              </a:rPr>
              <a:t>Overview of participatory techniques</a:t>
            </a:r>
          </a:p>
        </p:txBody>
      </p:sp>
    </p:spTree>
    <p:extLst>
      <p:ext uri="{BB962C8B-B14F-4D97-AF65-F5344CB8AC3E}">
        <p14:creationId xmlns:p14="http://schemas.microsoft.com/office/powerpoint/2010/main" val="27548517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A5AA0-2642-A2FD-62EE-B05B4B219F4D}"/>
              </a:ext>
            </a:extLst>
          </p:cNvPr>
          <p:cNvSpPr>
            <a:spLocks noGrp="1"/>
          </p:cNvSpPr>
          <p:nvPr>
            <p:ph type="title"/>
          </p:nvPr>
        </p:nvSpPr>
        <p:spPr/>
        <p:txBody>
          <a:bodyPr/>
          <a:lstStyle/>
          <a:p>
            <a:r>
              <a:rPr lang="en-US" b="1">
                <a:latin typeface="Arial"/>
                <a:cs typeface="Arial"/>
              </a:rPr>
              <a:t>Case stories</a:t>
            </a:r>
            <a:endParaRPr lang="en-US" b="1"/>
          </a:p>
        </p:txBody>
      </p:sp>
      <p:pic>
        <p:nvPicPr>
          <p:cNvPr id="3" name="Picture 2" descr="A blue and white text on a dark background&#10;&#10;Description automatically generated">
            <a:extLst>
              <a:ext uri="{FF2B5EF4-FFF2-40B4-BE49-F238E27FC236}">
                <a16:creationId xmlns:a16="http://schemas.microsoft.com/office/drawing/2014/main" id="{BA82B9B8-2B27-AD7E-8B16-44E7830DC6B6}"/>
              </a:ext>
            </a:extLst>
          </p:cNvPr>
          <p:cNvPicPr>
            <a:picLocks noChangeAspect="1"/>
          </p:cNvPicPr>
          <p:nvPr/>
        </p:nvPicPr>
        <p:blipFill>
          <a:blip r:embed="rId3"/>
          <a:stretch>
            <a:fillRect/>
          </a:stretch>
        </p:blipFill>
        <p:spPr>
          <a:xfrm>
            <a:off x="7183864" y="863098"/>
            <a:ext cx="3936836" cy="5557980"/>
          </a:xfrm>
          <a:prstGeom prst="rect">
            <a:avLst/>
          </a:prstGeom>
        </p:spPr>
      </p:pic>
      <p:sp>
        <p:nvSpPr>
          <p:cNvPr id="4" name="TextBox 3">
            <a:extLst>
              <a:ext uri="{FF2B5EF4-FFF2-40B4-BE49-F238E27FC236}">
                <a16:creationId xmlns:a16="http://schemas.microsoft.com/office/drawing/2014/main" id="{B7EB4BBF-B495-F931-2870-89BD2F6418FA}"/>
              </a:ext>
            </a:extLst>
          </p:cNvPr>
          <p:cNvSpPr txBox="1"/>
          <p:nvPr/>
        </p:nvSpPr>
        <p:spPr>
          <a:xfrm>
            <a:off x="966606" y="1899780"/>
            <a:ext cx="5755559"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solidFill>
                  <a:srgbClr val="0F2235"/>
                </a:solidFill>
                <a:latin typeface="Arial"/>
                <a:cs typeface="Arial"/>
              </a:rPr>
              <a:t>A guide to using case stories in co-creation activities for addressing gender-based violence</a:t>
            </a:r>
          </a:p>
          <a:p>
            <a:endParaRPr lang="en-US" sz="2000">
              <a:solidFill>
                <a:srgbClr val="0F2235"/>
              </a:solidFill>
              <a:latin typeface="Arial"/>
              <a:cs typeface="Arial"/>
            </a:endParaRPr>
          </a:p>
          <a:p>
            <a:r>
              <a:rPr lang="en-US" sz="2000" b="1">
                <a:solidFill>
                  <a:srgbClr val="0F2235"/>
                </a:solidFill>
                <a:latin typeface="Arial"/>
                <a:cs typeface="Arial"/>
              </a:rPr>
              <a:t>Selection of case stories</a:t>
            </a:r>
            <a:r>
              <a:rPr lang="en-US" sz="2000">
                <a:solidFill>
                  <a:srgbClr val="0F2235"/>
                </a:solidFill>
                <a:latin typeface="Arial"/>
                <a:cs typeface="Arial"/>
              </a:rPr>
              <a:t> to be tailored for all who intend to use participatory techniques in co-creation workshops</a:t>
            </a:r>
            <a:endParaRPr lang="en-US" sz="2000">
              <a:solidFill>
                <a:srgbClr val="0F2235"/>
              </a:solidFill>
              <a:latin typeface="Arial"/>
              <a:ea typeface="Open Sans"/>
              <a:cs typeface="Arial"/>
            </a:endParaRPr>
          </a:p>
          <a:p>
            <a:endParaRPr lang="en-US" sz="2000">
              <a:solidFill>
                <a:srgbClr val="0F2235"/>
              </a:solidFill>
              <a:latin typeface="Arial"/>
              <a:cs typeface="Arial"/>
            </a:endParaRPr>
          </a:p>
          <a:p>
            <a:r>
              <a:rPr lang="en-US" sz="2000">
                <a:solidFill>
                  <a:srgbClr val="0F2235"/>
                </a:solidFill>
                <a:latin typeface="Arial"/>
                <a:cs typeface="Arial"/>
              </a:rPr>
              <a:t>The target group is those acting as</a:t>
            </a:r>
            <a:r>
              <a:rPr lang="en-US" sz="2000">
                <a:solidFill>
                  <a:schemeClr val="bg1"/>
                </a:solidFill>
                <a:latin typeface="Arial"/>
                <a:cs typeface="Arial"/>
              </a:rPr>
              <a:t> </a:t>
            </a:r>
            <a:r>
              <a:rPr lang="en-US" sz="2000">
                <a:solidFill>
                  <a:srgbClr val="5792CE"/>
                </a:solidFill>
                <a:latin typeface="Arial"/>
                <a:cs typeface="Arial"/>
              </a:rPr>
              <a:t>change facilitators</a:t>
            </a:r>
            <a:r>
              <a:rPr lang="en-US" sz="2000">
                <a:solidFill>
                  <a:srgbClr val="80ADDA"/>
                </a:solidFill>
                <a:latin typeface="Arial"/>
                <a:cs typeface="Arial"/>
              </a:rPr>
              <a:t>, </a:t>
            </a:r>
            <a:r>
              <a:rPr lang="en-US" sz="2000">
                <a:solidFill>
                  <a:srgbClr val="5792CE"/>
                </a:solidFill>
                <a:latin typeface="Arial"/>
                <a:cs typeface="Arial"/>
              </a:rPr>
              <a:t>practitioners</a:t>
            </a:r>
            <a:r>
              <a:rPr lang="en-US" sz="2000">
                <a:solidFill>
                  <a:srgbClr val="80ADDA"/>
                </a:solidFill>
                <a:latin typeface="Arial"/>
                <a:cs typeface="Arial"/>
              </a:rPr>
              <a:t>, </a:t>
            </a:r>
            <a:r>
              <a:rPr lang="en-US" sz="2000">
                <a:solidFill>
                  <a:srgbClr val="5792CE"/>
                </a:solidFill>
                <a:latin typeface="Arial"/>
                <a:cs typeface="Arial"/>
              </a:rPr>
              <a:t>managers in change of policy development</a:t>
            </a:r>
            <a:r>
              <a:rPr lang="en-US" sz="2000">
                <a:solidFill>
                  <a:schemeClr val="bg1"/>
                </a:solidFill>
                <a:latin typeface="Arial"/>
                <a:cs typeface="Arial"/>
              </a:rPr>
              <a:t> </a:t>
            </a:r>
            <a:r>
              <a:rPr lang="en-US" sz="2000">
                <a:solidFill>
                  <a:srgbClr val="0F2235"/>
                </a:solidFill>
                <a:latin typeface="Arial"/>
                <a:cs typeface="Arial"/>
              </a:rPr>
              <a:t>as well as </a:t>
            </a:r>
            <a:r>
              <a:rPr lang="en-US" sz="2000">
                <a:solidFill>
                  <a:srgbClr val="5792CE"/>
                </a:solidFill>
                <a:latin typeface="Arial"/>
                <a:cs typeface="Arial"/>
              </a:rPr>
              <a:t>trainers </a:t>
            </a:r>
            <a:r>
              <a:rPr lang="en-US" sz="2000">
                <a:solidFill>
                  <a:srgbClr val="0F2235"/>
                </a:solidFill>
                <a:latin typeface="Arial"/>
                <a:cs typeface="Arial"/>
              </a:rPr>
              <a:t>and</a:t>
            </a:r>
            <a:r>
              <a:rPr lang="en-US" sz="2000">
                <a:solidFill>
                  <a:srgbClr val="5792CE"/>
                </a:solidFill>
                <a:latin typeface="Arial"/>
                <a:cs typeface="Arial"/>
              </a:rPr>
              <a:t> lecturers.</a:t>
            </a:r>
            <a:endParaRPr lang="en-US" sz="2000">
              <a:solidFill>
                <a:srgbClr val="5792CE"/>
              </a:solidFill>
              <a:ea typeface="Open Sans"/>
              <a:cs typeface="Open Sans"/>
            </a:endParaRPr>
          </a:p>
        </p:txBody>
      </p:sp>
    </p:spTree>
    <p:extLst>
      <p:ext uri="{BB962C8B-B14F-4D97-AF65-F5344CB8AC3E}">
        <p14:creationId xmlns:p14="http://schemas.microsoft.com/office/powerpoint/2010/main" val="38844933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29D36-F79D-4DDF-9CF5-DA2C195A5552}"/>
              </a:ext>
            </a:extLst>
          </p:cNvPr>
          <p:cNvSpPr>
            <a:spLocks noGrp="1"/>
          </p:cNvSpPr>
          <p:nvPr>
            <p:ph type="title"/>
          </p:nvPr>
        </p:nvSpPr>
        <p:spPr/>
        <p:txBody>
          <a:bodyPr/>
          <a:lstStyle/>
          <a:p>
            <a:r>
              <a:rPr lang="en-US" b="1">
                <a:latin typeface="Arial"/>
                <a:cs typeface="Arial"/>
              </a:rPr>
              <a:t>Case stories</a:t>
            </a:r>
            <a:endParaRPr lang="en-US" b="1"/>
          </a:p>
        </p:txBody>
      </p:sp>
      <p:pic>
        <p:nvPicPr>
          <p:cNvPr id="3" name="Picture 2" descr="A screenshot of a computer&#10;&#10;Description automatically generated">
            <a:extLst>
              <a:ext uri="{FF2B5EF4-FFF2-40B4-BE49-F238E27FC236}">
                <a16:creationId xmlns:a16="http://schemas.microsoft.com/office/drawing/2014/main" id="{E9B86EEB-FB67-98E5-A3C4-5C348FEEC639}"/>
              </a:ext>
            </a:extLst>
          </p:cNvPr>
          <p:cNvPicPr>
            <a:picLocks noChangeAspect="1"/>
          </p:cNvPicPr>
          <p:nvPr/>
        </p:nvPicPr>
        <p:blipFill>
          <a:blip r:embed="rId3"/>
          <a:stretch>
            <a:fillRect/>
          </a:stretch>
        </p:blipFill>
        <p:spPr>
          <a:xfrm>
            <a:off x="8798786" y="1016201"/>
            <a:ext cx="3395077" cy="4821582"/>
          </a:xfrm>
          <a:prstGeom prst="rect">
            <a:avLst/>
          </a:prstGeom>
          <a:ln>
            <a:solidFill>
              <a:srgbClr val="0F2235"/>
            </a:solidFill>
          </a:ln>
        </p:spPr>
      </p:pic>
      <p:pic>
        <p:nvPicPr>
          <p:cNvPr id="4" name="Picture 3" descr="A screenshot of a document&#10;&#10;Description automatically generated">
            <a:extLst>
              <a:ext uri="{FF2B5EF4-FFF2-40B4-BE49-F238E27FC236}">
                <a16:creationId xmlns:a16="http://schemas.microsoft.com/office/drawing/2014/main" id="{F9932B8B-FF83-6B92-76EF-88492069C351}"/>
              </a:ext>
            </a:extLst>
          </p:cNvPr>
          <p:cNvPicPr>
            <a:picLocks noChangeAspect="1"/>
          </p:cNvPicPr>
          <p:nvPr/>
        </p:nvPicPr>
        <p:blipFill>
          <a:blip r:embed="rId4"/>
          <a:stretch>
            <a:fillRect/>
          </a:stretch>
        </p:blipFill>
        <p:spPr>
          <a:xfrm>
            <a:off x="5280685" y="1018961"/>
            <a:ext cx="3406120" cy="4821582"/>
          </a:xfrm>
          <a:prstGeom prst="rect">
            <a:avLst/>
          </a:prstGeom>
          <a:ln>
            <a:solidFill>
              <a:srgbClr val="0F2235"/>
            </a:solidFill>
          </a:ln>
        </p:spPr>
      </p:pic>
      <p:sp>
        <p:nvSpPr>
          <p:cNvPr id="7" name="TextBox 6">
            <a:extLst>
              <a:ext uri="{FF2B5EF4-FFF2-40B4-BE49-F238E27FC236}">
                <a16:creationId xmlns:a16="http://schemas.microsoft.com/office/drawing/2014/main" id="{502CA1C6-E944-478B-BDAF-CDAE5DB80AA4}"/>
              </a:ext>
            </a:extLst>
          </p:cNvPr>
          <p:cNvSpPr txBox="1"/>
          <p:nvPr/>
        </p:nvSpPr>
        <p:spPr>
          <a:xfrm>
            <a:off x="1047424" y="2026780"/>
            <a:ext cx="3935896"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solidFill>
                  <a:srgbClr val="0F2235"/>
                </a:solidFill>
                <a:latin typeface="Arial"/>
                <a:cs typeface="Arial"/>
              </a:rPr>
              <a:t>Each case story is accompanied by instructions and ideas: </a:t>
            </a:r>
          </a:p>
          <a:p>
            <a:pPr marL="285750" indent="-285750">
              <a:buFont typeface="Wingdings"/>
              <a:buChar char="q"/>
            </a:pPr>
            <a:r>
              <a:rPr lang="en-US" sz="2000">
                <a:solidFill>
                  <a:srgbClr val="0F2235"/>
                </a:solidFill>
                <a:latin typeface="Arial"/>
                <a:ea typeface="Open Sans"/>
                <a:cs typeface="Arial"/>
              </a:rPr>
              <a:t>Short summary of the case story</a:t>
            </a:r>
          </a:p>
          <a:p>
            <a:pPr marL="285750" indent="-285750">
              <a:buFont typeface="Wingdings"/>
              <a:buChar char="q"/>
            </a:pPr>
            <a:r>
              <a:rPr lang="en-US" sz="2000">
                <a:solidFill>
                  <a:srgbClr val="0F2235"/>
                </a:solidFill>
                <a:latin typeface="Arial"/>
                <a:ea typeface="Open Sans"/>
                <a:cs typeface="Arial"/>
              </a:rPr>
              <a:t>Ps that can be covered </a:t>
            </a:r>
          </a:p>
          <a:p>
            <a:pPr marL="285750" indent="-285750">
              <a:buFont typeface="Wingdings"/>
              <a:buChar char="q"/>
            </a:pPr>
            <a:r>
              <a:rPr lang="en-US" sz="2000">
                <a:solidFill>
                  <a:srgbClr val="0F2235"/>
                </a:solidFill>
                <a:latin typeface="Arial"/>
                <a:ea typeface="Open Sans"/>
                <a:cs typeface="Arial"/>
              </a:rPr>
              <a:t>Practical details (duration, materials to have in hand, suggestion of a MIRO board and other co-creation techniques)</a:t>
            </a:r>
          </a:p>
          <a:p>
            <a:pPr marL="285750" indent="-285750">
              <a:buFont typeface="Wingdings"/>
              <a:buChar char="q"/>
            </a:pPr>
            <a:r>
              <a:rPr lang="en-US" sz="2000">
                <a:solidFill>
                  <a:srgbClr val="0F2235"/>
                </a:solidFill>
                <a:latin typeface="Arial"/>
                <a:ea typeface="Open Sans"/>
                <a:cs typeface="Arial"/>
              </a:rPr>
              <a:t>Workshop instructions</a:t>
            </a:r>
          </a:p>
        </p:txBody>
      </p:sp>
    </p:spTree>
    <p:extLst>
      <p:ext uri="{BB962C8B-B14F-4D97-AF65-F5344CB8AC3E}">
        <p14:creationId xmlns:p14="http://schemas.microsoft.com/office/powerpoint/2010/main" val="35609427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2BAFE-D34F-9BAF-9CDB-BD133BB761F6}"/>
              </a:ext>
            </a:extLst>
          </p:cNvPr>
          <p:cNvSpPr>
            <a:spLocks noGrp="1"/>
          </p:cNvSpPr>
          <p:nvPr>
            <p:ph type="title"/>
          </p:nvPr>
        </p:nvSpPr>
        <p:spPr/>
        <p:txBody>
          <a:bodyPr/>
          <a:lstStyle/>
          <a:p>
            <a:r>
              <a:rPr lang="en-US" b="1">
                <a:latin typeface="Arial"/>
                <a:cs typeface="Arial"/>
              </a:rPr>
              <a:t>Persona stories</a:t>
            </a:r>
            <a:endParaRPr lang="en-US" b="1"/>
          </a:p>
        </p:txBody>
      </p:sp>
      <p:sp>
        <p:nvSpPr>
          <p:cNvPr id="3" name="TextBox 2">
            <a:extLst>
              <a:ext uri="{FF2B5EF4-FFF2-40B4-BE49-F238E27FC236}">
                <a16:creationId xmlns:a16="http://schemas.microsoft.com/office/drawing/2014/main" id="{C35D5444-DDE6-D0BC-6C92-1ECDE3E34C4F}"/>
              </a:ext>
            </a:extLst>
          </p:cNvPr>
          <p:cNvSpPr txBox="1"/>
          <p:nvPr/>
        </p:nvSpPr>
        <p:spPr>
          <a:xfrm>
            <a:off x="942511" y="1901787"/>
            <a:ext cx="5419739"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0F2235"/>
                </a:solidFill>
                <a:latin typeface="Arial"/>
                <a:cs typeface="Arial"/>
              </a:rPr>
              <a:t>Range of fictional characters </a:t>
            </a:r>
            <a:r>
              <a:rPr lang="en-US" sz="2000">
                <a:solidFill>
                  <a:srgbClr val="0F2235"/>
                </a:solidFill>
                <a:latin typeface="Arial"/>
                <a:cs typeface="Arial"/>
              </a:rPr>
              <a:t>with diverse individuals with different backgrounds, experiences and perspectives related to gender-based violence in research and higher education. </a:t>
            </a:r>
            <a:endParaRPr lang="en-US" sz="2000">
              <a:solidFill>
                <a:srgbClr val="0F2235"/>
              </a:solidFill>
              <a:ea typeface="Open Sans"/>
              <a:cs typeface="Open Sans"/>
            </a:endParaRPr>
          </a:p>
          <a:p>
            <a:endParaRPr lang="en-US" sz="2000">
              <a:solidFill>
                <a:srgbClr val="0F2235"/>
              </a:solidFill>
              <a:latin typeface="Arial"/>
              <a:cs typeface="Arial"/>
            </a:endParaRPr>
          </a:p>
          <a:p>
            <a:r>
              <a:rPr lang="en-US" sz="2000">
                <a:solidFill>
                  <a:srgbClr val="0F2235"/>
                </a:solidFill>
                <a:latin typeface="Arial"/>
                <a:cs typeface="Arial"/>
              </a:rPr>
              <a:t>A </a:t>
            </a:r>
            <a:r>
              <a:rPr lang="en-US" sz="2000" b="1">
                <a:solidFill>
                  <a:srgbClr val="0F2235"/>
                </a:solidFill>
                <a:latin typeface="Arial"/>
                <a:cs typeface="Arial"/>
              </a:rPr>
              <a:t>dynamic tool for co-creation and participatory activities</a:t>
            </a:r>
            <a:r>
              <a:rPr lang="en-US" sz="2000">
                <a:solidFill>
                  <a:srgbClr val="0F2235"/>
                </a:solidFill>
                <a:latin typeface="Arial"/>
                <a:cs typeface="Arial"/>
              </a:rPr>
              <a:t> to check the application of (planned) measures by verifying how they would affect the different personas. </a:t>
            </a:r>
            <a:endParaRPr lang="en-US" sz="2000">
              <a:solidFill>
                <a:srgbClr val="0F2235"/>
              </a:solidFill>
              <a:latin typeface="Open Sans"/>
              <a:ea typeface="Open Sans"/>
              <a:cs typeface="Open Sans"/>
            </a:endParaRPr>
          </a:p>
          <a:p>
            <a:endParaRPr lang="en-US" sz="2000">
              <a:solidFill>
                <a:srgbClr val="0F2235"/>
              </a:solidFill>
              <a:latin typeface="Arial"/>
              <a:cs typeface="Arial"/>
            </a:endParaRPr>
          </a:p>
          <a:p>
            <a:r>
              <a:rPr lang="en-US" sz="2000">
                <a:solidFill>
                  <a:srgbClr val="0F2235"/>
                </a:solidFill>
                <a:latin typeface="Arial"/>
                <a:cs typeface="Arial"/>
              </a:rPr>
              <a:t>For a </a:t>
            </a:r>
            <a:r>
              <a:rPr lang="en-US" sz="2000" b="1">
                <a:solidFill>
                  <a:srgbClr val="5792CE"/>
                </a:solidFill>
                <a:latin typeface="Arial"/>
                <a:cs typeface="Arial"/>
              </a:rPr>
              <a:t>variety of professionals</a:t>
            </a:r>
            <a:r>
              <a:rPr lang="en-US" sz="2000">
                <a:solidFill>
                  <a:schemeClr val="bg1"/>
                </a:solidFill>
                <a:latin typeface="Arial"/>
                <a:cs typeface="Arial"/>
              </a:rPr>
              <a:t> </a:t>
            </a:r>
            <a:endParaRPr lang="en-US" sz="2000">
              <a:solidFill>
                <a:schemeClr val="bg1"/>
              </a:solidFill>
              <a:latin typeface="Arial"/>
              <a:ea typeface="Open Sans"/>
              <a:cs typeface="Arial"/>
            </a:endParaRPr>
          </a:p>
        </p:txBody>
      </p:sp>
      <p:pic>
        <p:nvPicPr>
          <p:cNvPr id="4" name="Picture 3" descr="A blue and white text on a dark background&#10;&#10;Description automatically generated">
            <a:extLst>
              <a:ext uri="{FF2B5EF4-FFF2-40B4-BE49-F238E27FC236}">
                <a16:creationId xmlns:a16="http://schemas.microsoft.com/office/drawing/2014/main" id="{442E51B7-0D29-7B1D-02B9-E58F31D34D8B}"/>
              </a:ext>
            </a:extLst>
          </p:cNvPr>
          <p:cNvPicPr>
            <a:picLocks noChangeAspect="1"/>
          </p:cNvPicPr>
          <p:nvPr/>
        </p:nvPicPr>
        <p:blipFill>
          <a:blip r:embed="rId3"/>
          <a:stretch>
            <a:fillRect/>
          </a:stretch>
        </p:blipFill>
        <p:spPr>
          <a:xfrm>
            <a:off x="6635203" y="810892"/>
            <a:ext cx="3973480" cy="5699035"/>
          </a:xfrm>
          <a:prstGeom prst="rect">
            <a:avLst/>
          </a:prstGeom>
        </p:spPr>
      </p:pic>
    </p:spTree>
    <p:extLst>
      <p:ext uri="{BB962C8B-B14F-4D97-AF65-F5344CB8AC3E}">
        <p14:creationId xmlns:p14="http://schemas.microsoft.com/office/powerpoint/2010/main" val="20375738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DA122-70E4-379D-748A-D580A830D55D}"/>
              </a:ext>
            </a:extLst>
          </p:cNvPr>
          <p:cNvSpPr>
            <a:spLocks noGrp="1"/>
          </p:cNvSpPr>
          <p:nvPr>
            <p:ph type="title"/>
          </p:nvPr>
        </p:nvSpPr>
        <p:spPr/>
        <p:txBody>
          <a:bodyPr/>
          <a:lstStyle/>
          <a:p>
            <a:r>
              <a:rPr lang="en-US" b="1">
                <a:latin typeface="Arial"/>
                <a:cs typeface="Arial"/>
              </a:rPr>
              <a:t>What does a persona look like? </a:t>
            </a:r>
          </a:p>
        </p:txBody>
      </p:sp>
      <p:sp>
        <p:nvSpPr>
          <p:cNvPr id="3" name="Slide Number Placeholder 2">
            <a:extLst>
              <a:ext uri="{FF2B5EF4-FFF2-40B4-BE49-F238E27FC236}">
                <a16:creationId xmlns:a16="http://schemas.microsoft.com/office/drawing/2014/main" id="{02F61004-5139-BDF2-E89F-8BA17F619A92}"/>
              </a:ext>
            </a:extLst>
          </p:cNvPr>
          <p:cNvSpPr>
            <a:spLocks noGrp="1"/>
          </p:cNvSpPr>
          <p:nvPr>
            <p:ph type="sldNum" sz="quarter" idx="4294967295"/>
          </p:nvPr>
        </p:nvSpPr>
        <p:spPr>
          <a:xfrm>
            <a:off x="8328910" y="6333377"/>
            <a:ext cx="2743200" cy="365125"/>
          </a:xfrm>
          <a:prstGeom prst="rect">
            <a:avLst/>
          </a:prstGeom>
        </p:spPr>
        <p:txBody>
          <a:bodyPr/>
          <a:lstStyle/>
          <a:p>
            <a:fld id="{783777ED-E0AE-DD49-A1E6-113717D9A99F}" type="slidenum">
              <a:rPr lang="fr-FR" smtClean="0"/>
              <a:pPr/>
              <a:t>38</a:t>
            </a:fld>
            <a:endParaRPr lang="fr-FR"/>
          </a:p>
        </p:txBody>
      </p:sp>
      <p:pic>
        <p:nvPicPr>
          <p:cNvPr id="6" name="Picture 5" descr="A screenshot of a website&#10;&#10;Description automatically generated">
            <a:extLst>
              <a:ext uri="{FF2B5EF4-FFF2-40B4-BE49-F238E27FC236}">
                <a16:creationId xmlns:a16="http://schemas.microsoft.com/office/drawing/2014/main" id="{628BF184-1AD0-354E-12E9-63A25C7E85F5}"/>
              </a:ext>
            </a:extLst>
          </p:cNvPr>
          <p:cNvPicPr>
            <a:picLocks noChangeAspect="1"/>
          </p:cNvPicPr>
          <p:nvPr/>
        </p:nvPicPr>
        <p:blipFill>
          <a:blip r:embed="rId3"/>
          <a:stretch>
            <a:fillRect/>
          </a:stretch>
        </p:blipFill>
        <p:spPr>
          <a:xfrm>
            <a:off x="108158" y="1904782"/>
            <a:ext cx="7035534" cy="4033067"/>
          </a:xfrm>
          <a:prstGeom prst="rect">
            <a:avLst/>
          </a:prstGeom>
        </p:spPr>
      </p:pic>
      <p:pic>
        <p:nvPicPr>
          <p:cNvPr id="4" name="Picture 3" descr="A screenshot of a book&#10;&#10;Description automatically generated">
            <a:extLst>
              <a:ext uri="{FF2B5EF4-FFF2-40B4-BE49-F238E27FC236}">
                <a16:creationId xmlns:a16="http://schemas.microsoft.com/office/drawing/2014/main" id="{8E6032D2-F5FF-C4B3-94F7-75579E6804E5}"/>
              </a:ext>
            </a:extLst>
          </p:cNvPr>
          <p:cNvPicPr>
            <a:picLocks noChangeAspect="1"/>
          </p:cNvPicPr>
          <p:nvPr/>
        </p:nvPicPr>
        <p:blipFill rotWithShape="1">
          <a:blip r:embed="rId4"/>
          <a:srcRect l="2083" t="5566" r="-173" b="16698"/>
          <a:stretch/>
        </p:blipFill>
        <p:spPr>
          <a:xfrm>
            <a:off x="7308418" y="1233055"/>
            <a:ext cx="4613819" cy="5109260"/>
          </a:xfrm>
          <a:prstGeom prst="rect">
            <a:avLst/>
          </a:prstGeom>
        </p:spPr>
      </p:pic>
    </p:spTree>
    <p:extLst>
      <p:ext uri="{BB962C8B-B14F-4D97-AF65-F5344CB8AC3E}">
        <p14:creationId xmlns:p14="http://schemas.microsoft.com/office/powerpoint/2010/main" val="27503591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2BAFE-D34F-9BAF-9CDB-BD133BB761F6}"/>
              </a:ext>
            </a:extLst>
          </p:cNvPr>
          <p:cNvSpPr>
            <a:spLocks noGrp="1"/>
          </p:cNvSpPr>
          <p:nvPr>
            <p:ph type="title"/>
          </p:nvPr>
        </p:nvSpPr>
        <p:spPr/>
        <p:txBody>
          <a:bodyPr/>
          <a:lstStyle/>
          <a:p>
            <a:r>
              <a:rPr lang="en-US" b="1">
                <a:latin typeface="Arial"/>
                <a:cs typeface="Arial"/>
              </a:rPr>
              <a:t>How to use the persona stories</a:t>
            </a:r>
            <a:endParaRPr lang="en-US" b="1"/>
          </a:p>
        </p:txBody>
      </p:sp>
      <p:pic>
        <p:nvPicPr>
          <p:cNvPr id="3" name="Picture 2" descr="A screenshot of a computer screen&#10;&#10;Description automatically generated">
            <a:extLst>
              <a:ext uri="{FF2B5EF4-FFF2-40B4-BE49-F238E27FC236}">
                <a16:creationId xmlns:a16="http://schemas.microsoft.com/office/drawing/2014/main" id="{74C42C90-49A2-DD1C-AC1E-451F675054C5}"/>
              </a:ext>
            </a:extLst>
          </p:cNvPr>
          <p:cNvPicPr>
            <a:picLocks noChangeAspect="1"/>
          </p:cNvPicPr>
          <p:nvPr/>
        </p:nvPicPr>
        <p:blipFill>
          <a:blip r:embed="rId3"/>
          <a:stretch>
            <a:fillRect/>
          </a:stretch>
        </p:blipFill>
        <p:spPr>
          <a:xfrm>
            <a:off x="6828027" y="896730"/>
            <a:ext cx="5029511" cy="7107581"/>
          </a:xfrm>
          <a:prstGeom prst="rect">
            <a:avLst/>
          </a:prstGeom>
          <a:ln>
            <a:solidFill>
              <a:srgbClr val="0F2235"/>
            </a:solidFill>
          </a:ln>
        </p:spPr>
      </p:pic>
      <p:pic>
        <p:nvPicPr>
          <p:cNvPr id="4" name="Picture 3" descr="A close-up of a document&#10;&#10;Description automatically generated">
            <a:extLst>
              <a:ext uri="{FF2B5EF4-FFF2-40B4-BE49-F238E27FC236}">
                <a16:creationId xmlns:a16="http://schemas.microsoft.com/office/drawing/2014/main" id="{F737A063-0171-D9C6-56EA-A5DC048F5593}"/>
              </a:ext>
            </a:extLst>
          </p:cNvPr>
          <p:cNvPicPr>
            <a:picLocks noChangeAspect="1"/>
          </p:cNvPicPr>
          <p:nvPr/>
        </p:nvPicPr>
        <p:blipFill rotWithShape="1">
          <a:blip r:embed="rId4"/>
          <a:srcRect b="66474"/>
          <a:stretch/>
        </p:blipFill>
        <p:spPr>
          <a:xfrm>
            <a:off x="4713953" y="4212535"/>
            <a:ext cx="4631946" cy="2185681"/>
          </a:xfrm>
          <a:prstGeom prst="rect">
            <a:avLst/>
          </a:prstGeom>
          <a:ln>
            <a:solidFill>
              <a:srgbClr val="0F2235"/>
            </a:solidFill>
          </a:ln>
        </p:spPr>
      </p:pic>
      <p:sp>
        <p:nvSpPr>
          <p:cNvPr id="6" name="TextBox 5">
            <a:extLst>
              <a:ext uri="{FF2B5EF4-FFF2-40B4-BE49-F238E27FC236}">
                <a16:creationId xmlns:a16="http://schemas.microsoft.com/office/drawing/2014/main" id="{2EF5CFF9-B1A3-1786-2B71-EF8F308F736E}"/>
              </a:ext>
            </a:extLst>
          </p:cNvPr>
          <p:cNvSpPr txBox="1"/>
          <p:nvPr/>
        </p:nvSpPr>
        <p:spPr>
          <a:xfrm>
            <a:off x="1047424" y="1818962"/>
            <a:ext cx="3672861"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0F2235"/>
                </a:solidFill>
                <a:latin typeface="Arial"/>
                <a:cs typeface="Arial"/>
              </a:rPr>
              <a:t>Persona elements</a:t>
            </a:r>
          </a:p>
          <a:p>
            <a:pPr marL="285750" indent="-285750">
              <a:buFont typeface="Wingdings"/>
              <a:buChar char="q"/>
            </a:pPr>
            <a:r>
              <a:rPr lang="en-US">
                <a:solidFill>
                  <a:srgbClr val="0F2235"/>
                </a:solidFill>
                <a:latin typeface="Arial"/>
                <a:cs typeface="Arial"/>
              </a:rPr>
              <a:t>Picture</a:t>
            </a:r>
          </a:p>
          <a:p>
            <a:pPr marL="285750" indent="-285750">
              <a:buFont typeface="Wingdings"/>
              <a:buChar char="q"/>
            </a:pPr>
            <a:r>
              <a:rPr lang="en-US">
                <a:solidFill>
                  <a:srgbClr val="0F2235"/>
                </a:solidFill>
                <a:latin typeface="Arial"/>
                <a:cs typeface="Arial"/>
              </a:rPr>
              <a:t>Name</a:t>
            </a:r>
            <a:endParaRPr lang="en-US">
              <a:solidFill>
                <a:srgbClr val="0F2235"/>
              </a:solidFill>
              <a:ea typeface="Open Sans"/>
              <a:cs typeface="Open Sans"/>
            </a:endParaRPr>
          </a:p>
          <a:p>
            <a:pPr marL="285750" indent="-285750">
              <a:buFont typeface="Wingdings"/>
              <a:buChar char="q"/>
            </a:pPr>
            <a:r>
              <a:rPr lang="en-US">
                <a:solidFill>
                  <a:srgbClr val="0F2235"/>
                </a:solidFill>
                <a:latin typeface="Arial"/>
                <a:cs typeface="Arial"/>
              </a:rPr>
              <a:t>Age</a:t>
            </a:r>
          </a:p>
          <a:p>
            <a:pPr marL="285750" indent="-285750">
              <a:buFont typeface="Wingdings"/>
              <a:buChar char="q"/>
            </a:pPr>
            <a:r>
              <a:rPr lang="en-US">
                <a:solidFill>
                  <a:srgbClr val="0F2235"/>
                </a:solidFill>
                <a:latin typeface="Arial"/>
                <a:cs typeface="Arial"/>
              </a:rPr>
              <a:t>Nationality</a:t>
            </a:r>
          </a:p>
          <a:p>
            <a:pPr marL="285750" indent="-285750">
              <a:buFont typeface="Wingdings"/>
              <a:buChar char="q"/>
            </a:pPr>
            <a:r>
              <a:rPr lang="en-US">
                <a:solidFill>
                  <a:srgbClr val="0F2235"/>
                </a:solidFill>
                <a:latin typeface="Arial"/>
                <a:cs typeface="Arial"/>
              </a:rPr>
              <a:t>Position</a:t>
            </a:r>
          </a:p>
          <a:p>
            <a:pPr marL="285750" indent="-285750">
              <a:buFont typeface="Wingdings"/>
              <a:buChar char="q"/>
            </a:pPr>
            <a:r>
              <a:rPr lang="en-US">
                <a:solidFill>
                  <a:srgbClr val="0F2235"/>
                </a:solidFill>
                <a:latin typeface="Arial"/>
                <a:cs typeface="Arial"/>
              </a:rPr>
              <a:t>Location </a:t>
            </a:r>
          </a:p>
          <a:p>
            <a:pPr marL="285750" indent="-285750">
              <a:buFont typeface="Wingdings"/>
              <a:buChar char="q"/>
            </a:pPr>
            <a:r>
              <a:rPr lang="en-US">
                <a:solidFill>
                  <a:srgbClr val="0F2235"/>
                </a:solidFill>
                <a:latin typeface="Arial"/>
                <a:cs typeface="Arial"/>
              </a:rPr>
              <a:t>Story</a:t>
            </a:r>
          </a:p>
          <a:p>
            <a:endParaRPr lang="en-US">
              <a:solidFill>
                <a:srgbClr val="0F2235"/>
              </a:solidFill>
              <a:latin typeface="Arial"/>
              <a:cs typeface="Arial"/>
            </a:endParaRPr>
          </a:p>
          <a:p>
            <a:r>
              <a:rPr lang="en-US">
                <a:solidFill>
                  <a:srgbClr val="0F2235"/>
                </a:solidFill>
                <a:latin typeface="Arial"/>
                <a:cs typeface="Arial"/>
              </a:rPr>
              <a:t>Each persona is accompanied by instructions and ideas: </a:t>
            </a:r>
            <a:endParaRPr lang="en-US">
              <a:solidFill>
                <a:srgbClr val="0F2235"/>
              </a:solidFill>
              <a:ea typeface="Open Sans"/>
              <a:cs typeface="Open Sans"/>
            </a:endParaRPr>
          </a:p>
          <a:p>
            <a:pPr marL="285750" indent="-285750">
              <a:buFont typeface="Wingdings"/>
              <a:buChar char="q"/>
            </a:pPr>
            <a:r>
              <a:rPr lang="en-US">
                <a:solidFill>
                  <a:srgbClr val="0F2235"/>
                </a:solidFill>
                <a:latin typeface="Arial"/>
                <a:ea typeface="Open Sans"/>
                <a:cs typeface="Arial"/>
              </a:rPr>
              <a:t>Short summary</a:t>
            </a:r>
          </a:p>
          <a:p>
            <a:pPr marL="285750" indent="-285750">
              <a:buFont typeface="Wingdings"/>
              <a:buChar char="q"/>
            </a:pPr>
            <a:r>
              <a:rPr lang="en-US">
                <a:solidFill>
                  <a:srgbClr val="0F2235"/>
                </a:solidFill>
                <a:latin typeface="Arial"/>
                <a:ea typeface="Open Sans"/>
                <a:cs typeface="Arial"/>
              </a:rPr>
              <a:t>Ps that can be covered </a:t>
            </a:r>
            <a:endParaRPr lang="en-US">
              <a:solidFill>
                <a:srgbClr val="0F2235"/>
              </a:solidFill>
              <a:ea typeface="Open Sans"/>
              <a:cs typeface="Open Sans"/>
            </a:endParaRPr>
          </a:p>
          <a:p>
            <a:pPr marL="285750" indent="-285750">
              <a:buFont typeface="Wingdings"/>
              <a:buChar char="q"/>
            </a:pPr>
            <a:r>
              <a:rPr lang="en-US">
                <a:solidFill>
                  <a:srgbClr val="0F2235"/>
                </a:solidFill>
                <a:latin typeface="Arial"/>
                <a:ea typeface="Open Sans"/>
                <a:cs typeface="Arial"/>
              </a:rPr>
              <a:t>Workshop instructions and ideas</a:t>
            </a:r>
            <a:endParaRPr lang="en-US">
              <a:solidFill>
                <a:srgbClr val="0F2235"/>
              </a:solidFill>
              <a:ea typeface="Open Sans"/>
              <a:cs typeface="Open Sans"/>
            </a:endParaRPr>
          </a:p>
        </p:txBody>
      </p:sp>
    </p:spTree>
    <p:extLst>
      <p:ext uri="{BB962C8B-B14F-4D97-AF65-F5344CB8AC3E}">
        <p14:creationId xmlns:p14="http://schemas.microsoft.com/office/powerpoint/2010/main" val="26256496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9A15CB-D405-EA30-0654-F25D8A9253BC}"/>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b="1">
                <a:latin typeface="Arial"/>
                <a:cs typeface="Arial"/>
              </a:rPr>
              <a:t>Programme of DAY 1 </a:t>
            </a:r>
            <a:r>
              <a:rPr lang="en-GB" b="1">
                <a:solidFill>
                  <a:srgbClr val="FF0000"/>
                </a:solidFill>
                <a:latin typeface="Arial"/>
                <a:cs typeface="Arial"/>
              </a:rPr>
              <a:t>(time to be adapted)</a:t>
            </a:r>
            <a:endParaRPr lang="en-GB">
              <a:solidFill>
                <a:srgbClr val="FF0000"/>
              </a:solidFill>
              <a:highlight>
                <a:srgbClr val="FFFF00"/>
              </a:highlight>
            </a:endParaRPr>
          </a:p>
        </p:txBody>
      </p:sp>
      <p:sp>
        <p:nvSpPr>
          <p:cNvPr id="4" name="ZoneTexte 4">
            <a:extLst>
              <a:ext uri="{FF2B5EF4-FFF2-40B4-BE49-F238E27FC236}">
                <a16:creationId xmlns:a16="http://schemas.microsoft.com/office/drawing/2014/main" id="{697C84D8-AB83-EB4D-4E94-D2030D69A076}"/>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5" name="ZoneTexte 5">
            <a:extLst>
              <a:ext uri="{FF2B5EF4-FFF2-40B4-BE49-F238E27FC236}">
                <a16:creationId xmlns:a16="http://schemas.microsoft.com/office/drawing/2014/main" id="{EEC46AC3-6E61-B571-4EDE-369F5F17D864}"/>
              </a:ext>
            </a:extLst>
          </p:cNvPr>
          <p:cNvSpPr txBox="1"/>
          <p:nvPr/>
        </p:nvSpPr>
        <p:spPr>
          <a:xfrm>
            <a:off x="1048006" y="2130178"/>
            <a:ext cx="11155302"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noProof="1">
                <a:latin typeface="Arial"/>
                <a:cs typeface="Arial"/>
              </a:rPr>
              <a:t>13:00 – 14:45	</a:t>
            </a:r>
            <a:r>
              <a:rPr lang="en-GB" noProof="1">
                <a:solidFill>
                  <a:srgbClr val="0F2235"/>
                </a:solidFill>
                <a:latin typeface="Arial"/>
                <a:ea typeface="Open Sans"/>
                <a:cs typeface="Arial"/>
              </a:rPr>
              <a:t>Welcome and ice-breaker</a:t>
            </a:r>
          </a:p>
          <a:p>
            <a:r>
              <a:rPr lang="en-GB" noProof="1">
                <a:solidFill>
                  <a:srgbClr val="0F2235"/>
                </a:solidFill>
                <a:latin typeface="Arial"/>
                <a:ea typeface="Open Sans"/>
                <a:cs typeface="Arial"/>
              </a:rPr>
              <a:t>		The UniSAFE framework and materials available </a:t>
            </a:r>
          </a:p>
          <a:p>
            <a:endParaRPr lang="en-GB" noProof="1">
              <a:solidFill>
                <a:srgbClr val="0F2235"/>
              </a:solidFill>
              <a:latin typeface="Arial"/>
              <a:ea typeface="Open Sans"/>
              <a:cs typeface="Arial"/>
            </a:endParaRPr>
          </a:p>
          <a:p>
            <a:r>
              <a:rPr lang="en-GB" b="1" noProof="1">
                <a:latin typeface="Arial"/>
                <a:cs typeface="Arial"/>
              </a:rPr>
              <a:t>14:45 – 15:00	</a:t>
            </a:r>
            <a:r>
              <a:rPr lang="en-GB" noProof="1">
                <a:solidFill>
                  <a:srgbClr val="0F2235"/>
                </a:solidFill>
                <a:latin typeface="Arial"/>
                <a:ea typeface="Open Sans"/>
                <a:cs typeface="Arial"/>
              </a:rPr>
              <a:t>Break</a:t>
            </a:r>
          </a:p>
          <a:p>
            <a:endParaRPr lang="en-GB" b="1" noProof="1">
              <a:solidFill>
                <a:srgbClr val="0F2235"/>
              </a:solidFill>
              <a:latin typeface="Arial"/>
              <a:ea typeface="Open Sans"/>
              <a:cs typeface="Arial"/>
            </a:endParaRPr>
          </a:p>
          <a:p>
            <a:r>
              <a:rPr lang="en-GB" b="1" noProof="1">
                <a:latin typeface="Arial"/>
                <a:cs typeface="Arial"/>
              </a:rPr>
              <a:t>15:00 – 17:00	</a:t>
            </a:r>
            <a:r>
              <a:rPr lang="en-GB" noProof="1">
                <a:solidFill>
                  <a:srgbClr val="0F2235"/>
                </a:solidFill>
                <a:latin typeface="Arial"/>
                <a:ea typeface="Open Sans"/>
                <a:cs typeface="Arial"/>
              </a:rPr>
              <a:t>Using participatory techniques </a:t>
            </a:r>
          </a:p>
          <a:p>
            <a:r>
              <a:rPr lang="en-GB" noProof="1">
                <a:solidFill>
                  <a:srgbClr val="0F2235"/>
                </a:solidFill>
                <a:latin typeface="Arial"/>
                <a:ea typeface="Open Sans"/>
                <a:cs typeface="Arial"/>
              </a:rPr>
              <a:t>		</a:t>
            </a:r>
            <a:r>
              <a:rPr lang="en-GB" noProof="1">
                <a:latin typeface="Arial"/>
                <a:cs typeface="Arial"/>
              </a:rPr>
              <a:t>Key takeaways </a:t>
            </a:r>
            <a:endParaRPr lang="en-GB" noProof="1">
              <a:solidFill>
                <a:srgbClr val="0F2235"/>
              </a:solidFill>
              <a:latin typeface="Arial"/>
              <a:ea typeface="Open Sans"/>
              <a:cs typeface="Arial"/>
            </a:endParaRPr>
          </a:p>
          <a:p>
            <a:endParaRPr lang="en-GB" noProof="1">
              <a:solidFill>
                <a:srgbClr val="0F2235"/>
              </a:solidFill>
              <a:latin typeface="Arial"/>
              <a:ea typeface="Open Sans"/>
              <a:cs typeface="Arial"/>
            </a:endParaRPr>
          </a:p>
        </p:txBody>
      </p:sp>
    </p:spTree>
    <p:extLst>
      <p:ext uri="{BB962C8B-B14F-4D97-AF65-F5344CB8AC3E}">
        <p14:creationId xmlns:p14="http://schemas.microsoft.com/office/powerpoint/2010/main" val="6007093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3BA8B-5C66-6CAF-BD99-69DDA2E3FB15}"/>
              </a:ext>
            </a:extLst>
          </p:cNvPr>
          <p:cNvSpPr>
            <a:spLocks noGrp="1"/>
          </p:cNvSpPr>
          <p:nvPr>
            <p:ph type="title"/>
          </p:nvPr>
        </p:nvSpPr>
        <p:spPr>
          <a:xfrm>
            <a:off x="1052512" y="772669"/>
            <a:ext cx="10086975" cy="778381"/>
          </a:xfrm>
        </p:spPr>
        <p:txBody>
          <a:bodyPr/>
          <a:lstStyle/>
          <a:p>
            <a:r>
              <a:rPr lang="en-US" b="1">
                <a:latin typeface="Arial"/>
                <a:cs typeface="Arial"/>
              </a:rPr>
              <a:t>Stakeholders' mapping </a:t>
            </a:r>
            <a:endParaRPr lang="en-US" b="1"/>
          </a:p>
        </p:txBody>
      </p:sp>
      <p:sp>
        <p:nvSpPr>
          <p:cNvPr id="3" name="TextBox 2">
            <a:extLst>
              <a:ext uri="{FF2B5EF4-FFF2-40B4-BE49-F238E27FC236}">
                <a16:creationId xmlns:a16="http://schemas.microsoft.com/office/drawing/2014/main" id="{91FF26EF-3E11-C151-6A8B-611F7CD4F15D}"/>
              </a:ext>
            </a:extLst>
          </p:cNvPr>
          <p:cNvSpPr txBox="1"/>
          <p:nvPr/>
        </p:nvSpPr>
        <p:spPr>
          <a:xfrm>
            <a:off x="553933" y="1579545"/>
            <a:ext cx="6711351"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01955" indent="-347345">
              <a:spcBef>
                <a:spcPts val="600"/>
              </a:spcBef>
              <a:spcAft>
                <a:spcPts val="600"/>
              </a:spcAft>
            </a:pPr>
            <a:r>
              <a:rPr lang="en-US">
                <a:latin typeface="Arial"/>
                <a:cs typeface="Arial"/>
              </a:rPr>
              <a:t>✔</a:t>
            </a:r>
            <a:r>
              <a:rPr lang="en-US" sz="2000">
                <a:latin typeface="Arial"/>
                <a:cs typeface="Arial"/>
              </a:rPr>
              <a:t>Map actors</a:t>
            </a:r>
            <a:endParaRPr lang="en-US" sz="2000">
              <a:latin typeface="Arial"/>
              <a:ea typeface="Open Sans"/>
              <a:cs typeface="Arial"/>
            </a:endParaRPr>
          </a:p>
          <a:p>
            <a:pPr marL="688340" indent="-285750">
              <a:spcBef>
                <a:spcPts val="600"/>
              </a:spcBef>
              <a:spcAft>
                <a:spcPts val="600"/>
              </a:spcAft>
              <a:buFont typeface="Arial"/>
              <a:buChar char="•"/>
            </a:pPr>
            <a:r>
              <a:rPr lang="en-US" sz="2000">
                <a:latin typeface="Arial"/>
                <a:cs typeface="Arial"/>
              </a:rPr>
              <a:t>People in power position</a:t>
            </a:r>
            <a:endParaRPr lang="en-US" sz="2000">
              <a:latin typeface="Arial"/>
              <a:ea typeface="Open Sans"/>
              <a:cs typeface="Arial"/>
            </a:endParaRPr>
          </a:p>
          <a:p>
            <a:pPr marL="688340" indent="-285750">
              <a:spcBef>
                <a:spcPts val="600"/>
              </a:spcBef>
              <a:spcAft>
                <a:spcPts val="600"/>
              </a:spcAft>
              <a:buFont typeface="Arial"/>
              <a:buChar char="•"/>
            </a:pPr>
            <a:r>
              <a:rPr lang="en-US" sz="2000">
                <a:latin typeface="Arial"/>
                <a:cs typeface="Arial"/>
              </a:rPr>
              <a:t>Human resources staff</a:t>
            </a:r>
            <a:endParaRPr lang="en-US" sz="2000">
              <a:latin typeface="Arial"/>
              <a:ea typeface="Open Sans"/>
              <a:cs typeface="Arial"/>
            </a:endParaRPr>
          </a:p>
          <a:p>
            <a:pPr marL="688340" indent="-285750">
              <a:spcBef>
                <a:spcPts val="600"/>
              </a:spcBef>
              <a:spcAft>
                <a:spcPts val="600"/>
              </a:spcAft>
              <a:buFont typeface="Arial"/>
              <a:buChar char="•"/>
            </a:pPr>
            <a:r>
              <a:rPr lang="en-US" sz="2000">
                <a:latin typeface="Arial"/>
                <a:cs typeface="Arial"/>
              </a:rPr>
              <a:t>Key units (e.g. quality management)</a:t>
            </a:r>
            <a:endParaRPr lang="en-US" sz="2000">
              <a:latin typeface="Arial"/>
              <a:ea typeface="Open Sans"/>
              <a:cs typeface="Arial"/>
            </a:endParaRPr>
          </a:p>
          <a:p>
            <a:pPr marL="688340" indent="-285750">
              <a:spcBef>
                <a:spcPts val="600"/>
              </a:spcBef>
              <a:spcAft>
                <a:spcPts val="600"/>
              </a:spcAft>
              <a:buFont typeface="Arial"/>
              <a:buChar char="•"/>
            </a:pPr>
            <a:r>
              <a:rPr lang="en-US" sz="2000">
                <a:latin typeface="Arial"/>
                <a:cs typeface="Arial"/>
              </a:rPr>
              <a:t>Experts</a:t>
            </a:r>
            <a:endParaRPr lang="en-US" sz="2000">
              <a:latin typeface="Arial"/>
              <a:ea typeface="Open Sans"/>
              <a:cs typeface="Arial"/>
            </a:endParaRPr>
          </a:p>
          <a:p>
            <a:pPr marL="688340" indent="-285750">
              <a:spcBef>
                <a:spcPts val="600"/>
              </a:spcBef>
              <a:spcAft>
                <a:spcPts val="600"/>
              </a:spcAft>
              <a:buFont typeface="Arial"/>
              <a:buChar char="•"/>
            </a:pPr>
            <a:r>
              <a:rPr lang="en-US" sz="2000">
                <a:latin typeface="Arial"/>
                <a:cs typeface="Arial"/>
              </a:rPr>
              <a:t>Enthusiasts</a:t>
            </a:r>
            <a:endParaRPr lang="en-US" sz="2000">
              <a:latin typeface="Arial"/>
              <a:ea typeface="Open Sans"/>
              <a:cs typeface="Arial"/>
            </a:endParaRPr>
          </a:p>
          <a:p>
            <a:pPr marL="688340" indent="-285750">
              <a:spcBef>
                <a:spcPts val="600"/>
              </a:spcBef>
              <a:spcAft>
                <a:spcPts val="600"/>
              </a:spcAft>
              <a:buFont typeface="Arial"/>
              <a:buChar char="•"/>
            </a:pPr>
            <a:r>
              <a:rPr lang="en-US" sz="2000" err="1">
                <a:latin typeface="Arial"/>
                <a:cs typeface="Arial"/>
              </a:rPr>
              <a:t>Etc</a:t>
            </a:r>
            <a:r>
              <a:rPr lang="en-US" sz="2000">
                <a:latin typeface="Arial"/>
                <a:cs typeface="Arial"/>
              </a:rPr>
              <a:t>…</a:t>
            </a:r>
            <a:endParaRPr lang="en-US" sz="2000">
              <a:latin typeface="Arial"/>
              <a:ea typeface="Open Sans"/>
              <a:cs typeface="Arial"/>
            </a:endParaRPr>
          </a:p>
          <a:p>
            <a:pPr marL="401955" indent="-347345">
              <a:spcBef>
                <a:spcPts val="600"/>
              </a:spcBef>
              <a:spcAft>
                <a:spcPts val="600"/>
              </a:spcAft>
            </a:pPr>
            <a:r>
              <a:rPr lang="en-US" sz="2000">
                <a:latin typeface="Arial"/>
                <a:cs typeface="Arial"/>
              </a:rPr>
              <a:t>✔Identify (potential) allies</a:t>
            </a:r>
            <a:endParaRPr lang="en-US" sz="2000">
              <a:latin typeface="Arial"/>
              <a:ea typeface="Open Sans"/>
              <a:cs typeface="Arial"/>
            </a:endParaRPr>
          </a:p>
          <a:p>
            <a:pPr marL="401955" indent="-347345">
              <a:spcBef>
                <a:spcPts val="600"/>
              </a:spcBef>
              <a:spcAft>
                <a:spcPts val="600"/>
              </a:spcAft>
            </a:pPr>
            <a:r>
              <a:rPr lang="en-US" sz="2000">
                <a:latin typeface="Arial"/>
                <a:cs typeface="Arial"/>
              </a:rPr>
              <a:t>✔Identify different level of involvement of change agents: to be directly involved (core group), keep informed,  </a:t>
            </a:r>
            <a:r>
              <a:rPr lang="en-US" sz="2000" err="1">
                <a:latin typeface="Arial"/>
                <a:cs typeface="Arial"/>
              </a:rPr>
              <a:t>etc</a:t>
            </a:r>
            <a:r>
              <a:rPr lang="en-US" sz="2000">
                <a:latin typeface="Arial"/>
                <a:cs typeface="Arial"/>
              </a:rPr>
              <a:t> </a:t>
            </a:r>
            <a:endParaRPr lang="en-US" sz="2000">
              <a:latin typeface="Arial"/>
              <a:ea typeface="Open Sans"/>
              <a:cs typeface="Arial"/>
            </a:endParaRPr>
          </a:p>
        </p:txBody>
      </p:sp>
      <p:pic>
        <p:nvPicPr>
          <p:cNvPr id="4" name="Picture 3" descr="A diagram of a diagram&#10;&#10;Description automatically generated">
            <a:extLst>
              <a:ext uri="{FF2B5EF4-FFF2-40B4-BE49-F238E27FC236}">
                <a16:creationId xmlns:a16="http://schemas.microsoft.com/office/drawing/2014/main" id="{2A42CFCE-1ACC-E7EB-215D-3A89A8D9549B}"/>
              </a:ext>
            </a:extLst>
          </p:cNvPr>
          <p:cNvPicPr>
            <a:picLocks noChangeAspect="1"/>
          </p:cNvPicPr>
          <p:nvPr/>
        </p:nvPicPr>
        <p:blipFill>
          <a:blip r:embed="rId3"/>
          <a:stretch>
            <a:fillRect/>
          </a:stretch>
        </p:blipFill>
        <p:spPr>
          <a:xfrm>
            <a:off x="6766704" y="1132397"/>
            <a:ext cx="5430329" cy="5125169"/>
          </a:xfrm>
          <a:prstGeom prst="rect">
            <a:avLst/>
          </a:prstGeom>
        </p:spPr>
      </p:pic>
    </p:spTree>
    <p:extLst>
      <p:ext uri="{BB962C8B-B14F-4D97-AF65-F5344CB8AC3E}">
        <p14:creationId xmlns:p14="http://schemas.microsoft.com/office/powerpoint/2010/main" val="34310997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3BA8B-5C66-6CAF-BD99-69DDA2E3FB15}"/>
              </a:ext>
            </a:extLst>
          </p:cNvPr>
          <p:cNvSpPr>
            <a:spLocks noGrp="1"/>
          </p:cNvSpPr>
          <p:nvPr>
            <p:ph type="title"/>
          </p:nvPr>
        </p:nvSpPr>
        <p:spPr/>
        <p:txBody>
          <a:bodyPr/>
          <a:lstStyle/>
          <a:p>
            <a:pPr marL="401955" indent="-347345"/>
            <a:r>
              <a:rPr lang="en-US" sz="2800" b="1">
                <a:solidFill>
                  <a:schemeClr val="tx1"/>
                </a:solidFill>
                <a:latin typeface="Arial"/>
                <a:cs typeface="Arial"/>
              </a:rPr>
              <a:t>How to use a stakeholder mapping?</a:t>
            </a:r>
            <a:endParaRPr lang="en-US" sz="2800" b="1">
              <a:solidFill>
                <a:schemeClr val="tx1"/>
              </a:solidFill>
              <a:latin typeface="Arial"/>
              <a:ea typeface="Open Sans"/>
              <a:cs typeface="Arial"/>
            </a:endParaRPr>
          </a:p>
        </p:txBody>
      </p:sp>
      <p:sp>
        <p:nvSpPr>
          <p:cNvPr id="3" name="TextBox 2">
            <a:extLst>
              <a:ext uri="{FF2B5EF4-FFF2-40B4-BE49-F238E27FC236}">
                <a16:creationId xmlns:a16="http://schemas.microsoft.com/office/drawing/2014/main" id="{91FF26EF-3E11-C151-6A8B-611F7CD4F15D}"/>
              </a:ext>
            </a:extLst>
          </p:cNvPr>
          <p:cNvSpPr txBox="1"/>
          <p:nvPr/>
        </p:nvSpPr>
        <p:spPr>
          <a:xfrm>
            <a:off x="395865" y="1908313"/>
            <a:ext cx="6938324" cy="34470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01955" indent="-347345"/>
            <a:r>
              <a:rPr lang="en-US" sz="2000">
                <a:latin typeface="Arial"/>
                <a:cs typeface="Arial"/>
              </a:rPr>
              <a:t>Use this tool in creating an </a:t>
            </a:r>
            <a:r>
              <a:rPr lang="en-US" sz="2000" b="1">
                <a:latin typeface="Arial"/>
                <a:cs typeface="Arial"/>
              </a:rPr>
              <a:t>action plan</a:t>
            </a:r>
            <a:r>
              <a:rPr lang="en-US" sz="2000">
                <a:latin typeface="Arial"/>
                <a:cs typeface="Arial"/>
              </a:rPr>
              <a:t> or in the process to make an inventory of and classify the various stakeholders addressing gender-based violence in an institution</a:t>
            </a:r>
            <a:endParaRPr lang="en-US" sz="2000">
              <a:latin typeface="Arial"/>
              <a:ea typeface="Open Sans"/>
              <a:cs typeface="Open Sans"/>
            </a:endParaRPr>
          </a:p>
          <a:p>
            <a:pPr marL="401955" indent="-347345"/>
            <a:endParaRPr lang="en-US" sz="2000">
              <a:latin typeface="Arial"/>
              <a:cs typeface="Arial"/>
            </a:endParaRPr>
          </a:p>
          <a:p>
            <a:pPr marL="401955" indent="-347345">
              <a:buFont typeface="Arial"/>
              <a:buChar char="•"/>
            </a:pPr>
            <a:r>
              <a:rPr lang="en-US" sz="2000">
                <a:latin typeface="Arial"/>
                <a:cs typeface="Arial"/>
              </a:rPr>
              <a:t>Inner circle: who are directly involved with the future action plan</a:t>
            </a:r>
            <a:endParaRPr lang="en-US" sz="2000">
              <a:latin typeface="Open Sans"/>
              <a:ea typeface="Open Sans"/>
              <a:cs typeface="Open Sans"/>
            </a:endParaRPr>
          </a:p>
          <a:p>
            <a:pPr marL="401955" indent="-347345">
              <a:buFont typeface="Arial"/>
              <a:buChar char="•"/>
            </a:pPr>
            <a:r>
              <a:rPr lang="en-US" sz="2000">
                <a:latin typeface="Arial"/>
                <a:cs typeface="Arial"/>
              </a:rPr>
              <a:t>Second circle: the stakeholders involved with the service. </a:t>
            </a:r>
            <a:endParaRPr lang="en-US" sz="2000">
              <a:latin typeface="Arial"/>
              <a:ea typeface="Open Sans"/>
              <a:cs typeface="Arial"/>
            </a:endParaRPr>
          </a:p>
          <a:p>
            <a:pPr marL="401955" indent="-347345">
              <a:buFont typeface="Arial"/>
              <a:buChar char="•"/>
            </a:pPr>
            <a:endParaRPr lang="en-US" sz="2000">
              <a:solidFill>
                <a:schemeClr val="bg1"/>
              </a:solidFill>
              <a:latin typeface="Arial"/>
              <a:ea typeface="Open Sans"/>
              <a:cs typeface="Arial"/>
            </a:endParaRPr>
          </a:p>
          <a:p>
            <a:pPr marL="401955" indent="-347345"/>
            <a:endParaRPr lang="en-US">
              <a:solidFill>
                <a:schemeClr val="bg1"/>
              </a:solidFill>
              <a:latin typeface="Arial"/>
              <a:ea typeface="Open Sans"/>
              <a:cs typeface="Arial"/>
            </a:endParaRPr>
          </a:p>
        </p:txBody>
      </p:sp>
      <p:pic>
        <p:nvPicPr>
          <p:cNvPr id="5" name="Picture 4" descr="A diagram of a diagram&#10;&#10;Description automatically generated">
            <a:extLst>
              <a:ext uri="{FF2B5EF4-FFF2-40B4-BE49-F238E27FC236}">
                <a16:creationId xmlns:a16="http://schemas.microsoft.com/office/drawing/2014/main" id="{0401B571-940F-1575-2CD1-83C6E83DEBB2}"/>
              </a:ext>
            </a:extLst>
          </p:cNvPr>
          <p:cNvPicPr>
            <a:picLocks noChangeAspect="1"/>
          </p:cNvPicPr>
          <p:nvPr/>
        </p:nvPicPr>
        <p:blipFill>
          <a:blip r:embed="rId3"/>
          <a:stretch>
            <a:fillRect/>
          </a:stretch>
        </p:blipFill>
        <p:spPr>
          <a:xfrm>
            <a:off x="7116475" y="1719512"/>
            <a:ext cx="4543411" cy="4288219"/>
          </a:xfrm>
          <a:prstGeom prst="rect">
            <a:avLst/>
          </a:prstGeom>
        </p:spPr>
      </p:pic>
    </p:spTree>
    <p:extLst>
      <p:ext uri="{BB962C8B-B14F-4D97-AF65-F5344CB8AC3E}">
        <p14:creationId xmlns:p14="http://schemas.microsoft.com/office/powerpoint/2010/main" val="8335816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466EC-BB97-F7E4-EEEF-E98D02826AB1}"/>
              </a:ext>
            </a:extLst>
          </p:cNvPr>
          <p:cNvSpPr>
            <a:spLocks noGrp="1"/>
          </p:cNvSpPr>
          <p:nvPr>
            <p:ph type="title"/>
          </p:nvPr>
        </p:nvSpPr>
        <p:spPr/>
        <p:txBody>
          <a:bodyPr/>
          <a:lstStyle/>
          <a:p>
            <a:r>
              <a:rPr lang="en-US" b="1">
                <a:latin typeface="Arial"/>
                <a:cs typeface="Arial"/>
              </a:rPr>
              <a:t>Variety of stakeholders' mapping templates</a:t>
            </a:r>
            <a:endParaRPr lang="en-US" b="1"/>
          </a:p>
        </p:txBody>
      </p:sp>
      <p:sp>
        <p:nvSpPr>
          <p:cNvPr id="3" name="Slide Number Placeholder 2">
            <a:extLst>
              <a:ext uri="{FF2B5EF4-FFF2-40B4-BE49-F238E27FC236}">
                <a16:creationId xmlns:a16="http://schemas.microsoft.com/office/drawing/2014/main" id="{39CCB5BA-0158-CDA8-F727-DB49E197FAD4}"/>
              </a:ext>
            </a:extLst>
          </p:cNvPr>
          <p:cNvSpPr>
            <a:spLocks noGrp="1"/>
          </p:cNvSpPr>
          <p:nvPr>
            <p:ph type="sldNum" sz="quarter" idx="4294967295"/>
          </p:nvPr>
        </p:nvSpPr>
        <p:spPr>
          <a:xfrm>
            <a:off x="8328910" y="6333377"/>
            <a:ext cx="2743200" cy="365125"/>
          </a:xfrm>
          <a:prstGeom prst="rect">
            <a:avLst/>
          </a:prstGeom>
        </p:spPr>
        <p:txBody>
          <a:bodyPr/>
          <a:lstStyle/>
          <a:p>
            <a:fld id="{783777ED-E0AE-DD49-A1E6-113717D9A99F}" type="slidenum">
              <a:rPr lang="fr-FR" smtClean="0"/>
              <a:pPr/>
              <a:t>42</a:t>
            </a:fld>
            <a:endParaRPr lang="fr-FR"/>
          </a:p>
        </p:txBody>
      </p:sp>
      <p:pic>
        <p:nvPicPr>
          <p:cNvPr id="6" name="Picture 5" descr="A screenshot of a computer screen&#10;&#10;Description automatically generated">
            <a:extLst>
              <a:ext uri="{FF2B5EF4-FFF2-40B4-BE49-F238E27FC236}">
                <a16:creationId xmlns:a16="http://schemas.microsoft.com/office/drawing/2014/main" id="{64688043-306F-3B15-548C-A0C28C3997C1}"/>
              </a:ext>
            </a:extLst>
          </p:cNvPr>
          <p:cNvPicPr>
            <a:picLocks noChangeAspect="1"/>
          </p:cNvPicPr>
          <p:nvPr/>
        </p:nvPicPr>
        <p:blipFill>
          <a:blip r:embed="rId3"/>
          <a:stretch>
            <a:fillRect/>
          </a:stretch>
        </p:blipFill>
        <p:spPr>
          <a:xfrm>
            <a:off x="3871463" y="2252393"/>
            <a:ext cx="3687074" cy="3316498"/>
          </a:xfrm>
          <a:prstGeom prst="rect">
            <a:avLst/>
          </a:prstGeom>
        </p:spPr>
      </p:pic>
      <p:pic>
        <p:nvPicPr>
          <p:cNvPr id="7" name="Picture 6">
            <a:extLst>
              <a:ext uri="{FF2B5EF4-FFF2-40B4-BE49-F238E27FC236}">
                <a16:creationId xmlns:a16="http://schemas.microsoft.com/office/drawing/2014/main" id="{00D4E1D9-320C-B3A3-986C-4C0BA2487103}"/>
              </a:ext>
            </a:extLst>
          </p:cNvPr>
          <p:cNvPicPr>
            <a:picLocks noChangeAspect="1"/>
          </p:cNvPicPr>
          <p:nvPr/>
        </p:nvPicPr>
        <p:blipFill>
          <a:blip r:embed="rId4"/>
          <a:stretch>
            <a:fillRect/>
          </a:stretch>
        </p:blipFill>
        <p:spPr>
          <a:xfrm>
            <a:off x="7755993" y="2084718"/>
            <a:ext cx="4429413" cy="3479322"/>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CFFDFB8D-FB9E-B615-ABE3-6774F6FCBF3C}"/>
              </a:ext>
            </a:extLst>
          </p:cNvPr>
          <p:cNvPicPr>
            <a:picLocks noChangeAspect="1"/>
          </p:cNvPicPr>
          <p:nvPr/>
        </p:nvPicPr>
        <p:blipFill>
          <a:blip r:embed="rId5"/>
          <a:stretch>
            <a:fillRect/>
          </a:stretch>
        </p:blipFill>
        <p:spPr>
          <a:xfrm>
            <a:off x="3954" y="2252393"/>
            <a:ext cx="3672697" cy="3316498"/>
          </a:xfrm>
          <a:prstGeom prst="rect">
            <a:avLst/>
          </a:prstGeom>
        </p:spPr>
      </p:pic>
      <p:sp>
        <p:nvSpPr>
          <p:cNvPr id="9" name="TextBox 8">
            <a:extLst>
              <a:ext uri="{FF2B5EF4-FFF2-40B4-BE49-F238E27FC236}">
                <a16:creationId xmlns:a16="http://schemas.microsoft.com/office/drawing/2014/main" id="{4A8A5531-C177-3567-E206-375CD52C119D}"/>
              </a:ext>
            </a:extLst>
          </p:cNvPr>
          <p:cNvSpPr txBox="1"/>
          <p:nvPr/>
        </p:nvSpPr>
        <p:spPr>
          <a:xfrm>
            <a:off x="483079" y="5716439"/>
            <a:ext cx="305950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0F2235"/>
                </a:solidFill>
                <a:latin typeface="Arial"/>
                <a:cs typeface="Arial"/>
              </a:rPr>
              <a:t>Degrees of involvement </a:t>
            </a:r>
            <a:endParaRPr lang="en-US"/>
          </a:p>
        </p:txBody>
      </p:sp>
      <p:sp>
        <p:nvSpPr>
          <p:cNvPr id="4" name="TextBox 3">
            <a:extLst>
              <a:ext uri="{FF2B5EF4-FFF2-40B4-BE49-F238E27FC236}">
                <a16:creationId xmlns:a16="http://schemas.microsoft.com/office/drawing/2014/main" id="{488238DB-DE7E-4A43-F67A-BCE17284047E}"/>
              </a:ext>
            </a:extLst>
          </p:cNvPr>
          <p:cNvSpPr txBox="1"/>
          <p:nvPr/>
        </p:nvSpPr>
        <p:spPr>
          <a:xfrm>
            <a:off x="8606286" y="5558287"/>
            <a:ext cx="274320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0F2235"/>
                </a:solidFill>
                <a:latin typeface="Arial"/>
                <a:cs typeface="Arial"/>
              </a:rPr>
              <a:t>who to inform, to work with, to consult or just to monitor</a:t>
            </a:r>
            <a:endParaRPr lang="en-US"/>
          </a:p>
        </p:txBody>
      </p:sp>
      <p:sp>
        <p:nvSpPr>
          <p:cNvPr id="5" name="TextBox 4">
            <a:extLst>
              <a:ext uri="{FF2B5EF4-FFF2-40B4-BE49-F238E27FC236}">
                <a16:creationId xmlns:a16="http://schemas.microsoft.com/office/drawing/2014/main" id="{13A21CFE-7E5E-41D3-E337-CF8C1EF9B00B}"/>
              </a:ext>
            </a:extLst>
          </p:cNvPr>
          <p:cNvSpPr txBox="1"/>
          <p:nvPr/>
        </p:nvSpPr>
        <p:spPr>
          <a:xfrm>
            <a:off x="4192437" y="5716438"/>
            <a:ext cx="3059501"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0F2235"/>
                </a:solidFill>
                <a:latin typeface="Arial"/>
                <a:cs typeface="Arial"/>
              </a:rPr>
              <a:t>Levels of influence and resistance</a:t>
            </a:r>
            <a:endParaRPr lang="en-US"/>
          </a:p>
        </p:txBody>
      </p:sp>
    </p:spTree>
    <p:extLst>
      <p:ext uri="{BB962C8B-B14F-4D97-AF65-F5344CB8AC3E}">
        <p14:creationId xmlns:p14="http://schemas.microsoft.com/office/powerpoint/2010/main" val="41477909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3F7E8E7-8F6D-D7B3-A90F-E293DD87FBE8}"/>
              </a:ext>
            </a:extLst>
          </p:cNvPr>
          <p:cNvPicPr>
            <a:picLocks noChangeAspect="1"/>
          </p:cNvPicPr>
          <p:nvPr/>
        </p:nvPicPr>
        <p:blipFill>
          <a:blip r:embed="rId3"/>
          <a:stretch>
            <a:fillRect/>
          </a:stretch>
        </p:blipFill>
        <p:spPr>
          <a:xfrm>
            <a:off x="1099669" y="1019556"/>
            <a:ext cx="9686207" cy="4818888"/>
          </a:xfrm>
          <a:prstGeom prst="rect">
            <a:avLst/>
          </a:prstGeom>
          <a:noFill/>
          <a:ln>
            <a:noFill/>
          </a:ln>
        </p:spPr>
      </p:pic>
      <p:sp>
        <p:nvSpPr>
          <p:cNvPr id="3" name="Slide Number Placeholder 2" hidden="1">
            <a:extLst>
              <a:ext uri="{FF2B5EF4-FFF2-40B4-BE49-F238E27FC236}">
                <a16:creationId xmlns:a16="http://schemas.microsoft.com/office/drawing/2014/main" id="{F87EF081-922B-EE97-3283-DD2A26657325}"/>
              </a:ext>
            </a:extLst>
          </p:cNvPr>
          <p:cNvSpPr>
            <a:spLocks noGrp="1"/>
          </p:cNvSpPr>
          <p:nvPr>
            <p:ph type="sldNum" sz="quarter" idx="4294967295"/>
          </p:nvPr>
        </p:nvSpPr>
        <p:spPr>
          <a:xfrm>
            <a:off x="9448800" y="6334125"/>
            <a:ext cx="2743200" cy="365125"/>
          </a:xfrm>
        </p:spPr>
        <p:txBody>
          <a:bodyPr/>
          <a:lstStyle/>
          <a:p>
            <a:pPr>
              <a:spcAft>
                <a:spcPts val="600"/>
              </a:spcAft>
            </a:pPr>
            <a:fld id="{783777ED-E0AE-DD49-A1E6-113717D9A99F}" type="slidenum">
              <a:rPr lang="fr-FR" smtClean="0"/>
              <a:pPr>
                <a:spcAft>
                  <a:spcPts val="600"/>
                </a:spcAft>
              </a:pPr>
              <a:t>43</a:t>
            </a:fld>
            <a:endParaRPr lang="fr-FR"/>
          </a:p>
        </p:txBody>
      </p:sp>
    </p:spTree>
    <p:extLst>
      <p:ext uri="{BB962C8B-B14F-4D97-AF65-F5344CB8AC3E}">
        <p14:creationId xmlns:p14="http://schemas.microsoft.com/office/powerpoint/2010/main" val="14618577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1E43D-2F9D-DA35-98DE-8BBF4905AF0B}"/>
              </a:ext>
            </a:extLst>
          </p:cNvPr>
          <p:cNvSpPr>
            <a:spLocks noGrp="1"/>
          </p:cNvSpPr>
          <p:nvPr>
            <p:ph type="title"/>
          </p:nvPr>
        </p:nvSpPr>
        <p:spPr>
          <a:xfrm>
            <a:off x="934202" y="797173"/>
            <a:ext cx="10086975" cy="778381"/>
          </a:xfrm>
        </p:spPr>
        <p:txBody>
          <a:bodyPr/>
          <a:lstStyle/>
          <a:p>
            <a:r>
              <a:rPr lang="en-US" b="1">
                <a:latin typeface="Arial"/>
                <a:cs typeface="Arial"/>
              </a:rPr>
              <a:t>Cause diagram</a:t>
            </a:r>
            <a:endParaRPr lang="en-US" b="1"/>
          </a:p>
        </p:txBody>
      </p:sp>
      <p:sp>
        <p:nvSpPr>
          <p:cNvPr id="4" name="TextBox 3">
            <a:extLst>
              <a:ext uri="{FF2B5EF4-FFF2-40B4-BE49-F238E27FC236}">
                <a16:creationId xmlns:a16="http://schemas.microsoft.com/office/drawing/2014/main" id="{9DC1A89D-0080-0401-6E91-13CB8817BA51}"/>
              </a:ext>
            </a:extLst>
          </p:cNvPr>
          <p:cNvSpPr txBox="1"/>
          <p:nvPr/>
        </p:nvSpPr>
        <p:spPr>
          <a:xfrm>
            <a:off x="670637" y="1711868"/>
            <a:ext cx="6598033" cy="437042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2000">
                <a:highlight>
                  <a:srgbClr val="AED7BD"/>
                </a:highlight>
                <a:latin typeface="Arial"/>
                <a:cs typeface="Arial"/>
              </a:rPr>
              <a:t>What is a cause diagram?​</a:t>
            </a:r>
            <a:endParaRPr lang="en-US" sz="2000">
              <a:highlight>
                <a:srgbClr val="AED7BD"/>
              </a:highlight>
              <a:latin typeface="Arial"/>
              <a:ea typeface="Open Sans"/>
              <a:cs typeface="Arial"/>
            </a:endParaRPr>
          </a:p>
          <a:p>
            <a:pPr algn="just"/>
            <a:r>
              <a:rPr lang="en-US" sz="2000">
                <a:latin typeface="Arial"/>
                <a:cs typeface="Arial"/>
              </a:rPr>
              <a:t>Tool for reflecting on the underlying causes of a problem.</a:t>
            </a:r>
          </a:p>
          <a:p>
            <a:pPr algn="just"/>
            <a:endParaRPr lang="en-US" sz="2000">
              <a:highlight>
                <a:srgbClr val="AED7BD"/>
              </a:highlight>
              <a:latin typeface="Arial"/>
              <a:cs typeface="Arial"/>
            </a:endParaRPr>
          </a:p>
          <a:p>
            <a:pPr algn="just"/>
            <a:r>
              <a:rPr lang="en-US" sz="2000">
                <a:highlight>
                  <a:srgbClr val="AED7BD"/>
                </a:highlight>
                <a:latin typeface="Arial"/>
                <a:cs typeface="Arial"/>
              </a:rPr>
              <a:t>How to use a cause diagram? </a:t>
            </a:r>
          </a:p>
          <a:p>
            <a:pPr marL="285750" indent="-285750" algn="just">
              <a:buFont typeface="Arial"/>
              <a:buChar char="•"/>
            </a:pPr>
            <a:r>
              <a:rPr lang="en-US" sz="2000">
                <a:latin typeface="Arial"/>
                <a:ea typeface="Open Sans"/>
                <a:cs typeface="Arial"/>
              </a:rPr>
              <a:t>if the causes of a particular problem are not yet clear </a:t>
            </a:r>
            <a:endParaRPr lang="en-US" sz="2000">
              <a:latin typeface="Open Sans"/>
              <a:ea typeface="Open Sans"/>
              <a:cs typeface="Open Sans"/>
            </a:endParaRPr>
          </a:p>
          <a:p>
            <a:pPr marL="285750" indent="-285750" algn="just">
              <a:buFont typeface="Arial"/>
              <a:buChar char="•"/>
            </a:pPr>
            <a:r>
              <a:rPr lang="en-US" sz="2000">
                <a:latin typeface="Arial"/>
                <a:ea typeface="Open Sans"/>
                <a:cs typeface="Arial"/>
              </a:rPr>
              <a:t>Participants to discover the cause(s) themselves.</a:t>
            </a:r>
            <a:endParaRPr lang="en-US" sz="2000">
              <a:ea typeface="Open Sans"/>
              <a:cs typeface="Open Sans"/>
            </a:endParaRPr>
          </a:p>
          <a:p>
            <a:pPr algn="just"/>
            <a:endParaRPr lang="en-US" sz="2000">
              <a:latin typeface="Arial"/>
              <a:ea typeface="Open Sans"/>
              <a:cs typeface="Arial"/>
            </a:endParaRPr>
          </a:p>
          <a:p>
            <a:pPr algn="just"/>
            <a:r>
              <a:rPr lang="en-US" sz="2000">
                <a:highlight>
                  <a:srgbClr val="AED7BD"/>
                </a:highlight>
                <a:latin typeface="Arial"/>
                <a:cs typeface="Arial"/>
              </a:rPr>
              <a:t>Instructions </a:t>
            </a:r>
          </a:p>
          <a:p>
            <a:pPr marL="285750" indent="-285750" algn="just">
              <a:buFont typeface="Arial"/>
              <a:buChar char="•"/>
            </a:pPr>
            <a:r>
              <a:rPr lang="en-US" sz="2000">
                <a:latin typeface="Arial"/>
                <a:ea typeface="Open Sans"/>
                <a:cs typeface="Arial"/>
              </a:rPr>
              <a:t>Inner circle: what the problem is.</a:t>
            </a:r>
          </a:p>
          <a:p>
            <a:pPr algn="just"/>
            <a:r>
              <a:rPr lang="en-US" sz="2000">
                <a:solidFill>
                  <a:srgbClr val="000000"/>
                </a:solidFill>
                <a:latin typeface="Arial"/>
                <a:ea typeface="Open Sans"/>
                <a:cs typeface="Arial"/>
              </a:rPr>
              <a:t>Identify the underlying causes layer by layer.</a:t>
            </a:r>
            <a:endParaRPr lang="en-US" sz="2000">
              <a:ea typeface="Open Sans"/>
              <a:cs typeface="Open Sans"/>
            </a:endParaRPr>
          </a:p>
          <a:p>
            <a:pPr marL="285750" indent="-285750" algn="just">
              <a:buFont typeface="Arial"/>
              <a:buChar char="•"/>
            </a:pPr>
            <a:r>
              <a:rPr lang="en-US" sz="2000">
                <a:solidFill>
                  <a:srgbClr val="000000"/>
                </a:solidFill>
                <a:latin typeface="Arial"/>
                <a:ea typeface="Open Sans"/>
                <a:cs typeface="Arial"/>
              </a:rPr>
              <a:t>Second circle: direct causes </a:t>
            </a:r>
          </a:p>
          <a:p>
            <a:pPr marL="285750" indent="-285750" algn="just">
              <a:buFont typeface="Arial"/>
              <a:buChar char="•"/>
            </a:pPr>
            <a:r>
              <a:rPr lang="en-US" sz="2000">
                <a:solidFill>
                  <a:srgbClr val="000000"/>
                </a:solidFill>
                <a:latin typeface="Arial"/>
                <a:ea typeface="Open Sans"/>
                <a:cs typeface="Arial"/>
              </a:rPr>
              <a:t>Third circle: underlying causes </a:t>
            </a:r>
          </a:p>
          <a:p>
            <a:pPr marL="285750" indent="-285750" algn="just">
              <a:buFont typeface="Arial"/>
              <a:buChar char="•"/>
            </a:pPr>
            <a:r>
              <a:rPr lang="en-US" sz="2000">
                <a:solidFill>
                  <a:srgbClr val="000000"/>
                </a:solidFill>
                <a:latin typeface="Arial"/>
                <a:ea typeface="Open Sans"/>
                <a:cs typeface="Arial"/>
              </a:rPr>
              <a:t>Fourth circle: contributing factors </a:t>
            </a:r>
            <a:endParaRPr lang="en-US" sz="2000">
              <a:latin typeface="Arial"/>
              <a:ea typeface="Open Sans"/>
              <a:cs typeface="Arial"/>
            </a:endParaRPr>
          </a:p>
          <a:p>
            <a:pPr algn="just"/>
            <a:endParaRPr lang="en-US">
              <a:solidFill>
                <a:srgbClr val="000000"/>
              </a:solidFill>
              <a:latin typeface="Arial"/>
              <a:ea typeface="Open Sans"/>
              <a:cs typeface="Arial"/>
            </a:endParaRPr>
          </a:p>
        </p:txBody>
      </p:sp>
      <p:pic>
        <p:nvPicPr>
          <p:cNvPr id="6" name="Picture 5" descr="A diagram of a diagram&#10;&#10;Description automatically generated">
            <a:extLst>
              <a:ext uri="{FF2B5EF4-FFF2-40B4-BE49-F238E27FC236}">
                <a16:creationId xmlns:a16="http://schemas.microsoft.com/office/drawing/2014/main" id="{95A0CADA-C518-FC71-6B4C-41FD9DB6F4A2}"/>
              </a:ext>
            </a:extLst>
          </p:cNvPr>
          <p:cNvPicPr>
            <a:picLocks noChangeAspect="1"/>
          </p:cNvPicPr>
          <p:nvPr/>
        </p:nvPicPr>
        <p:blipFill>
          <a:blip r:embed="rId3"/>
          <a:stretch>
            <a:fillRect/>
          </a:stretch>
        </p:blipFill>
        <p:spPr>
          <a:xfrm>
            <a:off x="6524698" y="1372129"/>
            <a:ext cx="5916945" cy="4687283"/>
          </a:xfrm>
          <a:prstGeom prst="rect">
            <a:avLst/>
          </a:prstGeom>
        </p:spPr>
      </p:pic>
    </p:spTree>
    <p:extLst>
      <p:ext uri="{BB962C8B-B14F-4D97-AF65-F5344CB8AC3E}">
        <p14:creationId xmlns:p14="http://schemas.microsoft.com/office/powerpoint/2010/main" val="30666507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1E43D-2F9D-DA35-98DE-8BBF4905AF0B}"/>
              </a:ext>
            </a:extLst>
          </p:cNvPr>
          <p:cNvSpPr>
            <a:spLocks noGrp="1"/>
          </p:cNvSpPr>
          <p:nvPr>
            <p:ph type="title"/>
          </p:nvPr>
        </p:nvSpPr>
        <p:spPr>
          <a:xfrm>
            <a:off x="1046923" y="1129932"/>
            <a:ext cx="8135178" cy="778381"/>
          </a:xfrm>
        </p:spPr>
        <p:txBody>
          <a:bodyPr/>
          <a:lstStyle/>
          <a:p>
            <a:r>
              <a:rPr lang="en-US" b="1">
                <a:latin typeface="Arial"/>
                <a:cs typeface="Arial"/>
              </a:rPr>
              <a:t>How to adapt a cause diagram in a training for gender-based violence</a:t>
            </a:r>
            <a:endParaRPr lang="en-US" b="1"/>
          </a:p>
        </p:txBody>
      </p:sp>
      <p:sp>
        <p:nvSpPr>
          <p:cNvPr id="4" name="TextBox 3">
            <a:extLst>
              <a:ext uri="{FF2B5EF4-FFF2-40B4-BE49-F238E27FC236}">
                <a16:creationId xmlns:a16="http://schemas.microsoft.com/office/drawing/2014/main" id="{9DC1A89D-0080-0401-6E91-13CB8817BA51}"/>
              </a:ext>
            </a:extLst>
          </p:cNvPr>
          <p:cNvSpPr txBox="1"/>
          <p:nvPr/>
        </p:nvSpPr>
        <p:spPr>
          <a:xfrm>
            <a:off x="653716" y="2237874"/>
            <a:ext cx="10764251"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a:highlight>
                  <a:srgbClr val="AED7BD"/>
                </a:highlight>
                <a:latin typeface="Arial"/>
                <a:cs typeface="Arial"/>
              </a:rPr>
              <a:t>Identify the central issue:</a:t>
            </a:r>
            <a:r>
              <a:rPr lang="en-US">
                <a:highlight>
                  <a:srgbClr val="AED7BD"/>
                </a:highlight>
                <a:latin typeface="Arial"/>
                <a:ea typeface="Open Sans"/>
                <a:cs typeface="Arial"/>
              </a:rPr>
              <a:t> </a:t>
            </a:r>
            <a:r>
              <a:rPr lang="en-US">
                <a:latin typeface="Arial"/>
                <a:ea typeface="Open Sans"/>
                <a:cs typeface="Arial"/>
              </a:rPr>
              <a:t>Gender-based violence in research and academia in the middle</a:t>
            </a:r>
            <a:endParaRPr lang="en-US">
              <a:highlight>
                <a:srgbClr val="800080"/>
              </a:highlight>
              <a:latin typeface="Arial"/>
              <a:ea typeface="Open Sans"/>
              <a:cs typeface="Arial"/>
            </a:endParaRPr>
          </a:p>
          <a:p>
            <a:pPr marL="285750" indent="-285750" algn="just">
              <a:buFont typeface="Arial"/>
              <a:buChar char="•"/>
            </a:pPr>
            <a:endParaRPr lang="en-US">
              <a:latin typeface="Arial"/>
              <a:ea typeface="Open Sans"/>
              <a:cs typeface="Arial"/>
            </a:endParaRPr>
          </a:p>
          <a:p>
            <a:pPr algn="just"/>
            <a:r>
              <a:rPr lang="en-US">
                <a:highlight>
                  <a:srgbClr val="AED7BD"/>
                </a:highlight>
                <a:latin typeface="Arial"/>
                <a:cs typeface="Arial"/>
              </a:rPr>
              <a:t>Determine the direct causes </a:t>
            </a:r>
            <a:r>
              <a:rPr lang="en-US">
                <a:latin typeface="Arial"/>
                <a:ea typeface="Open Sans"/>
                <a:cs typeface="Arial"/>
              </a:rPr>
              <a:t>(e.g. Lack of clear policies on handling reports of gender-based violence)</a:t>
            </a:r>
            <a:endParaRPr lang="en-US">
              <a:latin typeface="Arial"/>
              <a:ea typeface="Open Sans"/>
              <a:cs typeface="Open Sans"/>
            </a:endParaRPr>
          </a:p>
          <a:p>
            <a:pPr algn="just"/>
            <a:endParaRPr lang="en-US">
              <a:highlight>
                <a:srgbClr val="800080"/>
              </a:highlight>
              <a:latin typeface="Arial"/>
              <a:ea typeface="Open Sans"/>
              <a:cs typeface="Arial"/>
            </a:endParaRPr>
          </a:p>
          <a:p>
            <a:pPr algn="just"/>
            <a:r>
              <a:rPr lang="en-US">
                <a:highlight>
                  <a:srgbClr val="AED7BD"/>
                </a:highlight>
                <a:latin typeface="Arial"/>
                <a:cs typeface="Arial"/>
              </a:rPr>
              <a:t>Uncover underlying causes: </a:t>
            </a:r>
            <a:r>
              <a:rPr lang="en-US">
                <a:latin typeface="Arial"/>
                <a:ea typeface="Open Sans"/>
                <a:cs typeface="Arial"/>
              </a:rPr>
              <a:t>For each immediate cause, ask "why does this happen?" </a:t>
            </a:r>
          </a:p>
          <a:p>
            <a:pPr algn="just"/>
            <a:endParaRPr lang="en-US">
              <a:latin typeface="Arial"/>
              <a:ea typeface="Open Sans"/>
              <a:cs typeface="Arial"/>
            </a:endParaRPr>
          </a:p>
          <a:p>
            <a:pPr algn="just">
              <a:buFont typeface="Arial"/>
            </a:pPr>
            <a:r>
              <a:rPr lang="en-US">
                <a:highlight>
                  <a:srgbClr val="AED7BD"/>
                </a:highlight>
                <a:latin typeface="Arial"/>
                <a:cs typeface="Arial"/>
              </a:rPr>
              <a:t>Example with an underlying cause related to gender norms: </a:t>
            </a:r>
          </a:p>
          <a:p>
            <a:pPr marL="742315" lvl="1" indent="-285750" algn="just">
              <a:buFont typeface="Courier New"/>
              <a:buChar char="o"/>
            </a:pPr>
            <a:r>
              <a:rPr lang="en-US">
                <a:latin typeface="Arial"/>
                <a:ea typeface="Open Sans"/>
                <a:cs typeface="Arial"/>
              </a:rPr>
              <a:t>Inner Circle (direct Cause): Lack of reporting due to fear of not being taken seriously.</a:t>
            </a:r>
            <a:endParaRPr lang="en-US">
              <a:latin typeface="Arial"/>
              <a:ea typeface="Open Sans"/>
              <a:cs typeface="Open Sans"/>
            </a:endParaRPr>
          </a:p>
          <a:p>
            <a:pPr marL="742315" lvl="1" indent="-285750" algn="just">
              <a:buFont typeface="Courier New"/>
              <a:buChar char="o"/>
            </a:pPr>
            <a:r>
              <a:rPr lang="en-US">
                <a:latin typeface="Arial"/>
                <a:ea typeface="Open Sans"/>
                <a:cs typeface="Arial"/>
              </a:rPr>
              <a:t>Second Circle (Underlying Causes):</a:t>
            </a:r>
          </a:p>
          <a:p>
            <a:pPr marL="742315" lvl="1" indent="-285750" algn="just">
              <a:buFont typeface="Courier New"/>
              <a:buChar char="o"/>
            </a:pPr>
            <a:r>
              <a:rPr lang="en-US">
                <a:latin typeface="Arial"/>
                <a:ea typeface="Open Sans"/>
                <a:cs typeface="Arial"/>
              </a:rPr>
              <a:t>Cultural norms that dismiss or </a:t>
            </a:r>
            <a:r>
              <a:rPr lang="en-US" err="1">
                <a:latin typeface="Arial"/>
                <a:ea typeface="Open Sans"/>
                <a:cs typeface="Arial"/>
              </a:rPr>
              <a:t>minimise</a:t>
            </a:r>
            <a:r>
              <a:rPr lang="en-US">
                <a:latin typeface="Arial"/>
                <a:ea typeface="Open Sans"/>
                <a:cs typeface="Arial"/>
              </a:rPr>
              <a:t> the experiences of those affected by gender-based violence.</a:t>
            </a:r>
          </a:p>
          <a:p>
            <a:pPr marL="742315" lvl="1" indent="-285750" algn="just">
              <a:buFont typeface="Courier New"/>
              <a:buChar char="o"/>
            </a:pPr>
            <a:r>
              <a:rPr lang="en-US">
                <a:latin typeface="Arial"/>
                <a:ea typeface="Open Sans"/>
                <a:cs typeface="Arial"/>
              </a:rPr>
              <a:t>Institutional pressure to maintain a prestigious image, leading to under-addressing of reported incidents.</a:t>
            </a:r>
          </a:p>
          <a:p>
            <a:pPr marL="742315" lvl="1" indent="-285750" algn="just">
              <a:buFont typeface="Courier New"/>
              <a:buChar char="o"/>
            </a:pPr>
            <a:r>
              <a:rPr lang="en-US">
                <a:latin typeface="Arial"/>
                <a:ea typeface="Open Sans"/>
                <a:cs typeface="Arial"/>
              </a:rPr>
              <a:t>Implicit bias in leadership leading to </a:t>
            </a:r>
            <a:r>
              <a:rPr lang="en-US" err="1">
                <a:latin typeface="Arial"/>
                <a:ea typeface="Open Sans"/>
                <a:cs typeface="Arial"/>
              </a:rPr>
              <a:t>minimised</a:t>
            </a:r>
            <a:r>
              <a:rPr lang="en-US">
                <a:latin typeface="Arial"/>
                <a:ea typeface="Open Sans"/>
                <a:cs typeface="Arial"/>
              </a:rPr>
              <a:t> actions against perpetrators.</a:t>
            </a:r>
          </a:p>
          <a:p>
            <a:pPr algn="just"/>
            <a:endParaRPr lang="en-US">
              <a:latin typeface="Arial"/>
              <a:ea typeface="Open Sans"/>
              <a:cs typeface="Arial"/>
            </a:endParaRPr>
          </a:p>
          <a:p>
            <a:pPr algn="just"/>
            <a:endParaRPr lang="en-US">
              <a:solidFill>
                <a:schemeClr val="bg1"/>
              </a:solidFill>
              <a:latin typeface="Arial"/>
              <a:ea typeface="Open Sans"/>
              <a:cs typeface="Arial"/>
            </a:endParaRPr>
          </a:p>
        </p:txBody>
      </p:sp>
      <p:pic>
        <p:nvPicPr>
          <p:cNvPr id="6" name="Picture 5" descr="A diagram of a diagram&#10;&#10;Description automatically generated">
            <a:extLst>
              <a:ext uri="{FF2B5EF4-FFF2-40B4-BE49-F238E27FC236}">
                <a16:creationId xmlns:a16="http://schemas.microsoft.com/office/drawing/2014/main" id="{95A0CADA-C518-FC71-6B4C-41FD9DB6F4A2}"/>
              </a:ext>
            </a:extLst>
          </p:cNvPr>
          <p:cNvPicPr>
            <a:picLocks noChangeAspect="1"/>
          </p:cNvPicPr>
          <p:nvPr/>
        </p:nvPicPr>
        <p:blipFill>
          <a:blip r:embed="rId3"/>
          <a:stretch>
            <a:fillRect/>
          </a:stretch>
        </p:blipFill>
        <p:spPr>
          <a:xfrm>
            <a:off x="9442283" y="201529"/>
            <a:ext cx="2962778" cy="2384259"/>
          </a:xfrm>
          <a:prstGeom prst="rect">
            <a:avLst/>
          </a:prstGeom>
        </p:spPr>
      </p:pic>
    </p:spTree>
    <p:extLst>
      <p:ext uri="{BB962C8B-B14F-4D97-AF65-F5344CB8AC3E}">
        <p14:creationId xmlns:p14="http://schemas.microsoft.com/office/powerpoint/2010/main" val="30902554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1E43D-2F9D-DA35-98DE-8BBF4905AF0B}"/>
              </a:ext>
            </a:extLst>
          </p:cNvPr>
          <p:cNvSpPr>
            <a:spLocks noGrp="1"/>
          </p:cNvSpPr>
          <p:nvPr>
            <p:ph type="title"/>
          </p:nvPr>
        </p:nvSpPr>
        <p:spPr/>
        <p:txBody>
          <a:bodyPr/>
          <a:lstStyle/>
          <a:p>
            <a:r>
              <a:rPr lang="en-US" b="1">
                <a:latin typeface="Arial"/>
                <a:cs typeface="Arial"/>
              </a:rPr>
              <a:t>SWOT analysis</a:t>
            </a:r>
            <a:endParaRPr lang="en-US" b="1"/>
          </a:p>
        </p:txBody>
      </p:sp>
      <p:pic>
        <p:nvPicPr>
          <p:cNvPr id="3" name="Picture 2">
            <a:extLst>
              <a:ext uri="{FF2B5EF4-FFF2-40B4-BE49-F238E27FC236}">
                <a16:creationId xmlns:a16="http://schemas.microsoft.com/office/drawing/2014/main" id="{B4A33334-D018-0A01-0701-65F4E5CCC303}"/>
              </a:ext>
            </a:extLst>
          </p:cNvPr>
          <p:cNvPicPr>
            <a:picLocks noChangeAspect="1"/>
          </p:cNvPicPr>
          <p:nvPr/>
        </p:nvPicPr>
        <p:blipFill>
          <a:blip r:embed="rId3"/>
          <a:stretch>
            <a:fillRect/>
          </a:stretch>
        </p:blipFill>
        <p:spPr>
          <a:xfrm>
            <a:off x="5380641" y="1961630"/>
            <a:ext cx="6239377" cy="3322551"/>
          </a:xfrm>
          <a:prstGeom prst="rect">
            <a:avLst/>
          </a:prstGeom>
        </p:spPr>
      </p:pic>
      <p:sp>
        <p:nvSpPr>
          <p:cNvPr id="4" name="TextBox 3">
            <a:extLst>
              <a:ext uri="{FF2B5EF4-FFF2-40B4-BE49-F238E27FC236}">
                <a16:creationId xmlns:a16="http://schemas.microsoft.com/office/drawing/2014/main" id="{9DC1A89D-0080-0401-6E91-13CB8817BA51}"/>
              </a:ext>
            </a:extLst>
          </p:cNvPr>
          <p:cNvSpPr txBox="1"/>
          <p:nvPr/>
        </p:nvSpPr>
        <p:spPr>
          <a:xfrm>
            <a:off x="615114" y="1955132"/>
            <a:ext cx="4628336"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a:highlight>
                  <a:srgbClr val="AED7BD"/>
                </a:highlight>
                <a:latin typeface="Arial"/>
                <a:cs typeface="Arial"/>
              </a:rPr>
              <a:t>What is a SWOT analysis?​</a:t>
            </a:r>
          </a:p>
          <a:p>
            <a:pPr algn="just"/>
            <a:endParaRPr lang="en-US">
              <a:highlight>
                <a:srgbClr val="AED7BD"/>
              </a:highlight>
              <a:latin typeface="Arial"/>
              <a:ea typeface="Open Sans"/>
              <a:cs typeface="Arial"/>
            </a:endParaRPr>
          </a:p>
          <a:p>
            <a:r>
              <a:rPr lang="en-US">
                <a:latin typeface="Arial"/>
                <a:cs typeface="Arial"/>
              </a:rPr>
              <a:t>A SWOT analysis or Strengths-Weaknesses-Opportunities-Threats</a:t>
            </a:r>
          </a:p>
          <a:p>
            <a:pPr marL="285750" indent="-285750">
              <a:buFont typeface="Wingdings"/>
              <a:buChar char="ü"/>
            </a:pPr>
            <a:r>
              <a:rPr lang="en-US">
                <a:latin typeface="Arial"/>
                <a:cs typeface="Arial"/>
              </a:rPr>
              <a:t>to make at the start of an action plan</a:t>
            </a:r>
            <a:endParaRPr lang="en-US">
              <a:latin typeface="Arial"/>
              <a:ea typeface="Open Sans"/>
              <a:cs typeface="Open Sans"/>
            </a:endParaRPr>
          </a:p>
          <a:p>
            <a:pPr marL="285750" indent="-285750">
              <a:buFont typeface="Wingdings"/>
              <a:buChar char="ü"/>
            </a:pPr>
            <a:r>
              <a:rPr lang="en-US">
                <a:latin typeface="Arial"/>
                <a:ea typeface="Open Sans"/>
                <a:cs typeface="Arial"/>
              </a:rPr>
              <a:t>as a source of inspiration to fine-tune vision and goals</a:t>
            </a:r>
            <a:endParaRPr lang="en-US">
              <a:latin typeface="Arial"/>
              <a:ea typeface="Open Sans"/>
              <a:cs typeface="Open Sans"/>
            </a:endParaRPr>
          </a:p>
          <a:p>
            <a:pPr marL="285750" indent="-285750">
              <a:buFont typeface="Wingdings"/>
              <a:buChar char="ü"/>
            </a:pPr>
            <a:r>
              <a:rPr lang="en-US">
                <a:latin typeface="Arial"/>
                <a:ea typeface="Open Sans"/>
                <a:cs typeface="Arial"/>
              </a:rPr>
              <a:t>to improve the situation (defining the priorities of the action plan.)</a:t>
            </a:r>
            <a:endParaRPr lang="en-US">
              <a:ea typeface="Open Sans"/>
              <a:cs typeface="Open Sans"/>
            </a:endParaRPr>
          </a:p>
          <a:p>
            <a:pPr marL="285750" indent="-285750">
              <a:buFont typeface="Wingdings"/>
              <a:buChar char="ü"/>
            </a:pPr>
            <a:endParaRPr lang="en-US">
              <a:solidFill>
                <a:srgbClr val="000000"/>
              </a:solidFill>
              <a:latin typeface="Arial"/>
              <a:ea typeface="Open Sans"/>
              <a:cs typeface="Arial"/>
            </a:endParaRPr>
          </a:p>
          <a:p>
            <a:r>
              <a:rPr lang="en-US">
                <a:solidFill>
                  <a:srgbClr val="000000"/>
                </a:solidFill>
                <a:latin typeface="Arial"/>
                <a:ea typeface="Open Sans"/>
                <a:cs typeface="Arial"/>
              </a:rPr>
              <a:t>Can be used as a </a:t>
            </a:r>
            <a:r>
              <a:rPr lang="en-US" b="1">
                <a:solidFill>
                  <a:srgbClr val="000000"/>
                </a:solidFill>
                <a:latin typeface="Arial"/>
                <a:ea typeface="Open Sans"/>
                <a:cs typeface="Arial"/>
              </a:rPr>
              <a:t>brainstorming tool to generate ideas for solutions</a:t>
            </a:r>
            <a:r>
              <a:rPr lang="en-US">
                <a:solidFill>
                  <a:srgbClr val="000000"/>
                </a:solidFill>
                <a:latin typeface="Arial"/>
                <a:ea typeface="Open Sans"/>
                <a:cs typeface="Arial"/>
              </a:rPr>
              <a:t>. </a:t>
            </a:r>
          </a:p>
          <a:p>
            <a:pPr algn="just"/>
            <a:endParaRPr lang="en-US">
              <a:solidFill>
                <a:schemeClr val="bg1"/>
              </a:solidFill>
              <a:latin typeface="Arial"/>
              <a:ea typeface="Open Sans"/>
              <a:cs typeface="Arial"/>
            </a:endParaRPr>
          </a:p>
        </p:txBody>
      </p:sp>
    </p:spTree>
    <p:extLst>
      <p:ext uri="{BB962C8B-B14F-4D97-AF65-F5344CB8AC3E}">
        <p14:creationId xmlns:p14="http://schemas.microsoft.com/office/powerpoint/2010/main" val="163052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1E43D-2F9D-DA35-98DE-8BBF4905AF0B}"/>
              </a:ext>
            </a:extLst>
          </p:cNvPr>
          <p:cNvSpPr>
            <a:spLocks noGrp="1"/>
          </p:cNvSpPr>
          <p:nvPr>
            <p:ph type="title"/>
          </p:nvPr>
        </p:nvSpPr>
        <p:spPr/>
        <p:txBody>
          <a:bodyPr/>
          <a:lstStyle/>
          <a:p>
            <a:r>
              <a:rPr lang="en-US" b="1">
                <a:latin typeface="Arial"/>
                <a:cs typeface="Arial"/>
              </a:rPr>
              <a:t>World Café</a:t>
            </a:r>
          </a:p>
        </p:txBody>
      </p:sp>
      <p:sp>
        <p:nvSpPr>
          <p:cNvPr id="4" name="TextBox 3">
            <a:extLst>
              <a:ext uri="{FF2B5EF4-FFF2-40B4-BE49-F238E27FC236}">
                <a16:creationId xmlns:a16="http://schemas.microsoft.com/office/drawing/2014/main" id="{9DC1A89D-0080-0401-6E91-13CB8817BA51}"/>
              </a:ext>
            </a:extLst>
          </p:cNvPr>
          <p:cNvSpPr txBox="1"/>
          <p:nvPr/>
        </p:nvSpPr>
        <p:spPr>
          <a:xfrm>
            <a:off x="925859" y="1908313"/>
            <a:ext cx="10203535"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a:highlight>
                  <a:srgbClr val="AED7BD"/>
                </a:highlight>
                <a:latin typeface="Arial"/>
                <a:cs typeface="Arial"/>
              </a:rPr>
              <a:t>What is the World Café and why use it?</a:t>
            </a:r>
            <a:endParaRPr lang="en-US">
              <a:highlight>
                <a:srgbClr val="AED7BD"/>
              </a:highlight>
              <a:latin typeface="Arial"/>
              <a:ea typeface="Open Sans"/>
              <a:cs typeface="Arial"/>
            </a:endParaRPr>
          </a:p>
          <a:p>
            <a:pPr marL="285750" indent="-285750" algn="just">
              <a:buFont typeface="Arial"/>
              <a:buChar char="•"/>
            </a:pPr>
            <a:r>
              <a:rPr lang="en-US">
                <a:latin typeface="Arial"/>
                <a:ea typeface="Open Sans"/>
                <a:cs typeface="Arial"/>
              </a:rPr>
              <a:t>Facilitate an in-depth, collaborative discussion to develop innovative strategies for addressing gender-based violence in research and academia. </a:t>
            </a:r>
          </a:p>
          <a:p>
            <a:pPr marL="285750" indent="-285750" algn="just">
              <a:buFont typeface="Arial"/>
              <a:buChar char="•"/>
            </a:pPr>
            <a:endParaRPr lang="en-US">
              <a:latin typeface="Arial"/>
              <a:ea typeface="Open Sans"/>
              <a:cs typeface="Arial"/>
            </a:endParaRPr>
          </a:p>
          <a:p>
            <a:pPr algn="just"/>
            <a:r>
              <a:rPr lang="en-US">
                <a:highlight>
                  <a:srgbClr val="AED7BD"/>
                </a:highlight>
                <a:latin typeface="Arial"/>
                <a:cs typeface="Arial"/>
              </a:rPr>
              <a:t>How to set it up?</a:t>
            </a:r>
            <a:r>
              <a:rPr lang="en-US">
                <a:highlight>
                  <a:srgbClr val="AED7BD"/>
                </a:highlight>
                <a:latin typeface="Arial"/>
                <a:ea typeface="Open Sans"/>
                <a:cs typeface="Arial"/>
              </a:rPr>
              <a:t> </a:t>
            </a:r>
            <a:endParaRPr lang="en-US">
              <a:highlight>
                <a:srgbClr val="AED7BD"/>
              </a:highlight>
              <a:latin typeface="Arial"/>
              <a:ea typeface="Open Sans"/>
              <a:cs typeface="Open Sans"/>
            </a:endParaRPr>
          </a:p>
          <a:p>
            <a:pPr marL="285750" indent="-285750" algn="just">
              <a:buFont typeface="Arial"/>
              <a:buChar char="•"/>
            </a:pPr>
            <a:r>
              <a:rPr lang="en-US">
                <a:latin typeface="Arial"/>
                <a:ea typeface="Open Sans"/>
                <a:cs typeface="Arial"/>
              </a:rPr>
              <a:t>Room arrangement: Arrange the venue with café-style seating (small round tables, each accommodating 4-5 participants) or use break-out rooms.</a:t>
            </a:r>
            <a:endParaRPr lang="en-US">
              <a:latin typeface="Arial"/>
              <a:ea typeface="Open Sans"/>
              <a:cs typeface="Open Sans"/>
            </a:endParaRPr>
          </a:p>
          <a:p>
            <a:pPr marL="285750" indent="-285750" algn="just">
              <a:buFont typeface="Arial"/>
              <a:buChar char="•"/>
            </a:pPr>
            <a:r>
              <a:rPr lang="en-US">
                <a:latin typeface="Arial"/>
                <a:ea typeface="Open Sans"/>
                <a:cs typeface="Arial"/>
              </a:rPr>
              <a:t>Materials needed: Provide paper for note-taking, </a:t>
            </a:r>
            <a:r>
              <a:rPr lang="en-US" err="1">
                <a:latin typeface="Arial"/>
                <a:ea typeface="Open Sans"/>
                <a:cs typeface="Arial"/>
              </a:rPr>
              <a:t>coloured</a:t>
            </a:r>
            <a:r>
              <a:rPr lang="en-US">
                <a:latin typeface="Arial"/>
                <a:ea typeface="Open Sans"/>
                <a:cs typeface="Arial"/>
              </a:rPr>
              <a:t> pens, and informational placards </a:t>
            </a:r>
            <a:r>
              <a:rPr lang="en-US" err="1">
                <a:latin typeface="Arial"/>
                <a:ea typeface="Open Sans"/>
                <a:cs typeface="Arial"/>
              </a:rPr>
              <a:t>summarising</a:t>
            </a:r>
            <a:r>
              <a:rPr lang="en-US">
                <a:latin typeface="Arial"/>
                <a:ea typeface="Open Sans"/>
                <a:cs typeface="Arial"/>
              </a:rPr>
              <a:t> key data and facts about gender-based violence in academia.</a:t>
            </a:r>
            <a:endParaRPr lang="en-US">
              <a:ea typeface="Open Sans"/>
              <a:cs typeface="Open Sans"/>
            </a:endParaRPr>
          </a:p>
          <a:p>
            <a:pPr marL="285750" indent="-285750" algn="just">
              <a:buFont typeface="Arial"/>
              <a:buChar char="•"/>
            </a:pPr>
            <a:endParaRPr lang="en-US">
              <a:latin typeface="Arial"/>
              <a:ea typeface="Open Sans"/>
              <a:cs typeface="Arial"/>
            </a:endParaRPr>
          </a:p>
          <a:p>
            <a:pPr algn="just"/>
            <a:r>
              <a:rPr lang="en-US">
                <a:highlight>
                  <a:srgbClr val="AED7BD"/>
                </a:highlight>
                <a:latin typeface="Arial"/>
                <a:cs typeface="Arial"/>
              </a:rPr>
              <a:t>Example:</a:t>
            </a:r>
            <a:endParaRPr lang="en-US">
              <a:highlight>
                <a:srgbClr val="AED7BD"/>
              </a:highlight>
              <a:latin typeface="Arial"/>
              <a:ea typeface="Open Sans"/>
              <a:cs typeface="Open Sans"/>
            </a:endParaRPr>
          </a:p>
          <a:p>
            <a:pPr algn="just"/>
            <a:r>
              <a:rPr lang="en-US">
                <a:latin typeface="Arial"/>
                <a:ea typeface="Open Sans"/>
                <a:cs typeface="Arial"/>
              </a:rPr>
              <a:t>Round 1: Understanding the issue</a:t>
            </a:r>
            <a:endParaRPr lang="en-US">
              <a:ea typeface="Open Sans"/>
              <a:cs typeface="Open Sans"/>
            </a:endParaRPr>
          </a:p>
          <a:p>
            <a:pPr marL="285750" indent="-285750" algn="just">
              <a:buFont typeface="Arial"/>
              <a:buChar char="•"/>
            </a:pPr>
            <a:r>
              <a:rPr lang="en-US">
                <a:latin typeface="Arial"/>
                <a:ea typeface="Open Sans"/>
                <a:cs typeface="Arial"/>
              </a:rPr>
              <a:t>Question: "What are the common forms and impacts of gender-based violence observed in our academic environments?" Participants discuss and jot down ideas.</a:t>
            </a:r>
            <a:endParaRPr lang="en-US"/>
          </a:p>
        </p:txBody>
      </p:sp>
    </p:spTree>
    <p:extLst>
      <p:ext uri="{BB962C8B-B14F-4D97-AF65-F5344CB8AC3E}">
        <p14:creationId xmlns:p14="http://schemas.microsoft.com/office/powerpoint/2010/main" val="22767974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1E43D-2F9D-DA35-98DE-8BBF4905AF0B}"/>
              </a:ext>
            </a:extLst>
          </p:cNvPr>
          <p:cNvSpPr>
            <a:spLocks noGrp="1"/>
          </p:cNvSpPr>
          <p:nvPr>
            <p:ph type="title"/>
          </p:nvPr>
        </p:nvSpPr>
        <p:spPr/>
        <p:txBody>
          <a:bodyPr/>
          <a:lstStyle/>
          <a:p>
            <a:r>
              <a:rPr lang="en-US" b="1">
                <a:latin typeface="Arial"/>
                <a:cs typeface="Arial"/>
              </a:rPr>
              <a:t>World Café</a:t>
            </a:r>
          </a:p>
        </p:txBody>
      </p:sp>
      <p:sp>
        <p:nvSpPr>
          <p:cNvPr id="4" name="TextBox 3">
            <a:extLst>
              <a:ext uri="{FF2B5EF4-FFF2-40B4-BE49-F238E27FC236}">
                <a16:creationId xmlns:a16="http://schemas.microsoft.com/office/drawing/2014/main" id="{9DC1A89D-0080-0401-6E91-13CB8817BA51}"/>
              </a:ext>
            </a:extLst>
          </p:cNvPr>
          <p:cNvSpPr txBox="1"/>
          <p:nvPr/>
        </p:nvSpPr>
        <p:spPr>
          <a:xfrm>
            <a:off x="840648" y="1908313"/>
            <a:ext cx="11094930" cy="47397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a:highlight>
                  <a:srgbClr val="AED7BD"/>
                </a:highlight>
                <a:latin typeface="Arial"/>
                <a:cs typeface="Arial"/>
              </a:rPr>
              <a:t>Example (continues)</a:t>
            </a:r>
          </a:p>
          <a:p>
            <a:pPr algn="just"/>
            <a:r>
              <a:rPr lang="en-US">
                <a:latin typeface="Arial"/>
                <a:ea typeface="Open Sans"/>
                <a:cs typeface="Arial"/>
              </a:rPr>
              <a:t>Round 2: Sharing personal experiences</a:t>
            </a:r>
          </a:p>
          <a:p>
            <a:pPr marL="285750" indent="-285750" algn="just">
              <a:buFont typeface="Arial,Sans-Serif"/>
              <a:buChar char="•"/>
            </a:pPr>
            <a:r>
              <a:rPr lang="en-US">
                <a:latin typeface="Arial"/>
                <a:ea typeface="Open Sans"/>
                <a:cs typeface="Arial"/>
              </a:rPr>
              <a:t>Question: "Have you or someone you know experienced gender-based violence in the academic setting? What was the institutional response?" </a:t>
            </a:r>
          </a:p>
          <a:p>
            <a:pPr algn="just"/>
            <a:r>
              <a:rPr lang="en-US">
                <a:latin typeface="Arial"/>
                <a:ea typeface="Open Sans"/>
                <a:cs typeface="Arial"/>
              </a:rPr>
              <a:t>Round 3: Developing solutions</a:t>
            </a:r>
          </a:p>
          <a:p>
            <a:pPr marL="285750" indent="-285750" algn="just">
              <a:buFont typeface="Arial"/>
              <a:buChar char="•"/>
            </a:pPr>
            <a:r>
              <a:rPr lang="en-US">
                <a:latin typeface="Arial"/>
                <a:ea typeface="Open Sans"/>
                <a:cs typeface="Arial"/>
              </a:rPr>
              <a:t>Question: "What strategies can be implemented to prevent and respond to gender-based violence in academia?" Participants suggest practical solutions and prevention measures.</a:t>
            </a:r>
          </a:p>
          <a:p>
            <a:pPr algn="just"/>
            <a:endParaRPr lang="en-US">
              <a:latin typeface="Arial"/>
              <a:ea typeface="Open Sans"/>
              <a:cs typeface="Arial"/>
            </a:endParaRPr>
          </a:p>
          <a:p>
            <a:pPr algn="just">
              <a:buFont typeface="Arial"/>
            </a:pPr>
            <a:r>
              <a:rPr lang="en-US">
                <a:latin typeface="Arial"/>
                <a:ea typeface="Open Sans"/>
                <a:cs typeface="Arial"/>
              </a:rPr>
              <a:t>Rotation and idea linking:</a:t>
            </a:r>
            <a:endParaRPr lang="en-US">
              <a:ea typeface="Open Sans"/>
              <a:cs typeface="Open Sans"/>
            </a:endParaRPr>
          </a:p>
          <a:p>
            <a:pPr marL="285750" indent="-285750" algn="just">
              <a:buFont typeface="Arial"/>
              <a:buChar char="•"/>
            </a:pPr>
            <a:r>
              <a:rPr lang="en-US">
                <a:latin typeface="Arial"/>
                <a:ea typeface="Open Sans"/>
                <a:cs typeface="Arial"/>
              </a:rPr>
              <a:t>After each round, one participant remains at the table as the "table host" while others move to different tables. Newcomers at each table are briefed on the previous discussions, linking and building on the ideas gathered.</a:t>
            </a:r>
          </a:p>
          <a:p>
            <a:pPr algn="just"/>
            <a:endParaRPr lang="en-US">
              <a:latin typeface="Arial"/>
              <a:ea typeface="Open Sans"/>
              <a:cs typeface="Arial"/>
            </a:endParaRPr>
          </a:p>
          <a:p>
            <a:pPr algn="just">
              <a:buFont typeface="Arial"/>
            </a:pPr>
            <a:r>
              <a:rPr lang="en-US">
                <a:latin typeface="Arial"/>
                <a:ea typeface="Open Sans"/>
                <a:cs typeface="Arial"/>
              </a:rPr>
              <a:t>Concluding plenary session:</a:t>
            </a:r>
            <a:endParaRPr lang="en-US">
              <a:ea typeface="Open Sans"/>
              <a:cs typeface="Open Sans"/>
            </a:endParaRPr>
          </a:p>
          <a:p>
            <a:pPr marL="285750" indent="-285750" algn="just">
              <a:buFont typeface="Arial"/>
              <a:buChar char="•"/>
            </a:pPr>
            <a:r>
              <a:rPr lang="en-US">
                <a:latin typeface="Arial"/>
                <a:ea typeface="Open Sans"/>
                <a:cs typeface="Arial"/>
              </a:rPr>
              <a:t>All participants for plenary to share key insights and common themes that emerged.</a:t>
            </a:r>
          </a:p>
          <a:p>
            <a:pPr marL="285750" indent="-285750" algn="just">
              <a:buFont typeface="Arial"/>
              <a:buChar char="•"/>
            </a:pPr>
            <a:endParaRPr lang="en-US" sz="1600">
              <a:solidFill>
                <a:schemeClr val="bg1"/>
              </a:solidFill>
              <a:latin typeface="Arial"/>
              <a:ea typeface="Open Sans"/>
              <a:cs typeface="Arial"/>
            </a:endParaRPr>
          </a:p>
          <a:p>
            <a:pPr algn="just"/>
            <a:endParaRPr lang="en-US" sz="1600">
              <a:solidFill>
                <a:schemeClr val="bg1"/>
              </a:solidFill>
              <a:latin typeface="Arial"/>
              <a:ea typeface="Open Sans"/>
              <a:cs typeface="Arial"/>
            </a:endParaRPr>
          </a:p>
        </p:txBody>
      </p:sp>
    </p:spTree>
    <p:extLst>
      <p:ext uri="{BB962C8B-B14F-4D97-AF65-F5344CB8AC3E}">
        <p14:creationId xmlns:p14="http://schemas.microsoft.com/office/powerpoint/2010/main" val="19490069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1E43D-2F9D-DA35-98DE-8BBF4905AF0B}"/>
              </a:ext>
            </a:extLst>
          </p:cNvPr>
          <p:cNvSpPr>
            <a:spLocks noGrp="1"/>
          </p:cNvSpPr>
          <p:nvPr>
            <p:ph type="title"/>
          </p:nvPr>
        </p:nvSpPr>
        <p:spPr/>
        <p:txBody>
          <a:bodyPr/>
          <a:lstStyle/>
          <a:p>
            <a:r>
              <a:rPr lang="en-US" b="1">
                <a:latin typeface="Arial"/>
                <a:cs typeface="Arial"/>
              </a:rPr>
              <a:t>Theatre of the oppressed/ Forum theatre</a:t>
            </a:r>
            <a:endParaRPr lang="en-US"/>
          </a:p>
        </p:txBody>
      </p:sp>
      <p:sp>
        <p:nvSpPr>
          <p:cNvPr id="4" name="TextBox 3">
            <a:extLst>
              <a:ext uri="{FF2B5EF4-FFF2-40B4-BE49-F238E27FC236}">
                <a16:creationId xmlns:a16="http://schemas.microsoft.com/office/drawing/2014/main" id="{9DC1A89D-0080-0401-6E91-13CB8817BA51}"/>
              </a:ext>
            </a:extLst>
          </p:cNvPr>
          <p:cNvSpPr txBox="1"/>
          <p:nvPr/>
        </p:nvSpPr>
        <p:spPr>
          <a:xfrm>
            <a:off x="947630" y="1908313"/>
            <a:ext cx="10764251" cy="40318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2000">
                <a:highlight>
                  <a:srgbClr val="AED7BD"/>
                </a:highlight>
                <a:latin typeface="Arial"/>
                <a:cs typeface="Arial"/>
              </a:rPr>
              <a:t>What and why use it? </a:t>
            </a:r>
            <a:endParaRPr lang="en-US" sz="2000">
              <a:highlight>
                <a:srgbClr val="AED7BD"/>
              </a:highlight>
              <a:latin typeface="Arial"/>
              <a:ea typeface="Open Sans"/>
              <a:cs typeface="Arial"/>
            </a:endParaRPr>
          </a:p>
          <a:p>
            <a:pPr algn="just"/>
            <a:r>
              <a:rPr lang="en-US" sz="2000">
                <a:latin typeface="Arial"/>
                <a:ea typeface="Open Sans"/>
                <a:cs typeface="Arial"/>
              </a:rPr>
              <a:t>Use interactive theater techniques to raise awareness, challenge perceptions, and explore solutions for gender-based violence within academic settings. Developed by Augusto Boal, this method uses drama as a means of promoting social and political change. Participants act out scenarios related to gender-based violence in academia, which helps to illustrate complex dynamics and institutional challenges.</a:t>
            </a:r>
            <a:endParaRPr lang="en-US" sz="2000">
              <a:ea typeface="Open Sans"/>
              <a:cs typeface="Open Sans"/>
            </a:endParaRPr>
          </a:p>
          <a:p>
            <a:pPr algn="just"/>
            <a:endParaRPr lang="en-US" sz="2000">
              <a:latin typeface="Arial"/>
              <a:ea typeface="Open Sans"/>
              <a:cs typeface="Arial"/>
            </a:endParaRPr>
          </a:p>
          <a:p>
            <a:pPr algn="just"/>
            <a:r>
              <a:rPr lang="en-US" sz="2000">
                <a:highlight>
                  <a:srgbClr val="AED7BD"/>
                </a:highlight>
                <a:latin typeface="Arial"/>
                <a:ea typeface="Open Sans"/>
                <a:cs typeface="Arial"/>
              </a:rPr>
              <a:t>How to set it up: </a:t>
            </a:r>
          </a:p>
          <a:p>
            <a:pPr marL="285750" indent="-285750" algn="just">
              <a:buFont typeface="Arial,Sans-Serif"/>
              <a:buChar char="•"/>
            </a:pPr>
            <a:r>
              <a:rPr lang="en-US" sz="2000">
                <a:latin typeface="Arial"/>
                <a:ea typeface="Open Sans"/>
                <a:cs typeface="Arial"/>
              </a:rPr>
              <a:t>Arrange a flexible space suitable for movement and interaction. Chairs should be movable to clear space for performances or use break-out rooms for participants' preparation. </a:t>
            </a:r>
          </a:p>
          <a:p>
            <a:pPr marL="285750" indent="-285750" algn="just">
              <a:buFont typeface="Arial,Sans-Serif"/>
              <a:buChar char="•"/>
            </a:pPr>
            <a:r>
              <a:rPr lang="en-US" sz="2000">
                <a:latin typeface="Arial"/>
                <a:ea typeface="Open Sans"/>
                <a:cs typeface="Arial"/>
              </a:rPr>
              <a:t>Materials needed: Props that might represent academic settings (e.g., desks, books, lab equipment), and signs or placards to identify different scenes or settings.</a:t>
            </a:r>
          </a:p>
          <a:p>
            <a:pPr algn="just"/>
            <a:endParaRPr lang="en-US" sz="1600">
              <a:solidFill>
                <a:schemeClr val="bg1"/>
              </a:solidFill>
              <a:latin typeface="Arial"/>
              <a:ea typeface="Open Sans"/>
              <a:cs typeface="Open Sans"/>
            </a:endParaRPr>
          </a:p>
        </p:txBody>
      </p:sp>
    </p:spTree>
    <p:extLst>
      <p:ext uri="{BB962C8B-B14F-4D97-AF65-F5344CB8AC3E}">
        <p14:creationId xmlns:p14="http://schemas.microsoft.com/office/powerpoint/2010/main" val="2880391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9A15CB-D405-EA30-0654-F25D8A9253BC}"/>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b="1">
                <a:latin typeface="Arial"/>
                <a:cs typeface="Arial"/>
              </a:rPr>
              <a:t>Programme of DAY 2 </a:t>
            </a:r>
            <a:r>
              <a:rPr lang="en-GB" b="1">
                <a:solidFill>
                  <a:srgbClr val="FF0000"/>
                </a:solidFill>
                <a:latin typeface="Arial"/>
                <a:cs typeface="Arial"/>
              </a:rPr>
              <a:t>(time to be adapted)</a:t>
            </a:r>
            <a:endParaRPr lang="en-GB" b="1"/>
          </a:p>
        </p:txBody>
      </p:sp>
      <p:sp>
        <p:nvSpPr>
          <p:cNvPr id="4" name="ZoneTexte 4">
            <a:extLst>
              <a:ext uri="{FF2B5EF4-FFF2-40B4-BE49-F238E27FC236}">
                <a16:creationId xmlns:a16="http://schemas.microsoft.com/office/drawing/2014/main" id="{697C84D8-AB83-EB4D-4E94-D2030D69A076}"/>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2" name="ZoneTexte 5">
            <a:extLst>
              <a:ext uri="{FF2B5EF4-FFF2-40B4-BE49-F238E27FC236}">
                <a16:creationId xmlns:a16="http://schemas.microsoft.com/office/drawing/2014/main" id="{13CE6AD1-1C0E-04AC-C9B9-4F24D923E905}"/>
              </a:ext>
            </a:extLst>
          </p:cNvPr>
          <p:cNvSpPr txBox="1"/>
          <p:nvPr/>
        </p:nvSpPr>
        <p:spPr>
          <a:xfrm>
            <a:off x="1048006" y="2130178"/>
            <a:ext cx="11155302"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latin typeface="Arial"/>
                <a:cs typeface="Arial"/>
              </a:rPr>
              <a:t>13:00 – 14:45	</a:t>
            </a:r>
            <a:r>
              <a:rPr lang="en-US">
                <a:latin typeface="Arial"/>
                <a:cs typeface="Arial"/>
              </a:rPr>
              <a:t>Welcome and presentation of Day 2</a:t>
            </a:r>
          </a:p>
          <a:p>
            <a:r>
              <a:rPr lang="en-US">
                <a:latin typeface="Arial"/>
                <a:cs typeface="Arial"/>
              </a:rPr>
              <a:t>		How to create a safe space respecting the GE standards</a:t>
            </a:r>
          </a:p>
          <a:p>
            <a:r>
              <a:rPr lang="en-US">
                <a:latin typeface="Arial"/>
                <a:cs typeface="Arial"/>
              </a:rPr>
              <a:t>		Using the </a:t>
            </a:r>
            <a:r>
              <a:rPr lang="en-US" err="1">
                <a:latin typeface="Arial"/>
                <a:cs typeface="Arial"/>
              </a:rPr>
              <a:t>UniSAFE</a:t>
            </a:r>
            <a:r>
              <a:rPr lang="en-US">
                <a:latin typeface="Arial"/>
                <a:cs typeface="Arial"/>
              </a:rPr>
              <a:t>/ </a:t>
            </a:r>
            <a:r>
              <a:rPr lang="en-US" err="1">
                <a:latin typeface="Arial"/>
                <a:cs typeface="Arial"/>
              </a:rPr>
              <a:t>GenderSAFE</a:t>
            </a:r>
            <a:r>
              <a:rPr lang="en-US">
                <a:latin typeface="Arial"/>
                <a:cs typeface="Arial"/>
              </a:rPr>
              <a:t> scripts</a:t>
            </a:r>
          </a:p>
          <a:p>
            <a:endParaRPr lang="fr-FR">
              <a:solidFill>
                <a:srgbClr val="0F2235"/>
              </a:solidFill>
              <a:latin typeface="Arial"/>
              <a:ea typeface="Open Sans"/>
              <a:cs typeface="Arial"/>
            </a:endParaRPr>
          </a:p>
          <a:p>
            <a:r>
              <a:rPr lang="en-US" b="1">
                <a:latin typeface="Arial"/>
                <a:cs typeface="Arial"/>
              </a:rPr>
              <a:t>14:45 – 15:00	</a:t>
            </a:r>
            <a:r>
              <a:rPr lang="en-US">
                <a:latin typeface="Arial"/>
                <a:cs typeface="Arial"/>
              </a:rPr>
              <a:t>Break</a:t>
            </a:r>
            <a:endParaRPr lang="fr-FR">
              <a:solidFill>
                <a:srgbClr val="0F2235"/>
              </a:solidFill>
              <a:latin typeface="Arial"/>
              <a:ea typeface="Open Sans"/>
              <a:cs typeface="Arial"/>
            </a:endParaRPr>
          </a:p>
          <a:p>
            <a:endParaRPr lang="fr-FR" b="1">
              <a:solidFill>
                <a:srgbClr val="0F2235"/>
              </a:solidFill>
              <a:latin typeface="Arial"/>
              <a:ea typeface="Open Sans"/>
              <a:cs typeface="Arial"/>
            </a:endParaRPr>
          </a:p>
          <a:p>
            <a:r>
              <a:rPr lang="en-US" b="1">
                <a:latin typeface="Arial"/>
                <a:cs typeface="Arial"/>
              </a:rPr>
              <a:t>15:00 </a:t>
            </a:r>
            <a:r>
              <a:rPr lang="en-GB" b="1" noProof="1">
                <a:latin typeface="Arial"/>
                <a:cs typeface="Arial"/>
              </a:rPr>
              <a:t>–</a:t>
            </a:r>
            <a:r>
              <a:rPr lang="en-US" b="1">
                <a:latin typeface="Arial"/>
                <a:cs typeface="Arial"/>
              </a:rPr>
              <a:t> 17:00	</a:t>
            </a:r>
            <a:r>
              <a:rPr lang="en-US">
                <a:latin typeface="Arial"/>
                <a:cs typeface="Arial"/>
              </a:rPr>
              <a:t>Exercise: Designing a training session </a:t>
            </a:r>
          </a:p>
          <a:p>
            <a:r>
              <a:rPr lang="en-US">
                <a:latin typeface="Arial"/>
                <a:cs typeface="Arial"/>
              </a:rPr>
              <a:t>		Presentation of the group activity results and reflections</a:t>
            </a:r>
          </a:p>
          <a:p>
            <a:r>
              <a:rPr lang="en-US">
                <a:latin typeface="Arial"/>
                <a:cs typeface="Arial"/>
              </a:rPr>
              <a:t>		Key take aways</a:t>
            </a:r>
          </a:p>
          <a:p>
            <a:endParaRPr lang="fr-FR">
              <a:solidFill>
                <a:srgbClr val="0F2235"/>
              </a:solidFill>
              <a:latin typeface="Arial"/>
              <a:ea typeface="Open Sans"/>
              <a:cs typeface="Arial"/>
            </a:endParaRPr>
          </a:p>
        </p:txBody>
      </p:sp>
    </p:spTree>
    <p:extLst>
      <p:ext uri="{BB962C8B-B14F-4D97-AF65-F5344CB8AC3E}">
        <p14:creationId xmlns:p14="http://schemas.microsoft.com/office/powerpoint/2010/main" val="23637530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1E43D-2F9D-DA35-98DE-8BBF4905AF0B}"/>
              </a:ext>
            </a:extLst>
          </p:cNvPr>
          <p:cNvSpPr>
            <a:spLocks noGrp="1"/>
          </p:cNvSpPr>
          <p:nvPr>
            <p:ph type="title"/>
          </p:nvPr>
        </p:nvSpPr>
        <p:spPr/>
        <p:txBody>
          <a:bodyPr/>
          <a:lstStyle/>
          <a:p>
            <a:r>
              <a:rPr lang="en-US" b="1">
                <a:latin typeface="Arial"/>
                <a:cs typeface="Arial"/>
              </a:rPr>
              <a:t>Theatre of the oppressed/ Forum theatre</a:t>
            </a:r>
            <a:endParaRPr lang="en-US">
              <a:latin typeface="Arial"/>
              <a:cs typeface="Arial"/>
            </a:endParaRPr>
          </a:p>
          <a:p>
            <a:endParaRPr lang="en-US" b="1"/>
          </a:p>
        </p:txBody>
      </p:sp>
      <p:sp>
        <p:nvSpPr>
          <p:cNvPr id="4" name="TextBox 3">
            <a:extLst>
              <a:ext uri="{FF2B5EF4-FFF2-40B4-BE49-F238E27FC236}">
                <a16:creationId xmlns:a16="http://schemas.microsoft.com/office/drawing/2014/main" id="{9DC1A89D-0080-0401-6E91-13CB8817BA51}"/>
              </a:ext>
            </a:extLst>
          </p:cNvPr>
          <p:cNvSpPr txBox="1"/>
          <p:nvPr/>
        </p:nvSpPr>
        <p:spPr>
          <a:xfrm>
            <a:off x="834477" y="1841242"/>
            <a:ext cx="10764251" cy="477053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1600">
                <a:latin typeface="Arial"/>
                <a:ea typeface="Open Sans"/>
                <a:cs typeface="Arial"/>
              </a:rPr>
              <a:t>Scenario building</a:t>
            </a:r>
          </a:p>
          <a:p>
            <a:pPr marL="285750" indent="-285750" algn="just">
              <a:buFont typeface="Arial"/>
              <a:buChar char="•"/>
            </a:pPr>
            <a:r>
              <a:rPr lang="en-US" sz="1600">
                <a:latin typeface="Arial"/>
                <a:ea typeface="Open Sans"/>
                <a:cs typeface="Arial"/>
              </a:rPr>
              <a:t>Participants, guided by a facilitator, brainstorm and script short plays based on real or hypothetical incidents of gender-based violence in academia. Focus on scenarios that reveal the underlying power dynamics and institutional responses to such incidents.</a:t>
            </a:r>
            <a:endParaRPr lang="en-US">
              <a:latin typeface="Open Sans"/>
              <a:ea typeface="Open Sans"/>
              <a:cs typeface="Open Sans"/>
            </a:endParaRPr>
          </a:p>
          <a:p>
            <a:pPr algn="just"/>
            <a:endParaRPr lang="en-US" sz="1600">
              <a:latin typeface="Arial"/>
              <a:ea typeface="Open Sans"/>
              <a:cs typeface="Arial"/>
            </a:endParaRPr>
          </a:p>
          <a:p>
            <a:pPr algn="just"/>
            <a:r>
              <a:rPr lang="en-US" sz="1600">
                <a:latin typeface="Arial"/>
                <a:ea typeface="Open Sans"/>
                <a:cs typeface="Arial"/>
              </a:rPr>
              <a:t>Role Play and rehearsal</a:t>
            </a:r>
            <a:endParaRPr lang="en-US"/>
          </a:p>
          <a:p>
            <a:pPr marL="285750" indent="-285750" algn="just">
              <a:buFont typeface="Arial"/>
              <a:buChar char="•"/>
            </a:pPr>
            <a:r>
              <a:rPr lang="en-US" sz="1600">
                <a:latin typeface="Arial"/>
                <a:ea typeface="Open Sans"/>
                <a:cs typeface="Arial"/>
              </a:rPr>
              <a:t>Volunteers from the group take on roles from the scenarios. This may include victims, perpetrators, bystanders, and institutional officials. Rehearse the scenes, encouraging improvisation to explore different outcomes.</a:t>
            </a:r>
          </a:p>
          <a:p>
            <a:pPr algn="just"/>
            <a:endParaRPr lang="en-US" sz="1600">
              <a:latin typeface="Arial"/>
              <a:ea typeface="Open Sans"/>
              <a:cs typeface="Arial"/>
            </a:endParaRPr>
          </a:p>
          <a:p>
            <a:pPr algn="just"/>
            <a:r>
              <a:rPr lang="en-US" sz="1600" b="1">
                <a:latin typeface="Arial"/>
                <a:ea typeface="Open Sans"/>
                <a:cs typeface="Arial"/>
              </a:rPr>
              <a:t>Forum Theatre</a:t>
            </a:r>
            <a:endParaRPr lang="en-US" b="1">
              <a:latin typeface="Open Sans"/>
              <a:ea typeface="Open Sans"/>
              <a:cs typeface="Open Sans"/>
            </a:endParaRPr>
          </a:p>
          <a:p>
            <a:pPr marL="285750" indent="-285750" algn="just">
              <a:buFont typeface="Arial"/>
              <a:buChar char="•"/>
            </a:pPr>
            <a:r>
              <a:rPr lang="en-US" sz="1600">
                <a:latin typeface="Arial"/>
                <a:ea typeface="Open Sans"/>
                <a:cs typeface="Arial"/>
              </a:rPr>
              <a:t>Perform the scenes in front of the group. After each performance, audience members can suggest changes to the actors' decisions, stepping into the role to try out their ideas. The facilitator encourages discussion on why certain actions might be effective or ineffective, fostering a deeper understanding of the issues.</a:t>
            </a:r>
            <a:endParaRPr lang="en-US">
              <a:latin typeface="Open Sans"/>
              <a:ea typeface="Open Sans"/>
              <a:cs typeface="Open Sans"/>
            </a:endParaRPr>
          </a:p>
          <a:p>
            <a:pPr algn="just"/>
            <a:endParaRPr lang="en-US" sz="1600">
              <a:latin typeface="Arial"/>
              <a:ea typeface="Open Sans"/>
              <a:cs typeface="Arial"/>
            </a:endParaRPr>
          </a:p>
          <a:p>
            <a:pPr algn="just"/>
            <a:r>
              <a:rPr lang="en-US" sz="1600">
                <a:latin typeface="Arial"/>
                <a:ea typeface="Open Sans"/>
                <a:cs typeface="Arial"/>
              </a:rPr>
              <a:t>Debrief and discussion:</a:t>
            </a:r>
            <a:endParaRPr lang="en-US"/>
          </a:p>
          <a:p>
            <a:pPr marL="742315" lvl="1" indent="-285750" algn="just">
              <a:buFont typeface="Arial,Sans-Serif"/>
              <a:buChar char="•"/>
            </a:pPr>
            <a:r>
              <a:rPr lang="en-US" sz="1600">
                <a:latin typeface="Arial"/>
                <a:ea typeface="Open Sans"/>
                <a:cs typeface="Arial"/>
              </a:rPr>
              <a:t>Following the performances, lead a debriefing session to reflect on the emotions, reactions, and new understandings elicited by the plays.</a:t>
            </a:r>
          </a:p>
          <a:p>
            <a:pPr algn="just"/>
            <a:endParaRPr lang="en-US" sz="1600">
              <a:solidFill>
                <a:srgbClr val="000000"/>
              </a:solidFill>
              <a:highlight>
                <a:srgbClr val="800080"/>
              </a:highlight>
              <a:latin typeface="Arial"/>
              <a:ea typeface="Open Sans"/>
              <a:cs typeface="Arial"/>
            </a:endParaRPr>
          </a:p>
          <a:p>
            <a:pPr algn="just"/>
            <a:endParaRPr lang="en-US" sz="1600">
              <a:solidFill>
                <a:srgbClr val="FFFFFF"/>
              </a:solidFill>
              <a:latin typeface="Arial"/>
              <a:ea typeface="Open Sans"/>
              <a:cs typeface="Open Sans"/>
            </a:endParaRPr>
          </a:p>
        </p:txBody>
      </p:sp>
    </p:spTree>
    <p:extLst>
      <p:ext uri="{BB962C8B-B14F-4D97-AF65-F5344CB8AC3E}">
        <p14:creationId xmlns:p14="http://schemas.microsoft.com/office/powerpoint/2010/main" val="37441200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9831C-DDCC-1CF9-20F7-6D3746FBF291}"/>
              </a:ext>
            </a:extLst>
          </p:cNvPr>
          <p:cNvSpPr>
            <a:spLocks noGrp="1"/>
          </p:cNvSpPr>
          <p:nvPr>
            <p:ph type="title"/>
          </p:nvPr>
        </p:nvSpPr>
        <p:spPr/>
        <p:txBody>
          <a:bodyPr/>
          <a:lstStyle/>
          <a:p>
            <a:r>
              <a:rPr lang="en-US" b="1">
                <a:latin typeface="Arial"/>
                <a:cs typeface="Arial"/>
              </a:rPr>
              <a:t>Lotus blossom – Brainstorming technique</a:t>
            </a:r>
            <a:endParaRPr lang="en-US" b="1"/>
          </a:p>
        </p:txBody>
      </p:sp>
      <p:sp>
        <p:nvSpPr>
          <p:cNvPr id="3" name="TextBox 2">
            <a:extLst>
              <a:ext uri="{FF2B5EF4-FFF2-40B4-BE49-F238E27FC236}">
                <a16:creationId xmlns:a16="http://schemas.microsoft.com/office/drawing/2014/main" id="{C93D6391-834D-04DD-752C-D32D8EFB55D0}"/>
              </a:ext>
            </a:extLst>
          </p:cNvPr>
          <p:cNvSpPr txBox="1"/>
          <p:nvPr/>
        </p:nvSpPr>
        <p:spPr>
          <a:xfrm>
            <a:off x="937439" y="2038778"/>
            <a:ext cx="5819355" cy="35394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4610"/>
            <a:r>
              <a:rPr lang="en-US" sz="2000" b="1">
                <a:solidFill>
                  <a:srgbClr val="0F2235"/>
                </a:solidFill>
                <a:latin typeface="Arial"/>
                <a:cs typeface="Arial"/>
              </a:rPr>
              <a:t>The box in the </a:t>
            </a:r>
            <a:r>
              <a:rPr lang="en-US" sz="2000" b="1" err="1">
                <a:solidFill>
                  <a:srgbClr val="0F2235"/>
                </a:solidFill>
                <a:latin typeface="Arial"/>
                <a:cs typeface="Arial"/>
              </a:rPr>
              <a:t>centre</a:t>
            </a:r>
            <a:r>
              <a:rPr lang="en-US" sz="2000">
                <a:solidFill>
                  <a:srgbClr val="0F2235"/>
                </a:solidFill>
                <a:latin typeface="Arial"/>
                <a:cs typeface="Arial"/>
              </a:rPr>
              <a:t>: initial problem to be solved or a concept to be explored. </a:t>
            </a:r>
            <a:endParaRPr lang="en-US">
              <a:solidFill>
                <a:srgbClr val="000000"/>
              </a:solidFill>
              <a:latin typeface="Open Sans"/>
              <a:ea typeface="Open Sans"/>
              <a:cs typeface="Open Sans"/>
            </a:endParaRPr>
          </a:p>
          <a:p>
            <a:pPr marL="54610"/>
            <a:endParaRPr lang="en-US" sz="2000">
              <a:solidFill>
                <a:srgbClr val="0F2235"/>
              </a:solidFill>
              <a:latin typeface="Arial"/>
              <a:cs typeface="Arial"/>
            </a:endParaRPr>
          </a:p>
          <a:p>
            <a:pPr marL="54610"/>
            <a:r>
              <a:rPr lang="en-US" sz="2000" b="1">
                <a:solidFill>
                  <a:srgbClr val="0F2235"/>
                </a:solidFill>
                <a:latin typeface="Arial"/>
                <a:cs typeface="Arial"/>
              </a:rPr>
              <a:t>Boxes A to H:</a:t>
            </a:r>
            <a:r>
              <a:rPr lang="en-US" sz="2000">
                <a:solidFill>
                  <a:srgbClr val="0F2235"/>
                </a:solidFill>
                <a:latin typeface="Arial"/>
                <a:cs typeface="Arial"/>
              </a:rPr>
              <a:t> ideas or concepts related to the initial one.</a:t>
            </a:r>
            <a:endParaRPr lang="en-US">
              <a:ea typeface="Open Sans"/>
              <a:cs typeface="Open Sans"/>
            </a:endParaRPr>
          </a:p>
          <a:p>
            <a:pPr marL="54610"/>
            <a:endParaRPr lang="en-US" sz="2000">
              <a:solidFill>
                <a:srgbClr val="0F2235"/>
              </a:solidFill>
              <a:latin typeface="Arial"/>
              <a:cs typeface="Arial"/>
            </a:endParaRPr>
          </a:p>
          <a:p>
            <a:pPr marL="54610"/>
            <a:r>
              <a:rPr lang="en-US" sz="2000">
                <a:solidFill>
                  <a:srgbClr val="0F2235"/>
                </a:solidFill>
                <a:latin typeface="Arial"/>
                <a:ea typeface="Open Sans"/>
                <a:cs typeface="Arial"/>
              </a:rPr>
              <a:t>✔to collect information on problems and their underlying causes</a:t>
            </a:r>
            <a:endParaRPr lang="en-US" sz="2000">
              <a:solidFill>
                <a:srgbClr val="0F2235"/>
              </a:solidFill>
              <a:latin typeface="Arial"/>
              <a:cs typeface="Arial"/>
            </a:endParaRPr>
          </a:p>
          <a:p>
            <a:pPr marL="54610"/>
            <a:r>
              <a:rPr lang="en-US" sz="2000">
                <a:solidFill>
                  <a:srgbClr val="0F2235"/>
                </a:solidFill>
                <a:latin typeface="Arial"/>
                <a:ea typeface="Open Sans"/>
                <a:cs typeface="Arial"/>
              </a:rPr>
              <a:t>✔ to work on possible solutions of problems/issues identified or related issues.</a:t>
            </a:r>
            <a:endParaRPr lang="en-US" sz="2000">
              <a:solidFill>
                <a:srgbClr val="0F2235"/>
              </a:solidFill>
              <a:latin typeface="Arial"/>
              <a:cs typeface="Arial"/>
            </a:endParaRPr>
          </a:p>
          <a:p>
            <a:pPr marL="54610"/>
            <a:endParaRPr lang="en-US" sz="2400">
              <a:solidFill>
                <a:srgbClr val="0F2235"/>
              </a:solidFill>
              <a:latin typeface="Arial"/>
              <a:ea typeface="Open Sans"/>
              <a:cs typeface="Arial"/>
            </a:endParaRPr>
          </a:p>
        </p:txBody>
      </p:sp>
      <p:sp>
        <p:nvSpPr>
          <p:cNvPr id="4" name="TextBox 3">
            <a:extLst>
              <a:ext uri="{FF2B5EF4-FFF2-40B4-BE49-F238E27FC236}">
                <a16:creationId xmlns:a16="http://schemas.microsoft.com/office/drawing/2014/main" id="{F17FA788-6751-D988-3A8B-D7AB7A8DB325}"/>
              </a:ext>
            </a:extLst>
          </p:cNvPr>
          <p:cNvSpPr txBox="1"/>
          <p:nvPr/>
        </p:nvSpPr>
        <p:spPr>
          <a:xfrm>
            <a:off x="698739" y="3890512"/>
            <a:ext cx="1065074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a:solidFill>
                  <a:schemeClr val="bg1"/>
                </a:solidFill>
                <a:latin typeface="Arial"/>
                <a:cs typeface="Arial"/>
              </a:rPr>
              <a:t>​</a:t>
            </a:r>
            <a:endParaRPr lang="en-US">
              <a:solidFill>
                <a:schemeClr val="bg1"/>
              </a:solidFill>
              <a:highlight>
                <a:srgbClr val="C0C0C0"/>
              </a:highlight>
              <a:latin typeface="Arial"/>
              <a:ea typeface="Open Sans"/>
              <a:cs typeface="Arial"/>
            </a:endParaRPr>
          </a:p>
        </p:txBody>
      </p:sp>
      <p:pic>
        <p:nvPicPr>
          <p:cNvPr id="5" name="Picture 4" descr="A colorful squares with letters and numbers&#10;&#10;Description automatically generated">
            <a:extLst>
              <a:ext uri="{FF2B5EF4-FFF2-40B4-BE49-F238E27FC236}">
                <a16:creationId xmlns:a16="http://schemas.microsoft.com/office/drawing/2014/main" id="{C04A0991-DD15-BB35-B641-315795F3B8CC}"/>
              </a:ext>
            </a:extLst>
          </p:cNvPr>
          <p:cNvPicPr>
            <a:picLocks noChangeAspect="1"/>
          </p:cNvPicPr>
          <p:nvPr/>
        </p:nvPicPr>
        <p:blipFill>
          <a:blip r:embed="rId3"/>
          <a:stretch>
            <a:fillRect/>
          </a:stretch>
        </p:blipFill>
        <p:spPr>
          <a:xfrm>
            <a:off x="6663019" y="1766053"/>
            <a:ext cx="4967852" cy="4605384"/>
          </a:xfrm>
          <a:prstGeom prst="rect">
            <a:avLst/>
          </a:prstGeom>
        </p:spPr>
      </p:pic>
    </p:spTree>
    <p:extLst>
      <p:ext uri="{BB962C8B-B14F-4D97-AF65-F5344CB8AC3E}">
        <p14:creationId xmlns:p14="http://schemas.microsoft.com/office/powerpoint/2010/main" val="30248782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09DA5-4F0B-9A02-1368-1A443B56925D}"/>
              </a:ext>
            </a:extLst>
          </p:cNvPr>
          <p:cNvSpPr>
            <a:spLocks noGrp="1"/>
          </p:cNvSpPr>
          <p:nvPr>
            <p:ph type="title"/>
          </p:nvPr>
        </p:nvSpPr>
        <p:spPr/>
        <p:txBody>
          <a:bodyPr/>
          <a:lstStyle/>
          <a:p>
            <a:r>
              <a:rPr lang="en-US" b="1">
                <a:latin typeface="Arial"/>
                <a:cs typeface="Arial"/>
              </a:rPr>
              <a:t>Use of the Lotus Blossom</a:t>
            </a:r>
            <a:endParaRPr lang="en-US">
              <a:solidFill>
                <a:srgbClr val="000000"/>
              </a:solidFill>
              <a:latin typeface="Arial"/>
              <a:cs typeface="Arial"/>
            </a:endParaRPr>
          </a:p>
          <a:p>
            <a:endParaRPr lang="en-US"/>
          </a:p>
        </p:txBody>
      </p:sp>
      <p:sp>
        <p:nvSpPr>
          <p:cNvPr id="3" name="Slide Number Placeholder 2">
            <a:extLst>
              <a:ext uri="{FF2B5EF4-FFF2-40B4-BE49-F238E27FC236}">
                <a16:creationId xmlns:a16="http://schemas.microsoft.com/office/drawing/2014/main" id="{AF73BF8C-8BA5-15DB-E01B-D86BB1F9FE6D}"/>
              </a:ext>
            </a:extLst>
          </p:cNvPr>
          <p:cNvSpPr>
            <a:spLocks noGrp="1"/>
          </p:cNvSpPr>
          <p:nvPr>
            <p:ph type="sldNum" sz="quarter" idx="4294967295"/>
          </p:nvPr>
        </p:nvSpPr>
        <p:spPr>
          <a:xfrm>
            <a:off x="8328910" y="6333377"/>
            <a:ext cx="2743200" cy="365125"/>
          </a:xfrm>
          <a:prstGeom prst="rect">
            <a:avLst/>
          </a:prstGeom>
        </p:spPr>
        <p:txBody>
          <a:bodyPr/>
          <a:lstStyle/>
          <a:p>
            <a:fld id="{783777ED-E0AE-DD49-A1E6-113717D9A99F}" type="slidenum">
              <a:rPr lang="fr-FR" smtClean="0"/>
              <a:pPr/>
              <a:t>52</a:t>
            </a:fld>
            <a:endParaRPr lang="fr-FR"/>
          </a:p>
        </p:txBody>
      </p:sp>
      <p:sp>
        <p:nvSpPr>
          <p:cNvPr id="4" name="ZoneTexte 3">
            <a:extLst>
              <a:ext uri="{FF2B5EF4-FFF2-40B4-BE49-F238E27FC236}">
                <a16:creationId xmlns:a16="http://schemas.microsoft.com/office/drawing/2014/main" id="{EFAE754F-5979-AD8D-8496-6423CE5ABDDE}"/>
              </a:ext>
            </a:extLst>
          </p:cNvPr>
          <p:cNvSpPr txBox="1"/>
          <p:nvPr/>
        </p:nvSpPr>
        <p:spPr>
          <a:xfrm>
            <a:off x="920338" y="1987467"/>
            <a:ext cx="10321887" cy="4339650"/>
          </a:xfrm>
          <a:prstGeom prst="rect">
            <a:avLst/>
          </a:prstGeom>
          <a:noFill/>
        </p:spPr>
        <p:txBody>
          <a:bodyPr wrap="square" rtlCol="0">
            <a:spAutoFit/>
          </a:bodyPr>
          <a:lstStyle/>
          <a:p>
            <a:r>
              <a:rPr lang="en-GB" sz="2000">
                <a:latin typeface="Arial" panose="020B0604020202020204" pitchFamily="34" charset="0"/>
                <a:cs typeface="Arial" panose="020B0604020202020204" pitchFamily="34" charset="0"/>
              </a:rPr>
              <a:t>As a brainstorming technique, the lotus blossom can be used for training to identify:</a:t>
            </a:r>
          </a:p>
          <a:p>
            <a:endParaRPr lang="en-GB" sz="2000">
              <a:latin typeface="Arial" panose="020B0604020202020204" pitchFamily="34" charset="0"/>
              <a:cs typeface="Arial" panose="020B0604020202020204" pitchFamily="34" charset="0"/>
            </a:endParaRPr>
          </a:p>
          <a:p>
            <a:pPr marL="285750" indent="-285750">
              <a:buFontTx/>
              <a:buChar char="-"/>
            </a:pPr>
            <a:r>
              <a:rPr lang="en-GB" sz="2000">
                <a:latin typeface="Arial" panose="020B0604020202020204" pitchFamily="34" charset="0"/>
                <a:cs typeface="Arial" panose="020B0604020202020204" pitchFamily="34" charset="0"/>
              </a:rPr>
              <a:t>Underlying cause to a core problem. For example, in an institution where the reporting is very low, the lotus blossom can serve to explore what are the factors that are restricting staff or students to report incidents of gender-based violence.  </a:t>
            </a:r>
          </a:p>
          <a:p>
            <a:pPr marL="285750" indent="-285750">
              <a:buFontTx/>
              <a:buChar char="-"/>
            </a:pPr>
            <a:endParaRPr lang="en-GB" sz="2000">
              <a:latin typeface="Arial" panose="020B0604020202020204" pitchFamily="34" charset="0"/>
              <a:cs typeface="Arial" panose="020B0604020202020204" pitchFamily="34" charset="0"/>
            </a:endParaRPr>
          </a:p>
          <a:p>
            <a:pPr marL="285750" indent="-285750">
              <a:buFontTx/>
              <a:buChar char="-"/>
            </a:pPr>
            <a:r>
              <a:rPr lang="en-GB" sz="2000">
                <a:latin typeface="Arial" panose="020B0604020202020204" pitchFamily="34" charset="0"/>
                <a:cs typeface="Arial" panose="020B0604020202020204" pitchFamily="34" charset="0"/>
              </a:rPr>
              <a:t>Solutions to a specific challenge. For example, how to provide support to victims of cyber violence during online class. Or how to avoid gender-based violence during field trips?</a:t>
            </a:r>
          </a:p>
          <a:p>
            <a:pPr marL="285750" indent="-285750">
              <a:buFontTx/>
              <a:buChar char="-"/>
            </a:pPr>
            <a:endParaRPr lang="en-GB" sz="2000">
              <a:latin typeface="Arial" panose="020B0604020202020204" pitchFamily="34" charset="0"/>
              <a:cs typeface="Arial" panose="020B0604020202020204" pitchFamily="34" charset="0"/>
            </a:endParaRPr>
          </a:p>
          <a:p>
            <a:pPr marL="285750" indent="-285750">
              <a:buFontTx/>
              <a:buChar char="-"/>
            </a:pPr>
            <a:r>
              <a:rPr lang="en-GB" sz="2000">
                <a:latin typeface="Arial" panose="020B0604020202020204" pitchFamily="34" charset="0"/>
                <a:cs typeface="Arial" panose="020B0604020202020204" pitchFamily="34" charset="0"/>
              </a:rPr>
              <a:t>It can serve any </a:t>
            </a:r>
            <a:r>
              <a:rPr lang="en-GB" sz="2000" err="1">
                <a:latin typeface="Arial" panose="020B0604020202020204" pitchFamily="34" charset="0"/>
                <a:cs typeface="Arial" panose="020B0604020202020204" pitchFamily="34" charset="0"/>
              </a:rPr>
              <a:t>braistorming</a:t>
            </a:r>
            <a:r>
              <a:rPr lang="en-GB" sz="2000">
                <a:latin typeface="Arial" panose="020B0604020202020204" pitchFamily="34" charset="0"/>
                <a:cs typeface="Arial" panose="020B0604020202020204" pitchFamily="34" charset="0"/>
              </a:rPr>
              <a:t> purpose, including to design a policy and identifying 8 core guiding principles, that can then be operationalised (next level).</a:t>
            </a:r>
          </a:p>
          <a:p>
            <a:pPr marL="285750" indent="-285750">
              <a:buFontTx/>
              <a:buChar char="-"/>
            </a:pPr>
            <a:endParaRPr lang="en-GB"/>
          </a:p>
          <a:p>
            <a:endParaRPr lang="en-GB"/>
          </a:p>
        </p:txBody>
      </p:sp>
    </p:spTree>
    <p:extLst>
      <p:ext uri="{BB962C8B-B14F-4D97-AF65-F5344CB8AC3E}">
        <p14:creationId xmlns:p14="http://schemas.microsoft.com/office/powerpoint/2010/main" val="326649090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9831C-DDCC-1CF9-20F7-6D3746FBF291}"/>
              </a:ext>
            </a:extLst>
          </p:cNvPr>
          <p:cNvSpPr>
            <a:spLocks noGrp="1"/>
          </p:cNvSpPr>
          <p:nvPr>
            <p:ph type="title"/>
          </p:nvPr>
        </p:nvSpPr>
        <p:spPr/>
        <p:txBody>
          <a:bodyPr/>
          <a:lstStyle/>
          <a:p>
            <a:r>
              <a:rPr lang="en-US" b="1">
                <a:latin typeface="Arial"/>
                <a:cs typeface="Arial"/>
              </a:rPr>
              <a:t>Journey map </a:t>
            </a:r>
            <a:endParaRPr lang="en-US" b="1"/>
          </a:p>
        </p:txBody>
      </p:sp>
      <p:pic>
        <p:nvPicPr>
          <p:cNvPr id="3" name="Picture 2">
            <a:extLst>
              <a:ext uri="{FF2B5EF4-FFF2-40B4-BE49-F238E27FC236}">
                <a16:creationId xmlns:a16="http://schemas.microsoft.com/office/drawing/2014/main" id="{9AF0FF4C-D4A4-157A-72AC-0BF7D9464203}"/>
              </a:ext>
            </a:extLst>
          </p:cNvPr>
          <p:cNvPicPr>
            <a:picLocks noChangeAspect="1"/>
          </p:cNvPicPr>
          <p:nvPr/>
        </p:nvPicPr>
        <p:blipFill>
          <a:blip r:embed="rId3"/>
          <a:stretch>
            <a:fillRect/>
          </a:stretch>
        </p:blipFill>
        <p:spPr>
          <a:xfrm>
            <a:off x="343096" y="1812741"/>
            <a:ext cx="11494262" cy="4432372"/>
          </a:xfrm>
          <a:prstGeom prst="rect">
            <a:avLst/>
          </a:prstGeom>
        </p:spPr>
      </p:pic>
    </p:spTree>
    <p:extLst>
      <p:ext uri="{BB962C8B-B14F-4D97-AF65-F5344CB8AC3E}">
        <p14:creationId xmlns:p14="http://schemas.microsoft.com/office/powerpoint/2010/main" val="35423529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63D043-BF01-A3A0-82B0-61BC0A056B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39F254-AF8D-91CA-6375-376EE291C904}"/>
              </a:ext>
            </a:extLst>
          </p:cNvPr>
          <p:cNvSpPr>
            <a:spLocks noGrp="1"/>
          </p:cNvSpPr>
          <p:nvPr>
            <p:ph type="title"/>
          </p:nvPr>
        </p:nvSpPr>
        <p:spPr/>
        <p:txBody>
          <a:bodyPr/>
          <a:lstStyle/>
          <a:p>
            <a:r>
              <a:rPr lang="en-US" b="1" err="1">
                <a:latin typeface="Arial"/>
                <a:cs typeface="Arial"/>
              </a:rPr>
              <a:t>GenderSAFE</a:t>
            </a:r>
            <a:r>
              <a:rPr lang="en-US" b="1">
                <a:latin typeface="Arial"/>
                <a:cs typeface="Arial"/>
              </a:rPr>
              <a:t> Testers’ Journey map </a:t>
            </a:r>
            <a:endParaRPr lang="en-US" b="1"/>
          </a:p>
        </p:txBody>
      </p:sp>
      <p:pic>
        <p:nvPicPr>
          <p:cNvPr id="5" name="Picture 4">
            <a:extLst>
              <a:ext uri="{FF2B5EF4-FFF2-40B4-BE49-F238E27FC236}">
                <a16:creationId xmlns:a16="http://schemas.microsoft.com/office/drawing/2014/main" id="{2EE795A2-B080-C5B4-4466-B20C2D673F60}"/>
              </a:ext>
            </a:extLst>
          </p:cNvPr>
          <p:cNvPicPr>
            <a:picLocks noChangeAspect="1"/>
          </p:cNvPicPr>
          <p:nvPr/>
        </p:nvPicPr>
        <p:blipFill>
          <a:blip r:embed="rId3"/>
          <a:stretch>
            <a:fillRect/>
          </a:stretch>
        </p:blipFill>
        <p:spPr>
          <a:xfrm>
            <a:off x="305468" y="2169570"/>
            <a:ext cx="11581064" cy="3721778"/>
          </a:xfrm>
          <a:prstGeom prst="rect">
            <a:avLst/>
          </a:prstGeom>
        </p:spPr>
      </p:pic>
    </p:spTree>
    <p:extLst>
      <p:ext uri="{BB962C8B-B14F-4D97-AF65-F5344CB8AC3E}">
        <p14:creationId xmlns:p14="http://schemas.microsoft.com/office/powerpoint/2010/main" val="36855983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8275B-1E80-877E-A356-AE1356E8D571}"/>
              </a:ext>
            </a:extLst>
          </p:cNvPr>
          <p:cNvSpPr>
            <a:spLocks noGrp="1"/>
          </p:cNvSpPr>
          <p:nvPr>
            <p:ph type="title"/>
          </p:nvPr>
        </p:nvSpPr>
        <p:spPr/>
        <p:txBody>
          <a:bodyPr/>
          <a:lstStyle/>
          <a:p>
            <a:r>
              <a:rPr lang="en-US"/>
              <a:t>Discussion</a:t>
            </a:r>
          </a:p>
        </p:txBody>
      </p:sp>
      <p:sp>
        <p:nvSpPr>
          <p:cNvPr id="3" name="Slide Number Placeholder 2">
            <a:extLst>
              <a:ext uri="{FF2B5EF4-FFF2-40B4-BE49-F238E27FC236}">
                <a16:creationId xmlns:a16="http://schemas.microsoft.com/office/drawing/2014/main" id="{4052D3DF-6E8C-F132-5687-08AE1C9FF361}"/>
              </a:ext>
            </a:extLst>
          </p:cNvPr>
          <p:cNvSpPr>
            <a:spLocks noGrp="1"/>
          </p:cNvSpPr>
          <p:nvPr>
            <p:ph type="sldNum" sz="quarter" idx="4"/>
          </p:nvPr>
        </p:nvSpPr>
        <p:spPr/>
        <p:txBody>
          <a:bodyPr/>
          <a:lstStyle/>
          <a:p>
            <a:fld id="{783777ED-E0AE-DD49-A1E6-113717D9A99F}" type="slidenum">
              <a:rPr lang="fr-FR" smtClean="0"/>
              <a:pPr/>
              <a:t>55</a:t>
            </a:fld>
            <a:endParaRPr lang="fr-FR"/>
          </a:p>
        </p:txBody>
      </p:sp>
      <p:sp>
        <p:nvSpPr>
          <p:cNvPr id="4" name="Text Placeholder 3">
            <a:extLst>
              <a:ext uri="{FF2B5EF4-FFF2-40B4-BE49-F238E27FC236}">
                <a16:creationId xmlns:a16="http://schemas.microsoft.com/office/drawing/2014/main" id="{CFE4861B-0EF5-C557-BDAE-0BF841360A83}"/>
              </a:ext>
            </a:extLst>
          </p:cNvPr>
          <p:cNvSpPr>
            <a:spLocks noGrp="1"/>
          </p:cNvSpPr>
          <p:nvPr>
            <p:ph type="body" sz="quarter" idx="10"/>
          </p:nvPr>
        </p:nvSpPr>
        <p:spPr>
          <a:xfrm>
            <a:off x="1803400" y="2168525"/>
            <a:ext cx="8534400" cy="3978275"/>
          </a:xfrm>
        </p:spPr>
        <p:txBody>
          <a:bodyPr/>
          <a:lstStyle/>
          <a:p>
            <a:pPr algn="ctr"/>
            <a:endParaRPr lang="en-US" b="1">
              <a:solidFill>
                <a:srgbClr val="964091"/>
              </a:solidFill>
            </a:endParaRPr>
          </a:p>
          <a:p>
            <a:pPr algn="ctr"/>
            <a:r>
              <a:rPr lang="en-US" b="1">
                <a:solidFill>
                  <a:srgbClr val="964091"/>
                </a:solidFill>
              </a:rPr>
              <a:t>How could these materials be adapted and implemented in your own institutions/role?</a:t>
            </a:r>
          </a:p>
        </p:txBody>
      </p:sp>
    </p:spTree>
    <p:extLst>
      <p:ext uri="{BB962C8B-B14F-4D97-AF65-F5344CB8AC3E}">
        <p14:creationId xmlns:p14="http://schemas.microsoft.com/office/powerpoint/2010/main" val="19423343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5D9FE-BD80-200D-C947-537B1F8B362E}"/>
              </a:ext>
            </a:extLst>
          </p:cNvPr>
          <p:cNvSpPr>
            <a:spLocks noGrp="1"/>
          </p:cNvSpPr>
          <p:nvPr>
            <p:ph type="title"/>
          </p:nvPr>
        </p:nvSpPr>
        <p:spPr>
          <a:xfrm>
            <a:off x="3442232" y="2402486"/>
            <a:ext cx="5305454" cy="1861285"/>
          </a:xfrm>
        </p:spPr>
        <p:txBody>
          <a:bodyPr/>
          <a:lstStyle/>
          <a:p>
            <a:pPr algn="ctr"/>
            <a:r>
              <a:rPr lang="en-US" sz="4000">
                <a:latin typeface="Arial"/>
                <a:cs typeface="Arial"/>
              </a:rPr>
              <a:t>Break</a:t>
            </a:r>
            <a:br>
              <a:rPr lang="en-US" sz="4000">
                <a:latin typeface="Arial"/>
                <a:cs typeface="Arial"/>
              </a:rPr>
            </a:br>
            <a:br>
              <a:rPr lang="en-US" sz="4000"/>
            </a:br>
            <a:r>
              <a:rPr lang="en-US" sz="4000">
                <a:latin typeface="Arial"/>
                <a:cs typeface="Arial"/>
              </a:rPr>
              <a:t>Come back at 15.00</a:t>
            </a:r>
            <a:endParaRPr lang="en-US" sz="4000"/>
          </a:p>
        </p:txBody>
      </p:sp>
      <p:pic>
        <p:nvPicPr>
          <p:cNvPr id="3" name="Graphic 2" descr="Coffee with solid fill">
            <a:extLst>
              <a:ext uri="{FF2B5EF4-FFF2-40B4-BE49-F238E27FC236}">
                <a16:creationId xmlns:a16="http://schemas.microsoft.com/office/drawing/2014/main" id="{B23F1D7E-8759-050C-D1D4-A7F7707620F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638800" y="4666248"/>
            <a:ext cx="914400" cy="914400"/>
          </a:xfrm>
          <a:prstGeom prst="rect">
            <a:avLst/>
          </a:prstGeom>
        </p:spPr>
      </p:pic>
    </p:spTree>
    <p:extLst>
      <p:ext uri="{BB962C8B-B14F-4D97-AF65-F5344CB8AC3E}">
        <p14:creationId xmlns:p14="http://schemas.microsoft.com/office/powerpoint/2010/main" val="80375402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2465A-C460-D95C-8D54-2C25FA3B937B}"/>
              </a:ext>
            </a:extLst>
          </p:cNvPr>
          <p:cNvSpPr>
            <a:spLocks noGrp="1"/>
          </p:cNvSpPr>
          <p:nvPr>
            <p:ph type="title"/>
          </p:nvPr>
        </p:nvSpPr>
        <p:spPr>
          <a:xfrm>
            <a:off x="1035770" y="3020365"/>
            <a:ext cx="7595273" cy="1861285"/>
          </a:xfrm>
        </p:spPr>
        <p:txBody>
          <a:bodyPr/>
          <a:lstStyle/>
          <a:p>
            <a:r>
              <a:rPr lang="en-US"/>
              <a:t>Using participatory techniques</a:t>
            </a:r>
            <a:endParaRPr lang="el-GR"/>
          </a:p>
        </p:txBody>
      </p:sp>
    </p:spTree>
    <p:extLst>
      <p:ext uri="{BB962C8B-B14F-4D97-AF65-F5344CB8AC3E}">
        <p14:creationId xmlns:p14="http://schemas.microsoft.com/office/powerpoint/2010/main" val="35433756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80955-4A07-0F42-C674-1987A241A307}"/>
              </a:ext>
            </a:extLst>
          </p:cNvPr>
          <p:cNvSpPr>
            <a:spLocks noGrp="1"/>
          </p:cNvSpPr>
          <p:nvPr>
            <p:ph type="title"/>
          </p:nvPr>
        </p:nvSpPr>
        <p:spPr/>
        <p:txBody>
          <a:bodyPr/>
          <a:lstStyle/>
          <a:p>
            <a:r>
              <a:rPr lang="en-US" b="1">
                <a:latin typeface="Arial"/>
                <a:cs typeface="Arial"/>
              </a:rPr>
              <a:t>Tools to be used in co-creation processes</a:t>
            </a:r>
            <a:endParaRPr lang="en-US" b="1"/>
          </a:p>
        </p:txBody>
      </p:sp>
      <p:sp>
        <p:nvSpPr>
          <p:cNvPr id="4" name="TextBox 8">
            <a:extLst>
              <a:ext uri="{FF2B5EF4-FFF2-40B4-BE49-F238E27FC236}">
                <a16:creationId xmlns:a16="http://schemas.microsoft.com/office/drawing/2014/main" id="{4BA16846-1F43-DCC6-196B-8A82B2BA797C}"/>
              </a:ext>
            </a:extLst>
          </p:cNvPr>
          <p:cNvSpPr txBox="1"/>
          <p:nvPr/>
        </p:nvSpPr>
        <p:spPr>
          <a:xfrm>
            <a:off x="1046498" y="1902666"/>
            <a:ext cx="10086724" cy="414985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285750" indent="-285750">
              <a:lnSpc>
                <a:spcPct val="150000"/>
              </a:lnSpc>
              <a:buFont typeface="Arial"/>
              <a:buChar char="•"/>
            </a:pPr>
            <a:r>
              <a:rPr lang="en-US" sz="2000">
                <a:solidFill>
                  <a:srgbClr val="0F2235"/>
                </a:solidFill>
                <a:latin typeface="Arial"/>
                <a:ea typeface="+mn-lt"/>
                <a:cs typeface="Arial"/>
              </a:rPr>
              <a:t>Journey map</a:t>
            </a:r>
          </a:p>
          <a:p>
            <a:pPr marL="285750" indent="-285750">
              <a:lnSpc>
                <a:spcPct val="150000"/>
              </a:lnSpc>
              <a:buFont typeface="Arial"/>
              <a:buChar char="•"/>
            </a:pPr>
            <a:r>
              <a:rPr lang="en-US" sz="2000">
                <a:solidFill>
                  <a:srgbClr val="0F2235"/>
                </a:solidFill>
                <a:latin typeface="Arial"/>
                <a:ea typeface="Open Sans"/>
                <a:cs typeface="Arial"/>
              </a:rPr>
              <a:t>Personas</a:t>
            </a:r>
          </a:p>
          <a:p>
            <a:pPr marL="285750" indent="-285750">
              <a:lnSpc>
                <a:spcPct val="150000"/>
              </a:lnSpc>
              <a:buFont typeface="Arial"/>
              <a:buChar char="•"/>
            </a:pPr>
            <a:r>
              <a:rPr lang="en-US" sz="2000">
                <a:solidFill>
                  <a:srgbClr val="0F2235"/>
                </a:solidFill>
                <a:latin typeface="Arial"/>
                <a:ea typeface="Open Sans"/>
                <a:cs typeface="Arial"/>
              </a:rPr>
              <a:t>Lotus Blossom </a:t>
            </a:r>
          </a:p>
          <a:p>
            <a:pPr marL="285750" indent="-285750">
              <a:lnSpc>
                <a:spcPct val="150000"/>
              </a:lnSpc>
              <a:buFont typeface="Arial"/>
              <a:buChar char="•"/>
            </a:pPr>
            <a:r>
              <a:rPr lang="en-US" sz="2000">
                <a:solidFill>
                  <a:srgbClr val="0F2235"/>
                </a:solidFill>
                <a:latin typeface="Arial"/>
                <a:ea typeface="Open Sans"/>
                <a:cs typeface="Arial"/>
              </a:rPr>
              <a:t>Stakeholder mapping* </a:t>
            </a:r>
          </a:p>
          <a:p>
            <a:pPr marL="285750" indent="-285750">
              <a:lnSpc>
                <a:spcPct val="150000"/>
              </a:lnSpc>
              <a:buFont typeface="Arial"/>
              <a:buChar char="•"/>
            </a:pPr>
            <a:r>
              <a:rPr lang="en-US" sz="2000">
                <a:solidFill>
                  <a:srgbClr val="0F2235"/>
                </a:solidFill>
                <a:latin typeface="Arial"/>
                <a:ea typeface="Open Sans"/>
                <a:cs typeface="Arial"/>
              </a:rPr>
              <a:t>SWOT analysis*</a:t>
            </a:r>
          </a:p>
          <a:p>
            <a:pPr marL="285750" indent="-285750">
              <a:lnSpc>
                <a:spcPct val="150000"/>
              </a:lnSpc>
              <a:buFont typeface="Arial"/>
              <a:buChar char="•"/>
            </a:pPr>
            <a:r>
              <a:rPr lang="en-US" sz="2000">
                <a:solidFill>
                  <a:srgbClr val="0F2235"/>
                </a:solidFill>
                <a:latin typeface="Arial"/>
                <a:ea typeface="Open Sans"/>
                <a:cs typeface="Arial"/>
              </a:rPr>
              <a:t>Cause diagram*</a:t>
            </a:r>
          </a:p>
          <a:p>
            <a:pPr marL="285750" indent="-285750">
              <a:lnSpc>
                <a:spcPct val="150000"/>
              </a:lnSpc>
              <a:buFont typeface="Arial"/>
              <a:buChar char="•"/>
            </a:pPr>
            <a:r>
              <a:rPr lang="en-US" sz="2000">
                <a:solidFill>
                  <a:srgbClr val="0F2235"/>
                </a:solidFill>
                <a:latin typeface="Arial"/>
                <a:ea typeface="Open Sans"/>
                <a:cs typeface="Arial"/>
              </a:rPr>
              <a:t>Theatre of the oppressed* </a:t>
            </a:r>
          </a:p>
          <a:p>
            <a:pPr marL="285750" indent="-285750">
              <a:lnSpc>
                <a:spcPct val="150000"/>
              </a:lnSpc>
              <a:buFont typeface="Arial"/>
              <a:buChar char="•"/>
            </a:pPr>
            <a:r>
              <a:rPr lang="en-US" sz="2000">
                <a:solidFill>
                  <a:srgbClr val="0F2235"/>
                </a:solidFill>
                <a:latin typeface="Arial"/>
                <a:ea typeface="Open Sans"/>
                <a:cs typeface="Arial"/>
              </a:rPr>
              <a:t>World café*</a:t>
            </a:r>
          </a:p>
          <a:p>
            <a:pPr marL="285750" indent="-285750">
              <a:lnSpc>
                <a:spcPct val="150000"/>
              </a:lnSpc>
              <a:buFont typeface="Arial"/>
              <a:buChar char="•"/>
            </a:pPr>
            <a:r>
              <a:rPr lang="en-US" err="1">
                <a:solidFill>
                  <a:schemeClr val="bg1"/>
                </a:solidFill>
                <a:latin typeface="Arial"/>
                <a:ea typeface="Open Sans"/>
                <a:cs typeface="Arial"/>
              </a:rPr>
              <a:t>Metaplan</a:t>
            </a:r>
            <a:endParaRPr lang="en-US">
              <a:solidFill>
                <a:schemeClr val="bg1"/>
              </a:solidFill>
              <a:latin typeface="Arial"/>
              <a:ea typeface="Open Sans"/>
              <a:cs typeface="Arial"/>
            </a:endParaRPr>
          </a:p>
        </p:txBody>
      </p:sp>
      <p:pic>
        <p:nvPicPr>
          <p:cNvPr id="5" name="Picture 4" descr="A blue cover with white text&#10;&#10;Description automatically generated">
            <a:extLst>
              <a:ext uri="{FF2B5EF4-FFF2-40B4-BE49-F238E27FC236}">
                <a16:creationId xmlns:a16="http://schemas.microsoft.com/office/drawing/2014/main" id="{84E280A9-98EB-2092-9CFC-CB57A143DC74}"/>
              </a:ext>
            </a:extLst>
          </p:cNvPr>
          <p:cNvPicPr>
            <a:picLocks noChangeAspect="1"/>
          </p:cNvPicPr>
          <p:nvPr/>
        </p:nvPicPr>
        <p:blipFill>
          <a:blip r:embed="rId3"/>
          <a:stretch>
            <a:fillRect/>
          </a:stretch>
        </p:blipFill>
        <p:spPr>
          <a:xfrm>
            <a:off x="6058214" y="1854382"/>
            <a:ext cx="2913933" cy="4114800"/>
          </a:xfrm>
          <a:prstGeom prst="rect">
            <a:avLst/>
          </a:prstGeom>
        </p:spPr>
      </p:pic>
      <p:pic>
        <p:nvPicPr>
          <p:cNvPr id="6" name="Picture 5" descr="A diagram of a diagram&#10;&#10;Description automatically generated">
            <a:extLst>
              <a:ext uri="{FF2B5EF4-FFF2-40B4-BE49-F238E27FC236}">
                <a16:creationId xmlns:a16="http://schemas.microsoft.com/office/drawing/2014/main" id="{C7DFCE22-75E3-C8BD-534D-AC70F3095823}"/>
              </a:ext>
            </a:extLst>
          </p:cNvPr>
          <p:cNvPicPr>
            <a:picLocks noChangeAspect="1"/>
          </p:cNvPicPr>
          <p:nvPr/>
        </p:nvPicPr>
        <p:blipFill>
          <a:blip r:embed="rId4"/>
          <a:stretch>
            <a:fillRect/>
          </a:stretch>
        </p:blipFill>
        <p:spPr>
          <a:xfrm>
            <a:off x="8585488" y="1536548"/>
            <a:ext cx="3865146" cy="3035969"/>
          </a:xfrm>
          <a:prstGeom prst="rect">
            <a:avLst/>
          </a:prstGeom>
        </p:spPr>
      </p:pic>
      <p:pic>
        <p:nvPicPr>
          <p:cNvPr id="7" name="Picture 6" descr="A diagram of a diagram&#10;&#10;Description automatically generated">
            <a:extLst>
              <a:ext uri="{FF2B5EF4-FFF2-40B4-BE49-F238E27FC236}">
                <a16:creationId xmlns:a16="http://schemas.microsoft.com/office/drawing/2014/main" id="{3328C448-9F6F-8084-65F7-363D932158B7}"/>
              </a:ext>
            </a:extLst>
          </p:cNvPr>
          <p:cNvPicPr>
            <a:picLocks noChangeAspect="1"/>
          </p:cNvPicPr>
          <p:nvPr/>
        </p:nvPicPr>
        <p:blipFill>
          <a:blip r:embed="rId5"/>
          <a:stretch>
            <a:fillRect/>
          </a:stretch>
        </p:blipFill>
        <p:spPr>
          <a:xfrm>
            <a:off x="8166404" y="3867105"/>
            <a:ext cx="2450432" cy="2363203"/>
          </a:xfrm>
          <a:prstGeom prst="rect">
            <a:avLst/>
          </a:prstGeom>
        </p:spPr>
      </p:pic>
      <p:sp>
        <p:nvSpPr>
          <p:cNvPr id="8" name="TextBox 7">
            <a:extLst>
              <a:ext uri="{FF2B5EF4-FFF2-40B4-BE49-F238E27FC236}">
                <a16:creationId xmlns:a16="http://schemas.microsoft.com/office/drawing/2014/main" id="{F17A3D8B-A6ED-A206-28CF-4E37975C054C}"/>
              </a:ext>
            </a:extLst>
          </p:cNvPr>
          <p:cNvSpPr txBox="1"/>
          <p:nvPr/>
        </p:nvSpPr>
        <p:spPr>
          <a:xfrm>
            <a:off x="5288912" y="5551723"/>
            <a:ext cx="6469951" cy="830997"/>
          </a:xfrm>
          <a:prstGeom prst="rect">
            <a:avLst/>
          </a:prstGeom>
          <a:solidFill>
            <a:srgbClr val="0F2235"/>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solidFill>
                  <a:schemeClr val="bg1"/>
                </a:solidFill>
              </a:rPr>
              <a:t>SUPERA Consortium. (2022). Participatory approaches towards GEP design and implementation: SUPERA guide. Retrieved from </a:t>
            </a:r>
            <a:r>
              <a:rPr lang="en-US" sz="1200">
                <a:hlinkClick r:id="rId6"/>
              </a:rPr>
              <a:t>https://www.superaproject.eu/wp-content/uploads/2022/05/Participatory-approaches-towards-GEP-design-and-implementation-SUPERA-guide.pdf</a:t>
            </a:r>
            <a:endParaRPr lang="en-US" sz="1200">
              <a:ea typeface="Open Sans"/>
              <a:cs typeface="Open Sans"/>
            </a:endParaRPr>
          </a:p>
        </p:txBody>
      </p:sp>
    </p:spTree>
    <p:extLst>
      <p:ext uri="{BB962C8B-B14F-4D97-AF65-F5344CB8AC3E}">
        <p14:creationId xmlns:p14="http://schemas.microsoft.com/office/powerpoint/2010/main" val="33428060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23E50-1046-D309-1EBC-938FD615E0EC}"/>
              </a:ext>
            </a:extLst>
          </p:cNvPr>
          <p:cNvSpPr>
            <a:spLocks noGrp="1"/>
          </p:cNvSpPr>
          <p:nvPr>
            <p:ph type="title"/>
          </p:nvPr>
        </p:nvSpPr>
        <p:spPr/>
        <p:txBody>
          <a:bodyPr/>
          <a:lstStyle/>
          <a:p>
            <a:r>
              <a:rPr lang="en-US" sz="2400" b="1">
                <a:latin typeface="Arial"/>
                <a:cs typeface="Arial"/>
              </a:rPr>
              <a:t>Poll: How much experience do you have with these techniques?</a:t>
            </a:r>
            <a:endParaRPr lang="en-US" sz="2400" b="1"/>
          </a:p>
        </p:txBody>
      </p:sp>
      <p:sp>
        <p:nvSpPr>
          <p:cNvPr id="3" name="TextBox 2">
            <a:extLst>
              <a:ext uri="{FF2B5EF4-FFF2-40B4-BE49-F238E27FC236}">
                <a16:creationId xmlns:a16="http://schemas.microsoft.com/office/drawing/2014/main" id="{DD894D95-2600-11F8-BEA9-B1BDE7D490DC}"/>
              </a:ext>
            </a:extLst>
          </p:cNvPr>
          <p:cNvSpPr txBox="1"/>
          <p:nvPr/>
        </p:nvSpPr>
        <p:spPr>
          <a:xfrm>
            <a:off x="1046922" y="1907309"/>
            <a:ext cx="10501763"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solidFill>
                  <a:srgbClr val="0F2235"/>
                </a:solidFill>
                <a:latin typeface="Arial"/>
                <a:cs typeface="Arial"/>
              </a:rPr>
              <a:t>- </a:t>
            </a:r>
            <a:r>
              <a:rPr lang="en-US" sz="2400">
                <a:solidFill>
                  <a:srgbClr val="0F2235"/>
                </a:solidFill>
                <a:latin typeface="Arial"/>
                <a:cs typeface="Arial"/>
              </a:rPr>
              <a:t>a lot</a:t>
            </a:r>
            <a:br>
              <a:rPr lang="en-US" sz="2400">
                <a:solidFill>
                  <a:srgbClr val="0F2235"/>
                </a:solidFill>
                <a:latin typeface="Arial"/>
              </a:rPr>
            </a:br>
            <a:r>
              <a:rPr lang="en-US" sz="2400">
                <a:solidFill>
                  <a:srgbClr val="0F2235"/>
                </a:solidFill>
                <a:latin typeface="Arial"/>
                <a:cs typeface="Arial"/>
              </a:rPr>
              <a:t>- some</a:t>
            </a:r>
            <a:br>
              <a:rPr lang="en-US" sz="2400">
                <a:solidFill>
                  <a:srgbClr val="0F2235"/>
                </a:solidFill>
                <a:latin typeface="Arial"/>
              </a:rPr>
            </a:br>
            <a:r>
              <a:rPr lang="en-US" sz="2400">
                <a:solidFill>
                  <a:srgbClr val="0F2235"/>
                </a:solidFill>
                <a:latin typeface="Arial"/>
                <a:cs typeface="Arial"/>
              </a:rPr>
              <a:t>- a little</a:t>
            </a:r>
            <a:br>
              <a:rPr lang="en-US" sz="2400">
                <a:solidFill>
                  <a:srgbClr val="0F2235"/>
                </a:solidFill>
                <a:latin typeface="Arial"/>
              </a:rPr>
            </a:br>
            <a:r>
              <a:rPr lang="en-US" sz="2400">
                <a:solidFill>
                  <a:srgbClr val="0F2235"/>
                </a:solidFill>
                <a:latin typeface="Arial"/>
                <a:cs typeface="Arial"/>
              </a:rPr>
              <a:t>- none</a:t>
            </a:r>
            <a:br>
              <a:rPr lang="en-US" sz="2400">
                <a:solidFill>
                  <a:srgbClr val="0F2235"/>
                </a:solidFill>
                <a:latin typeface="Arial"/>
              </a:rPr>
            </a:br>
            <a:br>
              <a:rPr lang="en-US" sz="2800">
                <a:solidFill>
                  <a:srgbClr val="0F2235"/>
                </a:solidFill>
                <a:latin typeface="Arial"/>
              </a:rPr>
            </a:br>
            <a:br>
              <a:rPr lang="en-US" sz="2800">
                <a:solidFill>
                  <a:srgbClr val="0F2235"/>
                </a:solidFill>
                <a:latin typeface="Arial"/>
              </a:rPr>
            </a:br>
            <a:r>
              <a:rPr lang="en-US" sz="2400" b="1">
                <a:solidFill>
                  <a:srgbClr val="0F2235"/>
                </a:solidFill>
                <a:latin typeface="Arial"/>
                <a:cs typeface="Arial"/>
              </a:rPr>
              <a:t>Indicate in the chat the ones you have the most experience with</a:t>
            </a:r>
            <a:endParaRPr lang="en-US" sz="2400" b="1">
              <a:solidFill>
                <a:srgbClr val="0F2235"/>
              </a:solidFill>
              <a:latin typeface="Arial"/>
              <a:ea typeface="Open Sans"/>
              <a:cs typeface="Open Sans"/>
            </a:endParaRPr>
          </a:p>
        </p:txBody>
      </p:sp>
    </p:spTree>
    <p:extLst>
      <p:ext uri="{BB962C8B-B14F-4D97-AF65-F5344CB8AC3E}">
        <p14:creationId xmlns:p14="http://schemas.microsoft.com/office/powerpoint/2010/main" val="3645568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7F049-8EA7-BEDD-10D1-0797F9EFBEC9}"/>
              </a:ext>
            </a:extLst>
          </p:cNvPr>
          <p:cNvSpPr>
            <a:spLocks noGrp="1"/>
          </p:cNvSpPr>
          <p:nvPr>
            <p:ph type="title"/>
          </p:nvPr>
        </p:nvSpPr>
        <p:spPr/>
        <p:txBody>
          <a:bodyPr/>
          <a:lstStyle/>
          <a:p>
            <a:r>
              <a:rPr lang="en-GB" b="1">
                <a:latin typeface="Arial"/>
                <a:cs typeface="Arial"/>
              </a:rPr>
              <a:t>Programme of DAY 3 </a:t>
            </a:r>
            <a:r>
              <a:rPr lang="en-GB" b="1">
                <a:solidFill>
                  <a:srgbClr val="FF0000"/>
                </a:solidFill>
                <a:latin typeface="Arial"/>
                <a:cs typeface="Arial"/>
              </a:rPr>
              <a:t>(time to be adapted)</a:t>
            </a:r>
            <a:endParaRPr lang="en-US">
              <a:solidFill>
                <a:srgbClr val="000000"/>
              </a:solidFill>
              <a:latin typeface="Arial"/>
              <a:cs typeface="Arial"/>
            </a:endParaRPr>
          </a:p>
          <a:p>
            <a:endParaRPr lang="en-US"/>
          </a:p>
        </p:txBody>
      </p:sp>
      <p:sp>
        <p:nvSpPr>
          <p:cNvPr id="3" name="Slide Number Placeholder 2">
            <a:extLst>
              <a:ext uri="{FF2B5EF4-FFF2-40B4-BE49-F238E27FC236}">
                <a16:creationId xmlns:a16="http://schemas.microsoft.com/office/drawing/2014/main" id="{D9647D93-893B-E50A-5E2E-85D74240D37D}"/>
              </a:ext>
            </a:extLst>
          </p:cNvPr>
          <p:cNvSpPr>
            <a:spLocks noGrp="1"/>
          </p:cNvSpPr>
          <p:nvPr>
            <p:ph type="sldNum" sz="quarter" idx="4"/>
          </p:nvPr>
        </p:nvSpPr>
        <p:spPr/>
        <p:txBody>
          <a:bodyPr/>
          <a:lstStyle/>
          <a:p>
            <a:fld id="{783777ED-E0AE-DD49-A1E6-113717D9A99F}" type="slidenum">
              <a:rPr lang="fr-FR" smtClean="0">
                <a:latin typeface="Arial"/>
                <a:cs typeface="Arial"/>
              </a:rPr>
              <a:pPr/>
              <a:t>6</a:t>
            </a:fld>
            <a:endParaRPr lang="fr-FR">
              <a:latin typeface="Arial"/>
              <a:cs typeface="Arial"/>
            </a:endParaRPr>
          </a:p>
        </p:txBody>
      </p:sp>
      <p:sp>
        <p:nvSpPr>
          <p:cNvPr id="8" name="ZoneTexte 5">
            <a:extLst>
              <a:ext uri="{FF2B5EF4-FFF2-40B4-BE49-F238E27FC236}">
                <a16:creationId xmlns:a16="http://schemas.microsoft.com/office/drawing/2014/main" id="{EA82B3B8-8904-0AE4-4194-0A6ADF614619}"/>
              </a:ext>
            </a:extLst>
          </p:cNvPr>
          <p:cNvSpPr txBox="1"/>
          <p:nvPr/>
        </p:nvSpPr>
        <p:spPr>
          <a:xfrm>
            <a:off x="1048006" y="2130178"/>
            <a:ext cx="11155302"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noProof="1">
                <a:latin typeface="Arial"/>
                <a:cs typeface="Arial"/>
              </a:rPr>
              <a:t>13:00 – 14:45	</a:t>
            </a:r>
            <a:r>
              <a:rPr lang="en-GB" noProof="1">
                <a:solidFill>
                  <a:srgbClr val="0F2235"/>
                </a:solidFill>
                <a:latin typeface="Arial"/>
                <a:ea typeface="Open Sans"/>
                <a:cs typeface="Arial"/>
              </a:rPr>
              <a:t>Welcome and presentation of Day 3</a:t>
            </a:r>
          </a:p>
          <a:p>
            <a:r>
              <a:rPr lang="en-GB" noProof="1">
                <a:latin typeface="Arial"/>
                <a:cs typeface="Arial"/>
              </a:rPr>
              <a:t>		Mini training presentations and feedback</a:t>
            </a:r>
          </a:p>
          <a:p>
            <a:r>
              <a:rPr lang="en-GB" noProof="1">
                <a:latin typeface="Arial"/>
                <a:cs typeface="Arial"/>
              </a:rPr>
              <a:t>		Key learnings</a:t>
            </a:r>
            <a:endParaRPr lang="en-GB" noProof="1">
              <a:solidFill>
                <a:srgbClr val="0F2235"/>
              </a:solidFill>
              <a:latin typeface="Arial"/>
              <a:ea typeface="Open Sans"/>
              <a:cs typeface="Arial"/>
            </a:endParaRPr>
          </a:p>
          <a:p>
            <a:endParaRPr lang="en-GB" noProof="1">
              <a:solidFill>
                <a:srgbClr val="0F2235"/>
              </a:solidFill>
              <a:latin typeface="Arial"/>
              <a:ea typeface="Open Sans"/>
              <a:cs typeface="Arial"/>
            </a:endParaRPr>
          </a:p>
          <a:p>
            <a:r>
              <a:rPr lang="en-US" b="1">
                <a:latin typeface="Arial"/>
                <a:cs typeface="Arial"/>
              </a:rPr>
              <a:t>14:45 – 15:00	</a:t>
            </a:r>
            <a:r>
              <a:rPr lang="en-US">
                <a:latin typeface="Arial"/>
                <a:cs typeface="Arial"/>
              </a:rPr>
              <a:t>Break</a:t>
            </a:r>
            <a:endParaRPr lang="fr-FR">
              <a:solidFill>
                <a:srgbClr val="0F2235"/>
              </a:solidFill>
              <a:latin typeface="Arial"/>
              <a:ea typeface="Open Sans"/>
              <a:cs typeface="Arial"/>
            </a:endParaRPr>
          </a:p>
          <a:p>
            <a:endParaRPr lang="en-GB" b="1" noProof="1">
              <a:solidFill>
                <a:srgbClr val="0F2235"/>
              </a:solidFill>
              <a:latin typeface="Arial"/>
              <a:ea typeface="Open Sans"/>
              <a:cs typeface="Arial"/>
            </a:endParaRPr>
          </a:p>
          <a:p>
            <a:r>
              <a:rPr lang="en-GB" b="1" noProof="1">
                <a:latin typeface="Arial"/>
                <a:cs typeface="Arial"/>
              </a:rPr>
              <a:t>15:30 – 17:00	</a:t>
            </a:r>
            <a:r>
              <a:rPr lang="en-GB" noProof="1">
                <a:latin typeface="Arial"/>
                <a:cs typeface="Arial"/>
              </a:rPr>
              <a:t>Dealing with resistances and other potential challenges</a:t>
            </a:r>
            <a:r>
              <a:rPr lang="en-GB" noProof="1">
                <a:solidFill>
                  <a:srgbClr val="0F2235"/>
                </a:solidFill>
                <a:latin typeface="Arial"/>
                <a:ea typeface="Open Sans"/>
                <a:cs typeface="Arial"/>
              </a:rPr>
              <a:t> </a:t>
            </a:r>
          </a:p>
          <a:p>
            <a:r>
              <a:rPr lang="en-GB" noProof="1">
                <a:latin typeface="Arial"/>
                <a:cs typeface="Arial"/>
              </a:rPr>
              <a:t>		Reflection on possibilities to use the acquire competences in your future work</a:t>
            </a:r>
          </a:p>
          <a:p>
            <a:r>
              <a:rPr lang="en-GB" noProof="1">
                <a:latin typeface="Arial"/>
                <a:cs typeface="Arial"/>
              </a:rPr>
              <a:t>		Closing </a:t>
            </a:r>
            <a:endParaRPr lang="en-GB" noProof="1">
              <a:solidFill>
                <a:srgbClr val="0F2235"/>
              </a:solidFill>
              <a:latin typeface="Arial"/>
              <a:ea typeface="Open Sans"/>
              <a:cs typeface="Arial"/>
            </a:endParaRPr>
          </a:p>
          <a:p>
            <a:endParaRPr lang="en-GB" noProof="1">
              <a:solidFill>
                <a:srgbClr val="0F2235"/>
              </a:solidFill>
              <a:latin typeface="Arial"/>
              <a:ea typeface="Open Sans"/>
              <a:cs typeface="Arial"/>
            </a:endParaRPr>
          </a:p>
        </p:txBody>
      </p:sp>
    </p:spTree>
    <p:extLst>
      <p:ext uri="{BB962C8B-B14F-4D97-AF65-F5344CB8AC3E}">
        <p14:creationId xmlns:p14="http://schemas.microsoft.com/office/powerpoint/2010/main" val="39025014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0172F-043F-FE04-1E54-E3AB9DC5FF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C30BCF-81F7-7539-50A3-78278F804BED}"/>
              </a:ext>
            </a:extLst>
          </p:cNvPr>
          <p:cNvSpPr>
            <a:spLocks noGrp="1"/>
          </p:cNvSpPr>
          <p:nvPr>
            <p:ph type="title"/>
          </p:nvPr>
        </p:nvSpPr>
        <p:spPr/>
        <p:txBody>
          <a:bodyPr/>
          <a:lstStyle/>
          <a:p>
            <a:r>
              <a:rPr lang="en-US" b="1">
                <a:latin typeface="Arial"/>
                <a:cs typeface="Arial"/>
              </a:rPr>
              <a:t>Recap: the persona stories</a:t>
            </a:r>
            <a:endParaRPr lang="en-US" b="1"/>
          </a:p>
        </p:txBody>
      </p:sp>
      <p:pic>
        <p:nvPicPr>
          <p:cNvPr id="3" name="Picture 2" descr="A screenshot of a computer screen&#10;&#10;Description automatically generated">
            <a:extLst>
              <a:ext uri="{FF2B5EF4-FFF2-40B4-BE49-F238E27FC236}">
                <a16:creationId xmlns:a16="http://schemas.microsoft.com/office/drawing/2014/main" id="{06D0B53A-3989-9497-0D0C-AA149929C30F}"/>
              </a:ext>
            </a:extLst>
          </p:cNvPr>
          <p:cNvPicPr>
            <a:picLocks noChangeAspect="1"/>
          </p:cNvPicPr>
          <p:nvPr/>
        </p:nvPicPr>
        <p:blipFill>
          <a:blip r:embed="rId3"/>
          <a:stretch>
            <a:fillRect/>
          </a:stretch>
        </p:blipFill>
        <p:spPr>
          <a:xfrm>
            <a:off x="6828027" y="896730"/>
            <a:ext cx="5029511" cy="7107581"/>
          </a:xfrm>
          <a:prstGeom prst="rect">
            <a:avLst/>
          </a:prstGeom>
          <a:ln>
            <a:solidFill>
              <a:srgbClr val="0F2235"/>
            </a:solidFill>
          </a:ln>
        </p:spPr>
      </p:pic>
      <p:pic>
        <p:nvPicPr>
          <p:cNvPr id="4" name="Picture 3" descr="A close-up of a document&#10;&#10;Description automatically generated">
            <a:extLst>
              <a:ext uri="{FF2B5EF4-FFF2-40B4-BE49-F238E27FC236}">
                <a16:creationId xmlns:a16="http://schemas.microsoft.com/office/drawing/2014/main" id="{5D6B0B18-4B2A-5B14-9198-EC0CB4AB0BAA}"/>
              </a:ext>
            </a:extLst>
          </p:cNvPr>
          <p:cNvPicPr>
            <a:picLocks noChangeAspect="1"/>
          </p:cNvPicPr>
          <p:nvPr/>
        </p:nvPicPr>
        <p:blipFill rotWithShape="1">
          <a:blip r:embed="rId4"/>
          <a:srcRect b="66474"/>
          <a:stretch/>
        </p:blipFill>
        <p:spPr>
          <a:xfrm>
            <a:off x="4713953" y="4212535"/>
            <a:ext cx="4631946" cy="2185681"/>
          </a:xfrm>
          <a:prstGeom prst="rect">
            <a:avLst/>
          </a:prstGeom>
          <a:ln>
            <a:solidFill>
              <a:srgbClr val="0F2235"/>
            </a:solidFill>
          </a:ln>
        </p:spPr>
      </p:pic>
      <p:sp>
        <p:nvSpPr>
          <p:cNvPr id="6" name="TextBox 5">
            <a:extLst>
              <a:ext uri="{FF2B5EF4-FFF2-40B4-BE49-F238E27FC236}">
                <a16:creationId xmlns:a16="http://schemas.microsoft.com/office/drawing/2014/main" id="{90AB187E-0151-55E3-62D4-C55464C4474E}"/>
              </a:ext>
            </a:extLst>
          </p:cNvPr>
          <p:cNvSpPr txBox="1"/>
          <p:nvPr/>
        </p:nvSpPr>
        <p:spPr>
          <a:xfrm>
            <a:off x="1047424" y="1818962"/>
            <a:ext cx="3672861"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0F2235"/>
                </a:solidFill>
                <a:latin typeface="Arial"/>
                <a:cs typeface="Arial"/>
              </a:rPr>
              <a:t>Persona elements</a:t>
            </a:r>
          </a:p>
          <a:p>
            <a:pPr marL="285750" indent="-285750">
              <a:buFont typeface="Wingdings"/>
              <a:buChar char="q"/>
            </a:pPr>
            <a:r>
              <a:rPr lang="en-US">
                <a:solidFill>
                  <a:srgbClr val="0F2235"/>
                </a:solidFill>
                <a:latin typeface="Arial"/>
                <a:cs typeface="Arial"/>
              </a:rPr>
              <a:t>Picture</a:t>
            </a:r>
          </a:p>
          <a:p>
            <a:pPr marL="285750" indent="-285750">
              <a:buFont typeface="Wingdings"/>
              <a:buChar char="q"/>
            </a:pPr>
            <a:r>
              <a:rPr lang="en-US">
                <a:solidFill>
                  <a:srgbClr val="0F2235"/>
                </a:solidFill>
                <a:latin typeface="Arial"/>
                <a:cs typeface="Arial"/>
              </a:rPr>
              <a:t>Name</a:t>
            </a:r>
            <a:endParaRPr lang="en-US">
              <a:solidFill>
                <a:srgbClr val="0F2235"/>
              </a:solidFill>
              <a:ea typeface="Open Sans"/>
              <a:cs typeface="Open Sans"/>
            </a:endParaRPr>
          </a:p>
          <a:p>
            <a:pPr marL="285750" indent="-285750">
              <a:buFont typeface="Wingdings"/>
              <a:buChar char="q"/>
            </a:pPr>
            <a:r>
              <a:rPr lang="en-US">
                <a:solidFill>
                  <a:srgbClr val="0F2235"/>
                </a:solidFill>
                <a:latin typeface="Arial"/>
                <a:cs typeface="Arial"/>
              </a:rPr>
              <a:t>Age</a:t>
            </a:r>
          </a:p>
          <a:p>
            <a:pPr marL="285750" indent="-285750">
              <a:buFont typeface="Wingdings"/>
              <a:buChar char="q"/>
            </a:pPr>
            <a:r>
              <a:rPr lang="en-US">
                <a:solidFill>
                  <a:srgbClr val="0F2235"/>
                </a:solidFill>
                <a:latin typeface="Arial"/>
                <a:cs typeface="Arial"/>
              </a:rPr>
              <a:t>Nationality</a:t>
            </a:r>
          </a:p>
          <a:p>
            <a:pPr marL="285750" indent="-285750">
              <a:buFont typeface="Wingdings"/>
              <a:buChar char="q"/>
            </a:pPr>
            <a:r>
              <a:rPr lang="en-US">
                <a:solidFill>
                  <a:srgbClr val="0F2235"/>
                </a:solidFill>
                <a:latin typeface="Arial"/>
                <a:cs typeface="Arial"/>
              </a:rPr>
              <a:t>Position</a:t>
            </a:r>
          </a:p>
          <a:p>
            <a:pPr marL="285750" indent="-285750">
              <a:buFont typeface="Wingdings"/>
              <a:buChar char="q"/>
            </a:pPr>
            <a:r>
              <a:rPr lang="en-US">
                <a:solidFill>
                  <a:srgbClr val="0F2235"/>
                </a:solidFill>
                <a:latin typeface="Arial"/>
                <a:cs typeface="Arial"/>
              </a:rPr>
              <a:t>Location </a:t>
            </a:r>
          </a:p>
          <a:p>
            <a:pPr marL="285750" indent="-285750">
              <a:buFont typeface="Wingdings"/>
              <a:buChar char="q"/>
            </a:pPr>
            <a:r>
              <a:rPr lang="en-US">
                <a:solidFill>
                  <a:srgbClr val="0F2235"/>
                </a:solidFill>
                <a:latin typeface="Arial"/>
                <a:cs typeface="Arial"/>
              </a:rPr>
              <a:t>Story</a:t>
            </a:r>
          </a:p>
          <a:p>
            <a:endParaRPr lang="en-US">
              <a:solidFill>
                <a:srgbClr val="0F2235"/>
              </a:solidFill>
              <a:latin typeface="Arial"/>
              <a:cs typeface="Arial"/>
            </a:endParaRPr>
          </a:p>
          <a:p>
            <a:r>
              <a:rPr lang="en-US">
                <a:solidFill>
                  <a:srgbClr val="0F2235"/>
                </a:solidFill>
                <a:latin typeface="Arial"/>
                <a:cs typeface="Arial"/>
              </a:rPr>
              <a:t>Each persona is accompanied by instructions and ideas: </a:t>
            </a:r>
            <a:endParaRPr lang="en-US">
              <a:solidFill>
                <a:srgbClr val="0F2235"/>
              </a:solidFill>
              <a:ea typeface="Open Sans"/>
              <a:cs typeface="Open Sans"/>
            </a:endParaRPr>
          </a:p>
          <a:p>
            <a:pPr marL="285750" indent="-285750">
              <a:buFont typeface="Wingdings"/>
              <a:buChar char="q"/>
            </a:pPr>
            <a:r>
              <a:rPr lang="en-US">
                <a:solidFill>
                  <a:srgbClr val="0F2235"/>
                </a:solidFill>
                <a:latin typeface="Arial"/>
                <a:ea typeface="Open Sans"/>
                <a:cs typeface="Arial"/>
              </a:rPr>
              <a:t>Short summary</a:t>
            </a:r>
          </a:p>
          <a:p>
            <a:pPr marL="285750" indent="-285750">
              <a:buFont typeface="Wingdings"/>
              <a:buChar char="q"/>
            </a:pPr>
            <a:r>
              <a:rPr lang="en-US">
                <a:solidFill>
                  <a:srgbClr val="0F2235"/>
                </a:solidFill>
                <a:latin typeface="Arial"/>
                <a:ea typeface="Open Sans"/>
                <a:cs typeface="Arial"/>
              </a:rPr>
              <a:t>Ps that can be covered </a:t>
            </a:r>
            <a:endParaRPr lang="en-US">
              <a:solidFill>
                <a:srgbClr val="0F2235"/>
              </a:solidFill>
              <a:ea typeface="Open Sans"/>
              <a:cs typeface="Open Sans"/>
            </a:endParaRPr>
          </a:p>
          <a:p>
            <a:pPr marL="285750" indent="-285750">
              <a:buFont typeface="Wingdings"/>
              <a:buChar char="q"/>
            </a:pPr>
            <a:r>
              <a:rPr lang="en-US">
                <a:solidFill>
                  <a:srgbClr val="0F2235"/>
                </a:solidFill>
                <a:latin typeface="Arial"/>
                <a:ea typeface="Open Sans"/>
                <a:cs typeface="Arial"/>
              </a:rPr>
              <a:t>Workshop instructions and ideas</a:t>
            </a:r>
            <a:endParaRPr lang="en-US">
              <a:solidFill>
                <a:srgbClr val="0F2235"/>
              </a:solidFill>
              <a:ea typeface="Open Sans"/>
              <a:cs typeface="Open Sans"/>
            </a:endParaRPr>
          </a:p>
        </p:txBody>
      </p:sp>
    </p:spTree>
    <p:extLst>
      <p:ext uri="{BB962C8B-B14F-4D97-AF65-F5344CB8AC3E}">
        <p14:creationId xmlns:p14="http://schemas.microsoft.com/office/powerpoint/2010/main" val="33071112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7D3E0-56AA-D660-237D-05B691BAD965}"/>
              </a:ext>
            </a:extLst>
          </p:cNvPr>
          <p:cNvSpPr>
            <a:spLocks noGrp="1"/>
          </p:cNvSpPr>
          <p:nvPr>
            <p:ph type="title"/>
          </p:nvPr>
        </p:nvSpPr>
        <p:spPr/>
        <p:txBody>
          <a:bodyPr/>
          <a:lstStyle/>
          <a:p>
            <a:r>
              <a:rPr lang="en-GB"/>
              <a:t>Instructions</a:t>
            </a:r>
          </a:p>
        </p:txBody>
      </p:sp>
      <p:sp>
        <p:nvSpPr>
          <p:cNvPr id="3" name="Text Placeholder 2">
            <a:extLst>
              <a:ext uri="{FF2B5EF4-FFF2-40B4-BE49-F238E27FC236}">
                <a16:creationId xmlns:a16="http://schemas.microsoft.com/office/drawing/2014/main" id="{0F75AEB8-D789-45BC-64EB-EEADDE54EB3F}"/>
              </a:ext>
            </a:extLst>
          </p:cNvPr>
          <p:cNvSpPr>
            <a:spLocks noGrp="1"/>
          </p:cNvSpPr>
          <p:nvPr>
            <p:ph type="body" sz="quarter" idx="10"/>
          </p:nvPr>
        </p:nvSpPr>
        <p:spPr>
          <a:xfrm>
            <a:off x="1046163" y="1908313"/>
            <a:ext cx="10026650" cy="4238487"/>
          </a:xfrm>
        </p:spPr>
        <p:txBody>
          <a:bodyPr>
            <a:normAutofit/>
          </a:bodyPr>
          <a:lstStyle/>
          <a:p>
            <a:pPr>
              <a:lnSpc>
                <a:spcPct val="100000"/>
              </a:lnSpc>
            </a:pPr>
            <a:r>
              <a:rPr lang="en-GB" sz="1800">
                <a:solidFill>
                  <a:srgbClr val="964091"/>
                </a:solidFill>
              </a:rPr>
              <a:t>Step 1, in two groups (group 1 Journey Map; group 2 Lotus Blossom):</a:t>
            </a:r>
          </a:p>
          <a:p>
            <a:pPr marL="342900" indent="-342900">
              <a:lnSpc>
                <a:spcPct val="100000"/>
              </a:lnSpc>
              <a:buFont typeface="Arial" panose="020B0604020202020204" pitchFamily="34" charset="0"/>
              <a:buChar char="•"/>
            </a:pPr>
            <a:r>
              <a:rPr lang="en-GB" sz="1800">
                <a:solidFill>
                  <a:schemeClr val="tx1"/>
                </a:solidFill>
              </a:rPr>
              <a:t>Re-read the two personas provided (10 mins)</a:t>
            </a:r>
          </a:p>
          <a:p>
            <a:pPr marL="342900" indent="-342900">
              <a:lnSpc>
                <a:spcPct val="100000"/>
              </a:lnSpc>
              <a:buFont typeface="Arial" panose="020B0604020202020204" pitchFamily="34" charset="0"/>
              <a:buChar char="•"/>
            </a:pPr>
            <a:r>
              <a:rPr lang="en-GB" sz="1800">
                <a:solidFill>
                  <a:schemeClr val="tx1"/>
                </a:solidFill>
              </a:rPr>
              <a:t>Choose one or two trainers/facilitators. Others engage as active participants. Rehearse delivering a mini-training using participatory techniques </a:t>
            </a:r>
            <a:r>
              <a:rPr lang="en-GB" sz="1800" b="1">
                <a:solidFill>
                  <a:schemeClr val="tx1"/>
                </a:solidFill>
              </a:rPr>
              <a:t>(30 mins)</a:t>
            </a:r>
          </a:p>
          <a:p>
            <a:pPr marL="342900" indent="-342900">
              <a:lnSpc>
                <a:spcPct val="100000"/>
              </a:lnSpc>
              <a:buFont typeface="Arial" panose="020B0604020202020204" pitchFamily="34" charset="0"/>
              <a:buChar char="•"/>
            </a:pPr>
            <a:endParaRPr lang="en-GB" sz="1800">
              <a:solidFill>
                <a:schemeClr val="tx1"/>
              </a:solidFill>
            </a:endParaRPr>
          </a:p>
          <a:p>
            <a:pPr>
              <a:lnSpc>
                <a:spcPct val="100000"/>
              </a:lnSpc>
            </a:pPr>
            <a:r>
              <a:rPr lang="en-GB" sz="1800">
                <a:solidFill>
                  <a:srgbClr val="964091"/>
                </a:solidFill>
              </a:rPr>
              <a:t>Step 2, in plenary:</a:t>
            </a:r>
          </a:p>
          <a:p>
            <a:pPr marL="342900" indent="-342900">
              <a:lnSpc>
                <a:spcPct val="100000"/>
              </a:lnSpc>
              <a:buFont typeface="Arial" panose="020B0604020202020204" pitchFamily="34" charset="0"/>
              <a:buChar char="•"/>
            </a:pPr>
            <a:r>
              <a:rPr lang="en-GB" sz="1800">
                <a:solidFill>
                  <a:schemeClr val="tx1"/>
                </a:solidFill>
              </a:rPr>
              <a:t>Train the other group, who are acting as active participants. Group members act as observers (10 minutes for each group)</a:t>
            </a:r>
          </a:p>
          <a:p>
            <a:pPr marL="342900" indent="-342900">
              <a:lnSpc>
                <a:spcPct val="100000"/>
              </a:lnSpc>
              <a:buFont typeface="Arial" panose="020B0604020202020204" pitchFamily="34" charset="0"/>
              <a:buChar char="•"/>
            </a:pPr>
            <a:r>
              <a:rPr lang="en-GB" sz="1800">
                <a:solidFill>
                  <a:schemeClr val="tx1"/>
                </a:solidFill>
              </a:rPr>
              <a:t>Feedback and discussion on how participatory techniques can be used for future trainings (20 mins)</a:t>
            </a:r>
          </a:p>
          <a:p>
            <a:pPr marL="342900" indent="-342900">
              <a:lnSpc>
                <a:spcPct val="100000"/>
              </a:lnSpc>
              <a:buFont typeface="Arial" panose="020B0604020202020204" pitchFamily="34" charset="0"/>
              <a:buChar char="•"/>
            </a:pPr>
            <a:r>
              <a:rPr lang="en-GB" sz="1800">
                <a:solidFill>
                  <a:schemeClr val="tx1"/>
                </a:solidFill>
              </a:rPr>
              <a:t>Note for participants: focus on how you felt during the exercise and not on the content!</a:t>
            </a:r>
          </a:p>
          <a:p>
            <a:pPr>
              <a:lnSpc>
                <a:spcPct val="100000"/>
              </a:lnSpc>
            </a:pPr>
            <a:endParaRPr lang="en-GB" sz="1800"/>
          </a:p>
          <a:p>
            <a:pPr marL="342900" indent="-342900">
              <a:lnSpc>
                <a:spcPct val="100000"/>
              </a:lnSpc>
              <a:buFont typeface="Arial" panose="020B0604020202020204" pitchFamily="34" charset="0"/>
              <a:buChar char="•"/>
            </a:pPr>
            <a:endParaRPr lang="en-GB" sz="1800"/>
          </a:p>
          <a:p>
            <a:pPr marL="342900" indent="-342900">
              <a:lnSpc>
                <a:spcPct val="100000"/>
              </a:lnSpc>
              <a:buFont typeface="Arial" panose="020B0604020202020204" pitchFamily="34" charset="0"/>
              <a:buChar char="•"/>
            </a:pPr>
            <a:endParaRPr lang="en-GB" sz="1800"/>
          </a:p>
        </p:txBody>
      </p:sp>
    </p:spTree>
    <p:extLst>
      <p:ext uri="{BB962C8B-B14F-4D97-AF65-F5344CB8AC3E}">
        <p14:creationId xmlns:p14="http://schemas.microsoft.com/office/powerpoint/2010/main" val="23103542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D0482-A499-470E-FAF8-199270B637AE}"/>
              </a:ext>
            </a:extLst>
          </p:cNvPr>
          <p:cNvSpPr>
            <a:spLocks noGrp="1"/>
          </p:cNvSpPr>
          <p:nvPr>
            <p:ph type="title"/>
          </p:nvPr>
        </p:nvSpPr>
        <p:spPr/>
        <p:txBody>
          <a:bodyPr/>
          <a:lstStyle/>
          <a:p>
            <a:r>
              <a:rPr lang="en-GB"/>
              <a:t>Instructions for group 1</a:t>
            </a:r>
          </a:p>
        </p:txBody>
      </p:sp>
      <p:sp>
        <p:nvSpPr>
          <p:cNvPr id="3" name="Text Placeholder 2">
            <a:extLst>
              <a:ext uri="{FF2B5EF4-FFF2-40B4-BE49-F238E27FC236}">
                <a16:creationId xmlns:a16="http://schemas.microsoft.com/office/drawing/2014/main" id="{BEFFD4EB-3C18-AA34-A812-35F14FEBD4A3}"/>
              </a:ext>
            </a:extLst>
          </p:cNvPr>
          <p:cNvSpPr>
            <a:spLocks noGrp="1"/>
          </p:cNvSpPr>
          <p:nvPr>
            <p:ph type="body" sz="quarter" idx="10"/>
          </p:nvPr>
        </p:nvSpPr>
        <p:spPr/>
        <p:txBody>
          <a:bodyPr>
            <a:normAutofit fontScale="85000" lnSpcReduction="20000"/>
          </a:bodyPr>
          <a:lstStyle/>
          <a:p>
            <a:r>
              <a:rPr lang="en-GB"/>
              <a:t>With your selected persona, you will create a journey map. Start from the point at which the persona first encounters a challenge related to gender-based violence and map out each step of their experience within the institution. Consider their interactions, the emotional highs and lows, and the institutional responses they encounter. Focus on identifying critical moments where the persona felt supported or let down by the system.</a:t>
            </a:r>
          </a:p>
          <a:p>
            <a:endParaRPr lang="en-GB"/>
          </a:p>
          <a:p>
            <a:r>
              <a:rPr lang="en-GB"/>
              <a:t>What barriers does the persona face? How does the institutional culture impact their experience? What changes could be made at each touchpoint to better support the persona? Are there any existing policies that help or hinder their journey?</a:t>
            </a:r>
          </a:p>
          <a:p>
            <a:endParaRPr lang="en-GB"/>
          </a:p>
        </p:txBody>
      </p:sp>
    </p:spTree>
    <p:extLst>
      <p:ext uri="{BB962C8B-B14F-4D97-AF65-F5344CB8AC3E}">
        <p14:creationId xmlns:p14="http://schemas.microsoft.com/office/powerpoint/2010/main" val="184785933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A4EDAFA-014E-8CF1-4699-B91E9CDFF9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AFEEED-2682-881C-C819-6202BB6CE796}"/>
              </a:ext>
            </a:extLst>
          </p:cNvPr>
          <p:cNvSpPr>
            <a:spLocks noGrp="1"/>
          </p:cNvSpPr>
          <p:nvPr>
            <p:ph type="title"/>
          </p:nvPr>
        </p:nvSpPr>
        <p:spPr/>
        <p:txBody>
          <a:bodyPr/>
          <a:lstStyle/>
          <a:p>
            <a:r>
              <a:rPr lang="en-GB"/>
              <a:t>Instructions for group 2</a:t>
            </a:r>
          </a:p>
        </p:txBody>
      </p:sp>
      <p:sp>
        <p:nvSpPr>
          <p:cNvPr id="3" name="Text Placeholder 2">
            <a:extLst>
              <a:ext uri="{FF2B5EF4-FFF2-40B4-BE49-F238E27FC236}">
                <a16:creationId xmlns:a16="http://schemas.microsoft.com/office/drawing/2014/main" id="{CBBAEF92-AB57-2A73-B1CB-064F53E97CCD}"/>
              </a:ext>
            </a:extLst>
          </p:cNvPr>
          <p:cNvSpPr>
            <a:spLocks noGrp="1"/>
          </p:cNvSpPr>
          <p:nvPr>
            <p:ph type="body" sz="quarter" idx="10"/>
          </p:nvPr>
        </p:nvSpPr>
        <p:spPr/>
        <p:txBody>
          <a:bodyPr>
            <a:normAutofit fontScale="85000" lnSpcReduction="20000"/>
          </a:bodyPr>
          <a:lstStyle/>
          <a:p>
            <a:r>
              <a:rPr lang="en-GB"/>
              <a:t>With your selected persona, you will use a Lotus Blossom diagram to brainstorm how institutions can better respond to gender-based violence. Place the central challenge or institutional gap your persona faces in the centre of your Lotus Blossom. For example, "Institutional Support Gaps in Responding to Gender-Based Violence.”</a:t>
            </a:r>
          </a:p>
          <a:p>
            <a:endParaRPr lang="en-GB"/>
          </a:p>
          <a:p>
            <a:r>
              <a:rPr lang="en-GB"/>
              <a:t>Around this central theme, brainstorm eight broad areas where institutional responses could be improved. For each of the eight areas identified, develop eight specific actions or improvements institutions can implement to better respond to your persona’s experience of gender-based violence.</a:t>
            </a:r>
          </a:p>
          <a:p>
            <a:endParaRPr lang="en-GB"/>
          </a:p>
        </p:txBody>
      </p:sp>
    </p:spTree>
    <p:extLst>
      <p:ext uri="{BB962C8B-B14F-4D97-AF65-F5344CB8AC3E}">
        <p14:creationId xmlns:p14="http://schemas.microsoft.com/office/powerpoint/2010/main" val="274061988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BFA4B-64DC-5A8B-223C-B4CF6794AF55}"/>
              </a:ext>
            </a:extLst>
          </p:cNvPr>
          <p:cNvSpPr>
            <a:spLocks noGrp="1"/>
          </p:cNvSpPr>
          <p:nvPr>
            <p:ph type="title"/>
          </p:nvPr>
        </p:nvSpPr>
        <p:spPr/>
        <p:txBody>
          <a:bodyPr/>
          <a:lstStyle/>
          <a:p>
            <a:r>
              <a:rPr lang="en-GB"/>
              <a:t>Key take aways…</a:t>
            </a:r>
          </a:p>
        </p:txBody>
      </p:sp>
      <p:sp>
        <p:nvSpPr>
          <p:cNvPr id="3" name="Text Placeholder 2">
            <a:extLst>
              <a:ext uri="{FF2B5EF4-FFF2-40B4-BE49-F238E27FC236}">
                <a16:creationId xmlns:a16="http://schemas.microsoft.com/office/drawing/2014/main" id="{EDF1688C-4D62-EA63-0EDC-9635DD4A073E}"/>
              </a:ext>
            </a:extLst>
          </p:cNvPr>
          <p:cNvSpPr>
            <a:spLocks noGrp="1"/>
          </p:cNvSpPr>
          <p:nvPr>
            <p:ph type="body" sz="quarter" idx="10"/>
          </p:nvPr>
        </p:nvSpPr>
        <p:spPr/>
        <p:txBody>
          <a:bodyPr/>
          <a:lstStyle/>
          <a:p>
            <a:r>
              <a:rPr lang="en-GB">
                <a:solidFill>
                  <a:srgbClr val="964091"/>
                </a:solidFill>
              </a:rPr>
              <a:t>What did you learn?</a:t>
            </a:r>
          </a:p>
          <a:p>
            <a:endParaRPr lang="en-GB">
              <a:solidFill>
                <a:srgbClr val="964091"/>
              </a:solidFill>
            </a:endParaRPr>
          </a:p>
          <a:p>
            <a:r>
              <a:rPr lang="en-GB">
                <a:solidFill>
                  <a:srgbClr val="964091"/>
                </a:solidFill>
              </a:rPr>
              <a:t>What was most challenging?</a:t>
            </a:r>
          </a:p>
          <a:p>
            <a:endParaRPr lang="en-GB">
              <a:solidFill>
                <a:srgbClr val="964091"/>
              </a:solidFill>
            </a:endParaRPr>
          </a:p>
          <a:p>
            <a:r>
              <a:rPr lang="en-GB">
                <a:solidFill>
                  <a:srgbClr val="964091"/>
                </a:solidFill>
              </a:rPr>
              <a:t>How will you use these techniques as a trainer?</a:t>
            </a:r>
          </a:p>
          <a:p>
            <a:endParaRPr lang="en-GB"/>
          </a:p>
        </p:txBody>
      </p:sp>
    </p:spTree>
    <p:extLst>
      <p:ext uri="{BB962C8B-B14F-4D97-AF65-F5344CB8AC3E}">
        <p14:creationId xmlns:p14="http://schemas.microsoft.com/office/powerpoint/2010/main" val="182876738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A8310-E4DE-4E86-A55F-4EF490ED93CD}"/>
            </a:ext>
          </a:extLst>
        </p:cNvPr>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AF1F23A2-5C17-95B4-20DE-5D19CBE5C5AF}"/>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65</a:t>
            </a:fld>
            <a:endParaRPr lang="fr-FR"/>
          </a:p>
        </p:txBody>
      </p:sp>
      <p:sp>
        <p:nvSpPr>
          <p:cNvPr id="8" name="TextBox 11">
            <a:extLst>
              <a:ext uri="{FF2B5EF4-FFF2-40B4-BE49-F238E27FC236}">
                <a16:creationId xmlns:a16="http://schemas.microsoft.com/office/drawing/2014/main" id="{D2ED944B-DA94-C25F-EE6F-CBA871589060}"/>
              </a:ext>
            </a:extLst>
          </p:cNvPr>
          <p:cNvSpPr txBox="1">
            <a:spLocks/>
          </p:cNvSpPr>
          <p:nvPr/>
        </p:nvSpPr>
        <p:spPr>
          <a:xfrm>
            <a:off x="1422772" y="2547033"/>
            <a:ext cx="9350516" cy="880947"/>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lnSpc>
                <a:spcPct val="130000"/>
              </a:lnSpc>
            </a:pPr>
            <a:r>
              <a:rPr lang="en-US" sz="4400" b="1">
                <a:solidFill>
                  <a:srgbClr val="964091"/>
                </a:solidFill>
                <a:latin typeface="Arial"/>
                <a:cs typeface="Calibri"/>
              </a:rPr>
              <a:t>Reflections</a:t>
            </a:r>
          </a:p>
        </p:txBody>
      </p:sp>
      <p:sp>
        <p:nvSpPr>
          <p:cNvPr id="9" name="TextBox 8">
            <a:extLst>
              <a:ext uri="{FF2B5EF4-FFF2-40B4-BE49-F238E27FC236}">
                <a16:creationId xmlns:a16="http://schemas.microsoft.com/office/drawing/2014/main" id="{3DE9C75A-50E3-75C2-8AD5-7CD7196CB2AA}"/>
              </a:ext>
            </a:extLst>
          </p:cNvPr>
          <p:cNvSpPr txBox="1"/>
          <p:nvPr/>
        </p:nvSpPr>
        <p:spPr>
          <a:xfrm>
            <a:off x="3054522" y="3579684"/>
            <a:ext cx="607923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i="1">
                <a:latin typeface="Arial"/>
                <a:cs typeface="Segoe UI"/>
              </a:rPr>
              <a:t>Feel free to share key takeaways and challenging moments</a:t>
            </a:r>
            <a:endParaRPr lang="en-US" sz="2400">
              <a:ea typeface="Open Sans"/>
              <a:cs typeface="Open Sans"/>
            </a:endParaRPr>
          </a:p>
        </p:txBody>
      </p:sp>
    </p:spTree>
    <p:extLst>
      <p:ext uri="{BB962C8B-B14F-4D97-AF65-F5344CB8AC3E}">
        <p14:creationId xmlns:p14="http://schemas.microsoft.com/office/powerpoint/2010/main" val="327790888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2AF2D-15E0-6FCD-B597-A5838D29485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5EEEC769-3F94-978B-B143-2FDD11EC46BA}"/>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b="1">
                <a:latin typeface="Arial"/>
                <a:cs typeface="Arial"/>
              </a:rPr>
              <a:t>Programme of DAY 2 </a:t>
            </a:r>
            <a:r>
              <a:rPr lang="en-GB" b="1">
                <a:solidFill>
                  <a:srgbClr val="FF0000"/>
                </a:solidFill>
                <a:latin typeface="Arial"/>
                <a:cs typeface="Arial"/>
              </a:rPr>
              <a:t>(time to be adapted)</a:t>
            </a:r>
            <a:endParaRPr lang="en-GB" b="1"/>
          </a:p>
        </p:txBody>
      </p:sp>
      <p:sp>
        <p:nvSpPr>
          <p:cNvPr id="4" name="ZoneTexte 4">
            <a:extLst>
              <a:ext uri="{FF2B5EF4-FFF2-40B4-BE49-F238E27FC236}">
                <a16:creationId xmlns:a16="http://schemas.microsoft.com/office/drawing/2014/main" id="{59CF81C0-CC6F-652C-E65A-A396E50EC4AC}"/>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2" name="ZoneTexte 5">
            <a:extLst>
              <a:ext uri="{FF2B5EF4-FFF2-40B4-BE49-F238E27FC236}">
                <a16:creationId xmlns:a16="http://schemas.microsoft.com/office/drawing/2014/main" id="{A58458EC-1DC7-DED8-F4CD-BB4A8706E1EE}"/>
              </a:ext>
            </a:extLst>
          </p:cNvPr>
          <p:cNvSpPr txBox="1"/>
          <p:nvPr/>
        </p:nvSpPr>
        <p:spPr>
          <a:xfrm>
            <a:off x="1048006" y="2130178"/>
            <a:ext cx="11155302"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latin typeface="Arial"/>
                <a:cs typeface="Arial"/>
              </a:rPr>
              <a:t>13:00 – 14:45	</a:t>
            </a:r>
            <a:r>
              <a:rPr lang="en-US">
                <a:latin typeface="Arial"/>
                <a:cs typeface="Arial"/>
              </a:rPr>
              <a:t>Welcome and presentation of Day 2</a:t>
            </a:r>
          </a:p>
          <a:p>
            <a:r>
              <a:rPr lang="en-US">
                <a:latin typeface="Arial"/>
                <a:cs typeface="Arial"/>
              </a:rPr>
              <a:t>		How to create a safe space respecting the GE standards</a:t>
            </a:r>
          </a:p>
          <a:p>
            <a:r>
              <a:rPr lang="en-US">
                <a:latin typeface="Arial"/>
                <a:cs typeface="Arial"/>
              </a:rPr>
              <a:t>		Using the </a:t>
            </a:r>
            <a:r>
              <a:rPr lang="en-US" err="1">
                <a:latin typeface="Arial"/>
                <a:cs typeface="Arial"/>
              </a:rPr>
              <a:t>UniSAFE</a:t>
            </a:r>
            <a:r>
              <a:rPr lang="en-US">
                <a:latin typeface="Arial"/>
                <a:cs typeface="Arial"/>
              </a:rPr>
              <a:t>/ </a:t>
            </a:r>
            <a:r>
              <a:rPr lang="en-US" err="1">
                <a:latin typeface="Arial"/>
                <a:cs typeface="Arial"/>
              </a:rPr>
              <a:t>GenderSAFE</a:t>
            </a:r>
            <a:r>
              <a:rPr lang="en-US">
                <a:latin typeface="Arial"/>
                <a:cs typeface="Arial"/>
              </a:rPr>
              <a:t> scripts</a:t>
            </a:r>
          </a:p>
          <a:p>
            <a:endParaRPr lang="fr-FR">
              <a:solidFill>
                <a:srgbClr val="0F2235"/>
              </a:solidFill>
              <a:latin typeface="Arial"/>
              <a:ea typeface="Open Sans"/>
              <a:cs typeface="Arial"/>
            </a:endParaRPr>
          </a:p>
          <a:p>
            <a:r>
              <a:rPr lang="en-US" b="1">
                <a:latin typeface="Arial"/>
                <a:cs typeface="Arial"/>
              </a:rPr>
              <a:t>14:45 – 15:00	</a:t>
            </a:r>
            <a:r>
              <a:rPr lang="en-US">
                <a:latin typeface="Arial"/>
                <a:cs typeface="Arial"/>
              </a:rPr>
              <a:t>Break</a:t>
            </a:r>
            <a:endParaRPr lang="fr-FR">
              <a:solidFill>
                <a:srgbClr val="0F2235"/>
              </a:solidFill>
              <a:latin typeface="Arial"/>
              <a:ea typeface="Open Sans"/>
              <a:cs typeface="Arial"/>
            </a:endParaRPr>
          </a:p>
          <a:p>
            <a:endParaRPr lang="fr-FR" b="1">
              <a:solidFill>
                <a:srgbClr val="0F2235"/>
              </a:solidFill>
              <a:latin typeface="Arial"/>
              <a:ea typeface="Open Sans"/>
              <a:cs typeface="Arial"/>
            </a:endParaRPr>
          </a:p>
          <a:p>
            <a:r>
              <a:rPr lang="en-US" b="1">
                <a:latin typeface="Arial"/>
                <a:cs typeface="Arial"/>
              </a:rPr>
              <a:t>15:00 </a:t>
            </a:r>
            <a:r>
              <a:rPr lang="en-GB" b="1" noProof="1">
                <a:latin typeface="Arial"/>
                <a:cs typeface="Arial"/>
              </a:rPr>
              <a:t>–</a:t>
            </a:r>
            <a:r>
              <a:rPr lang="en-US" b="1">
                <a:latin typeface="Arial"/>
                <a:cs typeface="Arial"/>
              </a:rPr>
              <a:t> 17:00	</a:t>
            </a:r>
            <a:r>
              <a:rPr lang="en-US">
                <a:latin typeface="Arial"/>
                <a:cs typeface="Arial"/>
              </a:rPr>
              <a:t>Exercise: Designing a training session </a:t>
            </a:r>
          </a:p>
          <a:p>
            <a:r>
              <a:rPr lang="en-US">
                <a:latin typeface="Arial"/>
                <a:cs typeface="Arial"/>
              </a:rPr>
              <a:t>		Presentation of the group activity results and reflections</a:t>
            </a:r>
          </a:p>
          <a:p>
            <a:r>
              <a:rPr lang="en-US">
                <a:latin typeface="Arial"/>
                <a:cs typeface="Arial"/>
              </a:rPr>
              <a:t>		Key take aways</a:t>
            </a:r>
          </a:p>
          <a:p>
            <a:endParaRPr lang="fr-FR">
              <a:solidFill>
                <a:srgbClr val="0F2235"/>
              </a:solidFill>
              <a:latin typeface="Arial"/>
              <a:ea typeface="Open Sans"/>
              <a:cs typeface="Arial"/>
            </a:endParaRPr>
          </a:p>
        </p:txBody>
      </p:sp>
    </p:spTree>
    <p:extLst>
      <p:ext uri="{BB962C8B-B14F-4D97-AF65-F5344CB8AC3E}">
        <p14:creationId xmlns:p14="http://schemas.microsoft.com/office/powerpoint/2010/main" val="101251589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6CDF67-9453-6000-D66B-2469C3E05600}"/>
            </a:ext>
          </a:extLst>
        </p:cNvPr>
        <p:cNvGrpSpPr/>
        <p:nvPr/>
      </p:nvGrpSpPr>
      <p:grpSpPr>
        <a:xfrm>
          <a:off x="0" y="0"/>
          <a:ext cx="0" cy="0"/>
          <a:chOff x="0" y="0"/>
          <a:chExt cx="0" cy="0"/>
        </a:xfrm>
      </p:grpSpPr>
      <p:sp>
        <p:nvSpPr>
          <p:cNvPr id="16" name="Title 1">
            <a:extLst>
              <a:ext uri="{FF2B5EF4-FFF2-40B4-BE49-F238E27FC236}">
                <a16:creationId xmlns:a16="http://schemas.microsoft.com/office/drawing/2014/main" id="{82326F89-F01B-F8FB-F455-4CEBD5D8AB91}"/>
              </a:ext>
            </a:extLst>
          </p:cNvPr>
          <p:cNvSpPr txBox="1">
            <a:spLocks/>
          </p:cNvSpPr>
          <p:nvPr/>
        </p:nvSpPr>
        <p:spPr>
          <a:xfrm>
            <a:off x="3887826" y="2690250"/>
            <a:ext cx="4845241" cy="641597"/>
          </a:xfrm>
          <a:prstGeom prst="rect">
            <a:avLst/>
          </a:prstGeom>
        </p:spPr>
        <p:txBody>
          <a:bodyPr/>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sz="6600">
                <a:solidFill>
                  <a:schemeClr val="bg1"/>
                </a:solidFill>
                <a:latin typeface="Arial" panose="020B0604020202020204" pitchFamily="34" charset="0"/>
                <a:cs typeface="Arial" panose="020B0604020202020204" pitchFamily="34" charset="0"/>
              </a:rPr>
              <a:t>Thank you!</a:t>
            </a:r>
          </a:p>
        </p:txBody>
      </p:sp>
      <p:sp>
        <p:nvSpPr>
          <p:cNvPr id="11" name="TextBox 5">
            <a:extLst>
              <a:ext uri="{FF2B5EF4-FFF2-40B4-BE49-F238E27FC236}">
                <a16:creationId xmlns:a16="http://schemas.microsoft.com/office/drawing/2014/main" id="{F0F8B451-EBFF-79BB-31D8-9BB177DA4E10}"/>
              </a:ext>
            </a:extLst>
          </p:cNvPr>
          <p:cNvSpPr txBox="1"/>
          <p:nvPr/>
        </p:nvSpPr>
        <p:spPr>
          <a:xfrm>
            <a:off x="4545420" y="3826398"/>
            <a:ext cx="5171287" cy="369332"/>
          </a:xfrm>
          <a:prstGeom prst="rect">
            <a:avLst/>
          </a:prstGeom>
          <a:noFill/>
        </p:spPr>
        <p:txBody>
          <a:bodyPr wrap="none" lIns="0" rIns="0" rtlCol="0">
            <a:spAutoFit/>
          </a:bodyPr>
          <a:lstStyle/>
          <a:p>
            <a:r>
              <a:rPr lang="en-US">
                <a:solidFill>
                  <a:srgbClr val="5792CE"/>
                </a:solidFill>
                <a:latin typeface="Arial" panose="020B0604020202020204" pitchFamily="34" charset="0"/>
                <a:ea typeface="Open Sans" charset="0"/>
                <a:cs typeface="Arial" panose="020B0604020202020204" pitchFamily="34" charset="0"/>
              </a:rPr>
              <a:t>Follow us! </a:t>
            </a:r>
            <a:r>
              <a:rPr lang="en-US">
                <a:solidFill>
                  <a:schemeClr val="bg1"/>
                </a:solidFill>
                <a:latin typeface="Arial" panose="020B0604020202020204" pitchFamily="34" charset="0"/>
                <a:ea typeface="Open Sans" charset="0"/>
                <a:cs typeface="Arial" panose="020B0604020202020204" pitchFamily="34" charset="0"/>
              </a:rPr>
              <a:t>@GenderSAFE_gender-based violence</a:t>
            </a:r>
          </a:p>
        </p:txBody>
      </p:sp>
      <p:sp>
        <p:nvSpPr>
          <p:cNvPr id="12" name="Freeform 11">
            <a:extLst>
              <a:ext uri="{FF2B5EF4-FFF2-40B4-BE49-F238E27FC236}">
                <a16:creationId xmlns:a16="http://schemas.microsoft.com/office/drawing/2014/main" id="{9E5CF0BE-C54A-FECB-9AA0-236D4C41D7F3}"/>
              </a:ext>
            </a:extLst>
          </p:cNvPr>
          <p:cNvSpPr>
            <a:spLocks/>
          </p:cNvSpPr>
          <p:nvPr/>
        </p:nvSpPr>
        <p:spPr bwMode="auto">
          <a:xfrm>
            <a:off x="4168794" y="3909401"/>
            <a:ext cx="241909" cy="203326"/>
          </a:xfrm>
          <a:custGeom>
            <a:avLst/>
            <a:gdLst>
              <a:gd name="T0" fmla="*/ 387 w 436"/>
              <a:gd name="T1" fmla="*/ 133 h 363"/>
              <a:gd name="T2" fmla="*/ 434 w 436"/>
              <a:gd name="T3" fmla="*/ 105 h 363"/>
              <a:gd name="T4" fmla="*/ 383 w 436"/>
              <a:gd name="T5" fmla="*/ 110 h 363"/>
              <a:gd name="T6" fmla="*/ 380 w 436"/>
              <a:gd name="T7" fmla="*/ 100 h 363"/>
              <a:gd name="T8" fmla="*/ 288 w 436"/>
              <a:gd name="T9" fmla="*/ 28 h 363"/>
              <a:gd name="T10" fmla="*/ 298 w 436"/>
              <a:gd name="T11" fmla="*/ 24 h 363"/>
              <a:gd name="T12" fmla="*/ 325 w 436"/>
              <a:gd name="T13" fmla="*/ 9 h 363"/>
              <a:gd name="T14" fmla="*/ 283 w 436"/>
              <a:gd name="T15" fmla="*/ 17 h 363"/>
              <a:gd name="T16" fmla="*/ 306 w 436"/>
              <a:gd name="T17" fmla="*/ 0 h 363"/>
              <a:gd name="T18" fmla="*/ 272 w 436"/>
              <a:gd name="T19" fmla="*/ 16 h 363"/>
              <a:gd name="T20" fmla="*/ 278 w 436"/>
              <a:gd name="T21" fmla="*/ 3 h 363"/>
              <a:gd name="T22" fmla="*/ 210 w 436"/>
              <a:gd name="T23" fmla="*/ 108 h 363"/>
              <a:gd name="T24" fmla="*/ 177 w 436"/>
              <a:gd name="T25" fmla="*/ 82 h 363"/>
              <a:gd name="T26" fmla="*/ 65 w 436"/>
              <a:gd name="T27" fmla="*/ 32 h 363"/>
              <a:gd name="T28" fmla="*/ 103 w 436"/>
              <a:gd name="T29" fmla="*/ 87 h 363"/>
              <a:gd name="T30" fmla="*/ 76 w 436"/>
              <a:gd name="T31" fmla="*/ 90 h 363"/>
              <a:gd name="T32" fmla="*/ 125 w 436"/>
              <a:gd name="T33" fmla="*/ 134 h 363"/>
              <a:gd name="T34" fmla="*/ 95 w 436"/>
              <a:gd name="T35" fmla="*/ 145 h 363"/>
              <a:gd name="T36" fmla="*/ 148 w 436"/>
              <a:gd name="T37" fmla="*/ 172 h 363"/>
              <a:gd name="T38" fmla="*/ 162 w 436"/>
              <a:gd name="T39" fmla="*/ 209 h 363"/>
              <a:gd name="T40" fmla="*/ 0 w 436"/>
              <a:gd name="T41" fmla="*/ 213 h 363"/>
              <a:gd name="T42" fmla="*/ 384 w 436"/>
              <a:gd name="T43" fmla="*/ 158 h 363"/>
              <a:gd name="T44" fmla="*/ 436 w 436"/>
              <a:gd name="T45" fmla="*/ 138 h 363"/>
              <a:gd name="T46" fmla="*/ 387 w 436"/>
              <a:gd name="T47" fmla="*/ 13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6" h="363">
                <a:moveTo>
                  <a:pt x="387" y="133"/>
                </a:moveTo>
                <a:cubicBezTo>
                  <a:pt x="411" y="131"/>
                  <a:pt x="428" y="120"/>
                  <a:pt x="434" y="105"/>
                </a:cubicBezTo>
                <a:cubicBezTo>
                  <a:pt x="425" y="110"/>
                  <a:pt x="398" y="116"/>
                  <a:pt x="383" y="110"/>
                </a:cubicBezTo>
                <a:cubicBezTo>
                  <a:pt x="382" y="107"/>
                  <a:pt x="381" y="104"/>
                  <a:pt x="380" y="100"/>
                </a:cubicBezTo>
                <a:cubicBezTo>
                  <a:pt x="369" y="58"/>
                  <a:pt x="329" y="24"/>
                  <a:pt x="288" y="28"/>
                </a:cubicBezTo>
                <a:cubicBezTo>
                  <a:pt x="291" y="27"/>
                  <a:pt x="295" y="26"/>
                  <a:pt x="298" y="24"/>
                </a:cubicBezTo>
                <a:cubicBezTo>
                  <a:pt x="303" y="23"/>
                  <a:pt x="329" y="18"/>
                  <a:pt x="325" y="9"/>
                </a:cubicBezTo>
                <a:cubicBezTo>
                  <a:pt x="322" y="1"/>
                  <a:pt x="289" y="15"/>
                  <a:pt x="283" y="17"/>
                </a:cubicBezTo>
                <a:cubicBezTo>
                  <a:pt x="291" y="14"/>
                  <a:pt x="304" y="9"/>
                  <a:pt x="306" y="0"/>
                </a:cubicBezTo>
                <a:cubicBezTo>
                  <a:pt x="293" y="1"/>
                  <a:pt x="281" y="7"/>
                  <a:pt x="272" y="16"/>
                </a:cubicBezTo>
                <a:cubicBezTo>
                  <a:pt x="275" y="12"/>
                  <a:pt x="278" y="8"/>
                  <a:pt x="278" y="3"/>
                </a:cubicBezTo>
                <a:cubicBezTo>
                  <a:pt x="245" y="24"/>
                  <a:pt x="226" y="67"/>
                  <a:pt x="210" y="108"/>
                </a:cubicBezTo>
                <a:cubicBezTo>
                  <a:pt x="198" y="96"/>
                  <a:pt x="187" y="87"/>
                  <a:pt x="177" y="82"/>
                </a:cubicBezTo>
                <a:cubicBezTo>
                  <a:pt x="150" y="67"/>
                  <a:pt x="117" y="51"/>
                  <a:pt x="65" y="32"/>
                </a:cubicBezTo>
                <a:cubicBezTo>
                  <a:pt x="64" y="49"/>
                  <a:pt x="74" y="72"/>
                  <a:pt x="103" y="87"/>
                </a:cubicBezTo>
                <a:cubicBezTo>
                  <a:pt x="96" y="86"/>
                  <a:pt x="85" y="88"/>
                  <a:pt x="76" y="90"/>
                </a:cubicBezTo>
                <a:cubicBezTo>
                  <a:pt x="80" y="110"/>
                  <a:pt x="92" y="126"/>
                  <a:pt x="125" y="134"/>
                </a:cubicBezTo>
                <a:cubicBezTo>
                  <a:pt x="110" y="135"/>
                  <a:pt x="102" y="138"/>
                  <a:pt x="95" y="145"/>
                </a:cubicBezTo>
                <a:cubicBezTo>
                  <a:pt x="102" y="159"/>
                  <a:pt x="118" y="175"/>
                  <a:pt x="148" y="172"/>
                </a:cubicBezTo>
                <a:cubicBezTo>
                  <a:pt x="115" y="186"/>
                  <a:pt x="135" y="213"/>
                  <a:pt x="162" y="209"/>
                </a:cubicBezTo>
                <a:cubicBezTo>
                  <a:pt x="116" y="257"/>
                  <a:pt x="42" y="253"/>
                  <a:pt x="0" y="213"/>
                </a:cubicBezTo>
                <a:cubicBezTo>
                  <a:pt x="110" y="363"/>
                  <a:pt x="348" y="302"/>
                  <a:pt x="384" y="158"/>
                </a:cubicBezTo>
                <a:cubicBezTo>
                  <a:pt x="411" y="158"/>
                  <a:pt x="426" y="148"/>
                  <a:pt x="436" y="138"/>
                </a:cubicBezTo>
                <a:cubicBezTo>
                  <a:pt x="421" y="141"/>
                  <a:pt x="398" y="138"/>
                  <a:pt x="387" y="133"/>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82338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92270-8E29-78F0-0135-462746001E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10EB7E-32CB-93FB-20AD-F499002FF0D9}"/>
              </a:ext>
            </a:extLst>
          </p:cNvPr>
          <p:cNvSpPr>
            <a:spLocks noGrp="1"/>
          </p:cNvSpPr>
          <p:nvPr>
            <p:ph type="title"/>
          </p:nvPr>
        </p:nvSpPr>
        <p:spPr>
          <a:xfrm>
            <a:off x="4218489" y="2885212"/>
            <a:ext cx="3758364" cy="1861285"/>
          </a:xfrm>
        </p:spPr>
        <p:txBody>
          <a:bodyPr/>
          <a:lstStyle/>
          <a:p>
            <a:pPr algn="ctr"/>
            <a:r>
              <a:rPr lang="en-US" sz="5400">
                <a:latin typeface="Arial"/>
                <a:cs typeface="Arial"/>
              </a:rPr>
              <a:t>Day 2</a:t>
            </a:r>
            <a:endParaRPr lang="en-US" sz="5400"/>
          </a:p>
        </p:txBody>
      </p:sp>
    </p:spTree>
    <p:extLst>
      <p:ext uri="{BB962C8B-B14F-4D97-AF65-F5344CB8AC3E}">
        <p14:creationId xmlns:p14="http://schemas.microsoft.com/office/powerpoint/2010/main" val="7275730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75A2AE-7ED5-5073-8DB4-F48E1E68EE90}"/>
            </a:ext>
          </a:extLst>
        </p:cNvPr>
        <p:cNvGrpSpPr/>
        <p:nvPr/>
      </p:nvGrpSpPr>
      <p:grpSpPr>
        <a:xfrm>
          <a:off x="0" y="0"/>
          <a:ext cx="0" cy="0"/>
          <a:chOff x="0" y="0"/>
          <a:chExt cx="0" cy="0"/>
        </a:xfrm>
      </p:grpSpPr>
      <p:sp>
        <p:nvSpPr>
          <p:cNvPr id="4" name="TextBox 7">
            <a:extLst>
              <a:ext uri="{FF2B5EF4-FFF2-40B4-BE49-F238E27FC236}">
                <a16:creationId xmlns:a16="http://schemas.microsoft.com/office/drawing/2014/main" id="{8EC413DA-F45A-1AC6-04C3-B2758A6B4DD4}"/>
              </a:ext>
            </a:extLst>
          </p:cNvPr>
          <p:cNvSpPr txBox="1"/>
          <p:nvPr/>
        </p:nvSpPr>
        <p:spPr>
          <a:xfrm>
            <a:off x="943030" y="4762091"/>
            <a:ext cx="7306448" cy="584775"/>
          </a:xfrm>
          <a:prstGeom prst="rect">
            <a:avLst/>
          </a:prstGeom>
          <a:noFill/>
        </p:spPr>
        <p:txBody>
          <a:bodyPr wrap="square" lIns="0" tIns="45720" rIns="0" bIns="45720" rtlCol="0" anchor="t">
            <a:spAutoFit/>
          </a:bodyPr>
          <a:lstStyle/>
          <a:p>
            <a:endParaRPr lang="en-US" sz="3200">
              <a:solidFill>
                <a:srgbClr val="5792CE"/>
              </a:solidFill>
              <a:latin typeface="Arial" panose="020B0604020202020204" pitchFamily="34" charset="0"/>
              <a:ea typeface="Open Sans" charset="0"/>
              <a:cs typeface="Arial" panose="020B0604020202020204" pitchFamily="34" charset="0"/>
            </a:endParaRPr>
          </a:p>
        </p:txBody>
      </p:sp>
      <p:sp>
        <p:nvSpPr>
          <p:cNvPr id="2" name="Title 1">
            <a:extLst>
              <a:ext uri="{FF2B5EF4-FFF2-40B4-BE49-F238E27FC236}">
                <a16:creationId xmlns:a16="http://schemas.microsoft.com/office/drawing/2014/main" id="{A3548C42-772B-B1B5-A62E-094E712FA11A}"/>
              </a:ext>
            </a:extLst>
          </p:cNvPr>
          <p:cNvSpPr>
            <a:spLocks noGrp="1"/>
          </p:cNvSpPr>
          <p:nvPr/>
        </p:nvSpPr>
        <p:spPr>
          <a:xfrm>
            <a:off x="943030" y="2824948"/>
            <a:ext cx="9690747" cy="922096"/>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US" sz="4000" b="1">
                <a:latin typeface="Arial" panose="020B0604020202020204" pitchFamily="34" charset="0"/>
                <a:cs typeface="Arial" panose="020B0604020202020204" pitchFamily="34" charset="0"/>
              </a:rPr>
              <a:t>Train the trainers</a:t>
            </a:r>
          </a:p>
        </p:txBody>
      </p:sp>
      <p:sp>
        <p:nvSpPr>
          <p:cNvPr id="6" name="ZoneTexte 11">
            <a:extLst>
              <a:ext uri="{FF2B5EF4-FFF2-40B4-BE49-F238E27FC236}">
                <a16:creationId xmlns:a16="http://schemas.microsoft.com/office/drawing/2014/main" id="{F5C9CD80-900F-54AC-32F3-D8D4A4262BEC}"/>
              </a:ext>
            </a:extLst>
          </p:cNvPr>
          <p:cNvSpPr txBox="1"/>
          <p:nvPr/>
        </p:nvSpPr>
        <p:spPr>
          <a:xfrm>
            <a:off x="943030" y="4392758"/>
            <a:ext cx="10080702" cy="892552"/>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a:solidFill>
                  <a:srgbClr val="FF0000"/>
                </a:solidFill>
                <a:latin typeface="Arial"/>
                <a:cs typeface="Arial"/>
              </a:rPr>
              <a:t>Facilitator's name(s) (pronouns), </a:t>
            </a:r>
            <a:r>
              <a:rPr lang="en-US" sz="2800" dirty="0" err="1">
                <a:solidFill>
                  <a:srgbClr val="FF0000"/>
                </a:solidFill>
                <a:latin typeface="Arial"/>
                <a:cs typeface="Arial"/>
              </a:rPr>
              <a:t>organisation</a:t>
            </a:r>
            <a:endParaRPr lang="en-US" sz="2800" dirty="0" err="1">
              <a:solidFill>
                <a:srgbClr val="000000"/>
              </a:solidFill>
              <a:latin typeface="Arial" panose="020B0604020202020204" pitchFamily="34" charset="0"/>
              <a:cs typeface="Arial" panose="020B0604020202020204" pitchFamily="34" charset="0"/>
            </a:endParaRPr>
          </a:p>
          <a:p>
            <a:r>
              <a:rPr lang="en-US" sz="2400" b="1">
                <a:solidFill>
                  <a:srgbClr val="FF0000"/>
                </a:solidFill>
                <a:latin typeface="Arial"/>
                <a:cs typeface="Arial"/>
              </a:rPr>
              <a:t>Day, xx Month 202x</a:t>
            </a:r>
            <a:endParaRPr lang="en-US" sz="2400">
              <a:solidFill>
                <a:srgbClr val="000000"/>
              </a:solidFill>
              <a:latin typeface="Arial"/>
              <a:cs typeface="Arial"/>
            </a:endParaRPr>
          </a:p>
        </p:txBody>
      </p:sp>
      <p:pic>
        <p:nvPicPr>
          <p:cNvPr id="8" name="Image 7" descr="Une image contenant texte, Police, Graphique, graphisme&#10;&#10;Description générée automatiquement">
            <a:extLst>
              <a:ext uri="{FF2B5EF4-FFF2-40B4-BE49-F238E27FC236}">
                <a16:creationId xmlns:a16="http://schemas.microsoft.com/office/drawing/2014/main" id="{59D56BE6-7325-ED57-547F-E617CCA93D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2350" y="624206"/>
            <a:ext cx="4857750" cy="755103"/>
          </a:xfrm>
          <a:prstGeom prst="rect">
            <a:avLst/>
          </a:prstGeom>
        </p:spPr>
      </p:pic>
    </p:spTree>
    <p:extLst>
      <p:ext uri="{BB962C8B-B14F-4D97-AF65-F5344CB8AC3E}">
        <p14:creationId xmlns:p14="http://schemas.microsoft.com/office/powerpoint/2010/main" val="23506426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95895" y="2830292"/>
            <a:ext cx="6861282" cy="1861285"/>
          </a:xfrm>
        </p:spPr>
        <p:txBody>
          <a:bodyPr/>
          <a:lstStyle/>
          <a:p>
            <a:r>
              <a:rPr lang="en-US" b="1">
                <a:latin typeface="Arial"/>
                <a:cs typeface="Arial"/>
              </a:rPr>
              <a:t>From </a:t>
            </a:r>
            <a:r>
              <a:rPr lang="en-US" b="1" err="1">
                <a:latin typeface="Arial"/>
                <a:cs typeface="Arial"/>
              </a:rPr>
              <a:t>UniSAFE</a:t>
            </a:r>
            <a:r>
              <a:rPr lang="en-US" b="1">
                <a:latin typeface="Arial"/>
                <a:cs typeface="Arial"/>
              </a:rPr>
              <a:t> to </a:t>
            </a:r>
            <a:r>
              <a:rPr lang="en-US" b="1" err="1">
                <a:latin typeface="Arial"/>
                <a:cs typeface="Arial"/>
              </a:rPr>
              <a:t>GenderSAFE</a:t>
            </a:r>
            <a:br>
              <a:rPr lang="en-US" b="1">
                <a:latin typeface="Arial"/>
                <a:cs typeface="Arial"/>
              </a:rPr>
            </a:br>
            <a:r>
              <a:rPr lang="en-US" b="1">
                <a:latin typeface="Arial"/>
                <a:cs typeface="Arial"/>
              </a:rPr>
              <a:t>Introduction</a:t>
            </a:r>
          </a:p>
        </p:txBody>
      </p:sp>
      <p:sp>
        <p:nvSpPr>
          <p:cNvPr id="6" name="Espace réservé du numéro de diapositive 4">
            <a:extLst>
              <a:ext uri="{FF2B5EF4-FFF2-40B4-BE49-F238E27FC236}">
                <a16:creationId xmlns:a16="http://schemas.microsoft.com/office/drawing/2014/main" id="{3CD978AA-EFA0-C14A-93AD-C8FA59BD6AD1}"/>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pPr/>
              <a:t>7</a:t>
            </a:fld>
            <a:endParaRPr lang="fr-FR"/>
          </a:p>
        </p:txBody>
      </p:sp>
    </p:spTree>
    <p:extLst>
      <p:ext uri="{BB962C8B-B14F-4D97-AF65-F5344CB8AC3E}">
        <p14:creationId xmlns:p14="http://schemas.microsoft.com/office/powerpoint/2010/main" val="3184854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74F73-5E59-AE66-5487-4E69DBED1EEF}"/>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A2EC1C2D-925A-2B0F-ACDB-A898D95186CC}"/>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b="1">
                <a:latin typeface="Arial"/>
                <a:cs typeface="Arial"/>
              </a:rPr>
              <a:t>Programme of DAY 2 </a:t>
            </a:r>
            <a:r>
              <a:rPr lang="en-GB" b="1">
                <a:solidFill>
                  <a:srgbClr val="FF0000"/>
                </a:solidFill>
                <a:latin typeface="Arial"/>
                <a:cs typeface="Arial"/>
              </a:rPr>
              <a:t>(time to be adapted)</a:t>
            </a:r>
            <a:endParaRPr lang="en-GB">
              <a:solidFill>
                <a:srgbClr val="000000"/>
              </a:solidFill>
              <a:latin typeface="Arial"/>
              <a:cs typeface="Arial"/>
            </a:endParaRPr>
          </a:p>
          <a:p>
            <a:endParaRPr lang="en-GB" b="1" dirty="0"/>
          </a:p>
        </p:txBody>
      </p:sp>
      <p:sp>
        <p:nvSpPr>
          <p:cNvPr id="4" name="ZoneTexte 4">
            <a:extLst>
              <a:ext uri="{FF2B5EF4-FFF2-40B4-BE49-F238E27FC236}">
                <a16:creationId xmlns:a16="http://schemas.microsoft.com/office/drawing/2014/main" id="{999A793A-9AA3-4F19-A671-F5E03A6DEEC6}"/>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2" name="ZoneTexte 5">
            <a:extLst>
              <a:ext uri="{FF2B5EF4-FFF2-40B4-BE49-F238E27FC236}">
                <a16:creationId xmlns:a16="http://schemas.microsoft.com/office/drawing/2014/main" id="{838200DF-FF7D-B6C5-24F8-2AE55A9BA434}"/>
              </a:ext>
            </a:extLst>
          </p:cNvPr>
          <p:cNvSpPr txBox="1"/>
          <p:nvPr/>
        </p:nvSpPr>
        <p:spPr>
          <a:xfrm>
            <a:off x="1048006" y="2130178"/>
            <a:ext cx="11155302"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latin typeface="Arial"/>
                <a:cs typeface="Arial"/>
              </a:rPr>
              <a:t>13:00 – 14:45	</a:t>
            </a:r>
            <a:r>
              <a:rPr lang="en-US">
                <a:latin typeface="Arial"/>
                <a:cs typeface="Arial"/>
              </a:rPr>
              <a:t>Welcome and presentation of Day 2</a:t>
            </a:r>
            <a:endParaRPr lang="en-US" dirty="0">
              <a:latin typeface="Arial"/>
              <a:cs typeface="Arial"/>
            </a:endParaRPr>
          </a:p>
          <a:p>
            <a:r>
              <a:rPr lang="en-US">
                <a:latin typeface="Arial"/>
                <a:cs typeface="Arial"/>
              </a:rPr>
              <a:t>		How to create a safe space respecting the GE standards</a:t>
            </a:r>
            <a:endParaRPr lang="en-US" dirty="0">
              <a:latin typeface="Arial"/>
              <a:cs typeface="Arial"/>
            </a:endParaRPr>
          </a:p>
          <a:p>
            <a:r>
              <a:rPr lang="en-US" dirty="0">
                <a:latin typeface="Arial"/>
                <a:cs typeface="Arial"/>
              </a:rPr>
              <a:t>		Using the </a:t>
            </a:r>
            <a:r>
              <a:rPr lang="en-US" dirty="0" err="1">
                <a:latin typeface="Arial"/>
                <a:cs typeface="Arial"/>
              </a:rPr>
              <a:t>UniSAFE</a:t>
            </a:r>
            <a:r>
              <a:rPr lang="en-US" dirty="0">
                <a:latin typeface="Arial"/>
                <a:cs typeface="Arial"/>
              </a:rPr>
              <a:t>/ </a:t>
            </a:r>
            <a:r>
              <a:rPr lang="en-US" dirty="0" err="1">
                <a:latin typeface="Arial"/>
                <a:cs typeface="Arial"/>
              </a:rPr>
              <a:t>GenderSAFE</a:t>
            </a:r>
            <a:r>
              <a:rPr lang="en-US" dirty="0">
                <a:latin typeface="Arial"/>
                <a:cs typeface="Arial"/>
              </a:rPr>
              <a:t> scripts</a:t>
            </a:r>
            <a:endParaRPr lang="en-US">
              <a:latin typeface="Arial"/>
              <a:ea typeface="Open Sans"/>
              <a:cs typeface="Arial"/>
            </a:endParaRPr>
          </a:p>
          <a:p>
            <a:endParaRPr lang="fr-FR" dirty="0">
              <a:solidFill>
                <a:srgbClr val="0F2235"/>
              </a:solidFill>
              <a:latin typeface="Arial"/>
              <a:ea typeface="Open Sans"/>
              <a:cs typeface="Arial"/>
            </a:endParaRPr>
          </a:p>
          <a:p>
            <a:r>
              <a:rPr lang="en-US" b="1">
                <a:latin typeface="Arial"/>
                <a:cs typeface="Arial"/>
              </a:rPr>
              <a:t>14:45 – 15:00	</a:t>
            </a:r>
            <a:r>
              <a:rPr lang="en-US">
                <a:latin typeface="Arial"/>
                <a:cs typeface="Arial"/>
              </a:rPr>
              <a:t>Break</a:t>
            </a:r>
            <a:endParaRPr lang="fr-FR">
              <a:solidFill>
                <a:srgbClr val="0F2235"/>
              </a:solidFill>
              <a:latin typeface="Arial"/>
              <a:ea typeface="Open Sans"/>
              <a:cs typeface="Arial"/>
            </a:endParaRPr>
          </a:p>
          <a:p>
            <a:endParaRPr lang="fr-FR" b="1" dirty="0">
              <a:solidFill>
                <a:srgbClr val="0F2235"/>
              </a:solidFill>
              <a:latin typeface="Arial"/>
              <a:ea typeface="Open Sans"/>
              <a:cs typeface="Arial"/>
            </a:endParaRPr>
          </a:p>
          <a:p>
            <a:r>
              <a:rPr lang="en-US" b="1">
                <a:latin typeface="Arial"/>
                <a:cs typeface="Arial"/>
              </a:rPr>
              <a:t>15:00 </a:t>
            </a:r>
            <a:r>
              <a:rPr lang="en-GB" b="1" noProof="1">
                <a:latin typeface="Arial"/>
                <a:cs typeface="Arial"/>
              </a:rPr>
              <a:t>–</a:t>
            </a:r>
            <a:r>
              <a:rPr lang="en-US" b="1">
                <a:latin typeface="Arial"/>
                <a:cs typeface="Arial"/>
              </a:rPr>
              <a:t> 17:00	</a:t>
            </a:r>
            <a:r>
              <a:rPr lang="en-US">
                <a:latin typeface="Arial"/>
                <a:cs typeface="Arial"/>
              </a:rPr>
              <a:t>Exercise: Designing a training session </a:t>
            </a:r>
            <a:endParaRPr lang="en-US" dirty="0">
              <a:latin typeface="Arial"/>
              <a:cs typeface="Arial"/>
            </a:endParaRPr>
          </a:p>
          <a:p>
            <a:r>
              <a:rPr lang="en-US">
                <a:latin typeface="Arial"/>
                <a:cs typeface="Arial"/>
              </a:rPr>
              <a:t>		Presentation of the group activity results and reflections</a:t>
            </a:r>
            <a:endParaRPr lang="en-US" dirty="0">
              <a:latin typeface="Arial"/>
              <a:cs typeface="Arial"/>
            </a:endParaRPr>
          </a:p>
          <a:p>
            <a:r>
              <a:rPr lang="en-US">
                <a:latin typeface="Arial"/>
                <a:cs typeface="Arial"/>
              </a:rPr>
              <a:t>		Key take aways</a:t>
            </a:r>
            <a:endParaRPr lang="en-US" dirty="0">
              <a:latin typeface="Arial"/>
              <a:cs typeface="Arial"/>
            </a:endParaRPr>
          </a:p>
          <a:p>
            <a:endParaRPr lang="fr-FR" dirty="0">
              <a:solidFill>
                <a:srgbClr val="0F2235"/>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27883874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53F54-0098-3D6D-CB0B-72D0A529E9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8843EB-3E58-DD5B-6518-7695DBF23D4C}"/>
              </a:ext>
            </a:extLst>
          </p:cNvPr>
          <p:cNvSpPr>
            <a:spLocks noGrp="1"/>
          </p:cNvSpPr>
          <p:nvPr>
            <p:ph type="title"/>
          </p:nvPr>
        </p:nvSpPr>
        <p:spPr/>
        <p:txBody>
          <a:bodyPr/>
          <a:lstStyle/>
          <a:p>
            <a:r>
              <a:rPr lang="fr-FR" b="1">
                <a:latin typeface="Arial"/>
                <a:cs typeface="Arial"/>
              </a:rPr>
              <a:t>Ice-breaker </a:t>
            </a:r>
            <a:r>
              <a:rPr lang="fr-FR" b="1" err="1">
                <a:latin typeface="Arial"/>
                <a:cs typeface="Arial"/>
              </a:rPr>
              <a:t>activity</a:t>
            </a:r>
            <a:endParaRPr lang="en-US" b="1">
              <a:latin typeface="Arial"/>
              <a:cs typeface="Arial"/>
            </a:endParaRPr>
          </a:p>
        </p:txBody>
      </p:sp>
      <p:sp>
        <p:nvSpPr>
          <p:cNvPr id="4" name="TextBox 3">
            <a:extLst>
              <a:ext uri="{FF2B5EF4-FFF2-40B4-BE49-F238E27FC236}">
                <a16:creationId xmlns:a16="http://schemas.microsoft.com/office/drawing/2014/main" id="{894CF32D-DE5D-D0F3-D83A-3B5D4D7B8A25}"/>
              </a:ext>
            </a:extLst>
          </p:cNvPr>
          <p:cNvSpPr txBox="1"/>
          <p:nvPr/>
        </p:nvSpPr>
        <p:spPr>
          <a:xfrm>
            <a:off x="1046921" y="2461564"/>
            <a:ext cx="10648689"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a:solidFill>
                  <a:srgbClr val="5792CE"/>
                </a:solidFill>
                <a:latin typeface="Arial"/>
                <a:cs typeface="Segoe UI"/>
              </a:rPr>
              <a:t>Share something surprising about yourself </a:t>
            </a:r>
          </a:p>
          <a:p>
            <a:pPr algn="ctr"/>
            <a:endParaRPr lang="en-GB" sz="2400" b="1">
              <a:solidFill>
                <a:srgbClr val="5792CE"/>
              </a:solidFill>
              <a:latin typeface="Arial"/>
              <a:cs typeface="Segoe UI"/>
            </a:endParaRPr>
          </a:p>
          <a:p>
            <a:pPr algn="ctr"/>
            <a:r>
              <a:rPr lang="en-GB" sz="2400" b="1">
                <a:solidFill>
                  <a:srgbClr val="5792CE"/>
                </a:solidFill>
                <a:latin typeface="Arial"/>
                <a:cs typeface="Segoe UI"/>
              </a:rPr>
              <a:t>It could be a hidden talent, or an unusual hobby for example </a:t>
            </a:r>
          </a:p>
          <a:p>
            <a:pPr algn="ctr"/>
            <a:endParaRPr lang="en-GB" sz="2400" b="1">
              <a:solidFill>
                <a:srgbClr val="5792CE"/>
              </a:solidFill>
              <a:latin typeface="Arial"/>
              <a:cs typeface="Segoe UI"/>
            </a:endParaRPr>
          </a:p>
          <a:p>
            <a:r>
              <a:rPr lang="en-US" sz="2400">
                <a:latin typeface="Arial"/>
                <a:cs typeface="Segoe UI"/>
              </a:rPr>
              <a:t>​</a:t>
            </a:r>
            <a:endParaRPr lang="en-US"/>
          </a:p>
        </p:txBody>
      </p:sp>
    </p:spTree>
    <p:extLst>
      <p:ext uri="{BB962C8B-B14F-4D97-AF65-F5344CB8AC3E}">
        <p14:creationId xmlns:p14="http://schemas.microsoft.com/office/powerpoint/2010/main" val="319466673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0971C-7507-CCA4-7F2B-89D2C2BB488F}"/>
              </a:ext>
            </a:extLst>
          </p:cNvPr>
          <p:cNvSpPr>
            <a:spLocks noGrp="1"/>
          </p:cNvSpPr>
          <p:nvPr>
            <p:ph type="title"/>
          </p:nvPr>
        </p:nvSpPr>
        <p:spPr>
          <a:xfrm>
            <a:off x="1024618" y="2498357"/>
            <a:ext cx="6535907" cy="1861285"/>
          </a:xfrm>
        </p:spPr>
        <p:txBody>
          <a:bodyPr/>
          <a:lstStyle/>
          <a:p>
            <a:r>
              <a:rPr lang="en-US" b="1">
                <a:latin typeface="Arial"/>
                <a:cs typeface="Arial"/>
              </a:rPr>
              <a:t>How to create a safe space and using the GE standards</a:t>
            </a:r>
            <a:endParaRPr lang="el-GR" b="1">
              <a:latin typeface="Arial"/>
              <a:cs typeface="Arial"/>
            </a:endParaRPr>
          </a:p>
        </p:txBody>
      </p:sp>
    </p:spTree>
    <p:extLst>
      <p:ext uri="{BB962C8B-B14F-4D97-AF65-F5344CB8AC3E}">
        <p14:creationId xmlns:p14="http://schemas.microsoft.com/office/powerpoint/2010/main" val="317017631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265868-EC78-DCEC-5A65-3A1599BDEF39}"/>
              </a:ext>
            </a:extLst>
          </p:cNvPr>
          <p:cNvSpPr>
            <a:spLocks noGrp="1"/>
          </p:cNvSpPr>
          <p:nvPr>
            <p:ph type="title"/>
          </p:nvPr>
        </p:nvSpPr>
        <p:spPr/>
        <p:txBody>
          <a:bodyPr/>
          <a:lstStyle/>
          <a:p>
            <a:r>
              <a:rPr lang="en-US" b="1" baseline="0">
                <a:latin typeface="Arial"/>
                <a:cs typeface="Arial"/>
              </a:rPr>
              <a:t>Quality Standard Booklet</a:t>
            </a:r>
            <a:r>
              <a:rPr lang="en-US" b="1">
                <a:latin typeface="Arial"/>
                <a:ea typeface="Poppins Bold"/>
                <a:cs typeface="Poppins Bold"/>
              </a:rPr>
              <a:t>​</a:t>
            </a:r>
            <a:endParaRPr lang="en-US" b="1">
              <a:latin typeface="Arial"/>
            </a:endParaRPr>
          </a:p>
        </p:txBody>
      </p:sp>
      <p:sp>
        <p:nvSpPr>
          <p:cNvPr id="3" name="TextBox 2">
            <a:extLst>
              <a:ext uri="{FF2B5EF4-FFF2-40B4-BE49-F238E27FC236}">
                <a16:creationId xmlns:a16="http://schemas.microsoft.com/office/drawing/2014/main" id="{471C0AE2-3D51-005A-1DFA-DB0052551C01}"/>
              </a:ext>
            </a:extLst>
          </p:cNvPr>
          <p:cNvSpPr txBox="1"/>
          <p:nvPr/>
        </p:nvSpPr>
        <p:spPr>
          <a:xfrm>
            <a:off x="964950" y="2077059"/>
            <a:ext cx="6718893"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GB" sz="2000">
                <a:solidFill>
                  <a:srgbClr val="0F2235"/>
                </a:solidFill>
                <a:latin typeface="Arial"/>
                <a:cs typeface="Arial"/>
              </a:rPr>
              <a:t>Set of standards to be applied within training activity, focused on gender equality in research organisations.</a:t>
            </a:r>
            <a:r>
              <a:rPr lang="en-US" sz="2000">
                <a:solidFill>
                  <a:srgbClr val="0F2235"/>
                </a:solidFill>
                <a:latin typeface="Arial"/>
                <a:cs typeface="Arial"/>
              </a:rPr>
              <a:t>​</a:t>
            </a:r>
          </a:p>
          <a:p>
            <a:pPr algn="just"/>
            <a:r>
              <a:rPr lang="en-GB" sz="2000">
                <a:solidFill>
                  <a:srgbClr val="0F2235"/>
                </a:solidFill>
                <a:latin typeface="Arial"/>
                <a:cs typeface="Arial"/>
              </a:rPr>
              <a:t>​</a:t>
            </a:r>
          </a:p>
          <a:p>
            <a:pPr algn="just"/>
            <a:r>
              <a:rPr lang="en-GB" sz="2000">
                <a:solidFill>
                  <a:srgbClr val="0F2235"/>
                </a:solidFill>
                <a:latin typeface="Arial"/>
                <a:cs typeface="Arial"/>
              </a:rPr>
              <a:t>The standard-setting process </a:t>
            </a:r>
            <a:r>
              <a:rPr lang="en-US" sz="2000">
                <a:solidFill>
                  <a:srgbClr val="0F2235"/>
                </a:solidFill>
                <a:latin typeface="Arial"/>
                <a:cs typeface="Arial"/>
              </a:rPr>
              <a:t>​</a:t>
            </a:r>
          </a:p>
          <a:p>
            <a:pPr marL="285750" indent="-285750">
              <a:buFont typeface="Arial"/>
              <a:buChar char="•"/>
            </a:pPr>
            <a:r>
              <a:rPr lang="en-GB" sz="2000">
                <a:solidFill>
                  <a:srgbClr val="0F2235"/>
                </a:solidFill>
                <a:latin typeface="Arial"/>
                <a:cs typeface="Arial"/>
              </a:rPr>
              <a:t>Gender training principles </a:t>
            </a:r>
            <a:endParaRPr lang="en-US" sz="2000">
              <a:solidFill>
                <a:srgbClr val="0F2235"/>
              </a:solidFill>
              <a:latin typeface="Arial"/>
              <a:cs typeface="Arial"/>
            </a:endParaRPr>
          </a:p>
          <a:p>
            <a:pPr marL="304800" indent="-304800">
              <a:buFont typeface="Arial"/>
              <a:buChar char="•"/>
            </a:pPr>
            <a:r>
              <a:rPr lang="en-GB" sz="2000">
                <a:solidFill>
                  <a:srgbClr val="0F2235"/>
                </a:solidFill>
                <a:latin typeface="Arial"/>
                <a:cs typeface="Arial"/>
              </a:rPr>
              <a:t>Quality standards for the design, preparation, implementation and evaluation of training sessions </a:t>
            </a:r>
            <a:r>
              <a:rPr lang="en-US" sz="2000">
                <a:solidFill>
                  <a:srgbClr val="0F2235"/>
                </a:solidFill>
                <a:latin typeface="Arial"/>
                <a:cs typeface="Arial"/>
              </a:rPr>
              <a:t>​</a:t>
            </a:r>
          </a:p>
          <a:p>
            <a:pPr marL="304800" indent="-304800">
              <a:buFont typeface="Arial"/>
              <a:buChar char="•"/>
            </a:pPr>
            <a:r>
              <a:rPr lang="en-GB" sz="2000">
                <a:solidFill>
                  <a:srgbClr val="0F2235"/>
                </a:solidFill>
                <a:latin typeface="Arial"/>
                <a:cs typeface="Arial"/>
              </a:rPr>
              <a:t>Quality criteria for an ideal gender trainer </a:t>
            </a:r>
          </a:p>
          <a:p>
            <a:r>
              <a:rPr lang="en-US" sz="2000">
                <a:solidFill>
                  <a:srgbClr val="0F2235"/>
                </a:solidFill>
                <a:latin typeface="Arial"/>
                <a:cs typeface="Arial"/>
              </a:rPr>
              <a:t>​</a:t>
            </a:r>
            <a:endParaRPr lang="en-US" sz="2000">
              <a:ea typeface="Open Sans"/>
              <a:cs typeface="Open Sans"/>
            </a:endParaRPr>
          </a:p>
          <a:p>
            <a:pPr algn="just"/>
            <a:r>
              <a:rPr lang="en-GB" sz="1600">
                <a:solidFill>
                  <a:srgbClr val="0F2235"/>
                </a:solidFill>
                <a:latin typeface="Arial"/>
                <a:cs typeface="Arial"/>
              </a:rPr>
              <a:t>Authors: Marina Cacace, Luciano </a:t>
            </a:r>
            <a:r>
              <a:rPr lang="en-GB" sz="1600" err="1">
                <a:solidFill>
                  <a:srgbClr val="0F2235"/>
                </a:solidFill>
                <a:latin typeface="Arial"/>
                <a:cs typeface="Arial"/>
              </a:rPr>
              <a:t>d’Andrea</a:t>
            </a:r>
            <a:r>
              <a:rPr lang="en-GB" sz="1600">
                <a:solidFill>
                  <a:srgbClr val="0F2235"/>
                </a:solidFill>
                <a:latin typeface="Arial"/>
                <a:cs typeface="Arial"/>
              </a:rPr>
              <a:t>, Federico Marta (K&amp;I) </a:t>
            </a:r>
            <a:r>
              <a:rPr lang="en-US" sz="1600">
                <a:solidFill>
                  <a:srgbClr val="0F2235"/>
                </a:solidFill>
                <a:latin typeface="Arial"/>
                <a:cs typeface="Arial"/>
              </a:rPr>
              <a:t>​</a:t>
            </a:r>
          </a:p>
          <a:p>
            <a:pPr algn="just"/>
            <a:r>
              <a:rPr lang="en-US">
                <a:solidFill>
                  <a:srgbClr val="0F2235"/>
                </a:solidFill>
                <a:latin typeface="Arial"/>
                <a:cs typeface="Arial"/>
              </a:rPr>
              <a:t>​</a:t>
            </a:r>
          </a:p>
        </p:txBody>
      </p:sp>
      <p:pic>
        <p:nvPicPr>
          <p:cNvPr id="5" name="Picture 4" descr="A cover of a booklet&#10;&#10;Description automatically generated">
            <a:extLst>
              <a:ext uri="{FF2B5EF4-FFF2-40B4-BE49-F238E27FC236}">
                <a16:creationId xmlns:a16="http://schemas.microsoft.com/office/drawing/2014/main" id="{CEB24B26-2118-69BD-802C-E13A230011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8883" y="1371397"/>
            <a:ext cx="3371763" cy="4121281"/>
          </a:xfrm>
          <a:prstGeom prst="rect">
            <a:avLst/>
          </a:prstGeom>
        </p:spPr>
      </p:pic>
      <p:sp>
        <p:nvSpPr>
          <p:cNvPr id="9" name="TextBox 8">
            <a:extLst>
              <a:ext uri="{FF2B5EF4-FFF2-40B4-BE49-F238E27FC236}">
                <a16:creationId xmlns:a16="http://schemas.microsoft.com/office/drawing/2014/main" id="{71CBF9CD-A12F-1071-F9FB-32206201D4F9}"/>
              </a:ext>
            </a:extLst>
          </p:cNvPr>
          <p:cNvSpPr txBox="1"/>
          <p:nvPr/>
        </p:nvSpPr>
        <p:spPr>
          <a:xfrm>
            <a:off x="8163822" y="5692416"/>
            <a:ext cx="3079829" cy="433004"/>
          </a:xfrm>
          <a:prstGeom prst="rect">
            <a:avLst/>
          </a:prstGeom>
          <a:noFill/>
        </p:spPr>
        <p:txBody>
          <a:bodyPr wrap="square" lIns="91440" tIns="45720" rIns="91440" bIns="45720" anchor="t">
            <a:spAutoFit/>
          </a:bodyPr>
          <a:lstStyle/>
          <a:p>
            <a:pPr marL="222885" lvl="1" algn="ctr">
              <a:lnSpc>
                <a:spcPts val="2893"/>
              </a:lnSpc>
            </a:pPr>
            <a:r>
              <a:rPr lang="en-US" sz="1850">
                <a:solidFill>
                  <a:srgbClr val="383739"/>
                </a:solidFill>
                <a:latin typeface="Arial"/>
                <a:cs typeface="Arial"/>
                <a:hlinkClick r:id="rId4"/>
              </a:rPr>
              <a:t>Link to access it </a:t>
            </a:r>
            <a:endParaRPr lang="en-US" sz="1850">
              <a:solidFill>
                <a:srgbClr val="383739"/>
              </a:solidFill>
              <a:latin typeface="Arial"/>
              <a:cs typeface="Arial"/>
            </a:endParaRPr>
          </a:p>
        </p:txBody>
      </p:sp>
    </p:spTree>
    <p:extLst>
      <p:ext uri="{BB962C8B-B14F-4D97-AF65-F5344CB8AC3E}">
        <p14:creationId xmlns:p14="http://schemas.microsoft.com/office/powerpoint/2010/main" val="229547194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D48E9-963E-0FD5-60FC-96EC640E2B60}"/>
              </a:ext>
            </a:extLst>
          </p:cNvPr>
          <p:cNvSpPr>
            <a:spLocks noGrp="1"/>
          </p:cNvSpPr>
          <p:nvPr>
            <p:ph type="title"/>
          </p:nvPr>
        </p:nvSpPr>
        <p:spPr/>
        <p:txBody>
          <a:bodyPr/>
          <a:lstStyle/>
          <a:p>
            <a:r>
              <a:rPr lang="en-US" b="1">
                <a:latin typeface="Arial"/>
                <a:cs typeface="Arial"/>
              </a:rPr>
              <a:t>A standard set based on feminist principles</a:t>
            </a:r>
          </a:p>
          <a:p>
            <a:endParaRPr lang="en-US" b="1"/>
          </a:p>
        </p:txBody>
      </p:sp>
      <p:sp>
        <p:nvSpPr>
          <p:cNvPr id="3" name="TextBox 2">
            <a:extLst>
              <a:ext uri="{FF2B5EF4-FFF2-40B4-BE49-F238E27FC236}">
                <a16:creationId xmlns:a16="http://schemas.microsoft.com/office/drawing/2014/main" id="{496DD171-814E-FBEF-CD32-43920C342CF6}"/>
              </a:ext>
            </a:extLst>
          </p:cNvPr>
          <p:cNvSpPr txBox="1"/>
          <p:nvPr/>
        </p:nvSpPr>
        <p:spPr>
          <a:xfrm>
            <a:off x="1044832" y="2253049"/>
            <a:ext cx="9786549"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81000" indent="-381000">
              <a:buFont typeface="Arial,Sans-Serif"/>
              <a:buChar char="•"/>
            </a:pPr>
            <a:r>
              <a:rPr lang="en-US" sz="2000">
                <a:solidFill>
                  <a:srgbClr val="0F2235"/>
                </a:solidFill>
                <a:latin typeface="Arial"/>
                <a:cs typeface="Arial"/>
              </a:rPr>
              <a:t>Standards based on principles from feminist pedagogy, grounded in critical theories of learning and teaching​</a:t>
            </a:r>
            <a:endParaRPr lang="en-US" sz="2000">
              <a:solidFill>
                <a:srgbClr val="0F2235"/>
              </a:solidFill>
              <a:latin typeface="Arial"/>
              <a:ea typeface="Open Sans"/>
              <a:cs typeface="Arial"/>
            </a:endParaRPr>
          </a:p>
          <a:p>
            <a:endParaRPr lang="en-US" sz="2000">
              <a:solidFill>
                <a:srgbClr val="0F2235"/>
              </a:solidFill>
              <a:latin typeface="Arial"/>
              <a:cs typeface="Arial"/>
            </a:endParaRPr>
          </a:p>
          <a:p>
            <a:pPr marL="381000" indent="-381000">
              <a:buFont typeface="Arial,Sans-Serif"/>
              <a:buChar char="•"/>
            </a:pPr>
            <a:r>
              <a:rPr lang="en-US" sz="2000">
                <a:solidFill>
                  <a:srgbClr val="0F2235"/>
                </a:solidFill>
                <a:latin typeface="Arial"/>
                <a:cs typeface="Arial"/>
              </a:rPr>
              <a:t>Principles </a:t>
            </a:r>
            <a:r>
              <a:rPr lang="en-US" sz="2000" err="1">
                <a:solidFill>
                  <a:srgbClr val="0F2235"/>
                </a:solidFill>
                <a:latin typeface="Arial"/>
                <a:cs typeface="Arial"/>
              </a:rPr>
              <a:t>synthesised</a:t>
            </a:r>
            <a:r>
              <a:rPr lang="en-US" sz="2000">
                <a:solidFill>
                  <a:srgbClr val="0F2235"/>
                </a:solidFill>
                <a:latin typeface="Arial"/>
                <a:cs typeface="Arial"/>
              </a:rPr>
              <a:t> adapting the model by YW in the SUPERA ​project</a:t>
            </a:r>
            <a:endParaRPr lang="en-US" sz="2000">
              <a:solidFill>
                <a:srgbClr val="0F2235"/>
              </a:solidFill>
              <a:latin typeface="Arial"/>
              <a:ea typeface="Open Sans"/>
              <a:cs typeface="Arial"/>
            </a:endParaRPr>
          </a:p>
          <a:p>
            <a:endParaRPr lang="en-US" sz="2000">
              <a:solidFill>
                <a:srgbClr val="0F2235"/>
              </a:solidFill>
              <a:latin typeface="Arial"/>
              <a:cs typeface="Arial"/>
            </a:endParaRPr>
          </a:p>
          <a:p>
            <a:pPr marL="381000" indent="-381000">
              <a:buFont typeface="Arial,Sans-Serif"/>
              <a:buChar char="•"/>
            </a:pPr>
            <a:r>
              <a:rPr lang="en-US" sz="2000">
                <a:solidFill>
                  <a:srgbClr val="0F2235"/>
                </a:solidFill>
                <a:latin typeface="Arial"/>
                <a:cs typeface="Arial"/>
              </a:rPr>
              <a:t>Not all principles are exclusive to feminist perspectives</a:t>
            </a:r>
            <a:endParaRPr lang="en-US" sz="2000">
              <a:solidFill>
                <a:srgbClr val="0F2235"/>
              </a:solidFill>
              <a:latin typeface="Arial"/>
              <a:ea typeface="Open Sans"/>
              <a:cs typeface="Arial"/>
            </a:endParaRPr>
          </a:p>
          <a:p>
            <a:endParaRPr lang="en-US" sz="2000">
              <a:solidFill>
                <a:srgbClr val="0F2235"/>
              </a:solidFill>
              <a:latin typeface="Arial"/>
              <a:cs typeface="Arial"/>
            </a:endParaRPr>
          </a:p>
          <a:p>
            <a:pPr marL="381000" indent="-381000">
              <a:buFont typeface="Arial,Sans-Serif"/>
              <a:buChar char="•"/>
            </a:pPr>
            <a:r>
              <a:rPr lang="en-US" sz="2000">
                <a:solidFill>
                  <a:srgbClr val="0F2235"/>
                </a:solidFill>
                <a:latin typeface="Arial"/>
                <a:cs typeface="Arial"/>
              </a:rPr>
              <a:t>A set of tools to support inclusive and democratic education, integrating gender+ frameworks ​</a:t>
            </a:r>
            <a:endParaRPr lang="en-US" sz="2000">
              <a:solidFill>
                <a:srgbClr val="0F2235"/>
              </a:solidFill>
              <a:latin typeface="Arial"/>
              <a:ea typeface="Open Sans"/>
              <a:cs typeface="Arial"/>
            </a:endParaRPr>
          </a:p>
        </p:txBody>
      </p:sp>
    </p:spTree>
    <p:extLst>
      <p:ext uri="{BB962C8B-B14F-4D97-AF65-F5344CB8AC3E}">
        <p14:creationId xmlns:p14="http://schemas.microsoft.com/office/powerpoint/2010/main" val="422652710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869F2-18C8-4EA8-455B-27B85E4E4A5A}"/>
              </a:ext>
            </a:extLst>
          </p:cNvPr>
          <p:cNvSpPr>
            <a:spLocks noGrp="1"/>
          </p:cNvSpPr>
          <p:nvPr>
            <p:ph type="title"/>
          </p:nvPr>
        </p:nvSpPr>
        <p:spPr/>
        <p:txBody>
          <a:bodyPr/>
          <a:lstStyle/>
          <a:p>
            <a:r>
              <a:rPr lang="en-US" b="1">
                <a:latin typeface="Arial"/>
                <a:cs typeface="Arial"/>
              </a:rPr>
              <a:t>PERFCKTSI principles​</a:t>
            </a:r>
          </a:p>
        </p:txBody>
      </p:sp>
      <p:sp>
        <p:nvSpPr>
          <p:cNvPr id="5" name="TextBox 9">
            <a:extLst>
              <a:ext uri="{FF2B5EF4-FFF2-40B4-BE49-F238E27FC236}">
                <a16:creationId xmlns:a16="http://schemas.microsoft.com/office/drawing/2014/main" id="{0E5B9742-1CC0-B3DE-FD6E-04124CF0287D}"/>
              </a:ext>
            </a:extLst>
          </p:cNvPr>
          <p:cNvSpPr txBox="1"/>
          <p:nvPr/>
        </p:nvSpPr>
        <p:spPr>
          <a:xfrm>
            <a:off x="2001714" y="2014599"/>
            <a:ext cx="10322128" cy="3180358"/>
          </a:xfrm>
          <a:prstGeom prst="rect">
            <a:avLst/>
          </a:prstGeom>
        </p:spPr>
        <p:txBody>
          <a:bodyPr wrap="square" lIns="0" tIns="0" rIns="0" bIns="0" rtlCol="0" anchor="t">
            <a:spAutoFit/>
          </a:bodyPr>
          <a:lstStyle/>
          <a:p>
            <a:pPr algn="just">
              <a:spcBef>
                <a:spcPct val="0"/>
              </a:spcBef>
              <a:spcAft>
                <a:spcPts val="300"/>
              </a:spcAft>
            </a:pPr>
            <a:r>
              <a:rPr lang="en-US" sz="2000">
                <a:solidFill>
                  <a:srgbClr val="964091"/>
                </a:solidFill>
                <a:latin typeface="Arial"/>
                <a:ea typeface="Open Sans"/>
                <a:cs typeface="Open Sans"/>
              </a:rPr>
              <a:t>P</a:t>
            </a:r>
            <a:r>
              <a:rPr lang="en-US" sz="2000">
                <a:solidFill>
                  <a:srgbClr val="0F2235"/>
                </a:solidFill>
                <a:latin typeface="Arial"/>
                <a:cs typeface="Arial"/>
              </a:rPr>
              <a:t>articipatory approaches and processes</a:t>
            </a:r>
            <a:endParaRPr lang="en-US" sz="2000">
              <a:solidFill>
                <a:srgbClr val="0F2235"/>
              </a:solidFill>
              <a:latin typeface="Arial"/>
              <a:ea typeface="Open Sans Light"/>
              <a:cs typeface="Arial"/>
            </a:endParaRPr>
          </a:p>
          <a:p>
            <a:pPr algn="just">
              <a:spcBef>
                <a:spcPct val="0"/>
              </a:spcBef>
              <a:spcAft>
                <a:spcPts val="300"/>
              </a:spcAft>
            </a:pPr>
            <a:r>
              <a:rPr lang="en-US" sz="2000">
                <a:solidFill>
                  <a:srgbClr val="964091"/>
                </a:solidFill>
                <a:latin typeface="Arial"/>
                <a:ea typeface="Open Sans"/>
                <a:cs typeface="Open Sans"/>
              </a:rPr>
              <a:t>E</a:t>
            </a:r>
            <a:r>
              <a:rPr lang="en-US" sz="2000">
                <a:solidFill>
                  <a:srgbClr val="0F2235"/>
                </a:solidFill>
                <a:latin typeface="Arial"/>
                <a:cs typeface="Arial"/>
              </a:rPr>
              <a:t>mpowerment </a:t>
            </a:r>
          </a:p>
          <a:p>
            <a:pPr algn="just">
              <a:spcBef>
                <a:spcPct val="0"/>
              </a:spcBef>
              <a:spcAft>
                <a:spcPts val="300"/>
              </a:spcAft>
            </a:pPr>
            <a:r>
              <a:rPr lang="en-US" sz="2000">
                <a:solidFill>
                  <a:srgbClr val="0F2235"/>
                </a:solidFill>
                <a:latin typeface="Arial"/>
                <a:cs typeface="Arial"/>
              </a:rPr>
              <a:t>Self-reflection and </a:t>
            </a:r>
            <a:r>
              <a:rPr lang="en-US" sz="2000">
                <a:solidFill>
                  <a:srgbClr val="964091"/>
                </a:solidFill>
                <a:latin typeface="Arial"/>
                <a:ea typeface="Open Sans"/>
                <a:cs typeface="Open Sans"/>
              </a:rPr>
              <a:t>R</a:t>
            </a:r>
            <a:r>
              <a:rPr lang="en-US" sz="2000">
                <a:solidFill>
                  <a:srgbClr val="0F2235"/>
                </a:solidFill>
                <a:latin typeface="Arial"/>
                <a:cs typeface="Arial"/>
              </a:rPr>
              <a:t>eflexivity</a:t>
            </a:r>
            <a:endParaRPr lang="en-US" sz="2000">
              <a:solidFill>
                <a:srgbClr val="0F2235"/>
              </a:solidFill>
              <a:latin typeface="Arial"/>
              <a:ea typeface="Open Sans" panose="020B0606030504020204" pitchFamily="34" charset="0"/>
              <a:cs typeface="Open Sans" panose="020B0606030504020204" pitchFamily="34" charset="0"/>
            </a:endParaRPr>
          </a:p>
          <a:p>
            <a:pPr algn="just">
              <a:spcBef>
                <a:spcPct val="0"/>
              </a:spcBef>
              <a:spcAft>
                <a:spcPts val="300"/>
              </a:spcAft>
            </a:pPr>
            <a:r>
              <a:rPr lang="en-US" sz="2000">
                <a:solidFill>
                  <a:srgbClr val="0F2235"/>
                </a:solidFill>
                <a:latin typeface="Arial"/>
                <a:cs typeface="Arial"/>
              </a:rPr>
              <a:t>Recognition of multiple interpretations of </a:t>
            </a:r>
            <a:r>
              <a:rPr lang="en-US" sz="2000">
                <a:solidFill>
                  <a:srgbClr val="964091"/>
                </a:solidFill>
                <a:latin typeface="Arial"/>
                <a:ea typeface="Open Sans"/>
                <a:cs typeface="Open Sans"/>
              </a:rPr>
              <a:t>F</a:t>
            </a:r>
            <a:r>
              <a:rPr lang="en-US" sz="2000">
                <a:solidFill>
                  <a:srgbClr val="0F2235"/>
                </a:solidFill>
                <a:latin typeface="Arial"/>
                <a:cs typeface="Arial"/>
              </a:rPr>
              <a:t>eminism</a:t>
            </a:r>
          </a:p>
          <a:p>
            <a:pPr algn="just">
              <a:spcBef>
                <a:spcPct val="0"/>
              </a:spcBef>
              <a:spcAft>
                <a:spcPts val="300"/>
              </a:spcAft>
            </a:pPr>
            <a:r>
              <a:rPr lang="en-US" sz="2000" err="1">
                <a:solidFill>
                  <a:srgbClr val="964091"/>
                </a:solidFill>
                <a:latin typeface="Arial"/>
                <a:ea typeface="Open Sans"/>
                <a:cs typeface="Open Sans"/>
              </a:rPr>
              <a:t>C</a:t>
            </a:r>
            <a:r>
              <a:rPr lang="en-US" sz="2000" err="1">
                <a:solidFill>
                  <a:srgbClr val="0F2235"/>
                </a:solidFill>
                <a:latin typeface="Arial"/>
                <a:cs typeface="Arial"/>
              </a:rPr>
              <a:t>ontextualisation</a:t>
            </a:r>
            <a:r>
              <a:rPr lang="en-US" sz="2000">
                <a:solidFill>
                  <a:srgbClr val="0F2235"/>
                </a:solidFill>
                <a:latin typeface="Arial"/>
                <a:cs typeface="Arial"/>
              </a:rPr>
              <a:t> </a:t>
            </a:r>
          </a:p>
          <a:p>
            <a:pPr algn="just">
              <a:spcBef>
                <a:spcPct val="0"/>
              </a:spcBef>
              <a:spcAft>
                <a:spcPts val="300"/>
              </a:spcAft>
            </a:pPr>
            <a:r>
              <a:rPr lang="en-US" sz="2000">
                <a:solidFill>
                  <a:srgbClr val="0F2235"/>
                </a:solidFill>
                <a:latin typeface="Arial"/>
                <a:cs typeface="Arial"/>
              </a:rPr>
              <a:t>Recognition of multiple “</a:t>
            </a:r>
            <a:r>
              <a:rPr lang="en-US" sz="2000">
                <a:solidFill>
                  <a:srgbClr val="964091"/>
                </a:solidFill>
                <a:latin typeface="Arial"/>
                <a:ea typeface="Open Sans"/>
                <a:cs typeface="Open Sans"/>
              </a:rPr>
              <a:t>K</a:t>
            </a:r>
            <a:r>
              <a:rPr lang="en-US" sz="2000">
                <a:solidFill>
                  <a:srgbClr val="0F2235"/>
                </a:solidFill>
                <a:latin typeface="Arial"/>
                <a:cs typeface="Arial"/>
              </a:rPr>
              <a:t>nowledges” and relevance of ”ownership” of knowledge</a:t>
            </a:r>
          </a:p>
          <a:p>
            <a:pPr algn="just">
              <a:spcBef>
                <a:spcPct val="0"/>
              </a:spcBef>
              <a:spcAft>
                <a:spcPts val="300"/>
              </a:spcAft>
            </a:pPr>
            <a:r>
              <a:rPr lang="en-US" sz="2000">
                <a:solidFill>
                  <a:srgbClr val="0F2235"/>
                </a:solidFill>
                <a:latin typeface="Arial"/>
                <a:cs typeface="Arial"/>
              </a:rPr>
              <a:t>Shared aim of social </a:t>
            </a:r>
            <a:r>
              <a:rPr lang="en-US" sz="2000">
                <a:solidFill>
                  <a:srgbClr val="964091"/>
                </a:solidFill>
                <a:latin typeface="Arial"/>
                <a:ea typeface="Open Sans"/>
                <a:cs typeface="Open Sans"/>
              </a:rPr>
              <a:t>T</a:t>
            </a:r>
            <a:r>
              <a:rPr lang="en-US" sz="2000">
                <a:solidFill>
                  <a:srgbClr val="0F2235"/>
                </a:solidFill>
                <a:latin typeface="Arial"/>
                <a:cs typeface="Arial"/>
              </a:rPr>
              <a:t>ransformation</a:t>
            </a:r>
          </a:p>
          <a:p>
            <a:pPr algn="just">
              <a:spcBef>
                <a:spcPct val="0"/>
              </a:spcBef>
              <a:spcAft>
                <a:spcPts val="300"/>
              </a:spcAft>
            </a:pPr>
            <a:r>
              <a:rPr lang="en-US" sz="2000">
                <a:solidFill>
                  <a:srgbClr val="964091"/>
                </a:solidFill>
                <a:latin typeface="Arial"/>
                <a:ea typeface="Open Sans"/>
                <a:cs typeface="Open Sans"/>
              </a:rPr>
              <a:t>S</a:t>
            </a:r>
            <a:r>
              <a:rPr lang="en-US" sz="2000">
                <a:solidFill>
                  <a:srgbClr val="0F2235"/>
                </a:solidFill>
                <a:latin typeface="Arial"/>
                <a:cs typeface="Arial"/>
              </a:rPr>
              <a:t>tandpoint awareness and critical perspectives </a:t>
            </a:r>
          </a:p>
          <a:p>
            <a:pPr algn="just">
              <a:spcBef>
                <a:spcPct val="0"/>
              </a:spcBef>
              <a:spcAft>
                <a:spcPts val="300"/>
              </a:spcAft>
            </a:pPr>
            <a:r>
              <a:rPr lang="en-US" sz="2000">
                <a:solidFill>
                  <a:srgbClr val="964091"/>
                </a:solidFill>
                <a:latin typeface="Arial"/>
                <a:ea typeface="Open Sans"/>
                <a:cs typeface="Open Sans"/>
              </a:rPr>
              <a:t>I</a:t>
            </a:r>
            <a:r>
              <a:rPr lang="en-US" sz="2000">
                <a:solidFill>
                  <a:srgbClr val="0F2235"/>
                </a:solidFill>
                <a:latin typeface="Arial"/>
                <a:cs typeface="Arial"/>
              </a:rPr>
              <a:t>ntersectionality</a:t>
            </a:r>
            <a:r>
              <a:rPr lang="en-US" sz="2000">
                <a:solidFill>
                  <a:srgbClr val="0F2235"/>
                </a:solidFill>
                <a:latin typeface="Arial"/>
                <a:ea typeface="Open Sans"/>
                <a:cs typeface="Open Sans"/>
              </a:rPr>
              <a:t> </a:t>
            </a:r>
            <a:endParaRPr lang="en-US" sz="2000" b="1">
              <a:solidFill>
                <a:srgbClr val="0F2235"/>
              </a:solidFill>
              <a:latin typeface="Arial"/>
              <a:ea typeface="Open Sans" panose="020B0606030504020204" pitchFamily="34" charset="0"/>
              <a:cs typeface="Open Sans" panose="020B0606030504020204" pitchFamily="34" charset="0"/>
            </a:endParaRPr>
          </a:p>
        </p:txBody>
      </p:sp>
      <p:sp>
        <p:nvSpPr>
          <p:cNvPr id="7" name="TextBox 9">
            <a:extLst>
              <a:ext uri="{FF2B5EF4-FFF2-40B4-BE49-F238E27FC236}">
                <a16:creationId xmlns:a16="http://schemas.microsoft.com/office/drawing/2014/main" id="{6DC1BD1C-CF58-7286-E84F-9562A7460244}"/>
              </a:ext>
            </a:extLst>
          </p:cNvPr>
          <p:cNvSpPr txBox="1"/>
          <p:nvPr/>
        </p:nvSpPr>
        <p:spPr>
          <a:xfrm>
            <a:off x="1136382" y="2007307"/>
            <a:ext cx="421356" cy="3077766"/>
          </a:xfrm>
          <a:prstGeom prst="rect">
            <a:avLst/>
          </a:prstGeom>
          <a:ln w="28575">
            <a:noFill/>
          </a:ln>
        </p:spPr>
        <p:txBody>
          <a:bodyPr wrap="square" lIns="0" tIns="0" rIns="0" bIns="0" rtlCol="0" anchor="t">
            <a:spAutoFit/>
          </a:bodyPr>
          <a:lstStyle/>
          <a:p>
            <a:pPr algn="ctr">
              <a:spcBef>
                <a:spcPct val="0"/>
              </a:spcBef>
            </a:pPr>
            <a:r>
              <a:rPr lang="en-US" sz="2000">
                <a:solidFill>
                  <a:srgbClr val="964091"/>
                </a:solidFill>
                <a:latin typeface="Arial"/>
                <a:ea typeface="Open Sans"/>
                <a:cs typeface="Open Sans"/>
              </a:rPr>
              <a:t>P</a:t>
            </a:r>
          </a:p>
          <a:p>
            <a:pPr algn="ctr">
              <a:spcBef>
                <a:spcPct val="0"/>
              </a:spcBef>
            </a:pPr>
            <a:r>
              <a:rPr lang="en-US" sz="2000">
                <a:solidFill>
                  <a:srgbClr val="964091"/>
                </a:solidFill>
                <a:latin typeface="Arial"/>
                <a:ea typeface="Open Sans"/>
                <a:cs typeface="Open Sans"/>
              </a:rPr>
              <a:t>E</a:t>
            </a:r>
          </a:p>
          <a:p>
            <a:pPr algn="ctr">
              <a:spcBef>
                <a:spcPct val="0"/>
              </a:spcBef>
            </a:pPr>
            <a:r>
              <a:rPr lang="en-US" sz="2000">
                <a:solidFill>
                  <a:srgbClr val="964091"/>
                </a:solidFill>
                <a:latin typeface="Arial"/>
                <a:ea typeface="Open Sans"/>
                <a:cs typeface="Open Sans"/>
              </a:rPr>
              <a:t>R</a:t>
            </a:r>
          </a:p>
          <a:p>
            <a:pPr algn="ctr">
              <a:spcBef>
                <a:spcPct val="0"/>
              </a:spcBef>
            </a:pPr>
            <a:r>
              <a:rPr lang="en-US" sz="2000">
                <a:solidFill>
                  <a:srgbClr val="964091"/>
                </a:solidFill>
                <a:latin typeface="Arial"/>
                <a:ea typeface="Open Sans"/>
                <a:cs typeface="Open Sans"/>
              </a:rPr>
              <a:t>F</a:t>
            </a:r>
          </a:p>
          <a:p>
            <a:pPr algn="ctr">
              <a:spcBef>
                <a:spcPct val="0"/>
              </a:spcBef>
            </a:pPr>
            <a:r>
              <a:rPr lang="en-US" sz="2000">
                <a:solidFill>
                  <a:srgbClr val="964091"/>
                </a:solidFill>
                <a:latin typeface="Arial"/>
                <a:ea typeface="Open Sans"/>
                <a:cs typeface="Open Sans"/>
              </a:rPr>
              <a:t>C</a:t>
            </a:r>
          </a:p>
          <a:p>
            <a:pPr algn="ctr">
              <a:spcBef>
                <a:spcPct val="0"/>
              </a:spcBef>
            </a:pPr>
            <a:r>
              <a:rPr lang="en-US" sz="2000">
                <a:solidFill>
                  <a:srgbClr val="964091"/>
                </a:solidFill>
                <a:latin typeface="Arial"/>
                <a:ea typeface="Open Sans"/>
                <a:cs typeface="Open Sans"/>
              </a:rPr>
              <a:t>K</a:t>
            </a:r>
          </a:p>
          <a:p>
            <a:pPr algn="ctr">
              <a:spcBef>
                <a:spcPct val="0"/>
              </a:spcBef>
            </a:pPr>
            <a:endParaRPr lang="en-US" sz="2000">
              <a:solidFill>
                <a:srgbClr val="964091"/>
              </a:solidFill>
              <a:latin typeface="Arial"/>
              <a:ea typeface="Open Sans" panose="020B0606030504020204" pitchFamily="34" charset="0"/>
              <a:cs typeface="Open Sans" panose="020B0606030504020204" pitchFamily="34" charset="0"/>
            </a:endParaRPr>
          </a:p>
          <a:p>
            <a:pPr algn="ctr">
              <a:spcBef>
                <a:spcPct val="0"/>
              </a:spcBef>
            </a:pPr>
            <a:r>
              <a:rPr lang="en-US" sz="2000">
                <a:solidFill>
                  <a:srgbClr val="964091"/>
                </a:solidFill>
                <a:latin typeface="Arial"/>
                <a:ea typeface="Open Sans"/>
                <a:cs typeface="Open Sans"/>
              </a:rPr>
              <a:t>T</a:t>
            </a:r>
          </a:p>
          <a:p>
            <a:pPr algn="ctr">
              <a:spcBef>
                <a:spcPct val="0"/>
              </a:spcBef>
            </a:pPr>
            <a:r>
              <a:rPr lang="en-US" sz="2000">
                <a:solidFill>
                  <a:srgbClr val="964091"/>
                </a:solidFill>
                <a:latin typeface="Arial"/>
                <a:ea typeface="Open Sans"/>
                <a:cs typeface="Open Sans"/>
              </a:rPr>
              <a:t>S</a:t>
            </a:r>
          </a:p>
          <a:p>
            <a:pPr algn="ctr">
              <a:spcBef>
                <a:spcPct val="0"/>
              </a:spcBef>
            </a:pPr>
            <a:r>
              <a:rPr lang="en-US" sz="2000">
                <a:solidFill>
                  <a:srgbClr val="964091"/>
                </a:solidFill>
                <a:latin typeface="Arial"/>
                <a:ea typeface="Open Sans"/>
                <a:cs typeface="Open Sans"/>
              </a:rPr>
              <a:t>I</a:t>
            </a:r>
          </a:p>
        </p:txBody>
      </p:sp>
      <p:sp>
        <p:nvSpPr>
          <p:cNvPr id="9" name="TextBox 9">
            <a:extLst>
              <a:ext uri="{FF2B5EF4-FFF2-40B4-BE49-F238E27FC236}">
                <a16:creationId xmlns:a16="http://schemas.microsoft.com/office/drawing/2014/main" id="{B92F0329-6364-061B-FB8D-5BE03E2902F8}"/>
              </a:ext>
            </a:extLst>
          </p:cNvPr>
          <p:cNvSpPr txBox="1"/>
          <p:nvPr/>
        </p:nvSpPr>
        <p:spPr>
          <a:xfrm>
            <a:off x="1046922" y="5358736"/>
            <a:ext cx="583811" cy="307777"/>
          </a:xfrm>
          <a:prstGeom prst="rect">
            <a:avLst/>
          </a:prstGeom>
          <a:ln w="28575">
            <a:noFill/>
          </a:ln>
        </p:spPr>
        <p:txBody>
          <a:bodyPr wrap="square" lIns="0" tIns="0" rIns="0" bIns="0" rtlCol="0" anchor="t">
            <a:spAutoFit/>
          </a:bodyPr>
          <a:lstStyle/>
          <a:p>
            <a:pPr algn="ctr">
              <a:spcBef>
                <a:spcPct val="0"/>
              </a:spcBef>
            </a:pPr>
            <a:r>
              <a:rPr lang="en-US" sz="2000">
                <a:solidFill>
                  <a:srgbClr val="964091"/>
                </a:solidFill>
                <a:latin typeface="Arial"/>
                <a:ea typeface="Open Sans"/>
                <a:cs typeface="Open Sans"/>
              </a:rPr>
              <a:t>GT</a:t>
            </a:r>
            <a:endParaRPr lang="en-US" sz="2400">
              <a:solidFill>
                <a:srgbClr val="964091"/>
              </a:solidFill>
              <a:latin typeface="Arial"/>
              <a:ea typeface="Open Sans"/>
              <a:cs typeface="Open Sans"/>
            </a:endParaRPr>
          </a:p>
        </p:txBody>
      </p:sp>
      <p:sp>
        <p:nvSpPr>
          <p:cNvPr id="11" name="TextBox 9">
            <a:extLst>
              <a:ext uri="{FF2B5EF4-FFF2-40B4-BE49-F238E27FC236}">
                <a16:creationId xmlns:a16="http://schemas.microsoft.com/office/drawing/2014/main" id="{3388E7F7-926C-EB0E-8F87-B1C36F53FFF0}"/>
              </a:ext>
            </a:extLst>
          </p:cNvPr>
          <p:cNvSpPr txBox="1"/>
          <p:nvPr/>
        </p:nvSpPr>
        <p:spPr>
          <a:xfrm>
            <a:off x="2001714" y="5261449"/>
            <a:ext cx="6877839" cy="592470"/>
          </a:xfrm>
          <a:prstGeom prst="rect">
            <a:avLst/>
          </a:prstGeom>
        </p:spPr>
        <p:txBody>
          <a:bodyPr wrap="square" lIns="0" tIns="0" rIns="0" bIns="0" rtlCol="0" anchor="t">
            <a:spAutoFit/>
          </a:bodyPr>
          <a:lstStyle/>
          <a:p>
            <a:pPr algn="just">
              <a:spcBef>
                <a:spcPct val="0"/>
              </a:spcBef>
            </a:pPr>
            <a:r>
              <a:rPr lang="en-US" sz="2000">
                <a:solidFill>
                  <a:srgbClr val="964091"/>
                </a:solidFill>
                <a:latin typeface="Arial"/>
                <a:ea typeface="Open Sans"/>
                <a:cs typeface="Open Sans"/>
              </a:rPr>
              <a:t>G</a:t>
            </a:r>
            <a:r>
              <a:rPr lang="en-US" sz="2000">
                <a:solidFill>
                  <a:srgbClr val="0F2235"/>
                </a:solidFill>
                <a:latin typeface="Arial"/>
                <a:cs typeface="Arial"/>
              </a:rPr>
              <a:t>eneral </a:t>
            </a:r>
            <a:r>
              <a:rPr lang="en-US" sz="2000">
                <a:solidFill>
                  <a:srgbClr val="964091"/>
                </a:solidFill>
                <a:latin typeface="Arial"/>
                <a:ea typeface="Open Sans"/>
                <a:cs typeface="Open Sans"/>
              </a:rPr>
              <a:t>T</a:t>
            </a:r>
            <a:r>
              <a:rPr lang="en-US" sz="2000">
                <a:solidFill>
                  <a:srgbClr val="0F2235"/>
                </a:solidFill>
                <a:latin typeface="Arial"/>
                <a:cs typeface="Arial"/>
              </a:rPr>
              <a:t>raining Standards </a:t>
            </a:r>
          </a:p>
          <a:p>
            <a:pPr algn="just">
              <a:spcBef>
                <a:spcPct val="0"/>
              </a:spcBef>
            </a:pPr>
            <a:r>
              <a:rPr lang="en-US">
                <a:solidFill>
                  <a:srgbClr val="0F2235"/>
                </a:solidFill>
                <a:latin typeface="Arial"/>
                <a:cs typeface="Arial"/>
              </a:rPr>
              <a:t>(not specifically referring to a principle in the PERFCKTSI model)</a:t>
            </a:r>
          </a:p>
        </p:txBody>
      </p:sp>
    </p:spTree>
    <p:extLst>
      <p:ext uri="{BB962C8B-B14F-4D97-AF65-F5344CB8AC3E}">
        <p14:creationId xmlns:p14="http://schemas.microsoft.com/office/powerpoint/2010/main" val="426600723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6C4B7-40FF-9B7D-9D38-8D8CE20590BA}"/>
              </a:ext>
            </a:extLst>
          </p:cNvPr>
          <p:cNvSpPr>
            <a:spLocks noGrp="1"/>
          </p:cNvSpPr>
          <p:nvPr>
            <p:ph type="title"/>
          </p:nvPr>
        </p:nvSpPr>
        <p:spPr/>
        <p:txBody>
          <a:bodyPr/>
          <a:lstStyle/>
          <a:p>
            <a:r>
              <a:rPr lang="en-US" b="1">
                <a:latin typeface="Arial"/>
                <a:cs typeface="Arial"/>
              </a:rPr>
              <a:t>The Booklet as it is now</a:t>
            </a:r>
          </a:p>
        </p:txBody>
      </p:sp>
      <p:sp>
        <p:nvSpPr>
          <p:cNvPr id="3" name="TextBox 2">
            <a:extLst>
              <a:ext uri="{FF2B5EF4-FFF2-40B4-BE49-F238E27FC236}">
                <a16:creationId xmlns:a16="http://schemas.microsoft.com/office/drawing/2014/main" id="{A84CDE5E-F74F-6F9C-31A9-42BB76E11E01}"/>
              </a:ext>
            </a:extLst>
          </p:cNvPr>
          <p:cNvSpPr txBox="1"/>
          <p:nvPr/>
        </p:nvSpPr>
        <p:spPr>
          <a:xfrm>
            <a:off x="1044832" y="1905125"/>
            <a:ext cx="5859848"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solidFill>
                  <a:srgbClr val="0F2235"/>
                </a:solidFill>
              </a:rPr>
              <a:t>The Booklet now includes:​</a:t>
            </a:r>
            <a:endParaRPr lang="en-US" sz="2000">
              <a:solidFill>
                <a:srgbClr val="0F2235"/>
              </a:solidFill>
              <a:ea typeface="Open Sans"/>
              <a:cs typeface="Open Sans"/>
            </a:endParaRPr>
          </a:p>
          <a:p>
            <a:pPr marL="445770" indent="-445770">
              <a:spcAft>
                <a:spcPts val="600"/>
              </a:spcAft>
              <a:buFont typeface=""/>
              <a:buChar char="•"/>
            </a:pPr>
            <a:r>
              <a:rPr lang="en-US" sz="2000">
                <a:solidFill>
                  <a:srgbClr val="0F2235"/>
                </a:solidFill>
              </a:rPr>
              <a:t>An introduction​</a:t>
            </a:r>
            <a:endParaRPr lang="en-US" sz="2000">
              <a:solidFill>
                <a:srgbClr val="0F2235"/>
              </a:solidFill>
              <a:ea typeface="Open Sans"/>
              <a:cs typeface="Open Sans"/>
            </a:endParaRPr>
          </a:p>
          <a:p>
            <a:pPr marL="445770" indent="-445770">
              <a:spcAft>
                <a:spcPts val="600"/>
              </a:spcAft>
              <a:buFont typeface=""/>
              <a:buChar char="•"/>
            </a:pPr>
            <a:r>
              <a:rPr lang="en-US" sz="2000">
                <a:solidFill>
                  <a:srgbClr val="0F2235"/>
                </a:solidFill>
              </a:rPr>
              <a:t>A description of the PERFCKTSI principles (plus General Training standards/GT)​</a:t>
            </a:r>
            <a:endParaRPr lang="en-US" sz="2000">
              <a:solidFill>
                <a:srgbClr val="0F2235"/>
              </a:solidFill>
              <a:ea typeface="Open Sans"/>
              <a:cs typeface="Open Sans"/>
            </a:endParaRPr>
          </a:p>
          <a:p>
            <a:pPr marL="445770" indent="-445770">
              <a:spcAft>
                <a:spcPts val="600"/>
              </a:spcAft>
              <a:buFont typeface=""/>
              <a:buChar char="•"/>
            </a:pPr>
            <a:r>
              <a:rPr lang="en-US" sz="2000">
                <a:solidFill>
                  <a:srgbClr val="0F2235"/>
                </a:solidFill>
              </a:rPr>
              <a:t>The list of 38 standards by phase (Design, Planning and preparation, Implementation, Evaluation), along with their descriptions and annotations​</a:t>
            </a:r>
            <a:endParaRPr lang="en-US" sz="2000">
              <a:solidFill>
                <a:srgbClr val="0F2235"/>
              </a:solidFill>
              <a:ea typeface="Open Sans"/>
              <a:cs typeface="Open Sans"/>
            </a:endParaRPr>
          </a:p>
          <a:p>
            <a:pPr marL="445770" indent="-445770">
              <a:spcAft>
                <a:spcPts val="600"/>
              </a:spcAft>
              <a:buFont typeface=""/>
              <a:buChar char="•"/>
            </a:pPr>
            <a:r>
              <a:rPr lang="en-US" sz="2000">
                <a:solidFill>
                  <a:srgbClr val="0F2235"/>
                </a:solidFill>
              </a:rPr>
              <a:t>The List of the 14 criteria related to the Trainer Profile by competence area​</a:t>
            </a:r>
            <a:endParaRPr lang="en-US" sz="2000">
              <a:solidFill>
                <a:srgbClr val="0F2235"/>
              </a:solidFill>
              <a:ea typeface="Open Sans"/>
              <a:cs typeface="Open Sans"/>
            </a:endParaRPr>
          </a:p>
          <a:p>
            <a:pPr marL="445770" indent="-445770">
              <a:spcAft>
                <a:spcPts val="600"/>
              </a:spcAft>
              <a:buFont typeface=""/>
              <a:buChar char="•"/>
            </a:pPr>
            <a:r>
              <a:rPr lang="en-US" sz="2000">
                <a:solidFill>
                  <a:srgbClr val="0F2235"/>
                </a:solidFill>
              </a:rPr>
              <a:t>The list of the sources used​</a:t>
            </a:r>
            <a:endParaRPr lang="en-US" sz="2400">
              <a:solidFill>
                <a:srgbClr val="0F2235"/>
              </a:solidFill>
              <a:ea typeface="Open Sans"/>
              <a:cs typeface="Open Sans"/>
            </a:endParaRPr>
          </a:p>
        </p:txBody>
      </p:sp>
      <p:pic>
        <p:nvPicPr>
          <p:cNvPr id="5" name="Google Shape;204;p11" descr="A list of training items&#10;&#10;Description automatically generated">
            <a:extLst>
              <a:ext uri="{FF2B5EF4-FFF2-40B4-BE49-F238E27FC236}">
                <a16:creationId xmlns:a16="http://schemas.microsoft.com/office/drawing/2014/main" id="{511D9F57-50C3-A15A-D0C1-22F4E5FEADBA}"/>
              </a:ext>
            </a:extLst>
          </p:cNvPr>
          <p:cNvPicPr preferRelativeResize="0"/>
          <p:nvPr/>
        </p:nvPicPr>
        <p:blipFill rotWithShape="1">
          <a:blip r:embed="rId3">
            <a:alphaModFix/>
          </a:blip>
          <a:srcRect/>
          <a:stretch/>
        </p:blipFill>
        <p:spPr>
          <a:xfrm>
            <a:off x="7012671" y="731108"/>
            <a:ext cx="4780113" cy="5822606"/>
          </a:xfrm>
          <a:prstGeom prst="rect">
            <a:avLst/>
          </a:prstGeom>
          <a:noFill/>
          <a:ln>
            <a:noFill/>
          </a:ln>
        </p:spPr>
      </p:pic>
      <p:sp>
        <p:nvSpPr>
          <p:cNvPr id="6" name="TextBox 5">
            <a:extLst>
              <a:ext uri="{FF2B5EF4-FFF2-40B4-BE49-F238E27FC236}">
                <a16:creationId xmlns:a16="http://schemas.microsoft.com/office/drawing/2014/main" id="{9DAA33B3-44BD-9843-5A60-C7039660F827}"/>
              </a:ext>
            </a:extLst>
          </p:cNvPr>
          <p:cNvSpPr txBox="1"/>
          <p:nvPr/>
        </p:nvSpPr>
        <p:spPr>
          <a:xfrm>
            <a:off x="8026400" y="330886"/>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rgbClr val="964091"/>
                </a:solidFill>
                <a:latin typeface="Arial"/>
                <a:cs typeface="Arial"/>
              </a:rPr>
              <a:t>Standards by phase</a:t>
            </a:r>
            <a:endParaRPr lang="en-US" sz="2000">
              <a:solidFill>
                <a:srgbClr val="964091"/>
              </a:solidFill>
              <a:latin typeface="Arial"/>
              <a:ea typeface="Open Sans"/>
              <a:cs typeface="Open Sans"/>
            </a:endParaRPr>
          </a:p>
        </p:txBody>
      </p:sp>
    </p:spTree>
    <p:extLst>
      <p:ext uri="{BB962C8B-B14F-4D97-AF65-F5344CB8AC3E}">
        <p14:creationId xmlns:p14="http://schemas.microsoft.com/office/powerpoint/2010/main" val="393287370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621AC-AA5C-4018-B39E-6738D1E56EF1}"/>
              </a:ext>
            </a:extLst>
          </p:cNvPr>
          <p:cNvSpPr>
            <a:spLocks noGrp="1"/>
          </p:cNvSpPr>
          <p:nvPr>
            <p:ph type="title"/>
          </p:nvPr>
        </p:nvSpPr>
        <p:spPr>
          <a:xfrm>
            <a:off x="1046922" y="1129932"/>
            <a:ext cx="10802793" cy="778381"/>
          </a:xfrm>
        </p:spPr>
        <p:txBody>
          <a:bodyPr/>
          <a:lstStyle/>
          <a:p>
            <a:r>
              <a:rPr lang="en-US" b="1">
                <a:latin typeface="Arial"/>
                <a:cs typeface="Arial"/>
              </a:rPr>
              <a:t>Gender Training standards with descriptions and annotations​</a:t>
            </a:r>
          </a:p>
        </p:txBody>
      </p:sp>
      <p:pic>
        <p:nvPicPr>
          <p:cNvPr id="4" name="Immagine 4" descr="A black and white text on a white background&#10;&#10;Description automatically generated">
            <a:extLst>
              <a:ext uri="{FF2B5EF4-FFF2-40B4-BE49-F238E27FC236}">
                <a16:creationId xmlns:a16="http://schemas.microsoft.com/office/drawing/2014/main" id="{390E2669-810C-AF94-05E3-31DE087C62E2}"/>
              </a:ext>
            </a:extLst>
          </p:cNvPr>
          <p:cNvPicPr>
            <a:picLocks noChangeAspect="1"/>
          </p:cNvPicPr>
          <p:nvPr/>
        </p:nvPicPr>
        <p:blipFill>
          <a:blip r:embed="rId2"/>
          <a:stretch>
            <a:fillRect/>
          </a:stretch>
        </p:blipFill>
        <p:spPr>
          <a:xfrm>
            <a:off x="1976867" y="1797876"/>
            <a:ext cx="8937313" cy="4577494"/>
          </a:xfrm>
          <a:prstGeom prst="rect">
            <a:avLst/>
          </a:prstGeom>
        </p:spPr>
      </p:pic>
    </p:spTree>
    <p:extLst>
      <p:ext uri="{BB962C8B-B14F-4D97-AF65-F5344CB8AC3E}">
        <p14:creationId xmlns:p14="http://schemas.microsoft.com/office/powerpoint/2010/main" val="1306477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6B7D0-F731-6B8C-E2BF-2B44F25D125D}"/>
              </a:ext>
            </a:extLst>
          </p:cNvPr>
          <p:cNvSpPr>
            <a:spLocks noGrp="1"/>
          </p:cNvSpPr>
          <p:nvPr>
            <p:ph type="title"/>
          </p:nvPr>
        </p:nvSpPr>
        <p:spPr/>
        <p:txBody>
          <a:bodyPr/>
          <a:lstStyle/>
          <a:p>
            <a:r>
              <a:rPr lang="en-US" b="1">
                <a:latin typeface="Arial"/>
                <a:cs typeface="Arial"/>
              </a:rPr>
              <a:t>Phase 1: Training design</a:t>
            </a:r>
            <a:endParaRPr lang="en-US" b="1"/>
          </a:p>
        </p:txBody>
      </p:sp>
      <p:pic>
        <p:nvPicPr>
          <p:cNvPr id="4" name="Picture 3" descr="A screenshot of a computer&#10;&#10;Description automatically generated">
            <a:extLst>
              <a:ext uri="{FF2B5EF4-FFF2-40B4-BE49-F238E27FC236}">
                <a16:creationId xmlns:a16="http://schemas.microsoft.com/office/drawing/2014/main" id="{4FD4F22B-0AF9-D456-50BF-DD1102CE02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886" y="1904171"/>
            <a:ext cx="9098502" cy="4726823"/>
          </a:xfrm>
          <a:prstGeom prst="rect">
            <a:avLst/>
          </a:prstGeom>
        </p:spPr>
      </p:pic>
    </p:spTree>
    <p:extLst>
      <p:ext uri="{BB962C8B-B14F-4D97-AF65-F5344CB8AC3E}">
        <p14:creationId xmlns:p14="http://schemas.microsoft.com/office/powerpoint/2010/main" val="20409620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94C01-42A8-726A-63B3-BCDDD652BD8C}"/>
              </a:ext>
            </a:extLst>
          </p:cNvPr>
          <p:cNvSpPr>
            <a:spLocks noGrp="1"/>
          </p:cNvSpPr>
          <p:nvPr>
            <p:ph type="title"/>
          </p:nvPr>
        </p:nvSpPr>
        <p:spPr/>
        <p:txBody>
          <a:bodyPr/>
          <a:lstStyle/>
          <a:p>
            <a:r>
              <a:rPr lang="en-US" b="1">
                <a:latin typeface="Arial"/>
                <a:cs typeface="Arial"/>
              </a:rPr>
              <a:t>Phase 2: Planning and preparation</a:t>
            </a:r>
            <a:endParaRPr lang="en-US" b="1"/>
          </a:p>
        </p:txBody>
      </p:sp>
      <p:pic>
        <p:nvPicPr>
          <p:cNvPr id="4" name="Picture 3" descr="A close-up of a document&#10;&#10;Description automatically generated">
            <a:extLst>
              <a:ext uri="{FF2B5EF4-FFF2-40B4-BE49-F238E27FC236}">
                <a16:creationId xmlns:a16="http://schemas.microsoft.com/office/drawing/2014/main" id="{62D1AD98-93AA-8B92-FCF2-8B179F8BE3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299" y="1904484"/>
            <a:ext cx="11515887" cy="3334843"/>
          </a:xfrm>
          <a:prstGeom prst="rect">
            <a:avLst/>
          </a:prstGeom>
        </p:spPr>
      </p:pic>
    </p:spTree>
    <p:extLst>
      <p:ext uri="{BB962C8B-B14F-4D97-AF65-F5344CB8AC3E}">
        <p14:creationId xmlns:p14="http://schemas.microsoft.com/office/powerpoint/2010/main" val="3110618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A8AD1-1540-384C-549B-F62BDBF059D3}"/>
              </a:ext>
            </a:extLst>
          </p:cNvPr>
          <p:cNvSpPr>
            <a:spLocks noGrp="1"/>
          </p:cNvSpPr>
          <p:nvPr>
            <p:ph type="title"/>
          </p:nvPr>
        </p:nvSpPr>
        <p:spPr/>
        <p:txBody>
          <a:bodyPr/>
          <a:lstStyle/>
          <a:p>
            <a:r>
              <a:rPr lang="en-US" b="1" err="1">
                <a:latin typeface="Arial"/>
                <a:cs typeface="Arial"/>
              </a:rPr>
              <a:t>UniSAFE</a:t>
            </a:r>
            <a:r>
              <a:rPr lang="en-US" b="1">
                <a:latin typeface="Arial"/>
                <a:cs typeface="Arial"/>
              </a:rPr>
              <a:t>: from generating knowledge to producing tools and recommendations</a:t>
            </a:r>
            <a:endParaRPr lang="en-US">
              <a:solidFill>
                <a:srgbClr val="000000"/>
              </a:solidFill>
              <a:latin typeface="Arial"/>
              <a:cs typeface="Arial"/>
            </a:endParaRPr>
          </a:p>
          <a:p>
            <a:endParaRPr lang="en-US"/>
          </a:p>
        </p:txBody>
      </p:sp>
      <p:sp>
        <p:nvSpPr>
          <p:cNvPr id="3" name="Slide Number Placeholder 2">
            <a:extLst>
              <a:ext uri="{FF2B5EF4-FFF2-40B4-BE49-F238E27FC236}">
                <a16:creationId xmlns:a16="http://schemas.microsoft.com/office/drawing/2014/main" id="{1595F846-1760-A0AC-CC65-97A2F40AE2B4}"/>
              </a:ext>
            </a:extLst>
          </p:cNvPr>
          <p:cNvSpPr>
            <a:spLocks noGrp="1"/>
          </p:cNvSpPr>
          <p:nvPr>
            <p:ph type="sldNum" sz="quarter" idx="4"/>
          </p:nvPr>
        </p:nvSpPr>
        <p:spPr/>
        <p:txBody>
          <a:bodyPr/>
          <a:lstStyle/>
          <a:p>
            <a:fld id="{783777ED-E0AE-DD49-A1E6-113717D9A99F}" type="slidenum">
              <a:rPr lang="fr-FR" smtClean="0"/>
              <a:pPr/>
              <a:t>8</a:t>
            </a:fld>
            <a:endParaRPr lang="fr-FR"/>
          </a:p>
        </p:txBody>
      </p:sp>
      <p:sp>
        <p:nvSpPr>
          <p:cNvPr id="6" name="TextBox 5">
            <a:extLst>
              <a:ext uri="{FF2B5EF4-FFF2-40B4-BE49-F238E27FC236}">
                <a16:creationId xmlns:a16="http://schemas.microsoft.com/office/drawing/2014/main" id="{683103BB-8E33-5EC4-FCFA-1F20B9344FF7}"/>
              </a:ext>
            </a:extLst>
          </p:cNvPr>
          <p:cNvSpPr txBox="1"/>
          <p:nvPr/>
        </p:nvSpPr>
        <p:spPr>
          <a:xfrm>
            <a:off x="2326551" y="3175396"/>
            <a:ext cx="2333972" cy="369332"/>
          </a:xfrm>
          <a:prstGeom prst="rect">
            <a:avLst/>
          </a:prstGeom>
          <a:noFill/>
        </p:spPr>
        <p:txBody>
          <a:bodyPr wrap="none" lIns="0" tIns="45720" rIns="0" bIns="45720" rtlCol="0" anchor="t">
            <a:spAutoFit/>
          </a:bodyPr>
          <a:lstStyle/>
          <a:p>
            <a:r>
              <a:rPr lang="en-US" b="1">
                <a:solidFill>
                  <a:srgbClr val="0F2235"/>
                </a:solidFill>
                <a:latin typeface="Arial"/>
                <a:ea typeface="Open Sans"/>
                <a:cs typeface="Arial"/>
              </a:rPr>
              <a:t>Understand Contexts</a:t>
            </a:r>
            <a:endParaRPr lang="en-US" b="1">
              <a:solidFill>
                <a:srgbClr val="0F2235"/>
              </a:solidFill>
              <a:latin typeface="Arial"/>
              <a:ea typeface="Open Sans" charset="0"/>
              <a:cs typeface="Arial"/>
            </a:endParaRPr>
          </a:p>
        </p:txBody>
      </p:sp>
      <p:sp>
        <p:nvSpPr>
          <p:cNvPr id="8" name="TextBox 7">
            <a:extLst>
              <a:ext uri="{FF2B5EF4-FFF2-40B4-BE49-F238E27FC236}">
                <a16:creationId xmlns:a16="http://schemas.microsoft.com/office/drawing/2014/main" id="{E0691C3F-6E63-DBA7-1D8E-7C38DF66632C}"/>
              </a:ext>
            </a:extLst>
          </p:cNvPr>
          <p:cNvSpPr txBox="1"/>
          <p:nvPr/>
        </p:nvSpPr>
        <p:spPr>
          <a:xfrm>
            <a:off x="7660550" y="3183143"/>
            <a:ext cx="1846659" cy="369332"/>
          </a:xfrm>
          <a:prstGeom prst="rect">
            <a:avLst/>
          </a:prstGeom>
          <a:noFill/>
        </p:spPr>
        <p:txBody>
          <a:bodyPr wrap="none" lIns="0" tIns="45720" rIns="0" bIns="45720" rtlCol="0" anchor="t">
            <a:spAutoFit/>
          </a:bodyPr>
          <a:lstStyle/>
          <a:p>
            <a:r>
              <a:rPr lang="en-US" b="1">
                <a:solidFill>
                  <a:srgbClr val="0F2235"/>
                </a:solidFill>
                <a:latin typeface="Arial"/>
                <a:cs typeface="Arial"/>
              </a:rPr>
              <a:t>Collect Evidence</a:t>
            </a:r>
          </a:p>
        </p:txBody>
      </p:sp>
      <p:sp>
        <p:nvSpPr>
          <p:cNvPr id="10" name="Oval 9">
            <a:extLst>
              <a:ext uri="{FF2B5EF4-FFF2-40B4-BE49-F238E27FC236}">
                <a16:creationId xmlns:a16="http://schemas.microsoft.com/office/drawing/2014/main" id="{AF0D78FD-8A98-9DC6-26A9-2EBF37CF3306}"/>
              </a:ext>
            </a:extLst>
          </p:cNvPr>
          <p:cNvSpPr/>
          <p:nvPr/>
        </p:nvSpPr>
        <p:spPr>
          <a:xfrm>
            <a:off x="6136771" y="2741070"/>
            <a:ext cx="1169435" cy="1169435"/>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endParaRPr lang="en-US" sz="1000">
              <a:solidFill>
                <a:schemeClr val="tx1"/>
              </a:solidFill>
              <a:latin typeface="D-DIN" panose="020B0504030202030204" pitchFamily="34" charset="77"/>
            </a:endParaRPr>
          </a:p>
        </p:txBody>
      </p:sp>
      <p:sp>
        <p:nvSpPr>
          <p:cNvPr id="12" name="Freeform 3">
            <a:extLst>
              <a:ext uri="{FF2B5EF4-FFF2-40B4-BE49-F238E27FC236}">
                <a16:creationId xmlns:a16="http://schemas.microsoft.com/office/drawing/2014/main" id="{88F826EC-90A2-57BC-198E-08137DAF28E0}"/>
              </a:ext>
            </a:extLst>
          </p:cNvPr>
          <p:cNvSpPr>
            <a:spLocks/>
          </p:cNvSpPr>
          <p:nvPr/>
        </p:nvSpPr>
        <p:spPr bwMode="auto">
          <a:xfrm>
            <a:off x="6490670" y="3219500"/>
            <a:ext cx="461635" cy="329739"/>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D-DIN" panose="020B0504030202030204" pitchFamily="34" charset="77"/>
            </a:endParaRPr>
          </a:p>
        </p:txBody>
      </p:sp>
      <p:sp>
        <p:nvSpPr>
          <p:cNvPr id="14" name="Oval 9">
            <a:extLst>
              <a:ext uri="{FF2B5EF4-FFF2-40B4-BE49-F238E27FC236}">
                <a16:creationId xmlns:a16="http://schemas.microsoft.com/office/drawing/2014/main" id="{7A3710AF-EA03-58C3-4D06-35B57D11AF94}"/>
              </a:ext>
            </a:extLst>
          </p:cNvPr>
          <p:cNvSpPr/>
          <p:nvPr/>
        </p:nvSpPr>
        <p:spPr>
          <a:xfrm>
            <a:off x="815508" y="2741070"/>
            <a:ext cx="1169435" cy="1169435"/>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endParaRPr lang="en-US" sz="1000">
              <a:solidFill>
                <a:schemeClr val="tx1"/>
              </a:solidFill>
              <a:latin typeface="D-DIN" panose="020B0504030202030204" pitchFamily="34" charset="77"/>
            </a:endParaRPr>
          </a:p>
        </p:txBody>
      </p:sp>
      <p:sp>
        <p:nvSpPr>
          <p:cNvPr id="16" name="Oval 9">
            <a:extLst>
              <a:ext uri="{FF2B5EF4-FFF2-40B4-BE49-F238E27FC236}">
                <a16:creationId xmlns:a16="http://schemas.microsoft.com/office/drawing/2014/main" id="{B5FA2C1C-C0B5-6354-5BFE-A7A87D8AFC9B}"/>
              </a:ext>
            </a:extLst>
          </p:cNvPr>
          <p:cNvSpPr/>
          <p:nvPr/>
        </p:nvSpPr>
        <p:spPr>
          <a:xfrm>
            <a:off x="843050" y="4502144"/>
            <a:ext cx="1169435" cy="1169435"/>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endParaRPr lang="en-US" sz="1000">
              <a:solidFill>
                <a:schemeClr val="tx1"/>
              </a:solidFill>
              <a:latin typeface="D-DIN" panose="020B0504030202030204" pitchFamily="34" charset="77"/>
            </a:endParaRPr>
          </a:p>
        </p:txBody>
      </p:sp>
      <p:sp>
        <p:nvSpPr>
          <p:cNvPr id="18" name="Freeform 3">
            <a:extLst>
              <a:ext uri="{FF2B5EF4-FFF2-40B4-BE49-F238E27FC236}">
                <a16:creationId xmlns:a16="http://schemas.microsoft.com/office/drawing/2014/main" id="{D15EA4FD-7C6A-7802-7971-07DD542D9A4D}"/>
              </a:ext>
            </a:extLst>
          </p:cNvPr>
          <p:cNvSpPr>
            <a:spLocks/>
          </p:cNvSpPr>
          <p:nvPr/>
        </p:nvSpPr>
        <p:spPr bwMode="auto">
          <a:xfrm>
            <a:off x="1196949" y="4926148"/>
            <a:ext cx="461635" cy="329739"/>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D-DIN" panose="020B0504030202030204" pitchFamily="34" charset="77"/>
            </a:endParaRPr>
          </a:p>
        </p:txBody>
      </p:sp>
      <p:sp>
        <p:nvSpPr>
          <p:cNvPr id="20" name="Oval 9">
            <a:extLst>
              <a:ext uri="{FF2B5EF4-FFF2-40B4-BE49-F238E27FC236}">
                <a16:creationId xmlns:a16="http://schemas.microsoft.com/office/drawing/2014/main" id="{369AF0A9-0A8E-9E48-3F66-AA0A34ECDBDB}"/>
              </a:ext>
            </a:extLst>
          </p:cNvPr>
          <p:cNvSpPr/>
          <p:nvPr/>
        </p:nvSpPr>
        <p:spPr>
          <a:xfrm>
            <a:off x="6164311" y="4502144"/>
            <a:ext cx="1169435" cy="1169435"/>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endParaRPr lang="en-US" sz="1000">
              <a:solidFill>
                <a:schemeClr val="tx1"/>
              </a:solidFill>
              <a:latin typeface="D-DIN" panose="020B0504030202030204" pitchFamily="34" charset="77"/>
            </a:endParaRPr>
          </a:p>
        </p:txBody>
      </p:sp>
      <p:sp>
        <p:nvSpPr>
          <p:cNvPr id="22" name="Freeform 3">
            <a:extLst>
              <a:ext uri="{FF2B5EF4-FFF2-40B4-BE49-F238E27FC236}">
                <a16:creationId xmlns:a16="http://schemas.microsoft.com/office/drawing/2014/main" id="{4A9882B1-D868-1BFB-0483-55D32C65272A}"/>
              </a:ext>
            </a:extLst>
          </p:cNvPr>
          <p:cNvSpPr>
            <a:spLocks/>
          </p:cNvSpPr>
          <p:nvPr/>
        </p:nvSpPr>
        <p:spPr bwMode="auto">
          <a:xfrm>
            <a:off x="6518210" y="4926148"/>
            <a:ext cx="461635" cy="329739"/>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D-DIN" panose="020B0504030202030204" pitchFamily="34" charset="77"/>
            </a:endParaRPr>
          </a:p>
        </p:txBody>
      </p:sp>
      <p:sp>
        <p:nvSpPr>
          <p:cNvPr id="24" name="TextBox 7">
            <a:extLst>
              <a:ext uri="{FF2B5EF4-FFF2-40B4-BE49-F238E27FC236}">
                <a16:creationId xmlns:a16="http://schemas.microsoft.com/office/drawing/2014/main" id="{872CCBC9-ED60-B60B-3AFC-304B2BBC7374}"/>
              </a:ext>
            </a:extLst>
          </p:cNvPr>
          <p:cNvSpPr txBox="1"/>
          <p:nvPr/>
        </p:nvSpPr>
        <p:spPr>
          <a:xfrm>
            <a:off x="2354093" y="4883664"/>
            <a:ext cx="1872307" cy="369332"/>
          </a:xfrm>
          <a:prstGeom prst="rect">
            <a:avLst/>
          </a:prstGeom>
          <a:noFill/>
        </p:spPr>
        <p:txBody>
          <a:bodyPr wrap="none" lIns="0" tIns="45720" rIns="0" bIns="45720" rtlCol="0" anchor="t">
            <a:spAutoFit/>
          </a:bodyPr>
          <a:lstStyle/>
          <a:p>
            <a:r>
              <a:rPr lang="en-US" b="1">
                <a:solidFill>
                  <a:srgbClr val="0F2235"/>
                </a:solidFill>
                <a:latin typeface="Arial"/>
                <a:cs typeface="Arial"/>
              </a:rPr>
              <a:t>Produce Insights</a:t>
            </a:r>
          </a:p>
        </p:txBody>
      </p:sp>
      <p:sp>
        <p:nvSpPr>
          <p:cNvPr id="26" name="TextBox 16">
            <a:extLst>
              <a:ext uri="{FF2B5EF4-FFF2-40B4-BE49-F238E27FC236}">
                <a16:creationId xmlns:a16="http://schemas.microsoft.com/office/drawing/2014/main" id="{AB5479DD-48A2-7D7E-9320-3C81FB08DC62}"/>
              </a:ext>
            </a:extLst>
          </p:cNvPr>
          <p:cNvSpPr txBox="1"/>
          <p:nvPr/>
        </p:nvSpPr>
        <p:spPr>
          <a:xfrm>
            <a:off x="7688092" y="4881385"/>
            <a:ext cx="1718419" cy="369332"/>
          </a:xfrm>
          <a:prstGeom prst="rect">
            <a:avLst/>
          </a:prstGeom>
          <a:noFill/>
        </p:spPr>
        <p:txBody>
          <a:bodyPr wrap="none" lIns="0" tIns="45720" rIns="0" bIns="45720" rtlCol="0" anchor="t">
            <a:spAutoFit/>
          </a:bodyPr>
          <a:lstStyle/>
          <a:p>
            <a:r>
              <a:rPr lang="en-US" b="1">
                <a:solidFill>
                  <a:srgbClr val="0F2235"/>
                </a:solidFill>
                <a:latin typeface="Arial"/>
                <a:cs typeface="Arial"/>
              </a:rPr>
              <a:t>Ensure Impacts</a:t>
            </a:r>
          </a:p>
        </p:txBody>
      </p:sp>
      <p:sp>
        <p:nvSpPr>
          <p:cNvPr id="28" name="Freeform 3">
            <a:extLst>
              <a:ext uri="{FF2B5EF4-FFF2-40B4-BE49-F238E27FC236}">
                <a16:creationId xmlns:a16="http://schemas.microsoft.com/office/drawing/2014/main" id="{4A298E4B-106B-4942-8AF2-F825F2755224}"/>
              </a:ext>
            </a:extLst>
          </p:cNvPr>
          <p:cNvSpPr>
            <a:spLocks/>
          </p:cNvSpPr>
          <p:nvPr/>
        </p:nvSpPr>
        <p:spPr bwMode="auto">
          <a:xfrm>
            <a:off x="1169407" y="3143302"/>
            <a:ext cx="461635" cy="329739"/>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600">
              <a:latin typeface="Arial"/>
              <a:cs typeface="Arial"/>
            </a:endParaRPr>
          </a:p>
        </p:txBody>
      </p:sp>
    </p:spTree>
    <p:extLst>
      <p:ext uri="{BB962C8B-B14F-4D97-AF65-F5344CB8AC3E}">
        <p14:creationId xmlns:p14="http://schemas.microsoft.com/office/powerpoint/2010/main" val="156702664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ECEDB-0CCB-4AF0-D71D-6FA5A512EF08}"/>
              </a:ext>
            </a:extLst>
          </p:cNvPr>
          <p:cNvSpPr>
            <a:spLocks noGrp="1"/>
          </p:cNvSpPr>
          <p:nvPr>
            <p:ph type="title"/>
          </p:nvPr>
        </p:nvSpPr>
        <p:spPr/>
        <p:txBody>
          <a:bodyPr/>
          <a:lstStyle/>
          <a:p>
            <a:r>
              <a:rPr lang="en-US" b="1">
                <a:latin typeface="Arial"/>
                <a:cs typeface="Arial"/>
              </a:rPr>
              <a:t>Phase 3: Implementation</a:t>
            </a:r>
          </a:p>
        </p:txBody>
      </p:sp>
      <p:pic>
        <p:nvPicPr>
          <p:cNvPr id="8" name="Picture 7" descr="A screenshot of a computer&#10;&#10;Description automatically generated">
            <a:extLst>
              <a:ext uri="{FF2B5EF4-FFF2-40B4-BE49-F238E27FC236}">
                <a16:creationId xmlns:a16="http://schemas.microsoft.com/office/drawing/2014/main" id="{66CE1296-C5DB-D1BC-F3FF-E5C29925ED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389" y="1904484"/>
            <a:ext cx="11408973" cy="3349215"/>
          </a:xfrm>
          <a:prstGeom prst="rect">
            <a:avLst/>
          </a:prstGeom>
        </p:spPr>
      </p:pic>
    </p:spTree>
    <p:extLst>
      <p:ext uri="{BB962C8B-B14F-4D97-AF65-F5344CB8AC3E}">
        <p14:creationId xmlns:p14="http://schemas.microsoft.com/office/powerpoint/2010/main" val="82664091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ECEDB-0CCB-4AF0-D71D-6FA5A512EF08}"/>
              </a:ext>
            </a:extLst>
          </p:cNvPr>
          <p:cNvSpPr>
            <a:spLocks noGrp="1"/>
          </p:cNvSpPr>
          <p:nvPr>
            <p:ph type="title"/>
          </p:nvPr>
        </p:nvSpPr>
        <p:spPr/>
        <p:txBody>
          <a:bodyPr/>
          <a:lstStyle/>
          <a:p>
            <a:r>
              <a:rPr lang="en-US" b="1">
                <a:latin typeface="Arial"/>
                <a:cs typeface="Arial"/>
              </a:rPr>
              <a:t>Phase 4: Evaluation and follow-up</a:t>
            </a:r>
          </a:p>
        </p:txBody>
      </p:sp>
      <p:pic>
        <p:nvPicPr>
          <p:cNvPr id="4" name="Picture 3" descr="A screenshot of a computer&#10;&#10;Description automatically generated">
            <a:extLst>
              <a:ext uri="{FF2B5EF4-FFF2-40B4-BE49-F238E27FC236}">
                <a16:creationId xmlns:a16="http://schemas.microsoft.com/office/drawing/2014/main" id="{8C1C0C8A-F5C4-D2DC-C7D5-A13E3834AD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335" y="1904484"/>
            <a:ext cx="11352028" cy="3818379"/>
          </a:xfrm>
          <a:prstGeom prst="rect">
            <a:avLst/>
          </a:prstGeom>
        </p:spPr>
      </p:pic>
    </p:spTree>
    <p:extLst>
      <p:ext uri="{BB962C8B-B14F-4D97-AF65-F5344CB8AC3E}">
        <p14:creationId xmlns:p14="http://schemas.microsoft.com/office/powerpoint/2010/main" val="336097282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8B49F-45D9-A82F-D9FA-E2A6521B860A}"/>
              </a:ext>
            </a:extLst>
          </p:cNvPr>
          <p:cNvSpPr>
            <a:spLocks noGrp="1"/>
          </p:cNvSpPr>
          <p:nvPr>
            <p:ph type="title"/>
          </p:nvPr>
        </p:nvSpPr>
        <p:spPr/>
        <p:txBody>
          <a:bodyPr/>
          <a:lstStyle/>
          <a:p>
            <a:r>
              <a:rPr lang="en-US" b="1">
                <a:latin typeface="Arial"/>
                <a:cs typeface="Arial"/>
              </a:rPr>
              <a:t>Creating a safe space</a:t>
            </a:r>
          </a:p>
          <a:p>
            <a:endParaRPr lang="en-US" b="1"/>
          </a:p>
        </p:txBody>
      </p:sp>
      <p:pic>
        <p:nvPicPr>
          <p:cNvPr id="4" name="Picture 3" descr="A screen shot of a blue and white logo&#10;&#10;Description automatically generated">
            <a:extLst>
              <a:ext uri="{FF2B5EF4-FFF2-40B4-BE49-F238E27FC236}">
                <a16:creationId xmlns:a16="http://schemas.microsoft.com/office/drawing/2014/main" id="{5556A655-DEA4-E942-40F9-B8C9E61DEB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9760" y="713676"/>
            <a:ext cx="3830443" cy="5439922"/>
          </a:xfrm>
          <a:prstGeom prst="rect">
            <a:avLst/>
          </a:prstGeom>
        </p:spPr>
      </p:pic>
      <p:sp>
        <p:nvSpPr>
          <p:cNvPr id="5" name="TextBox 4">
            <a:extLst>
              <a:ext uri="{FF2B5EF4-FFF2-40B4-BE49-F238E27FC236}">
                <a16:creationId xmlns:a16="http://schemas.microsoft.com/office/drawing/2014/main" id="{1F2B47C8-3A4A-C8E6-57C8-7750D68CB2FA}"/>
              </a:ext>
            </a:extLst>
          </p:cNvPr>
          <p:cNvSpPr txBox="1"/>
          <p:nvPr/>
        </p:nvSpPr>
        <p:spPr>
          <a:xfrm>
            <a:off x="1048889" y="2014963"/>
            <a:ext cx="5478849"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a:solidFill>
                  <a:srgbClr val="0F2235"/>
                </a:solidFill>
                <a:latin typeface="Arial"/>
                <a:cs typeface="Arial"/>
              </a:rPr>
              <a:t>Best practices</a:t>
            </a:r>
            <a:r>
              <a:rPr lang="en-GB">
                <a:solidFill>
                  <a:srgbClr val="0F2235"/>
                </a:solidFill>
                <a:latin typeface="Arial"/>
                <a:cs typeface="Arial"/>
              </a:rPr>
              <a:t> for training sessions on sensitive topics (online and offline) creating a safe environment to prevent re-traumatisation and triggering.</a:t>
            </a:r>
            <a:endParaRPr lang="en-US">
              <a:solidFill>
                <a:srgbClr val="0F2235"/>
              </a:solidFill>
              <a:latin typeface="Arial"/>
              <a:ea typeface="Open Sans"/>
              <a:cs typeface="Arial"/>
            </a:endParaRPr>
          </a:p>
          <a:p>
            <a:r>
              <a:rPr lang="en-US">
                <a:solidFill>
                  <a:srgbClr val="0F2235"/>
                </a:solidFill>
                <a:latin typeface="Arial"/>
                <a:cs typeface="Arial"/>
              </a:rPr>
              <a:t>​</a:t>
            </a:r>
            <a:endParaRPr lang="en-US">
              <a:solidFill>
                <a:srgbClr val="0F2235"/>
              </a:solidFill>
              <a:latin typeface="Arial"/>
              <a:ea typeface="Open Sans"/>
              <a:cs typeface="Arial"/>
            </a:endParaRPr>
          </a:p>
          <a:p>
            <a:r>
              <a:rPr lang="en-GB">
                <a:solidFill>
                  <a:srgbClr val="0F2235"/>
                </a:solidFill>
                <a:latin typeface="Arial"/>
                <a:cs typeface="Arial"/>
              </a:rPr>
              <a:t>Authors: Panagiota </a:t>
            </a:r>
            <a:r>
              <a:rPr lang="en-GB" err="1">
                <a:solidFill>
                  <a:srgbClr val="0F2235"/>
                </a:solidFill>
                <a:latin typeface="Arial"/>
                <a:cs typeface="Arial"/>
              </a:rPr>
              <a:t>Polykarpou</a:t>
            </a:r>
            <a:r>
              <a:rPr lang="en-GB">
                <a:solidFill>
                  <a:srgbClr val="0F2235"/>
                </a:solidFill>
                <a:latin typeface="Arial"/>
                <a:cs typeface="Arial"/>
              </a:rPr>
              <a:t>, Vasia </a:t>
            </a:r>
            <a:r>
              <a:rPr lang="en-GB" err="1">
                <a:solidFill>
                  <a:srgbClr val="0F2235"/>
                </a:solidFill>
                <a:latin typeface="Arial"/>
                <a:cs typeface="Arial"/>
              </a:rPr>
              <a:t>Madesi</a:t>
            </a:r>
            <a:r>
              <a:rPr lang="en-GB">
                <a:solidFill>
                  <a:srgbClr val="0F2235"/>
                </a:solidFill>
                <a:latin typeface="Arial"/>
                <a:cs typeface="Arial"/>
              </a:rPr>
              <a:t>, Lut </a:t>
            </a:r>
            <a:r>
              <a:rPr lang="en-GB" err="1">
                <a:solidFill>
                  <a:srgbClr val="0F2235"/>
                </a:solidFill>
                <a:latin typeface="Arial"/>
                <a:cs typeface="Arial"/>
              </a:rPr>
              <a:t>Mergaert</a:t>
            </a:r>
            <a:r>
              <a:rPr lang="en-GB">
                <a:solidFill>
                  <a:srgbClr val="0F2235"/>
                </a:solidFill>
                <a:latin typeface="Arial"/>
                <a:cs typeface="Arial"/>
              </a:rPr>
              <a:t>, Nathalie </a:t>
            </a:r>
            <a:r>
              <a:rPr lang="en-GB" err="1">
                <a:solidFill>
                  <a:srgbClr val="0F2235"/>
                </a:solidFill>
                <a:latin typeface="Arial"/>
                <a:cs typeface="Arial"/>
              </a:rPr>
              <a:t>Wuiame</a:t>
            </a:r>
            <a:r>
              <a:rPr lang="en-GB">
                <a:solidFill>
                  <a:srgbClr val="0F2235"/>
                </a:solidFill>
                <a:latin typeface="Arial"/>
                <a:cs typeface="Arial"/>
              </a:rPr>
              <a:t> (YW)</a:t>
            </a:r>
            <a:r>
              <a:rPr lang="en-US">
                <a:solidFill>
                  <a:srgbClr val="0F2235"/>
                </a:solidFill>
                <a:latin typeface="Arial"/>
                <a:cs typeface="Arial"/>
              </a:rPr>
              <a:t>​</a:t>
            </a:r>
            <a:endParaRPr lang="en-US">
              <a:solidFill>
                <a:srgbClr val="0F2235"/>
              </a:solidFill>
              <a:latin typeface="Arial"/>
              <a:ea typeface="Open Sans"/>
              <a:cs typeface="Arial"/>
            </a:endParaRPr>
          </a:p>
          <a:p>
            <a:r>
              <a:rPr lang="en-US">
                <a:solidFill>
                  <a:srgbClr val="0F2235"/>
                </a:solidFill>
                <a:latin typeface="Arial"/>
                <a:cs typeface="Arial"/>
              </a:rPr>
              <a:t>​</a:t>
            </a:r>
            <a:endParaRPr lang="en-US">
              <a:solidFill>
                <a:srgbClr val="0F2235"/>
              </a:solidFill>
              <a:latin typeface="Arial"/>
              <a:ea typeface="Open Sans"/>
              <a:cs typeface="Arial"/>
            </a:endParaRPr>
          </a:p>
        </p:txBody>
      </p:sp>
      <p:sp>
        <p:nvSpPr>
          <p:cNvPr id="9" name="TextBox 8">
            <a:extLst>
              <a:ext uri="{FF2B5EF4-FFF2-40B4-BE49-F238E27FC236}">
                <a16:creationId xmlns:a16="http://schemas.microsoft.com/office/drawing/2014/main" id="{A8457354-8FDD-C312-8095-76E27FA48DB9}"/>
              </a:ext>
            </a:extLst>
          </p:cNvPr>
          <p:cNvSpPr txBox="1"/>
          <p:nvPr/>
        </p:nvSpPr>
        <p:spPr>
          <a:xfrm>
            <a:off x="2245006" y="4412667"/>
            <a:ext cx="2436091" cy="433004"/>
          </a:xfrm>
          <a:prstGeom prst="rect">
            <a:avLst/>
          </a:prstGeom>
          <a:noFill/>
        </p:spPr>
        <p:txBody>
          <a:bodyPr wrap="square" lIns="91440" tIns="45720" rIns="91440" bIns="45720" anchor="t">
            <a:spAutoFit/>
          </a:bodyPr>
          <a:lstStyle/>
          <a:p>
            <a:pPr marL="222885" lvl="1">
              <a:lnSpc>
                <a:spcPts val="2893"/>
              </a:lnSpc>
            </a:pPr>
            <a:r>
              <a:rPr lang="en-US" sz="1850">
                <a:solidFill>
                  <a:srgbClr val="383739"/>
                </a:solidFill>
                <a:latin typeface="Arial"/>
                <a:cs typeface="Arial"/>
                <a:hlinkClick r:id="rId4"/>
              </a:rPr>
              <a:t>Link to access it </a:t>
            </a:r>
            <a:endParaRPr lang="en-US" sz="1850">
              <a:solidFill>
                <a:srgbClr val="383739"/>
              </a:solidFill>
              <a:latin typeface="Arial"/>
              <a:cs typeface="Arial"/>
            </a:endParaRPr>
          </a:p>
        </p:txBody>
      </p:sp>
      <p:sp>
        <p:nvSpPr>
          <p:cNvPr id="7" name="TextBox 6">
            <a:extLst>
              <a:ext uri="{FF2B5EF4-FFF2-40B4-BE49-F238E27FC236}">
                <a16:creationId xmlns:a16="http://schemas.microsoft.com/office/drawing/2014/main" id="{DBA5D064-5248-CF7C-8288-EFB30508A6C4}"/>
              </a:ext>
            </a:extLst>
          </p:cNvPr>
          <p:cNvSpPr txBox="1"/>
          <p:nvPr/>
        </p:nvSpPr>
        <p:spPr>
          <a:xfrm>
            <a:off x="6318297" y="4218272"/>
            <a:ext cx="4823565" cy="584775"/>
          </a:xfrm>
          <a:prstGeom prst="rect">
            <a:avLst/>
          </a:prstGeom>
          <a:solidFill>
            <a:srgbClr val="0F2235"/>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a:solidFill>
                  <a:schemeClr val="bg1"/>
                </a:solidFill>
                <a:latin typeface="Arial"/>
                <a:ea typeface="Open Sans Light"/>
                <a:cs typeface="Open Sans Light"/>
              </a:rPr>
              <a:t>The guide is meant as a tool for inspiration, and trainers are advised to tailor their approach</a:t>
            </a:r>
            <a:r>
              <a:rPr lang="en-US" sz="1600">
                <a:solidFill>
                  <a:schemeClr val="bg1"/>
                </a:solidFill>
                <a:latin typeface="Arial"/>
                <a:ea typeface="Open Sans Light"/>
                <a:cs typeface="Open Sans Light"/>
              </a:rPr>
              <a:t>​</a:t>
            </a:r>
            <a:endParaRPr lang="en-US" sz="1600">
              <a:solidFill>
                <a:schemeClr val="bg1"/>
              </a:solidFill>
              <a:latin typeface="Arial"/>
              <a:cs typeface="Arial"/>
            </a:endParaRPr>
          </a:p>
        </p:txBody>
      </p:sp>
    </p:spTree>
    <p:extLst>
      <p:ext uri="{BB962C8B-B14F-4D97-AF65-F5344CB8AC3E}">
        <p14:creationId xmlns:p14="http://schemas.microsoft.com/office/powerpoint/2010/main" val="422745209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F2D90-ABAB-FB96-8687-BD2C3F1F22AE}"/>
              </a:ext>
            </a:extLst>
          </p:cNvPr>
          <p:cNvSpPr>
            <a:spLocks noGrp="1"/>
          </p:cNvSpPr>
          <p:nvPr>
            <p:ph type="title"/>
          </p:nvPr>
        </p:nvSpPr>
        <p:spPr/>
        <p:txBody>
          <a:bodyPr/>
          <a:lstStyle/>
          <a:p>
            <a:r>
              <a:rPr lang="en-US" b="1">
                <a:latin typeface="Arial"/>
                <a:cs typeface="Arial"/>
              </a:rPr>
              <a:t>Safe space: key points and practical examples</a:t>
            </a:r>
          </a:p>
        </p:txBody>
      </p:sp>
      <p:sp>
        <p:nvSpPr>
          <p:cNvPr id="6" name="TextBox 5">
            <a:extLst>
              <a:ext uri="{FF2B5EF4-FFF2-40B4-BE49-F238E27FC236}">
                <a16:creationId xmlns:a16="http://schemas.microsoft.com/office/drawing/2014/main" id="{C71D5B96-9ED3-0530-0C6E-C76B94519FFC}"/>
              </a:ext>
            </a:extLst>
          </p:cNvPr>
          <p:cNvSpPr txBox="1"/>
          <p:nvPr/>
        </p:nvSpPr>
        <p:spPr>
          <a:xfrm>
            <a:off x="1051697" y="2015275"/>
            <a:ext cx="9520068"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81000" indent="-381000">
              <a:buFont typeface="Wingdings"/>
              <a:buChar char="ü"/>
            </a:pPr>
            <a:r>
              <a:rPr lang="en-GB" sz="2000" b="1">
                <a:solidFill>
                  <a:srgbClr val="0F2235"/>
                </a:solidFill>
                <a:latin typeface="Arial"/>
                <a:cs typeface="Arial"/>
              </a:rPr>
              <a:t>Welcoming environment​</a:t>
            </a:r>
            <a:endParaRPr lang="en-US" sz="2000" b="1">
              <a:solidFill>
                <a:srgbClr val="0F2235"/>
              </a:solidFill>
              <a:latin typeface="Arial"/>
              <a:ea typeface="Open Sans"/>
              <a:cs typeface="Open Sans"/>
            </a:endParaRPr>
          </a:p>
          <a:p>
            <a:pPr marL="381000" indent="-381000">
              <a:buFont typeface="Wingdings"/>
              <a:buChar char="ü"/>
            </a:pPr>
            <a:r>
              <a:rPr lang="en-GB" sz="2000" b="1">
                <a:solidFill>
                  <a:srgbClr val="0F2235"/>
                </a:solidFill>
                <a:latin typeface="Arial"/>
                <a:cs typeface="Arial"/>
              </a:rPr>
              <a:t>Trigger warnings</a:t>
            </a:r>
          </a:p>
          <a:p>
            <a:pPr marL="381000" indent="-381000">
              <a:buFont typeface="Wingdings"/>
              <a:buChar char="ü"/>
            </a:pPr>
            <a:r>
              <a:rPr lang="en-GB" sz="2000" b="1">
                <a:solidFill>
                  <a:srgbClr val="0F2235"/>
                </a:solidFill>
                <a:latin typeface="Arial"/>
                <a:cs typeface="Arial"/>
              </a:rPr>
              <a:t>Support resources</a:t>
            </a:r>
            <a:endParaRPr lang="en-US" sz="2000" b="1">
              <a:solidFill>
                <a:srgbClr val="0F2235"/>
              </a:solidFill>
              <a:latin typeface="Arial"/>
              <a:ea typeface="Open Sans"/>
              <a:cs typeface="Open Sans"/>
            </a:endParaRPr>
          </a:p>
          <a:p>
            <a:pPr marL="381000" indent="-381000">
              <a:buFont typeface="Wingdings"/>
              <a:buChar char="ü"/>
            </a:pPr>
            <a:r>
              <a:rPr lang="en-GB" sz="2000" b="1">
                <a:solidFill>
                  <a:srgbClr val="0F2235"/>
                </a:solidFill>
                <a:latin typeface="Arial"/>
                <a:cs typeface="Arial"/>
              </a:rPr>
              <a:t>Confidentiality and privacy</a:t>
            </a:r>
            <a:endParaRPr lang="en-US" sz="2000" b="1">
              <a:solidFill>
                <a:srgbClr val="0F2235"/>
              </a:solidFill>
              <a:latin typeface="Arial"/>
              <a:ea typeface="Open Sans"/>
              <a:cs typeface="Open Sans"/>
            </a:endParaRPr>
          </a:p>
          <a:p>
            <a:pPr marL="381000" indent="-381000">
              <a:buFont typeface="Wingdings"/>
              <a:buChar char="ü"/>
            </a:pPr>
            <a:r>
              <a:rPr lang="en-GB" sz="2000" b="1">
                <a:solidFill>
                  <a:srgbClr val="0F2235"/>
                </a:solidFill>
                <a:latin typeface="Arial"/>
                <a:cs typeface="Arial"/>
              </a:rPr>
              <a:t>Inclusive environment with respect</a:t>
            </a:r>
            <a:endParaRPr lang="en-GB" sz="2000" b="1">
              <a:solidFill>
                <a:srgbClr val="0F2235"/>
              </a:solidFill>
              <a:latin typeface="Arial"/>
              <a:ea typeface="Open Sans"/>
              <a:cs typeface="Arial"/>
            </a:endParaRPr>
          </a:p>
          <a:p>
            <a:pPr marL="381000" indent="-381000">
              <a:buFont typeface="Wingdings"/>
              <a:buChar char="ü"/>
            </a:pPr>
            <a:r>
              <a:rPr lang="en-GB" sz="2000" b="1">
                <a:solidFill>
                  <a:srgbClr val="0F2235"/>
                </a:solidFill>
                <a:latin typeface="Arial"/>
                <a:cs typeface="Arial"/>
              </a:rPr>
              <a:t>Distress plan</a:t>
            </a:r>
            <a:endParaRPr lang="en-GB" sz="2000">
              <a:solidFill>
                <a:srgbClr val="0F2235"/>
              </a:solidFill>
              <a:latin typeface="Arial"/>
              <a:ea typeface="+mn-lt"/>
              <a:cs typeface="Arial"/>
            </a:endParaRPr>
          </a:p>
        </p:txBody>
      </p:sp>
      <p:sp>
        <p:nvSpPr>
          <p:cNvPr id="7" name="TextBox 6">
            <a:extLst>
              <a:ext uri="{FF2B5EF4-FFF2-40B4-BE49-F238E27FC236}">
                <a16:creationId xmlns:a16="http://schemas.microsoft.com/office/drawing/2014/main" id="{54FA95B0-7722-1D38-49BF-E14E5CE5948A}"/>
              </a:ext>
            </a:extLst>
          </p:cNvPr>
          <p:cNvSpPr txBox="1"/>
          <p:nvPr/>
        </p:nvSpPr>
        <p:spPr>
          <a:xfrm>
            <a:off x="1141565" y="4340904"/>
            <a:ext cx="6388755" cy="1384995"/>
          </a:xfrm>
          <a:prstGeom prst="rect">
            <a:avLst/>
          </a:prstGeom>
          <a:solidFill>
            <a:srgbClr val="0F2235"/>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a:solidFill>
                  <a:srgbClr val="964091"/>
                </a:solidFill>
                <a:latin typeface="Arial"/>
              </a:rPr>
              <a:t>Example of t</a:t>
            </a:r>
            <a:r>
              <a:rPr lang="en-US" b="1">
                <a:solidFill>
                  <a:srgbClr val="964091"/>
                </a:solidFill>
                <a:latin typeface="Arial"/>
              </a:rPr>
              <a:t>rigger warning</a:t>
            </a:r>
            <a:r>
              <a:rPr lang="en-US" b="1">
                <a:solidFill>
                  <a:srgbClr val="FFFFFF"/>
                </a:solidFill>
                <a:latin typeface="Arial"/>
              </a:rPr>
              <a:t>:</a:t>
            </a:r>
            <a:r>
              <a:rPr lang="en-US">
                <a:solidFill>
                  <a:srgbClr val="FFFFFF"/>
                </a:solidFill>
                <a:latin typeface="Arial"/>
              </a:rPr>
              <a:t> </a:t>
            </a:r>
            <a:endParaRPr lang="en-US">
              <a:solidFill>
                <a:srgbClr val="0F2235"/>
              </a:solidFill>
              <a:latin typeface="Open Sans"/>
              <a:ea typeface="Open Sans"/>
              <a:cs typeface="Open Sans"/>
            </a:endParaRPr>
          </a:p>
          <a:p>
            <a:r>
              <a:rPr lang="en-US" i="1">
                <a:solidFill>
                  <a:schemeClr val="bg1"/>
                </a:solidFill>
                <a:latin typeface="Arial"/>
              </a:rPr>
              <a:t>“</a:t>
            </a:r>
            <a:r>
              <a:rPr lang="en-US" sz="1600" i="1">
                <a:solidFill>
                  <a:schemeClr val="bg1"/>
                </a:solidFill>
                <a:latin typeface="Arial"/>
              </a:rPr>
              <a:t>We will discuss experiences of gender-based violence in the university in the next section. Please, be aware that this content may be distressing for some participants. Feel free to step away or take a break if needed.”</a:t>
            </a:r>
            <a:r>
              <a:rPr lang="en-US" sz="1600">
                <a:solidFill>
                  <a:schemeClr val="bg1"/>
                </a:solidFill>
                <a:latin typeface="Arial"/>
                <a:cs typeface="Arial"/>
              </a:rPr>
              <a:t>​</a:t>
            </a:r>
            <a:endParaRPr lang="en-US">
              <a:solidFill>
                <a:schemeClr val="bg1"/>
              </a:solidFill>
              <a:ea typeface="Open Sans"/>
              <a:cs typeface="Open Sans"/>
            </a:endParaRPr>
          </a:p>
        </p:txBody>
      </p:sp>
    </p:spTree>
    <p:extLst>
      <p:ext uri="{BB962C8B-B14F-4D97-AF65-F5344CB8AC3E}">
        <p14:creationId xmlns:p14="http://schemas.microsoft.com/office/powerpoint/2010/main" val="195042985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60ED9-0D86-B232-20D0-105C2AC71597}"/>
              </a:ext>
            </a:extLst>
          </p:cNvPr>
          <p:cNvSpPr>
            <a:spLocks noGrp="1"/>
          </p:cNvSpPr>
          <p:nvPr>
            <p:ph type="title"/>
          </p:nvPr>
        </p:nvSpPr>
        <p:spPr>
          <a:xfrm>
            <a:off x="1046922" y="2830292"/>
            <a:ext cx="7893878" cy="1861285"/>
          </a:xfrm>
        </p:spPr>
        <p:txBody>
          <a:bodyPr/>
          <a:lstStyle/>
          <a:p>
            <a:r>
              <a:rPr lang="en-US">
                <a:latin typeface="Arial"/>
                <a:cs typeface="Arial"/>
              </a:rPr>
              <a:t>Using the </a:t>
            </a:r>
            <a:r>
              <a:rPr lang="en-US" err="1">
                <a:latin typeface="Arial"/>
                <a:cs typeface="Arial"/>
              </a:rPr>
              <a:t>UniSAFE</a:t>
            </a:r>
            <a:r>
              <a:rPr lang="en-US">
                <a:latin typeface="Arial"/>
                <a:cs typeface="Arial"/>
              </a:rPr>
              <a:t>/ </a:t>
            </a:r>
            <a:r>
              <a:rPr lang="en-US" err="1">
                <a:latin typeface="Arial"/>
                <a:cs typeface="Arial"/>
              </a:rPr>
              <a:t>GenderSAFE</a:t>
            </a:r>
            <a:r>
              <a:rPr lang="en-US">
                <a:latin typeface="Arial"/>
                <a:cs typeface="Arial"/>
              </a:rPr>
              <a:t> scripts  </a:t>
            </a:r>
          </a:p>
        </p:txBody>
      </p:sp>
    </p:spTree>
    <p:extLst>
      <p:ext uri="{BB962C8B-B14F-4D97-AF65-F5344CB8AC3E}">
        <p14:creationId xmlns:p14="http://schemas.microsoft.com/office/powerpoint/2010/main" val="49831388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DD926-E310-F757-3CB8-F690CF480DF0}"/>
              </a:ext>
            </a:extLst>
          </p:cNvPr>
          <p:cNvSpPr>
            <a:spLocks noGrp="1"/>
          </p:cNvSpPr>
          <p:nvPr>
            <p:ph type="title"/>
          </p:nvPr>
        </p:nvSpPr>
        <p:spPr/>
        <p:txBody>
          <a:bodyPr/>
          <a:lstStyle/>
          <a:p>
            <a:r>
              <a:rPr lang="en-US" b="1">
                <a:latin typeface="Arial"/>
                <a:cs typeface="Arial"/>
              </a:rPr>
              <a:t>Where to find the script and accompanying materials</a:t>
            </a:r>
            <a:endParaRPr lang="en-US" b="1"/>
          </a:p>
        </p:txBody>
      </p:sp>
      <p:pic>
        <p:nvPicPr>
          <p:cNvPr id="4" name="Picture 3" descr="A screenshot of a web page&#10;&#10;Description automatically generated">
            <a:extLst>
              <a:ext uri="{FF2B5EF4-FFF2-40B4-BE49-F238E27FC236}">
                <a16:creationId xmlns:a16="http://schemas.microsoft.com/office/drawing/2014/main" id="{480E8988-339A-E7DA-6BE6-2564E58B38AB}"/>
              </a:ext>
            </a:extLst>
          </p:cNvPr>
          <p:cNvPicPr>
            <a:picLocks noChangeAspect="1"/>
          </p:cNvPicPr>
          <p:nvPr/>
        </p:nvPicPr>
        <p:blipFill>
          <a:blip r:embed="rId3"/>
          <a:stretch>
            <a:fillRect/>
          </a:stretch>
        </p:blipFill>
        <p:spPr>
          <a:xfrm>
            <a:off x="592429" y="2126451"/>
            <a:ext cx="5501425" cy="2980730"/>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2931390B-B726-7D77-32EE-F213CBF4E6A8}"/>
              </a:ext>
            </a:extLst>
          </p:cNvPr>
          <p:cNvPicPr>
            <a:picLocks noChangeAspect="1"/>
          </p:cNvPicPr>
          <p:nvPr/>
        </p:nvPicPr>
        <p:blipFill>
          <a:blip r:embed="rId4"/>
          <a:stretch>
            <a:fillRect/>
          </a:stretch>
        </p:blipFill>
        <p:spPr>
          <a:xfrm>
            <a:off x="5829837" y="2658855"/>
            <a:ext cx="6199031" cy="3547247"/>
          </a:xfrm>
          <a:prstGeom prst="rect">
            <a:avLst/>
          </a:prstGeom>
          <a:ln w="28575">
            <a:solidFill>
              <a:srgbClr val="964091"/>
            </a:solidFill>
          </a:ln>
        </p:spPr>
      </p:pic>
      <p:cxnSp>
        <p:nvCxnSpPr>
          <p:cNvPr id="8" name="Straight Arrow Connector 7">
            <a:extLst>
              <a:ext uri="{FF2B5EF4-FFF2-40B4-BE49-F238E27FC236}">
                <a16:creationId xmlns:a16="http://schemas.microsoft.com/office/drawing/2014/main" id="{50D64130-5881-7C18-9DAC-84C7634B3B14}"/>
              </a:ext>
            </a:extLst>
          </p:cNvPr>
          <p:cNvCxnSpPr/>
          <p:nvPr/>
        </p:nvCxnSpPr>
        <p:spPr>
          <a:xfrm>
            <a:off x="2305986" y="2191868"/>
            <a:ext cx="3523066" cy="426242"/>
          </a:xfrm>
          <a:prstGeom prst="straightConnector1">
            <a:avLst/>
          </a:prstGeom>
          <a:ln w="28575">
            <a:solidFill>
              <a:srgbClr val="964091"/>
            </a:solidFill>
          </a:ln>
        </p:spPr>
        <p:style>
          <a:lnRef idx="2">
            <a:schemeClr val="accent4"/>
          </a:lnRef>
          <a:fillRef idx="0">
            <a:schemeClr val="accent4"/>
          </a:fillRef>
          <a:effectRef idx="1">
            <a:schemeClr val="accent4"/>
          </a:effectRef>
          <a:fontRef idx="minor">
            <a:schemeClr val="tx1"/>
          </a:fontRef>
        </p:style>
      </p:cxnSp>
      <p:cxnSp>
        <p:nvCxnSpPr>
          <p:cNvPr id="10" name="Straight Arrow Connector 9">
            <a:extLst>
              <a:ext uri="{FF2B5EF4-FFF2-40B4-BE49-F238E27FC236}">
                <a16:creationId xmlns:a16="http://schemas.microsoft.com/office/drawing/2014/main" id="{BF48E954-6357-BCD3-FFA8-22019338BF07}"/>
              </a:ext>
            </a:extLst>
          </p:cNvPr>
          <p:cNvCxnSpPr>
            <a:cxnSpLocks/>
          </p:cNvCxnSpPr>
          <p:nvPr/>
        </p:nvCxnSpPr>
        <p:spPr>
          <a:xfrm>
            <a:off x="2406672" y="5004589"/>
            <a:ext cx="3360210" cy="1197471"/>
          </a:xfrm>
          <a:prstGeom prst="straightConnector1">
            <a:avLst/>
          </a:prstGeom>
          <a:ln w="28575">
            <a:solidFill>
              <a:srgbClr val="964091"/>
            </a:solidFill>
          </a:ln>
        </p:spPr>
        <p:style>
          <a:lnRef idx="2">
            <a:schemeClr val="accent4"/>
          </a:lnRef>
          <a:fillRef idx="0">
            <a:schemeClr val="accent4"/>
          </a:fillRef>
          <a:effectRef idx="1">
            <a:schemeClr val="accent4"/>
          </a:effectRef>
          <a:fontRef idx="minor">
            <a:schemeClr val="tx1"/>
          </a:fontRef>
        </p:style>
      </p:cxnSp>
      <p:cxnSp>
        <p:nvCxnSpPr>
          <p:cNvPr id="12" name="Straight Arrow Connector 11">
            <a:extLst>
              <a:ext uri="{FF2B5EF4-FFF2-40B4-BE49-F238E27FC236}">
                <a16:creationId xmlns:a16="http://schemas.microsoft.com/office/drawing/2014/main" id="{F1F8F87E-C95D-A5EB-4BD2-48A697B4C163}"/>
              </a:ext>
            </a:extLst>
          </p:cNvPr>
          <p:cNvCxnSpPr>
            <a:cxnSpLocks/>
          </p:cNvCxnSpPr>
          <p:nvPr/>
        </p:nvCxnSpPr>
        <p:spPr>
          <a:xfrm>
            <a:off x="5838285" y="2181134"/>
            <a:ext cx="6195959" cy="439850"/>
          </a:xfrm>
          <a:prstGeom prst="straightConnector1">
            <a:avLst/>
          </a:prstGeom>
          <a:ln w="28575">
            <a:solidFill>
              <a:srgbClr val="964091"/>
            </a:solidFill>
          </a:ln>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19069678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901CD-3E49-6ED0-4B0F-375298C212A2}"/>
              </a:ext>
            </a:extLst>
          </p:cNvPr>
          <p:cNvSpPr>
            <a:spLocks noGrp="1"/>
          </p:cNvSpPr>
          <p:nvPr>
            <p:ph type="title"/>
          </p:nvPr>
        </p:nvSpPr>
        <p:spPr>
          <a:xfrm>
            <a:off x="995644" y="2732384"/>
            <a:ext cx="3758364" cy="1861285"/>
          </a:xfrm>
        </p:spPr>
        <p:txBody>
          <a:bodyPr/>
          <a:lstStyle/>
          <a:p>
            <a:r>
              <a:rPr lang="en-US" b="1" err="1">
                <a:latin typeface="Arial"/>
                <a:cs typeface="Arial"/>
              </a:rPr>
              <a:t>UniSAFE</a:t>
            </a:r>
            <a:r>
              <a:rPr lang="en-US" b="1">
                <a:latin typeface="Arial"/>
                <a:cs typeface="Arial"/>
              </a:rPr>
              <a:t> / </a:t>
            </a:r>
            <a:r>
              <a:rPr lang="en-US" b="1" err="1">
                <a:latin typeface="Arial"/>
                <a:cs typeface="Arial"/>
              </a:rPr>
              <a:t>GenderSAFE</a:t>
            </a:r>
            <a:r>
              <a:rPr lang="en-US" b="1">
                <a:latin typeface="Arial"/>
                <a:cs typeface="Arial"/>
              </a:rPr>
              <a:t> package</a:t>
            </a:r>
            <a:endParaRPr lang="en-US" b="1"/>
          </a:p>
        </p:txBody>
      </p:sp>
      <p:sp>
        <p:nvSpPr>
          <p:cNvPr id="4" name="TextBox 3">
            <a:extLst>
              <a:ext uri="{FF2B5EF4-FFF2-40B4-BE49-F238E27FC236}">
                <a16:creationId xmlns:a16="http://schemas.microsoft.com/office/drawing/2014/main" id="{73AF079E-3DFD-B4B5-0BDA-7C21F05F9F70}"/>
              </a:ext>
            </a:extLst>
          </p:cNvPr>
          <p:cNvSpPr txBox="1"/>
          <p:nvPr/>
        </p:nvSpPr>
        <p:spPr>
          <a:xfrm>
            <a:off x="5821180" y="649574"/>
            <a:ext cx="5958591" cy="5563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Font typeface="Wingdings"/>
              <a:buChar char="q"/>
            </a:pPr>
            <a:r>
              <a:rPr lang="en-US" sz="2400">
                <a:solidFill>
                  <a:schemeClr val="bg1"/>
                </a:solidFill>
                <a:latin typeface="Arial"/>
                <a:ea typeface="Open Sans"/>
                <a:cs typeface="Open Sans"/>
              </a:rPr>
              <a:t>Training script</a:t>
            </a:r>
          </a:p>
          <a:p>
            <a:pPr marL="285750" indent="-285750">
              <a:lnSpc>
                <a:spcPct val="150000"/>
              </a:lnSpc>
              <a:buFont typeface="Wingdings"/>
              <a:buChar char="q"/>
            </a:pPr>
            <a:r>
              <a:rPr lang="en-US" sz="2400">
                <a:solidFill>
                  <a:schemeClr val="bg1"/>
                </a:solidFill>
                <a:latin typeface="Arial"/>
                <a:ea typeface="Open Sans"/>
                <a:cs typeface="Open Sans"/>
              </a:rPr>
              <a:t>Supporting materials </a:t>
            </a:r>
          </a:p>
          <a:p>
            <a:pPr marL="285750" indent="-285750">
              <a:lnSpc>
                <a:spcPct val="150000"/>
              </a:lnSpc>
              <a:buFont typeface="Wingdings"/>
              <a:buChar char="q"/>
            </a:pPr>
            <a:r>
              <a:rPr lang="en-US" sz="2400">
                <a:solidFill>
                  <a:schemeClr val="bg1"/>
                </a:solidFill>
                <a:latin typeface="Arial"/>
                <a:ea typeface="Open Sans"/>
                <a:cs typeface="Open Sans"/>
              </a:rPr>
              <a:t>PowerPoint presentation </a:t>
            </a:r>
          </a:p>
          <a:p>
            <a:pPr marL="285750" indent="-285750">
              <a:lnSpc>
                <a:spcPct val="150000"/>
              </a:lnSpc>
              <a:buFont typeface="Wingdings"/>
              <a:buChar char="q"/>
            </a:pPr>
            <a:r>
              <a:rPr lang="en-US" sz="2400">
                <a:solidFill>
                  <a:schemeClr val="bg1"/>
                </a:solidFill>
                <a:latin typeface="Arial"/>
                <a:ea typeface="Open Sans"/>
                <a:cs typeface="Open Sans"/>
              </a:rPr>
              <a:t>Resources</a:t>
            </a:r>
          </a:p>
          <a:p>
            <a:pPr marL="285750" indent="-285750">
              <a:lnSpc>
                <a:spcPct val="150000"/>
              </a:lnSpc>
              <a:buFont typeface="Wingdings"/>
              <a:buChar char="q"/>
            </a:pPr>
            <a:r>
              <a:rPr lang="en-US" sz="2400">
                <a:solidFill>
                  <a:schemeClr val="bg1"/>
                </a:solidFill>
                <a:latin typeface="Arial"/>
                <a:ea typeface="Open Sans"/>
                <a:cs typeface="Open Sans"/>
              </a:rPr>
              <a:t>Participatory techniques (case and persona stories)</a:t>
            </a:r>
          </a:p>
          <a:p>
            <a:pPr marL="285750" indent="-285750">
              <a:lnSpc>
                <a:spcPct val="150000"/>
              </a:lnSpc>
              <a:buFont typeface="Wingdings"/>
              <a:buChar char="q"/>
            </a:pPr>
            <a:r>
              <a:rPr lang="en-US" sz="2400">
                <a:solidFill>
                  <a:schemeClr val="bg1"/>
                </a:solidFill>
                <a:latin typeface="Arial"/>
                <a:ea typeface="Open Sans"/>
                <a:cs typeface="Open Sans"/>
              </a:rPr>
              <a:t>How to create a safe space</a:t>
            </a:r>
          </a:p>
          <a:p>
            <a:pPr marL="285750" indent="-285750">
              <a:lnSpc>
                <a:spcPct val="150000"/>
              </a:lnSpc>
              <a:buFont typeface="Wingdings"/>
              <a:buChar char="q"/>
            </a:pPr>
            <a:r>
              <a:rPr lang="en-US" sz="2400">
                <a:solidFill>
                  <a:schemeClr val="bg1"/>
                </a:solidFill>
                <a:latin typeface="Arial"/>
                <a:ea typeface="Open Sans"/>
                <a:cs typeface="Open Sans"/>
              </a:rPr>
              <a:t>Several languages (Czech, Lithuanian, Spanish, Greek, French - available soon)</a:t>
            </a:r>
          </a:p>
        </p:txBody>
      </p:sp>
    </p:spTree>
    <p:extLst>
      <p:ext uri="{BB962C8B-B14F-4D97-AF65-F5344CB8AC3E}">
        <p14:creationId xmlns:p14="http://schemas.microsoft.com/office/powerpoint/2010/main" val="193646080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AFA88-9834-30CE-19E6-BDAEE43C1555}"/>
              </a:ext>
            </a:extLst>
          </p:cNvPr>
          <p:cNvSpPr>
            <a:spLocks noGrp="1"/>
          </p:cNvSpPr>
          <p:nvPr>
            <p:ph type="title"/>
          </p:nvPr>
        </p:nvSpPr>
        <p:spPr/>
        <p:txBody>
          <a:bodyPr/>
          <a:lstStyle/>
          <a:p>
            <a:r>
              <a:rPr lang="en-US" b="1">
                <a:latin typeface="Arial"/>
                <a:cs typeface="Arial"/>
              </a:rPr>
              <a:t>Training script (main elements)</a:t>
            </a:r>
            <a:endParaRPr lang="en-US" b="1"/>
          </a:p>
        </p:txBody>
      </p:sp>
      <p:sp>
        <p:nvSpPr>
          <p:cNvPr id="5" name="TextBox 4">
            <a:extLst>
              <a:ext uri="{FF2B5EF4-FFF2-40B4-BE49-F238E27FC236}">
                <a16:creationId xmlns:a16="http://schemas.microsoft.com/office/drawing/2014/main" id="{E565A2CF-DDBF-7F4A-BA2A-F8EC8F522E99}"/>
              </a:ext>
            </a:extLst>
          </p:cNvPr>
          <p:cNvSpPr txBox="1"/>
          <p:nvPr/>
        </p:nvSpPr>
        <p:spPr>
          <a:xfrm>
            <a:off x="1041551" y="1907082"/>
            <a:ext cx="9546009" cy="41844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Font typeface="Wingdings"/>
              <a:buChar char="q"/>
            </a:pPr>
            <a:r>
              <a:rPr lang="en-US">
                <a:solidFill>
                  <a:srgbClr val="0F2235"/>
                </a:solidFill>
                <a:latin typeface="Arial"/>
                <a:ea typeface="Open Sans"/>
                <a:cs typeface="Open Sans"/>
              </a:rPr>
              <a:t>Title of the training </a:t>
            </a:r>
            <a:endParaRPr lang="en-US">
              <a:solidFill>
                <a:srgbClr val="0F2235"/>
              </a:solidFill>
              <a:ea typeface="Open Sans"/>
              <a:cs typeface="Open Sans"/>
            </a:endParaRPr>
          </a:p>
          <a:p>
            <a:pPr marL="285750" indent="-285750">
              <a:lnSpc>
                <a:spcPct val="150000"/>
              </a:lnSpc>
              <a:buFont typeface="Wingdings"/>
              <a:buChar char="q"/>
            </a:pPr>
            <a:r>
              <a:rPr lang="en-US">
                <a:solidFill>
                  <a:srgbClr val="0F2235"/>
                </a:solidFill>
                <a:latin typeface="Arial"/>
                <a:ea typeface="Open Sans"/>
                <a:cs typeface="Open Sans"/>
              </a:rPr>
              <a:t>Learning objectives</a:t>
            </a:r>
          </a:p>
          <a:p>
            <a:pPr marL="285750" indent="-285750">
              <a:lnSpc>
                <a:spcPct val="150000"/>
              </a:lnSpc>
              <a:buFont typeface="Wingdings"/>
              <a:buChar char="q"/>
            </a:pPr>
            <a:r>
              <a:rPr lang="en-US">
                <a:solidFill>
                  <a:srgbClr val="0F2235"/>
                </a:solidFill>
                <a:latin typeface="Arial"/>
                <a:ea typeface="Open Sans"/>
                <a:cs typeface="Open Sans"/>
              </a:rPr>
              <a:t>Description for the promotion of the training</a:t>
            </a:r>
          </a:p>
          <a:p>
            <a:pPr marL="285750" indent="-285750">
              <a:lnSpc>
                <a:spcPct val="150000"/>
              </a:lnSpc>
              <a:buFont typeface="Wingdings"/>
              <a:buChar char="q"/>
            </a:pPr>
            <a:r>
              <a:rPr lang="en-US">
                <a:solidFill>
                  <a:srgbClr val="0F2235"/>
                </a:solidFill>
                <a:latin typeface="Arial"/>
                <a:ea typeface="Open Sans"/>
                <a:cs typeface="Open Sans"/>
              </a:rPr>
              <a:t>Who is it for? / Target audience</a:t>
            </a:r>
          </a:p>
          <a:p>
            <a:pPr marL="285750" indent="-285750">
              <a:lnSpc>
                <a:spcPct val="150000"/>
              </a:lnSpc>
              <a:buFont typeface="Wingdings"/>
              <a:buChar char="q"/>
            </a:pPr>
            <a:r>
              <a:rPr lang="en-US">
                <a:solidFill>
                  <a:srgbClr val="0F2235"/>
                </a:solidFill>
                <a:latin typeface="Arial"/>
                <a:ea typeface="Open Sans"/>
                <a:cs typeface="Open Sans"/>
              </a:rPr>
              <a:t>Participants' preparation </a:t>
            </a:r>
          </a:p>
          <a:p>
            <a:pPr marL="285750" indent="-285750">
              <a:lnSpc>
                <a:spcPct val="150000"/>
              </a:lnSpc>
              <a:buFont typeface="Wingdings"/>
              <a:buChar char="q"/>
            </a:pPr>
            <a:r>
              <a:rPr lang="en-US">
                <a:solidFill>
                  <a:srgbClr val="0F2235"/>
                </a:solidFill>
                <a:latin typeface="Arial"/>
                <a:ea typeface="Open Sans"/>
                <a:cs typeface="Open Sans"/>
              </a:rPr>
              <a:t>Minimum and maximum number of participants </a:t>
            </a:r>
          </a:p>
          <a:p>
            <a:pPr marL="285750" indent="-285750">
              <a:lnSpc>
                <a:spcPct val="150000"/>
              </a:lnSpc>
              <a:buFont typeface="Wingdings"/>
              <a:buChar char="q"/>
            </a:pPr>
            <a:r>
              <a:rPr lang="en-US">
                <a:solidFill>
                  <a:srgbClr val="0F2235"/>
                </a:solidFill>
                <a:latin typeface="Arial"/>
                <a:ea typeface="Open Sans"/>
                <a:cs typeface="Open Sans"/>
              </a:rPr>
              <a:t>Format</a:t>
            </a:r>
          </a:p>
          <a:p>
            <a:pPr marL="285750" indent="-285750">
              <a:lnSpc>
                <a:spcPct val="150000"/>
              </a:lnSpc>
              <a:buFont typeface="Wingdings"/>
              <a:buChar char="q"/>
            </a:pPr>
            <a:r>
              <a:rPr lang="en-US">
                <a:solidFill>
                  <a:srgbClr val="0F2235"/>
                </a:solidFill>
                <a:latin typeface="Arial"/>
                <a:ea typeface="Open Sans"/>
                <a:cs typeface="Open Sans"/>
              </a:rPr>
              <a:t>Duration</a:t>
            </a:r>
          </a:p>
          <a:p>
            <a:pPr marL="285750" indent="-285750">
              <a:lnSpc>
                <a:spcPct val="150000"/>
              </a:lnSpc>
              <a:buFont typeface="Wingdings"/>
              <a:buChar char="q"/>
            </a:pPr>
            <a:r>
              <a:rPr lang="en-US">
                <a:solidFill>
                  <a:srgbClr val="0F2235"/>
                </a:solidFill>
                <a:latin typeface="Arial"/>
                <a:ea typeface="Open Sans"/>
                <a:cs typeface="Open Sans"/>
              </a:rPr>
              <a:t>Structure of the training </a:t>
            </a:r>
          </a:p>
          <a:p>
            <a:pPr marL="285750" indent="-285750">
              <a:lnSpc>
                <a:spcPct val="150000"/>
              </a:lnSpc>
              <a:buFont typeface="Wingdings"/>
              <a:buChar char="q"/>
            </a:pPr>
            <a:r>
              <a:rPr lang="en-US">
                <a:solidFill>
                  <a:srgbClr val="0F2235"/>
                </a:solidFill>
                <a:latin typeface="Arial"/>
                <a:ea typeface="Open Sans"/>
                <a:cs typeface="Open Sans"/>
              </a:rPr>
              <a:t>Resources </a:t>
            </a:r>
          </a:p>
        </p:txBody>
      </p:sp>
    </p:spTree>
    <p:extLst>
      <p:ext uri="{BB962C8B-B14F-4D97-AF65-F5344CB8AC3E}">
        <p14:creationId xmlns:p14="http://schemas.microsoft.com/office/powerpoint/2010/main" val="278648481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AFA88-9834-30CE-19E6-BDAEE43C1555}"/>
              </a:ext>
            </a:extLst>
          </p:cNvPr>
          <p:cNvSpPr>
            <a:spLocks noGrp="1"/>
          </p:cNvSpPr>
          <p:nvPr>
            <p:ph type="title"/>
          </p:nvPr>
        </p:nvSpPr>
        <p:spPr/>
        <p:txBody>
          <a:bodyPr/>
          <a:lstStyle/>
          <a:p>
            <a:r>
              <a:rPr lang="en-US" b="1">
                <a:latin typeface="Arial"/>
                <a:cs typeface="Arial"/>
              </a:rPr>
              <a:t>Structure of the training</a:t>
            </a:r>
            <a:endParaRPr lang="en-US" b="1"/>
          </a:p>
        </p:txBody>
      </p:sp>
      <p:graphicFrame>
        <p:nvGraphicFramePr>
          <p:cNvPr id="4" name="Table 3">
            <a:extLst>
              <a:ext uri="{FF2B5EF4-FFF2-40B4-BE49-F238E27FC236}">
                <a16:creationId xmlns:a16="http://schemas.microsoft.com/office/drawing/2014/main" id="{82188452-FF59-6BEF-CE62-595DEECA3FC6}"/>
              </a:ext>
            </a:extLst>
          </p:cNvPr>
          <p:cNvGraphicFramePr>
            <a:graphicFrameLocks noGrp="1"/>
          </p:cNvGraphicFramePr>
          <p:nvPr/>
        </p:nvGraphicFramePr>
        <p:xfrm>
          <a:off x="604010" y="1905001"/>
          <a:ext cx="11335622" cy="4511040"/>
        </p:xfrm>
        <a:graphic>
          <a:graphicData uri="http://schemas.openxmlformats.org/drawingml/2006/table">
            <a:tbl>
              <a:tblPr bandRow="1">
                <a:tableStyleId>{5C22544A-7EE6-4342-B048-85BDC9FD1C3A}</a:tableStyleId>
              </a:tblPr>
              <a:tblGrid>
                <a:gridCol w="1751544">
                  <a:extLst>
                    <a:ext uri="{9D8B030D-6E8A-4147-A177-3AD203B41FA5}">
                      <a16:colId xmlns:a16="http://schemas.microsoft.com/office/drawing/2014/main" val="2591145806"/>
                    </a:ext>
                  </a:extLst>
                </a:gridCol>
                <a:gridCol w="2719189">
                  <a:extLst>
                    <a:ext uri="{9D8B030D-6E8A-4147-A177-3AD203B41FA5}">
                      <a16:colId xmlns:a16="http://schemas.microsoft.com/office/drawing/2014/main" val="2007197276"/>
                    </a:ext>
                  </a:extLst>
                </a:gridCol>
                <a:gridCol w="1325492">
                  <a:extLst>
                    <a:ext uri="{9D8B030D-6E8A-4147-A177-3AD203B41FA5}">
                      <a16:colId xmlns:a16="http://schemas.microsoft.com/office/drawing/2014/main" val="1848244461"/>
                    </a:ext>
                  </a:extLst>
                </a:gridCol>
                <a:gridCol w="5539397">
                  <a:extLst>
                    <a:ext uri="{9D8B030D-6E8A-4147-A177-3AD203B41FA5}">
                      <a16:colId xmlns:a16="http://schemas.microsoft.com/office/drawing/2014/main" val="23610376"/>
                    </a:ext>
                  </a:extLst>
                </a:gridCol>
              </a:tblGrid>
              <a:tr h="360947">
                <a:tc>
                  <a:txBody>
                    <a:bodyPr/>
                    <a:lstStyle/>
                    <a:p>
                      <a:pPr algn="ctr" rtl="0" fontAlgn="base"/>
                      <a:r>
                        <a:rPr lang="en-GB" sz="1800" b="1" i="0">
                          <a:solidFill>
                            <a:srgbClr val="964091"/>
                          </a:solidFill>
                          <a:effectLst/>
                          <a:latin typeface="Arial"/>
                        </a:rPr>
                        <a:t>Programme   </a:t>
                      </a:r>
                      <a:endParaRPr lang="en-GB" sz="1800" b="1" i="0">
                        <a:solidFill>
                          <a:srgbClr val="000000"/>
                        </a:solidFill>
                        <a:effectLst/>
                        <a:latin typeface="Arial"/>
                      </a:endParaRPr>
                    </a:p>
                  </a:txBody>
                  <a:tcPr marL="66675" marR="66675">
                    <a:lnL w="9525" cap="flat" cmpd="sng" algn="ctr">
                      <a:solidFill>
                        <a:srgbClr val="B4C6E7"/>
                      </a:solidFill>
                      <a:prstDash val="solid"/>
                      <a:round/>
                      <a:headEnd type="none" w="med" len="med"/>
                      <a:tailEnd type="none" w="med" len="med"/>
                    </a:lnL>
                    <a:lnR w="9525" cap="flat" cmpd="sng" algn="ctr">
                      <a:solidFill>
                        <a:srgbClr val="B4C6E7"/>
                      </a:solidFill>
                      <a:prstDash val="solid"/>
                      <a:round/>
                      <a:headEnd type="none" w="med" len="med"/>
                      <a:tailEnd type="none" w="med" len="med"/>
                    </a:lnR>
                    <a:lnT w="9525" cap="flat" cmpd="sng" algn="ctr">
                      <a:solidFill>
                        <a:srgbClr val="B4C6E7"/>
                      </a:solidFill>
                      <a:prstDash val="solid"/>
                      <a:round/>
                      <a:headEnd type="none" w="med" len="med"/>
                      <a:tailEnd type="none" w="med" len="med"/>
                    </a:lnT>
                    <a:lnB w="9525" cap="flat" cmpd="sng" algn="ctr">
                      <a:solidFill>
                        <a:srgbClr val="B4C6E7"/>
                      </a:solidFill>
                      <a:prstDash val="solid"/>
                      <a:round/>
                      <a:headEnd type="none" w="med" len="med"/>
                      <a:tailEnd type="none" w="med" len="med"/>
                    </a:lnB>
                    <a:noFill/>
                  </a:tcPr>
                </a:tc>
                <a:tc>
                  <a:txBody>
                    <a:bodyPr/>
                    <a:lstStyle/>
                    <a:p>
                      <a:pPr algn="ctr" rtl="0" fontAlgn="base"/>
                      <a:r>
                        <a:rPr lang="en-GB" sz="1800" b="1" i="0">
                          <a:solidFill>
                            <a:srgbClr val="964091"/>
                          </a:solidFill>
                          <a:effectLst/>
                          <a:latin typeface="Arial"/>
                        </a:rPr>
                        <a:t>Approach   </a:t>
                      </a:r>
                      <a:endParaRPr lang="en-GB" sz="1800" b="1" i="0">
                        <a:solidFill>
                          <a:srgbClr val="000000"/>
                        </a:solidFill>
                        <a:effectLst/>
                        <a:latin typeface="Arial"/>
                      </a:endParaRPr>
                    </a:p>
                  </a:txBody>
                  <a:tcPr marL="66675" marR="66675">
                    <a:lnL w="9525" cap="flat" cmpd="sng" algn="ctr">
                      <a:solidFill>
                        <a:srgbClr val="B4C6E7"/>
                      </a:solidFill>
                      <a:prstDash val="solid"/>
                      <a:round/>
                      <a:headEnd type="none" w="med" len="med"/>
                      <a:tailEnd type="none" w="med" len="med"/>
                    </a:lnL>
                    <a:lnR w="9525" cap="flat" cmpd="sng" algn="ctr">
                      <a:solidFill>
                        <a:srgbClr val="B4C6E7"/>
                      </a:solidFill>
                      <a:prstDash val="solid"/>
                      <a:round/>
                      <a:headEnd type="none" w="med" len="med"/>
                      <a:tailEnd type="none" w="med" len="med"/>
                    </a:lnR>
                    <a:lnT w="9525" cap="flat" cmpd="sng" algn="ctr">
                      <a:solidFill>
                        <a:srgbClr val="B4C6E7"/>
                      </a:solidFill>
                      <a:prstDash val="solid"/>
                      <a:round/>
                      <a:headEnd type="none" w="med" len="med"/>
                      <a:tailEnd type="none" w="med" len="med"/>
                    </a:lnT>
                    <a:lnB w="9525" cap="flat" cmpd="sng" algn="ctr">
                      <a:solidFill>
                        <a:srgbClr val="B4C6E7"/>
                      </a:solidFill>
                      <a:prstDash val="solid"/>
                      <a:round/>
                      <a:headEnd type="none" w="med" len="med"/>
                      <a:tailEnd type="none" w="med" len="med"/>
                    </a:lnB>
                    <a:noFill/>
                  </a:tcPr>
                </a:tc>
                <a:tc>
                  <a:txBody>
                    <a:bodyPr/>
                    <a:lstStyle/>
                    <a:p>
                      <a:pPr algn="ctr" rtl="0" fontAlgn="base"/>
                      <a:r>
                        <a:rPr lang="en-GB" sz="1800" b="1" i="0">
                          <a:solidFill>
                            <a:srgbClr val="964091"/>
                          </a:solidFill>
                          <a:effectLst/>
                          <a:latin typeface="Arial"/>
                        </a:rPr>
                        <a:t>Duration   </a:t>
                      </a:r>
                      <a:endParaRPr lang="en-GB" sz="1800" b="1" i="0">
                        <a:solidFill>
                          <a:srgbClr val="000000"/>
                        </a:solidFill>
                        <a:effectLst/>
                        <a:latin typeface="Arial"/>
                      </a:endParaRPr>
                    </a:p>
                  </a:txBody>
                  <a:tcPr marL="66675" marR="66675">
                    <a:lnL w="9525" cap="flat" cmpd="sng" algn="ctr">
                      <a:solidFill>
                        <a:srgbClr val="B4C6E7"/>
                      </a:solidFill>
                      <a:prstDash val="solid"/>
                      <a:round/>
                      <a:headEnd type="none" w="med" len="med"/>
                      <a:tailEnd type="none" w="med" len="med"/>
                    </a:lnL>
                    <a:lnR w="9525" cap="flat" cmpd="sng" algn="ctr">
                      <a:solidFill>
                        <a:srgbClr val="B4C6E7"/>
                      </a:solidFill>
                      <a:prstDash val="solid"/>
                      <a:round/>
                      <a:headEnd type="none" w="med" len="med"/>
                      <a:tailEnd type="none" w="med" len="med"/>
                    </a:lnR>
                    <a:lnT w="9525" cap="flat" cmpd="sng" algn="ctr">
                      <a:solidFill>
                        <a:srgbClr val="B4C6E7"/>
                      </a:solidFill>
                      <a:prstDash val="solid"/>
                      <a:round/>
                      <a:headEnd type="none" w="med" len="med"/>
                      <a:tailEnd type="none" w="med" len="med"/>
                    </a:lnT>
                    <a:lnB w="9525" cap="flat" cmpd="sng" algn="ctr">
                      <a:solidFill>
                        <a:srgbClr val="B4C6E7"/>
                      </a:solidFill>
                      <a:prstDash val="solid"/>
                      <a:round/>
                      <a:headEnd type="none" w="med" len="med"/>
                      <a:tailEnd type="none" w="med" len="med"/>
                    </a:lnB>
                    <a:noFill/>
                  </a:tcPr>
                </a:tc>
                <a:tc>
                  <a:txBody>
                    <a:bodyPr/>
                    <a:lstStyle/>
                    <a:p>
                      <a:pPr algn="just" rtl="0" fontAlgn="base"/>
                      <a:r>
                        <a:rPr lang="en-GB" sz="1800" b="1" i="0">
                          <a:solidFill>
                            <a:srgbClr val="964091"/>
                          </a:solidFill>
                          <a:effectLst/>
                          <a:latin typeface="Arial"/>
                        </a:rPr>
                        <a:t>Observations   </a:t>
                      </a:r>
                      <a:endParaRPr lang="en-GB" sz="1800" b="1" i="0">
                        <a:solidFill>
                          <a:srgbClr val="000000"/>
                        </a:solidFill>
                        <a:effectLst/>
                        <a:latin typeface="Arial"/>
                      </a:endParaRPr>
                    </a:p>
                  </a:txBody>
                  <a:tcPr marL="66675" marR="66675">
                    <a:lnL w="9525" cap="flat" cmpd="sng" algn="ctr">
                      <a:solidFill>
                        <a:srgbClr val="B4C6E7"/>
                      </a:solidFill>
                      <a:prstDash val="solid"/>
                      <a:round/>
                      <a:headEnd type="none" w="med" len="med"/>
                      <a:tailEnd type="none" w="med" len="med"/>
                    </a:lnL>
                    <a:lnR w="9525" cap="flat" cmpd="sng" algn="ctr">
                      <a:solidFill>
                        <a:srgbClr val="B4C6E7"/>
                      </a:solidFill>
                      <a:prstDash val="solid"/>
                      <a:round/>
                      <a:headEnd type="none" w="med" len="med"/>
                      <a:tailEnd type="none" w="med" len="med"/>
                    </a:lnR>
                    <a:lnT w="9525" cap="flat" cmpd="sng" algn="ctr">
                      <a:solidFill>
                        <a:srgbClr val="B4C6E7"/>
                      </a:solidFill>
                      <a:prstDash val="solid"/>
                      <a:round/>
                      <a:headEnd type="none" w="med" len="med"/>
                      <a:tailEnd type="none" w="med" len="med"/>
                    </a:lnT>
                    <a:lnB w="9525" cap="flat" cmpd="sng" algn="ctr">
                      <a:solidFill>
                        <a:srgbClr val="B4C6E7"/>
                      </a:solidFill>
                      <a:prstDash val="solid"/>
                      <a:round/>
                      <a:headEnd type="none" w="med" len="med"/>
                      <a:tailEnd type="none" w="med" len="med"/>
                    </a:lnB>
                    <a:noFill/>
                  </a:tcPr>
                </a:tc>
                <a:extLst>
                  <a:ext uri="{0D108BD9-81ED-4DB2-BD59-A6C34878D82A}">
                    <a16:rowId xmlns:a16="http://schemas.microsoft.com/office/drawing/2014/main" val="1135646605"/>
                  </a:ext>
                </a:extLst>
              </a:tr>
              <a:tr h="4040909">
                <a:tc>
                  <a:txBody>
                    <a:bodyPr/>
                    <a:lstStyle/>
                    <a:p>
                      <a:pPr algn="l" rtl="0" fontAlgn="base"/>
                      <a:r>
                        <a:rPr lang="en-GB" sz="1400" b="1" i="0">
                          <a:solidFill>
                            <a:srgbClr val="0F2235"/>
                          </a:solidFill>
                          <a:effectLst/>
                          <a:latin typeface="Arial"/>
                        </a:rPr>
                        <a:t>Introduction and expectations  </a:t>
                      </a:r>
                    </a:p>
                  </a:txBody>
                  <a:tcPr marL="66675" marR="66675">
                    <a:lnL w="9525" cap="flat" cmpd="sng" algn="ctr">
                      <a:solidFill>
                        <a:srgbClr val="B4C6E7"/>
                      </a:solidFill>
                      <a:prstDash val="solid"/>
                      <a:round/>
                      <a:headEnd type="none" w="med" len="med"/>
                      <a:tailEnd type="none" w="med" len="med"/>
                    </a:lnL>
                    <a:lnR w="9525" cap="flat" cmpd="sng" algn="ctr">
                      <a:solidFill>
                        <a:srgbClr val="B4C6E7"/>
                      </a:solidFill>
                      <a:prstDash val="solid"/>
                      <a:round/>
                      <a:headEnd type="none" w="med" len="med"/>
                      <a:tailEnd type="none" w="med" len="med"/>
                    </a:lnR>
                    <a:lnT w="9525" cap="flat" cmpd="sng" algn="ctr">
                      <a:solidFill>
                        <a:srgbClr val="B4C6E7"/>
                      </a:solidFill>
                      <a:prstDash val="solid"/>
                      <a:round/>
                      <a:headEnd type="none" w="med" len="med"/>
                      <a:tailEnd type="none" w="med" len="med"/>
                    </a:lnT>
                    <a:lnB w="9525" cap="flat" cmpd="sng" algn="ctr">
                      <a:solidFill>
                        <a:srgbClr val="B4C6E7"/>
                      </a:solidFill>
                      <a:prstDash val="solid"/>
                      <a:round/>
                      <a:headEnd type="none" w="med" len="med"/>
                      <a:tailEnd type="none" w="med" len="med"/>
                    </a:lnB>
                    <a:noFill/>
                  </a:tcPr>
                </a:tc>
                <a:tc>
                  <a:txBody>
                    <a:bodyPr/>
                    <a:lstStyle/>
                    <a:p>
                      <a:pPr algn="l" rtl="0" fontAlgn="base"/>
                      <a:r>
                        <a:rPr lang="en-GB" sz="1400" b="0" i="0">
                          <a:solidFill>
                            <a:srgbClr val="0F2235"/>
                          </a:solidFill>
                          <a:effectLst/>
                          <a:latin typeface="Arial"/>
                        </a:rPr>
                        <a:t>Welcome Session  </a:t>
                      </a:r>
                    </a:p>
                    <a:p>
                      <a:pPr marL="342900" lvl="0" indent="-342900" algn="l" rtl="0" fontAlgn="base">
                        <a:buFont typeface="Arial" panose="020B0604020202020204" pitchFamily="34" charset="0"/>
                        <a:buChar char="•"/>
                      </a:pPr>
                      <a:r>
                        <a:rPr lang="en-GB" sz="1400" b="0" i="0">
                          <a:solidFill>
                            <a:srgbClr val="0F2235"/>
                          </a:solidFill>
                          <a:effectLst/>
                          <a:latin typeface="Arial"/>
                        </a:rPr>
                        <a:t>Introduction &amp; brief presentation of the programme of the day and its objectives.  </a:t>
                      </a:r>
                    </a:p>
                    <a:p>
                      <a:pPr marL="342900" lvl="0" indent="-342900" algn="l" rtl="0" fontAlgn="base">
                        <a:buFont typeface="Arial" panose="020B0604020202020204" pitchFamily="34" charset="0"/>
                        <a:buChar char="•"/>
                      </a:pPr>
                      <a:r>
                        <a:rPr lang="en-GB" sz="1400" b="0" i="0">
                          <a:solidFill>
                            <a:srgbClr val="0F2235"/>
                          </a:solidFill>
                          <a:effectLst/>
                          <a:latin typeface="Arial"/>
                        </a:rPr>
                        <a:t>Share expectations of the training </a:t>
                      </a:r>
                      <a:r>
                        <a:rPr lang="en-GB" sz="1400" b="0" i="1">
                          <a:solidFill>
                            <a:srgbClr val="0F2235"/>
                          </a:solidFill>
                          <a:effectLst/>
                          <a:latin typeface="Arial"/>
                        </a:rPr>
                        <a:t>(the trainer can keep track of key words on a white board).</a:t>
                      </a:r>
                      <a:r>
                        <a:rPr lang="en-GB" sz="1400" b="0" i="0">
                          <a:solidFill>
                            <a:srgbClr val="0F2235"/>
                          </a:solidFill>
                          <a:effectLst/>
                          <a:latin typeface="Arial"/>
                        </a:rPr>
                        <a:t>  </a:t>
                      </a:r>
                    </a:p>
                  </a:txBody>
                  <a:tcPr marL="66675" marR="66675">
                    <a:lnL w="9525" cap="flat" cmpd="sng" algn="ctr">
                      <a:solidFill>
                        <a:srgbClr val="B4C6E7"/>
                      </a:solidFill>
                      <a:prstDash val="solid"/>
                      <a:round/>
                      <a:headEnd type="none" w="med" len="med"/>
                      <a:tailEnd type="none" w="med" len="med"/>
                    </a:lnL>
                    <a:lnR w="9525" cap="flat" cmpd="sng" algn="ctr">
                      <a:solidFill>
                        <a:srgbClr val="B4C6E7"/>
                      </a:solidFill>
                      <a:prstDash val="solid"/>
                      <a:round/>
                      <a:headEnd type="none" w="med" len="med"/>
                      <a:tailEnd type="none" w="med" len="med"/>
                    </a:lnR>
                    <a:lnT w="9525" cap="flat" cmpd="sng" algn="ctr">
                      <a:solidFill>
                        <a:srgbClr val="B4C6E7"/>
                      </a:solidFill>
                      <a:prstDash val="solid"/>
                      <a:round/>
                      <a:headEnd type="none" w="med" len="med"/>
                      <a:tailEnd type="none" w="med" len="med"/>
                    </a:lnT>
                    <a:lnB w="9525" cap="flat" cmpd="sng" algn="ctr">
                      <a:solidFill>
                        <a:srgbClr val="B4C6E7"/>
                      </a:solidFill>
                      <a:prstDash val="solid"/>
                      <a:round/>
                      <a:headEnd type="none" w="med" len="med"/>
                      <a:tailEnd type="none" w="med" len="med"/>
                    </a:lnB>
                    <a:noFill/>
                  </a:tcPr>
                </a:tc>
                <a:tc>
                  <a:txBody>
                    <a:bodyPr/>
                    <a:lstStyle/>
                    <a:p>
                      <a:pPr algn="l" rtl="0" fontAlgn="base"/>
                      <a:r>
                        <a:rPr lang="en-GB" sz="1400" b="0" i="0">
                          <a:solidFill>
                            <a:srgbClr val="0F2235"/>
                          </a:solidFill>
                          <a:effectLst/>
                          <a:latin typeface="Arial"/>
                        </a:rPr>
                        <a:t>15-30 min  </a:t>
                      </a:r>
                    </a:p>
                  </a:txBody>
                  <a:tcPr marL="66675" marR="66675">
                    <a:lnL w="9525" cap="flat" cmpd="sng" algn="ctr">
                      <a:solidFill>
                        <a:srgbClr val="B4C6E7"/>
                      </a:solidFill>
                      <a:prstDash val="solid"/>
                      <a:round/>
                      <a:headEnd type="none" w="med" len="med"/>
                      <a:tailEnd type="none" w="med" len="med"/>
                    </a:lnL>
                    <a:lnR w="9525" cap="flat" cmpd="sng" algn="ctr">
                      <a:solidFill>
                        <a:srgbClr val="B4C6E7"/>
                      </a:solidFill>
                      <a:prstDash val="solid"/>
                      <a:round/>
                      <a:headEnd type="none" w="med" len="med"/>
                      <a:tailEnd type="none" w="med" len="med"/>
                    </a:lnR>
                    <a:lnT w="9525" cap="flat" cmpd="sng" algn="ctr">
                      <a:solidFill>
                        <a:srgbClr val="B4C6E7"/>
                      </a:solidFill>
                      <a:prstDash val="solid"/>
                      <a:round/>
                      <a:headEnd type="none" w="med" len="med"/>
                      <a:tailEnd type="none" w="med" len="med"/>
                    </a:lnT>
                    <a:lnB w="9525" cap="flat" cmpd="sng" algn="ctr">
                      <a:solidFill>
                        <a:srgbClr val="B4C6E7"/>
                      </a:solidFill>
                      <a:prstDash val="solid"/>
                      <a:round/>
                      <a:headEnd type="none" w="med" len="med"/>
                      <a:tailEnd type="none" w="med" len="med"/>
                    </a:lnB>
                    <a:noFill/>
                  </a:tcPr>
                </a:tc>
                <a:tc>
                  <a:txBody>
                    <a:bodyPr/>
                    <a:lstStyle/>
                    <a:p>
                      <a:pPr algn="just" rtl="0" fontAlgn="base"/>
                      <a:r>
                        <a:rPr lang="en-GB" sz="1400" b="0" i="0">
                          <a:solidFill>
                            <a:srgbClr val="0F2235"/>
                          </a:solidFill>
                          <a:effectLst/>
                          <a:latin typeface="Arial"/>
                        </a:rPr>
                        <a:t>It is essential for the trainer to emphasise that during any group work activities that encourage sharing experiences, the training is a secure and safe environment to do so. Confidentiality is of utmost importance, and the trainer must stress that what is discussed in the room stays within the room. Considering the sensitive topic that will be discussed, it is possible that certain incidents may result in unsettling to some trigger for some participants. Additionally, there may be participants who are victims or survivors of related experiences, and it is crucial to have that in mind.  </a:t>
                      </a:r>
                    </a:p>
                    <a:p>
                      <a:pPr algn="just" rtl="0" fontAlgn="base"/>
                      <a:r>
                        <a:rPr lang="en-GB" sz="1400" b="0" i="0">
                          <a:solidFill>
                            <a:srgbClr val="0F2235"/>
                          </a:solidFill>
                          <a:effectLst/>
                          <a:latin typeface="Arial"/>
                        </a:rPr>
                        <a:t>  </a:t>
                      </a:r>
                    </a:p>
                    <a:p>
                      <a:pPr algn="just" rtl="0" fontAlgn="base"/>
                      <a:r>
                        <a:rPr lang="en-GB" sz="1400" b="0" i="0">
                          <a:solidFill>
                            <a:srgbClr val="0F2235"/>
                          </a:solidFill>
                          <a:effectLst/>
                          <a:latin typeface="Arial"/>
                        </a:rPr>
                        <a:t>The trainer can adjust the duration of the introduction or choose to skip introduction in plenary and ask participants to exchange info of their profile (name, position, institution) with the people sitting next to them, and share only expectations for the training in plenary, depending on the number of participants.  </a:t>
                      </a:r>
                    </a:p>
                    <a:p>
                      <a:pPr algn="just" rtl="0" fontAlgn="base"/>
                      <a:r>
                        <a:rPr lang="en-GB" sz="1400" b="0" i="0">
                          <a:solidFill>
                            <a:srgbClr val="0F2235"/>
                          </a:solidFill>
                          <a:effectLst/>
                          <a:latin typeface="Arial"/>
                        </a:rPr>
                        <a:t>  </a:t>
                      </a:r>
                    </a:p>
                    <a:p>
                      <a:pPr algn="just" rtl="0" fontAlgn="base"/>
                      <a:r>
                        <a:rPr lang="en-GB" sz="1400" b="0" i="0">
                          <a:solidFill>
                            <a:srgbClr val="0F2235"/>
                          </a:solidFill>
                          <a:effectLst/>
                          <a:latin typeface="Arial"/>
                        </a:rPr>
                        <a:t>This section is supposed to last 15-30 minutes, depending on the size of the audience; remember to keep an eye on the timer!   </a:t>
                      </a:r>
                    </a:p>
                    <a:p>
                      <a:pPr algn="just" rtl="0" fontAlgn="base"/>
                      <a:r>
                        <a:rPr lang="en-GB" sz="1400" b="0" i="0">
                          <a:solidFill>
                            <a:srgbClr val="0F2235"/>
                          </a:solidFill>
                          <a:effectLst/>
                          <a:latin typeface="Arial"/>
                        </a:rPr>
                        <a:t>  </a:t>
                      </a:r>
                    </a:p>
                  </a:txBody>
                  <a:tcPr marL="66675" marR="66675">
                    <a:lnL w="9525" cap="flat" cmpd="sng" algn="ctr">
                      <a:solidFill>
                        <a:srgbClr val="B4C6E7"/>
                      </a:solidFill>
                      <a:prstDash val="solid"/>
                      <a:round/>
                      <a:headEnd type="none" w="med" len="med"/>
                      <a:tailEnd type="none" w="med" len="med"/>
                    </a:lnL>
                    <a:lnR w="9525" cap="flat" cmpd="sng" algn="ctr">
                      <a:solidFill>
                        <a:srgbClr val="B4C6E7"/>
                      </a:solidFill>
                      <a:prstDash val="solid"/>
                      <a:round/>
                      <a:headEnd type="none" w="med" len="med"/>
                      <a:tailEnd type="none" w="med" len="med"/>
                    </a:lnR>
                    <a:lnT w="9525" cap="flat" cmpd="sng" algn="ctr">
                      <a:solidFill>
                        <a:srgbClr val="B4C6E7"/>
                      </a:solidFill>
                      <a:prstDash val="solid"/>
                      <a:round/>
                      <a:headEnd type="none" w="med" len="med"/>
                      <a:tailEnd type="none" w="med" len="med"/>
                    </a:lnT>
                    <a:lnB w="9525" cap="flat" cmpd="sng" algn="ctr">
                      <a:solidFill>
                        <a:srgbClr val="B4C6E7"/>
                      </a:solidFill>
                      <a:prstDash val="solid"/>
                      <a:round/>
                      <a:headEnd type="none" w="med" len="med"/>
                      <a:tailEnd type="none" w="med" len="med"/>
                    </a:lnB>
                    <a:noFill/>
                  </a:tcPr>
                </a:tc>
                <a:extLst>
                  <a:ext uri="{0D108BD9-81ED-4DB2-BD59-A6C34878D82A}">
                    <a16:rowId xmlns:a16="http://schemas.microsoft.com/office/drawing/2014/main" val="122311922"/>
                  </a:ext>
                </a:extLst>
              </a:tr>
            </a:tbl>
          </a:graphicData>
        </a:graphic>
      </p:graphicFrame>
    </p:spTree>
    <p:extLst>
      <p:ext uri="{BB962C8B-B14F-4D97-AF65-F5344CB8AC3E}">
        <p14:creationId xmlns:p14="http://schemas.microsoft.com/office/powerpoint/2010/main" val="28413330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F1DA8-065B-40AA-89BA-703989BC582B}"/>
              </a:ext>
            </a:extLst>
          </p:cNvPr>
          <p:cNvSpPr>
            <a:spLocks noGrp="1"/>
          </p:cNvSpPr>
          <p:nvPr>
            <p:ph type="title"/>
          </p:nvPr>
        </p:nvSpPr>
        <p:spPr>
          <a:xfrm>
            <a:off x="1046922" y="1129932"/>
            <a:ext cx="4091239" cy="778381"/>
          </a:xfrm>
        </p:spPr>
        <p:txBody>
          <a:bodyPr/>
          <a:lstStyle/>
          <a:p>
            <a:r>
              <a:rPr lang="en-US" b="1">
                <a:latin typeface="Arial"/>
                <a:cs typeface="Arial"/>
              </a:rPr>
              <a:t>Supporting materials for trainers</a:t>
            </a:r>
            <a:endParaRPr lang="en-US"/>
          </a:p>
        </p:txBody>
      </p:sp>
      <p:pic>
        <p:nvPicPr>
          <p:cNvPr id="5" name="Picture 4" descr="A screenshot of a computer&#10;&#10;Description automatically generated">
            <a:extLst>
              <a:ext uri="{FF2B5EF4-FFF2-40B4-BE49-F238E27FC236}">
                <a16:creationId xmlns:a16="http://schemas.microsoft.com/office/drawing/2014/main" id="{35E770F2-5C8B-2357-13B4-975E3423C39B}"/>
              </a:ext>
            </a:extLst>
          </p:cNvPr>
          <p:cNvPicPr>
            <a:picLocks noChangeAspect="1"/>
          </p:cNvPicPr>
          <p:nvPr/>
        </p:nvPicPr>
        <p:blipFill rotWithShape="1">
          <a:blip r:embed="rId3"/>
          <a:srcRect l="34375" t="27105" r="34211" b="3684"/>
          <a:stretch/>
        </p:blipFill>
        <p:spPr>
          <a:xfrm>
            <a:off x="8331868" y="1132972"/>
            <a:ext cx="3639555" cy="4792582"/>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0DE3D25F-EE48-AA47-790B-D58AFA651DAD}"/>
              </a:ext>
            </a:extLst>
          </p:cNvPr>
          <p:cNvPicPr>
            <a:picLocks noChangeAspect="1"/>
          </p:cNvPicPr>
          <p:nvPr/>
        </p:nvPicPr>
        <p:blipFill rotWithShape="1">
          <a:blip r:embed="rId4"/>
          <a:srcRect l="34769" t="27895" r="34290" b="2368"/>
          <a:stretch/>
        </p:blipFill>
        <p:spPr>
          <a:xfrm>
            <a:off x="4712368" y="1132974"/>
            <a:ext cx="3539297" cy="4792581"/>
          </a:xfrm>
          <a:prstGeom prst="rect">
            <a:avLst/>
          </a:prstGeom>
        </p:spPr>
      </p:pic>
      <p:sp>
        <p:nvSpPr>
          <p:cNvPr id="8" name="TextBox 7">
            <a:extLst>
              <a:ext uri="{FF2B5EF4-FFF2-40B4-BE49-F238E27FC236}">
                <a16:creationId xmlns:a16="http://schemas.microsoft.com/office/drawing/2014/main" id="{D0CCB471-B612-5194-3696-9336D834D8E1}"/>
              </a:ext>
            </a:extLst>
          </p:cNvPr>
          <p:cNvSpPr txBox="1"/>
          <p:nvPr/>
        </p:nvSpPr>
        <p:spPr>
          <a:xfrm>
            <a:off x="555100" y="2614960"/>
            <a:ext cx="3749992"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Wingdings"/>
              <a:buChar char="ü"/>
            </a:pPr>
            <a:r>
              <a:rPr lang="en-US" sz="2000">
                <a:solidFill>
                  <a:srgbClr val="0F2235"/>
                </a:solidFill>
                <a:latin typeface="Arial"/>
                <a:ea typeface="Open Sans"/>
                <a:cs typeface="Arial"/>
              </a:rPr>
              <a:t>Examples of gender-based violence </a:t>
            </a:r>
          </a:p>
          <a:p>
            <a:pPr marL="342900" indent="-342900">
              <a:buFont typeface="Wingdings"/>
              <a:buChar char="ü"/>
            </a:pPr>
            <a:r>
              <a:rPr lang="en-US" sz="2000">
                <a:solidFill>
                  <a:srgbClr val="0F2235"/>
                </a:solidFill>
                <a:latin typeface="Arial"/>
                <a:ea typeface="Open Sans"/>
                <a:cs typeface="Arial"/>
              </a:rPr>
              <a:t>Forms and definitions of gender-based violence</a:t>
            </a:r>
          </a:p>
          <a:p>
            <a:pPr marL="342900" indent="-342900">
              <a:buFont typeface="Wingdings"/>
              <a:buChar char="ü"/>
            </a:pPr>
            <a:r>
              <a:rPr lang="en-US" sz="2000">
                <a:solidFill>
                  <a:srgbClr val="0F2235"/>
                </a:solidFill>
                <a:latin typeface="Arial"/>
                <a:ea typeface="Open Sans"/>
                <a:cs typeface="Arial"/>
              </a:rPr>
              <a:t>Additional resources to read</a:t>
            </a:r>
          </a:p>
        </p:txBody>
      </p:sp>
    </p:spTree>
    <p:extLst>
      <p:ext uri="{BB962C8B-B14F-4D97-AF65-F5344CB8AC3E}">
        <p14:creationId xmlns:p14="http://schemas.microsoft.com/office/powerpoint/2010/main" val="1499101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237FD9B-93A1-C684-657D-D98EA2A5E663}"/>
              </a:ext>
            </a:extLst>
          </p:cNvPr>
          <p:cNvSpPr>
            <a:spLocks noGrp="1"/>
          </p:cNvSpPr>
          <p:nvPr>
            <p:ph type="title"/>
          </p:nvPr>
        </p:nvSpPr>
        <p:spPr/>
        <p:txBody>
          <a:bodyPr/>
          <a:lstStyle/>
          <a:p>
            <a:r>
              <a:rPr lang="en-GB" b="1" err="1">
                <a:latin typeface="Arial"/>
                <a:cs typeface="Arial"/>
              </a:rPr>
              <a:t>UniSAFE</a:t>
            </a:r>
            <a:r>
              <a:rPr lang="en-GB" b="1">
                <a:latin typeface="Arial"/>
                <a:cs typeface="Arial"/>
              </a:rPr>
              <a:t> outputs</a:t>
            </a:r>
            <a:endParaRPr lang="en-US"/>
          </a:p>
        </p:txBody>
      </p:sp>
      <p:sp>
        <p:nvSpPr>
          <p:cNvPr id="12" name="TextBox 11">
            <a:extLst>
              <a:ext uri="{FF2B5EF4-FFF2-40B4-BE49-F238E27FC236}">
                <a16:creationId xmlns:a16="http://schemas.microsoft.com/office/drawing/2014/main" id="{3C117240-546A-C5ED-1BBE-0CBE2D889FBC}"/>
              </a:ext>
            </a:extLst>
          </p:cNvPr>
          <p:cNvSpPr txBox="1"/>
          <p:nvPr/>
        </p:nvSpPr>
        <p:spPr>
          <a:xfrm>
            <a:off x="749485" y="1955064"/>
            <a:ext cx="4933103" cy="2616101"/>
          </a:xfrm>
          <a:prstGeom prst="rect">
            <a:avLst/>
          </a:prstGeom>
          <a:noFill/>
        </p:spPr>
        <p:txBody>
          <a:bodyPr wrap="square" lIns="91440" tIns="45720" rIns="91440" bIns="45720" rtlCol="0" anchor="t">
            <a:spAutoFit/>
          </a:bodyPr>
          <a:lstStyle/>
          <a:p>
            <a:r>
              <a:rPr lang="en-GB" sz="2000" b="1">
                <a:solidFill>
                  <a:srgbClr val="5792CE"/>
                </a:solidFill>
                <a:latin typeface="Arial"/>
                <a:cs typeface="Arial"/>
              </a:rPr>
              <a:t>Findings on gender-based violence</a:t>
            </a:r>
            <a:endParaRPr lang="en-US">
              <a:solidFill>
                <a:srgbClr val="000000"/>
              </a:solidFill>
              <a:latin typeface="Arial"/>
              <a:cs typeface="Arial"/>
            </a:endParaRPr>
          </a:p>
          <a:p>
            <a:pPr marL="285750" indent="-285750">
              <a:buFont typeface="Wingdings" panose="05000000000000000000" pitchFamily="2" charset="2"/>
              <a:buChar char="q"/>
            </a:pPr>
            <a:r>
              <a:rPr lang="en-GB">
                <a:solidFill>
                  <a:srgbClr val="0F2235"/>
                </a:solidFill>
                <a:latin typeface="Arial"/>
                <a:cs typeface="Arial"/>
              </a:rPr>
              <a:t>Key results from UniSAFE survey</a:t>
            </a:r>
            <a:endParaRPr lang="en-GB">
              <a:solidFill>
                <a:srgbClr val="0F2235"/>
              </a:solidFill>
              <a:latin typeface="Arial"/>
              <a:ea typeface="Open Sans"/>
              <a:cs typeface="Arial"/>
            </a:endParaRPr>
          </a:p>
          <a:p>
            <a:pPr marL="285750" indent="-285750">
              <a:buFont typeface="Wingdings" panose="05000000000000000000" pitchFamily="2" charset="2"/>
              <a:buChar char="q"/>
            </a:pPr>
            <a:r>
              <a:rPr lang="en-GB">
                <a:solidFill>
                  <a:srgbClr val="0F2235"/>
                </a:solidFill>
                <a:latin typeface="Arial"/>
                <a:cs typeface="Arial"/>
              </a:rPr>
              <a:t>Multi-level analysis of survey data</a:t>
            </a:r>
            <a:endParaRPr lang="en-GB">
              <a:solidFill>
                <a:srgbClr val="0F2235"/>
              </a:solidFill>
              <a:latin typeface="Arial"/>
              <a:ea typeface="Open Sans"/>
              <a:cs typeface="Arial"/>
            </a:endParaRPr>
          </a:p>
          <a:p>
            <a:pPr marL="285750" indent="-285750">
              <a:buFont typeface="Wingdings" panose="05000000000000000000" pitchFamily="2" charset="2"/>
              <a:buChar char="q"/>
            </a:pPr>
            <a:r>
              <a:rPr lang="en-GB">
                <a:solidFill>
                  <a:srgbClr val="0F2235"/>
                </a:solidFill>
                <a:latin typeface="Arial"/>
                <a:cs typeface="Arial"/>
              </a:rPr>
              <a:t>Summary of analysis based on interviews with researchers</a:t>
            </a:r>
            <a:endParaRPr lang="en-GB">
              <a:solidFill>
                <a:srgbClr val="0F2235"/>
              </a:solidFill>
              <a:latin typeface="Arial"/>
              <a:ea typeface="Open Sans"/>
              <a:cs typeface="Arial"/>
            </a:endParaRPr>
          </a:p>
          <a:p>
            <a:pPr marL="285750" indent="-285750">
              <a:buFont typeface="Wingdings" panose="05000000000000000000" pitchFamily="2" charset="2"/>
              <a:buChar char="q"/>
            </a:pPr>
            <a:r>
              <a:rPr lang="en-GB">
                <a:solidFill>
                  <a:srgbClr val="0F2235"/>
                </a:solidFill>
                <a:latin typeface="Arial"/>
                <a:cs typeface="Arial"/>
              </a:rPr>
              <a:t>Case studies of institutional responses</a:t>
            </a:r>
            <a:endParaRPr lang="en-GB">
              <a:solidFill>
                <a:srgbClr val="0F2235"/>
              </a:solidFill>
              <a:latin typeface="Arial"/>
              <a:ea typeface="Open Sans"/>
              <a:cs typeface="Arial"/>
            </a:endParaRPr>
          </a:p>
          <a:p>
            <a:pPr marL="285750" indent="-285750">
              <a:buFont typeface="Wingdings" panose="05000000000000000000" pitchFamily="2" charset="2"/>
              <a:buChar char="q"/>
            </a:pPr>
            <a:r>
              <a:rPr lang="en-GB">
                <a:solidFill>
                  <a:srgbClr val="0F2235"/>
                </a:solidFill>
                <a:latin typeface="Arial"/>
                <a:cs typeface="Arial"/>
              </a:rPr>
              <a:t>Policy Briefs </a:t>
            </a:r>
          </a:p>
          <a:p>
            <a:pPr marL="285750" indent="-285750">
              <a:buFont typeface="Wingdings" panose="05000000000000000000" pitchFamily="2" charset="2"/>
              <a:buChar char="q"/>
            </a:pPr>
            <a:r>
              <a:rPr lang="en-GB">
                <a:solidFill>
                  <a:srgbClr val="0F2235"/>
                </a:solidFill>
                <a:latin typeface="Arial"/>
                <a:cs typeface="Arial"/>
              </a:rPr>
              <a:t>Policy recommendations</a:t>
            </a:r>
            <a:endParaRPr lang="en-GB">
              <a:solidFill>
                <a:srgbClr val="0F2235"/>
              </a:solidFill>
              <a:latin typeface="Arial"/>
              <a:ea typeface="Open Sans"/>
              <a:cs typeface="Arial"/>
            </a:endParaRPr>
          </a:p>
          <a:p>
            <a:pPr marL="285750" indent="-285750">
              <a:buFont typeface="Wingdings"/>
              <a:buChar char="q"/>
            </a:pPr>
            <a:endParaRPr lang="en-GB" b="1">
              <a:latin typeface="Arial"/>
              <a:ea typeface="Open Sans"/>
              <a:cs typeface="Open Sans"/>
            </a:endParaRPr>
          </a:p>
        </p:txBody>
      </p:sp>
      <p:sp>
        <p:nvSpPr>
          <p:cNvPr id="14" name="TextBox 13">
            <a:extLst>
              <a:ext uri="{FF2B5EF4-FFF2-40B4-BE49-F238E27FC236}">
                <a16:creationId xmlns:a16="http://schemas.microsoft.com/office/drawing/2014/main" id="{DAC01539-3EAC-E185-371D-C551F0CDA547}"/>
              </a:ext>
            </a:extLst>
          </p:cNvPr>
          <p:cNvSpPr txBox="1"/>
          <p:nvPr/>
        </p:nvSpPr>
        <p:spPr>
          <a:xfrm>
            <a:off x="749485" y="4617916"/>
            <a:ext cx="3778823" cy="400110"/>
          </a:xfrm>
          <a:prstGeom prst="rect">
            <a:avLst/>
          </a:prstGeom>
          <a:noFill/>
        </p:spPr>
        <p:txBody>
          <a:bodyPr wrap="square" lIns="91440" tIns="45720" rIns="91440" bIns="45720" anchor="t">
            <a:spAutoFit/>
          </a:bodyPr>
          <a:lstStyle/>
          <a:p>
            <a:r>
              <a:rPr lang="en-GB" sz="2000" b="1">
                <a:solidFill>
                  <a:srgbClr val="5792CE"/>
                </a:solidFill>
                <a:latin typeface="Arial"/>
                <a:cs typeface="Arial"/>
              </a:rPr>
              <a:t>Policy mapping</a:t>
            </a:r>
          </a:p>
        </p:txBody>
      </p:sp>
      <p:sp>
        <p:nvSpPr>
          <p:cNvPr id="16" name="TextBox 15">
            <a:extLst>
              <a:ext uri="{FF2B5EF4-FFF2-40B4-BE49-F238E27FC236}">
                <a16:creationId xmlns:a16="http://schemas.microsoft.com/office/drawing/2014/main" id="{B8075821-7A1D-027F-FC28-564BAE1D25B2}"/>
              </a:ext>
            </a:extLst>
          </p:cNvPr>
          <p:cNvSpPr txBox="1"/>
          <p:nvPr/>
        </p:nvSpPr>
        <p:spPr>
          <a:xfrm>
            <a:off x="749485" y="5018026"/>
            <a:ext cx="2933756" cy="923330"/>
          </a:xfrm>
          <a:prstGeom prst="rect">
            <a:avLst/>
          </a:prstGeom>
          <a:noFill/>
        </p:spPr>
        <p:txBody>
          <a:bodyPr wrap="square" lIns="91440" tIns="45720" rIns="91440" bIns="45720" anchor="t">
            <a:spAutoFit/>
          </a:bodyPr>
          <a:lstStyle/>
          <a:p>
            <a:pPr marL="285750" indent="-285750">
              <a:buFont typeface="Wingdings" panose="05000000000000000000" pitchFamily="2" charset="2"/>
              <a:buChar char="q"/>
            </a:pPr>
            <a:r>
              <a:rPr lang="en-GB">
                <a:solidFill>
                  <a:srgbClr val="0F2235"/>
                </a:solidFill>
                <a:latin typeface="Arial"/>
                <a:cs typeface="Arial"/>
              </a:rPr>
              <a:t>National contexts</a:t>
            </a:r>
            <a:endParaRPr lang="en-US">
              <a:solidFill>
                <a:srgbClr val="0F2235"/>
              </a:solidFill>
              <a:latin typeface="Arial"/>
              <a:ea typeface="Open Sans"/>
              <a:cs typeface="Arial"/>
            </a:endParaRPr>
          </a:p>
          <a:p>
            <a:pPr marL="285750" indent="-285750">
              <a:buFont typeface="Wingdings" panose="05000000000000000000" pitchFamily="2" charset="2"/>
              <a:buChar char="q"/>
            </a:pPr>
            <a:r>
              <a:rPr lang="en-GB">
                <a:solidFill>
                  <a:srgbClr val="0F2235"/>
                </a:solidFill>
                <a:latin typeface="Arial"/>
                <a:cs typeface="Arial"/>
              </a:rPr>
              <a:t>Institutional policies</a:t>
            </a:r>
          </a:p>
          <a:p>
            <a:pPr marL="285750" indent="-285750">
              <a:buFont typeface="Wingdings" panose="05000000000000000000" pitchFamily="2" charset="2"/>
              <a:buChar char="q"/>
            </a:pPr>
            <a:r>
              <a:rPr lang="en-GB">
                <a:solidFill>
                  <a:srgbClr val="0F2235"/>
                </a:solidFill>
                <a:latin typeface="Arial"/>
                <a:cs typeface="Arial"/>
              </a:rPr>
              <a:t>European Baseline</a:t>
            </a:r>
          </a:p>
        </p:txBody>
      </p:sp>
      <p:sp>
        <p:nvSpPr>
          <p:cNvPr id="2" name="TextBox 1">
            <a:extLst>
              <a:ext uri="{FF2B5EF4-FFF2-40B4-BE49-F238E27FC236}">
                <a16:creationId xmlns:a16="http://schemas.microsoft.com/office/drawing/2014/main" id="{2C8AA423-D3CD-E1A3-5007-5238B4CA12D4}"/>
              </a:ext>
            </a:extLst>
          </p:cNvPr>
          <p:cNvSpPr txBox="1"/>
          <p:nvPr/>
        </p:nvSpPr>
        <p:spPr>
          <a:xfrm>
            <a:off x="6060730" y="1949651"/>
            <a:ext cx="4933103"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b="1">
                <a:solidFill>
                  <a:srgbClr val="5792CE"/>
                </a:solidFill>
                <a:latin typeface="Arial"/>
                <a:cs typeface="Arial"/>
              </a:rPr>
              <a:t>Toolkit for universities ​</a:t>
            </a:r>
            <a:r>
              <a:rPr lang="en-US" sz="2000">
                <a:latin typeface="Arial"/>
                <a:ea typeface="Open Sans"/>
                <a:cs typeface="Arial"/>
              </a:rPr>
              <a:t>​</a:t>
            </a:r>
            <a:br>
              <a:rPr lang="en-US" sz="2000">
                <a:latin typeface="Arial"/>
                <a:ea typeface="Open Sans"/>
                <a:cs typeface="Arial"/>
              </a:rPr>
            </a:br>
            <a:r>
              <a:rPr lang="en-GB" sz="2000" b="1">
                <a:solidFill>
                  <a:srgbClr val="5792CE"/>
                </a:solidFill>
                <a:latin typeface="Arial"/>
                <a:cs typeface="Arial"/>
              </a:rPr>
              <a:t>and research organisations​</a:t>
            </a:r>
            <a:r>
              <a:rPr lang="en-US" sz="2000">
                <a:latin typeface="Arial"/>
                <a:ea typeface="Open Sans"/>
                <a:cs typeface="Arial"/>
              </a:rPr>
              <a:t>​</a:t>
            </a:r>
            <a:endParaRPr lang="en-US" sz="2000">
              <a:latin typeface="Arial"/>
              <a:cs typeface="Arial"/>
            </a:endParaRPr>
          </a:p>
        </p:txBody>
      </p:sp>
      <p:sp>
        <p:nvSpPr>
          <p:cNvPr id="5" name="TextBox 4">
            <a:extLst>
              <a:ext uri="{FF2B5EF4-FFF2-40B4-BE49-F238E27FC236}">
                <a16:creationId xmlns:a16="http://schemas.microsoft.com/office/drawing/2014/main" id="{21D149C0-9865-2CF0-7A5D-EA0D80947709}"/>
              </a:ext>
            </a:extLst>
          </p:cNvPr>
          <p:cNvSpPr txBox="1"/>
          <p:nvPr/>
        </p:nvSpPr>
        <p:spPr>
          <a:xfrm>
            <a:off x="5939247" y="2663340"/>
            <a:ext cx="6059841"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gn="just">
              <a:buFont typeface="Wingdings"/>
              <a:buChar char="q"/>
            </a:pPr>
            <a:r>
              <a:rPr lang="en-US">
                <a:solidFill>
                  <a:srgbClr val="0F2235"/>
                </a:solidFill>
                <a:latin typeface="Arial"/>
                <a:cs typeface="Arial"/>
              </a:rPr>
              <a:t>The 7P Framework – </a:t>
            </a:r>
            <a:r>
              <a:rPr lang="en-US" err="1">
                <a:solidFill>
                  <a:srgbClr val="0F2235"/>
                </a:solidFill>
                <a:latin typeface="Arial"/>
                <a:cs typeface="Arial"/>
              </a:rPr>
              <a:t>Theorising</a:t>
            </a:r>
            <a:r>
              <a:rPr lang="en-US">
                <a:solidFill>
                  <a:srgbClr val="0F2235"/>
                </a:solidFill>
                <a:latin typeface="Arial"/>
                <a:cs typeface="Arial"/>
              </a:rPr>
              <a:t> gender-based violence policies​ ​</a:t>
            </a:r>
            <a:endParaRPr lang="en-US">
              <a:solidFill>
                <a:srgbClr val="0F2235"/>
              </a:solidFill>
              <a:latin typeface="Arial"/>
              <a:ea typeface="Open Sans"/>
              <a:cs typeface="Arial"/>
            </a:endParaRPr>
          </a:p>
          <a:p>
            <a:pPr marL="285750" indent="-285750" algn="just">
              <a:buFont typeface="Wingdings"/>
              <a:buChar char="q"/>
            </a:pPr>
            <a:r>
              <a:rPr lang="en-US">
                <a:solidFill>
                  <a:srgbClr val="0F2235"/>
                </a:solidFill>
                <a:latin typeface="Arial"/>
                <a:cs typeface="Arial"/>
              </a:rPr>
              <a:t>Implementing the 7Ps in practice​ ​</a:t>
            </a:r>
          </a:p>
          <a:p>
            <a:pPr marL="285750" indent="-285750" algn="just">
              <a:buFont typeface="Wingdings"/>
              <a:buChar char="q"/>
            </a:pPr>
            <a:r>
              <a:rPr lang="en-US">
                <a:solidFill>
                  <a:srgbClr val="0F2235"/>
                </a:solidFill>
                <a:latin typeface="Arial"/>
                <a:cs typeface="Arial"/>
              </a:rPr>
              <a:t>Where to start? Action Plan​ ​</a:t>
            </a:r>
          </a:p>
          <a:p>
            <a:pPr marL="285750" indent="-285750" algn="just">
              <a:buFont typeface="Wingdings"/>
              <a:buChar char="q"/>
            </a:pPr>
            <a:r>
              <a:rPr lang="en-GB">
                <a:solidFill>
                  <a:srgbClr val="0F2235"/>
                </a:solidFill>
                <a:latin typeface="Arial"/>
                <a:cs typeface="Arial"/>
              </a:rPr>
              <a:t>Gender-based violence and other concepts</a:t>
            </a:r>
            <a:r>
              <a:rPr lang="en-US">
                <a:solidFill>
                  <a:srgbClr val="0F2235"/>
                </a:solidFill>
                <a:latin typeface="Arial"/>
                <a:cs typeface="Arial"/>
              </a:rPr>
              <a:t> </a:t>
            </a:r>
          </a:p>
          <a:p>
            <a:pPr marL="285750" indent="-285750" algn="just">
              <a:buFont typeface="Wingdings"/>
              <a:buChar char="q"/>
            </a:pPr>
            <a:r>
              <a:rPr lang="en-GB">
                <a:solidFill>
                  <a:srgbClr val="0F2235"/>
                </a:solidFill>
                <a:latin typeface="Arial"/>
                <a:cs typeface="Arial"/>
              </a:rPr>
              <a:t>Facts and figures</a:t>
            </a:r>
            <a:r>
              <a:rPr lang="en-US">
                <a:solidFill>
                  <a:srgbClr val="0F2235"/>
                </a:solidFill>
                <a:latin typeface="Arial"/>
                <a:cs typeface="Arial"/>
              </a:rPr>
              <a:t> </a:t>
            </a:r>
          </a:p>
          <a:p>
            <a:pPr marL="285750" indent="-285750" algn="just">
              <a:buFont typeface="Wingdings"/>
              <a:buChar char="q"/>
            </a:pPr>
            <a:r>
              <a:rPr lang="en-GB">
                <a:solidFill>
                  <a:srgbClr val="0F2235"/>
                </a:solidFill>
                <a:latin typeface="Arial"/>
                <a:cs typeface="Arial"/>
              </a:rPr>
              <a:t>Legal and policy framework on gender-based violence</a:t>
            </a:r>
            <a:r>
              <a:rPr lang="en-US">
                <a:solidFill>
                  <a:srgbClr val="0F2235"/>
                </a:solidFill>
                <a:latin typeface="Arial"/>
                <a:cs typeface="Arial"/>
              </a:rPr>
              <a:t> </a:t>
            </a:r>
          </a:p>
          <a:p>
            <a:pPr marL="285750" indent="-285750" algn="just">
              <a:buFont typeface="Wingdings"/>
              <a:buChar char="q"/>
            </a:pPr>
            <a:r>
              <a:rPr lang="en-GB">
                <a:solidFill>
                  <a:srgbClr val="0F2235"/>
                </a:solidFill>
                <a:latin typeface="Arial"/>
                <a:cs typeface="Arial"/>
              </a:rPr>
              <a:t>Inspiring practices</a:t>
            </a:r>
            <a:r>
              <a:rPr lang="en-US">
                <a:solidFill>
                  <a:srgbClr val="0F2235"/>
                </a:solidFill>
                <a:latin typeface="Arial"/>
                <a:cs typeface="Arial"/>
              </a:rPr>
              <a:t> </a:t>
            </a:r>
          </a:p>
          <a:p>
            <a:pPr marL="285750" indent="-285750">
              <a:buFont typeface="Wingdings"/>
              <a:buChar char="q"/>
            </a:pPr>
            <a:r>
              <a:rPr lang="en-GB">
                <a:solidFill>
                  <a:srgbClr val="0F2235"/>
                </a:solidFill>
                <a:latin typeface="Arial"/>
                <a:cs typeface="Arial"/>
              </a:rPr>
              <a:t>Resources and capacity-building materials</a:t>
            </a:r>
            <a:r>
              <a:rPr lang="en-US">
                <a:solidFill>
                  <a:srgbClr val="0F2235"/>
                </a:solidFill>
                <a:latin typeface="Arial"/>
                <a:cs typeface="Arial"/>
              </a:rPr>
              <a:t> </a:t>
            </a:r>
          </a:p>
          <a:p>
            <a:pPr marL="285750" indent="-285750" algn="just">
              <a:buFont typeface="Wingdings"/>
              <a:buChar char="q"/>
            </a:pPr>
            <a:endParaRPr lang="en-US">
              <a:solidFill>
                <a:srgbClr val="FFFFFF"/>
              </a:solidFill>
              <a:latin typeface="Arial"/>
              <a:cs typeface="Arial"/>
            </a:endParaRPr>
          </a:p>
        </p:txBody>
      </p:sp>
    </p:spTree>
    <p:extLst>
      <p:ext uri="{BB962C8B-B14F-4D97-AF65-F5344CB8AC3E}">
        <p14:creationId xmlns:p14="http://schemas.microsoft.com/office/powerpoint/2010/main" val="1390983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6" grpId="0"/>
      <p:bldP spid="2" grpId="0"/>
      <p:bldP spid="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F1DA8-065B-40AA-89BA-703989BC582B}"/>
              </a:ext>
            </a:extLst>
          </p:cNvPr>
          <p:cNvSpPr>
            <a:spLocks noGrp="1"/>
          </p:cNvSpPr>
          <p:nvPr>
            <p:ph type="title"/>
          </p:nvPr>
        </p:nvSpPr>
        <p:spPr/>
        <p:txBody>
          <a:bodyPr/>
          <a:lstStyle/>
          <a:p>
            <a:r>
              <a:rPr lang="en-US" b="1">
                <a:latin typeface="Arial"/>
                <a:cs typeface="Arial"/>
              </a:rPr>
              <a:t>Exit questionnaire</a:t>
            </a:r>
            <a:endParaRPr lang="en-US"/>
          </a:p>
        </p:txBody>
      </p:sp>
      <p:pic>
        <p:nvPicPr>
          <p:cNvPr id="4" name="Picture 3" descr="A screenshot of a computer screen&#10;&#10;Description automatically generated">
            <a:extLst>
              <a:ext uri="{FF2B5EF4-FFF2-40B4-BE49-F238E27FC236}">
                <a16:creationId xmlns:a16="http://schemas.microsoft.com/office/drawing/2014/main" id="{6990E7F5-FF33-8358-9417-780ED7D4944D}"/>
              </a:ext>
            </a:extLst>
          </p:cNvPr>
          <p:cNvPicPr>
            <a:picLocks noChangeAspect="1"/>
          </p:cNvPicPr>
          <p:nvPr/>
        </p:nvPicPr>
        <p:blipFill rotWithShape="1">
          <a:blip r:embed="rId3"/>
          <a:srcRect l="27517" r="26750" b="48215"/>
          <a:stretch/>
        </p:blipFill>
        <p:spPr>
          <a:xfrm>
            <a:off x="2970826" y="1824183"/>
            <a:ext cx="6238396" cy="4412800"/>
          </a:xfrm>
          <a:prstGeom prst="rect">
            <a:avLst/>
          </a:prstGeom>
        </p:spPr>
      </p:pic>
    </p:spTree>
    <p:extLst>
      <p:ext uri="{BB962C8B-B14F-4D97-AF65-F5344CB8AC3E}">
        <p14:creationId xmlns:p14="http://schemas.microsoft.com/office/powerpoint/2010/main" val="361659125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AFA88-9834-30CE-19E6-BDAEE43C1555}"/>
              </a:ext>
            </a:extLst>
          </p:cNvPr>
          <p:cNvSpPr>
            <a:spLocks noGrp="1"/>
          </p:cNvSpPr>
          <p:nvPr>
            <p:ph type="title"/>
          </p:nvPr>
        </p:nvSpPr>
        <p:spPr/>
        <p:txBody>
          <a:bodyPr/>
          <a:lstStyle/>
          <a:p>
            <a:r>
              <a:rPr lang="en-US" b="1">
                <a:latin typeface="Arial"/>
                <a:cs typeface="Arial"/>
              </a:rPr>
              <a:t>PowerPoint template</a:t>
            </a:r>
            <a:endParaRPr lang="en-US" b="1"/>
          </a:p>
        </p:txBody>
      </p:sp>
      <p:pic>
        <p:nvPicPr>
          <p:cNvPr id="6" name="Picture 5" descr="A graph with blue and white text&#10;&#10;Description automatically generated">
            <a:extLst>
              <a:ext uri="{FF2B5EF4-FFF2-40B4-BE49-F238E27FC236}">
                <a16:creationId xmlns:a16="http://schemas.microsoft.com/office/drawing/2014/main" id="{113FCC61-0C48-D567-8471-3A7AB1713E52}"/>
              </a:ext>
            </a:extLst>
          </p:cNvPr>
          <p:cNvPicPr>
            <a:picLocks noChangeAspect="1"/>
          </p:cNvPicPr>
          <p:nvPr/>
        </p:nvPicPr>
        <p:blipFill>
          <a:blip r:embed="rId3"/>
          <a:stretch>
            <a:fillRect/>
          </a:stretch>
        </p:blipFill>
        <p:spPr>
          <a:xfrm>
            <a:off x="5028046" y="531090"/>
            <a:ext cx="6096000" cy="3429000"/>
          </a:xfrm>
          <a:prstGeom prst="rect">
            <a:avLst/>
          </a:prstGeom>
        </p:spPr>
      </p:pic>
      <p:pic>
        <p:nvPicPr>
          <p:cNvPr id="7" name="Picture 6" descr="A blue background with white text&#10;&#10;Description automatically generated">
            <a:extLst>
              <a:ext uri="{FF2B5EF4-FFF2-40B4-BE49-F238E27FC236}">
                <a16:creationId xmlns:a16="http://schemas.microsoft.com/office/drawing/2014/main" id="{AA52E988-C81F-7B68-6213-47AAF13E1A75}"/>
              </a:ext>
            </a:extLst>
          </p:cNvPr>
          <p:cNvPicPr>
            <a:picLocks noChangeAspect="1"/>
          </p:cNvPicPr>
          <p:nvPr/>
        </p:nvPicPr>
        <p:blipFill>
          <a:blip r:embed="rId4"/>
          <a:stretch>
            <a:fillRect/>
          </a:stretch>
        </p:blipFill>
        <p:spPr>
          <a:xfrm>
            <a:off x="265546" y="1899228"/>
            <a:ext cx="4941455" cy="2782455"/>
          </a:xfrm>
          <a:prstGeom prst="rect">
            <a:avLst/>
          </a:prstGeom>
        </p:spPr>
      </p:pic>
      <p:pic>
        <p:nvPicPr>
          <p:cNvPr id="5" name="Picture 4" descr="A blue and white background with text and images&#10;&#10;Description automatically generated">
            <a:extLst>
              <a:ext uri="{FF2B5EF4-FFF2-40B4-BE49-F238E27FC236}">
                <a16:creationId xmlns:a16="http://schemas.microsoft.com/office/drawing/2014/main" id="{761D8CFB-D42B-8167-7E14-AF4C51F10B58}"/>
              </a:ext>
            </a:extLst>
          </p:cNvPr>
          <p:cNvPicPr>
            <a:picLocks noChangeAspect="1"/>
          </p:cNvPicPr>
          <p:nvPr/>
        </p:nvPicPr>
        <p:blipFill>
          <a:blip r:embed="rId5"/>
          <a:stretch>
            <a:fillRect/>
          </a:stretch>
        </p:blipFill>
        <p:spPr>
          <a:xfrm>
            <a:off x="3442939" y="3567265"/>
            <a:ext cx="5842000" cy="3290455"/>
          </a:xfrm>
          <a:prstGeom prst="rect">
            <a:avLst/>
          </a:prstGeom>
        </p:spPr>
      </p:pic>
    </p:spTree>
    <p:extLst>
      <p:ext uri="{BB962C8B-B14F-4D97-AF65-F5344CB8AC3E}">
        <p14:creationId xmlns:p14="http://schemas.microsoft.com/office/powerpoint/2010/main" val="86244631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50AA3-51EE-8371-16FD-69EB9228FF0F}"/>
              </a:ext>
            </a:extLst>
          </p:cNvPr>
          <p:cNvSpPr>
            <a:spLocks noGrp="1"/>
          </p:cNvSpPr>
          <p:nvPr>
            <p:ph type="title"/>
          </p:nvPr>
        </p:nvSpPr>
        <p:spPr/>
        <p:txBody>
          <a:bodyPr/>
          <a:lstStyle/>
          <a:p>
            <a:r>
              <a:rPr lang="en-US" b="1">
                <a:latin typeface="Arial"/>
                <a:cs typeface="Arial"/>
              </a:rPr>
              <a:t>Interactive Q&amp;A - Dive deeper into the training scripts</a:t>
            </a:r>
          </a:p>
          <a:p>
            <a:endParaRPr lang="en-US" b="1"/>
          </a:p>
        </p:txBody>
      </p:sp>
      <p:sp>
        <p:nvSpPr>
          <p:cNvPr id="3" name="TextBox 2">
            <a:extLst>
              <a:ext uri="{FF2B5EF4-FFF2-40B4-BE49-F238E27FC236}">
                <a16:creationId xmlns:a16="http://schemas.microsoft.com/office/drawing/2014/main" id="{EDB1DA65-8A19-B385-11D8-E045A8C65EB3}"/>
              </a:ext>
            </a:extLst>
          </p:cNvPr>
          <p:cNvSpPr txBox="1"/>
          <p:nvPr/>
        </p:nvSpPr>
        <p:spPr>
          <a:xfrm>
            <a:off x="1256942" y="2073539"/>
            <a:ext cx="9042758" cy="35394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a:solidFill>
                  <a:srgbClr val="964091"/>
                </a:solidFill>
                <a:latin typeface="Arial"/>
                <a:cs typeface="Arial"/>
              </a:rPr>
              <a:t>What are some potential challenges you might face when trying to implement these scripts in your training sessions, and how might you overcome them?</a:t>
            </a:r>
          </a:p>
          <a:p>
            <a:endParaRPr lang="en-US" sz="3200">
              <a:solidFill>
                <a:srgbClr val="964091"/>
              </a:solidFill>
              <a:latin typeface="Arial"/>
              <a:cs typeface="Arial"/>
            </a:endParaRPr>
          </a:p>
          <a:p>
            <a:endParaRPr lang="en-US" sz="3200">
              <a:solidFill>
                <a:srgbClr val="964091"/>
              </a:solidFill>
              <a:latin typeface="Arial"/>
              <a:cs typeface="Arial"/>
            </a:endParaRPr>
          </a:p>
          <a:p>
            <a:r>
              <a:rPr lang="en-US" sz="3200">
                <a:solidFill>
                  <a:srgbClr val="964091"/>
                </a:solidFill>
                <a:latin typeface="Arial"/>
                <a:cs typeface="Arial"/>
              </a:rPr>
              <a:t>Other questions? </a:t>
            </a:r>
          </a:p>
        </p:txBody>
      </p:sp>
    </p:spTree>
    <p:extLst>
      <p:ext uri="{BB962C8B-B14F-4D97-AF65-F5344CB8AC3E}">
        <p14:creationId xmlns:p14="http://schemas.microsoft.com/office/powerpoint/2010/main" val="30273395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69250-D4D1-A21F-ADED-6502C32090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448F92-EE08-6989-E70E-5157D2C9C97F}"/>
              </a:ext>
            </a:extLst>
          </p:cNvPr>
          <p:cNvSpPr>
            <a:spLocks noGrp="1"/>
          </p:cNvSpPr>
          <p:nvPr>
            <p:ph type="title"/>
          </p:nvPr>
        </p:nvSpPr>
        <p:spPr>
          <a:xfrm>
            <a:off x="3442232" y="2402486"/>
            <a:ext cx="5305454" cy="1861285"/>
          </a:xfrm>
        </p:spPr>
        <p:txBody>
          <a:bodyPr/>
          <a:lstStyle/>
          <a:p>
            <a:pPr algn="ctr"/>
            <a:r>
              <a:rPr lang="en-US" sz="4000">
                <a:latin typeface="Arial"/>
                <a:cs typeface="Arial"/>
              </a:rPr>
              <a:t>Break</a:t>
            </a:r>
            <a:br>
              <a:rPr lang="en-US" sz="4000">
                <a:latin typeface="Arial"/>
                <a:cs typeface="Arial"/>
              </a:rPr>
            </a:br>
            <a:br>
              <a:rPr lang="en-US" sz="4000"/>
            </a:br>
            <a:r>
              <a:rPr lang="en-US" sz="4000">
                <a:latin typeface="Arial"/>
                <a:cs typeface="Arial"/>
              </a:rPr>
              <a:t>Come back at 15.00</a:t>
            </a:r>
            <a:endParaRPr lang="en-US" sz="4000"/>
          </a:p>
        </p:txBody>
      </p:sp>
      <p:pic>
        <p:nvPicPr>
          <p:cNvPr id="3" name="Graphic 2" descr="Coffee with solid fill">
            <a:extLst>
              <a:ext uri="{FF2B5EF4-FFF2-40B4-BE49-F238E27FC236}">
                <a16:creationId xmlns:a16="http://schemas.microsoft.com/office/drawing/2014/main" id="{89A4B1D9-32EF-8241-70D4-0719370079D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638800" y="4666248"/>
            <a:ext cx="914400" cy="914400"/>
          </a:xfrm>
          <a:prstGeom prst="rect">
            <a:avLst/>
          </a:prstGeom>
        </p:spPr>
      </p:pic>
    </p:spTree>
    <p:extLst>
      <p:ext uri="{BB962C8B-B14F-4D97-AF65-F5344CB8AC3E}">
        <p14:creationId xmlns:p14="http://schemas.microsoft.com/office/powerpoint/2010/main" val="269775095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60ED9-0D86-B232-20D0-105C2AC71597}"/>
              </a:ext>
            </a:extLst>
          </p:cNvPr>
          <p:cNvSpPr>
            <a:spLocks noGrp="1"/>
          </p:cNvSpPr>
          <p:nvPr>
            <p:ph type="title"/>
          </p:nvPr>
        </p:nvSpPr>
        <p:spPr>
          <a:xfrm>
            <a:off x="1046922" y="2830292"/>
            <a:ext cx="7190796" cy="1861285"/>
          </a:xfrm>
        </p:spPr>
        <p:txBody>
          <a:bodyPr/>
          <a:lstStyle/>
          <a:p>
            <a:r>
              <a:rPr lang="en-US">
                <a:latin typeface="Arial"/>
                <a:cs typeface="Arial"/>
              </a:rPr>
              <a:t>Hands-on exercise: </a:t>
            </a:r>
            <a:br>
              <a:rPr lang="en-US">
                <a:latin typeface="Arial"/>
                <a:cs typeface="Arial"/>
              </a:rPr>
            </a:br>
            <a:r>
              <a:rPr lang="en-US">
                <a:latin typeface="Arial"/>
                <a:cs typeface="Arial"/>
              </a:rPr>
              <a:t>Design a training session</a:t>
            </a:r>
          </a:p>
        </p:txBody>
      </p:sp>
    </p:spTree>
    <p:extLst>
      <p:ext uri="{BB962C8B-B14F-4D97-AF65-F5344CB8AC3E}">
        <p14:creationId xmlns:p14="http://schemas.microsoft.com/office/powerpoint/2010/main" val="261587031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3FEC7-AA1D-6CCF-C8F6-5FFD6F231DC3}"/>
              </a:ext>
            </a:extLst>
          </p:cNvPr>
          <p:cNvSpPr>
            <a:spLocks noGrp="1"/>
          </p:cNvSpPr>
          <p:nvPr>
            <p:ph type="title"/>
          </p:nvPr>
        </p:nvSpPr>
        <p:spPr/>
        <p:txBody>
          <a:bodyPr/>
          <a:lstStyle/>
          <a:p>
            <a:r>
              <a:rPr lang="en-US" b="1">
                <a:latin typeface="Arial"/>
                <a:cs typeface="Arial"/>
              </a:rPr>
              <a:t>Designing a training session</a:t>
            </a:r>
          </a:p>
        </p:txBody>
      </p:sp>
      <p:sp>
        <p:nvSpPr>
          <p:cNvPr id="3" name="TextBox 2">
            <a:extLst>
              <a:ext uri="{FF2B5EF4-FFF2-40B4-BE49-F238E27FC236}">
                <a16:creationId xmlns:a16="http://schemas.microsoft.com/office/drawing/2014/main" id="{58F35AF8-9F71-ADFB-A184-051EE90B7526}"/>
              </a:ext>
            </a:extLst>
          </p:cNvPr>
          <p:cNvSpPr txBox="1"/>
          <p:nvPr/>
        </p:nvSpPr>
        <p:spPr>
          <a:xfrm>
            <a:off x="1042919" y="2020456"/>
            <a:ext cx="10581043" cy="38933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900" b="1">
                <a:solidFill>
                  <a:srgbClr val="0F2235"/>
                </a:solidFill>
                <a:latin typeface="Arial"/>
                <a:ea typeface="Open Sans"/>
                <a:cs typeface="Open Sans"/>
              </a:rPr>
              <a:t>Objective:</a:t>
            </a:r>
            <a:r>
              <a:rPr lang="en-US" sz="1900">
                <a:solidFill>
                  <a:srgbClr val="0F2235"/>
                </a:solidFill>
                <a:latin typeface="Arial"/>
                <a:ea typeface="Open Sans"/>
                <a:cs typeface="Open Sans"/>
              </a:rPr>
              <a:t> Each group will design a training session with participatory techniques and </a:t>
            </a:r>
            <a:r>
              <a:rPr lang="en-US" sz="1900" err="1">
                <a:solidFill>
                  <a:srgbClr val="0F2235"/>
                </a:solidFill>
                <a:latin typeface="Arial"/>
                <a:ea typeface="Open Sans"/>
                <a:cs typeface="Open Sans"/>
              </a:rPr>
              <a:t>UniSAFE</a:t>
            </a:r>
            <a:r>
              <a:rPr lang="en-US" sz="1900">
                <a:solidFill>
                  <a:srgbClr val="0F2235"/>
                </a:solidFill>
                <a:latin typeface="Arial"/>
                <a:ea typeface="Open Sans"/>
                <a:cs typeface="Open Sans"/>
              </a:rPr>
              <a:t> resources adapting the session to specific target groups and training needs.</a:t>
            </a:r>
            <a:endParaRPr lang="en-US">
              <a:solidFill>
                <a:srgbClr val="0F2235"/>
              </a:solidFill>
              <a:ea typeface="Open Sans"/>
              <a:cs typeface="Open Sans"/>
            </a:endParaRPr>
          </a:p>
          <a:p>
            <a:pPr marL="285750" indent="-285750">
              <a:buFont typeface="Wingdings"/>
              <a:buChar char="Ø"/>
            </a:pPr>
            <a:endParaRPr lang="en-US" sz="1900">
              <a:solidFill>
                <a:srgbClr val="0F2235"/>
              </a:solidFill>
              <a:latin typeface="Arial"/>
              <a:ea typeface="Open Sans"/>
              <a:cs typeface="Open Sans"/>
            </a:endParaRPr>
          </a:p>
          <a:p>
            <a:pPr marL="285750" indent="-285750">
              <a:buFont typeface="Wingdings"/>
              <a:buChar char="Ø"/>
            </a:pPr>
            <a:r>
              <a:rPr lang="en-US" sz="1900">
                <a:solidFill>
                  <a:srgbClr val="0F2235"/>
                </a:solidFill>
                <a:latin typeface="Arial"/>
                <a:ea typeface="Open Sans"/>
                <a:cs typeface="Open Sans"/>
              </a:rPr>
              <a:t>Step 1: Read the provided scenario. Consider the context and unique challenges. </a:t>
            </a:r>
          </a:p>
          <a:p>
            <a:pPr marL="285750" indent="-285750">
              <a:buFont typeface="Wingdings"/>
              <a:buChar char="Ø"/>
            </a:pPr>
            <a:r>
              <a:rPr lang="en-US" sz="1900">
                <a:solidFill>
                  <a:srgbClr val="0F2235"/>
                </a:solidFill>
                <a:latin typeface="Arial"/>
                <a:ea typeface="Open Sans"/>
                <a:cs typeface="Open Sans"/>
              </a:rPr>
              <a:t>Step 2: Define the target group. Discuss and agree on who your primary audience will be (knowledge level, institutional roles, etc.)</a:t>
            </a:r>
          </a:p>
          <a:p>
            <a:pPr marL="285750" indent="-285750">
              <a:buFont typeface="Wingdings"/>
              <a:buChar char="Ø"/>
            </a:pPr>
            <a:r>
              <a:rPr lang="en-US" sz="1900">
                <a:solidFill>
                  <a:srgbClr val="0F2235"/>
                </a:solidFill>
                <a:latin typeface="Arial"/>
                <a:ea typeface="Open Sans"/>
                <a:cs typeface="Open Sans"/>
              </a:rPr>
              <a:t>Step 3: Outline the flow of the training session in a script. Decide on the format and types of activities (e.g. Lecture, quiz, group activity, role-playing, etc.)</a:t>
            </a:r>
          </a:p>
          <a:p>
            <a:endParaRPr lang="en-US" sz="1900">
              <a:solidFill>
                <a:srgbClr val="0F2235"/>
              </a:solidFill>
              <a:latin typeface="Arial"/>
              <a:ea typeface="Open Sans"/>
              <a:cs typeface="Open Sans"/>
            </a:endParaRPr>
          </a:p>
          <a:p>
            <a:r>
              <a:rPr lang="en-US" sz="1900" b="1">
                <a:solidFill>
                  <a:srgbClr val="0F2235"/>
                </a:solidFill>
                <a:latin typeface="Arial"/>
                <a:ea typeface="Open Sans"/>
                <a:cs typeface="Open Sans"/>
              </a:rPr>
              <a:t>Important: </a:t>
            </a:r>
            <a:endParaRPr lang="en-US" sz="1900" b="1">
              <a:solidFill>
                <a:srgbClr val="0F2235"/>
              </a:solidFill>
              <a:latin typeface="Arial"/>
              <a:cs typeface="Arial"/>
            </a:endParaRPr>
          </a:p>
          <a:p>
            <a:pPr marL="742315" lvl="1" indent="-285750">
              <a:buFont typeface="Courier New"/>
              <a:buChar char="o"/>
            </a:pPr>
            <a:r>
              <a:rPr lang="en-US" sz="1900">
                <a:solidFill>
                  <a:srgbClr val="0F2235"/>
                </a:solidFill>
                <a:latin typeface="Arial"/>
                <a:ea typeface="Open Sans"/>
                <a:cs typeface="Open Sans"/>
              </a:rPr>
              <a:t>See which participatory techniques you can use at least in one session. </a:t>
            </a:r>
          </a:p>
          <a:p>
            <a:pPr marL="742315" lvl="1" indent="-285750">
              <a:buFont typeface="Courier New"/>
              <a:buChar char="o"/>
            </a:pPr>
            <a:r>
              <a:rPr lang="en-US" sz="1900">
                <a:solidFill>
                  <a:srgbClr val="0F2235"/>
                </a:solidFill>
                <a:latin typeface="Arial"/>
                <a:ea typeface="Open Sans"/>
                <a:cs typeface="Open Sans"/>
              </a:rPr>
              <a:t>Use available </a:t>
            </a:r>
            <a:r>
              <a:rPr lang="en-US" sz="1900" err="1">
                <a:solidFill>
                  <a:srgbClr val="0F2235"/>
                </a:solidFill>
                <a:latin typeface="Arial"/>
                <a:ea typeface="Open Sans"/>
                <a:cs typeface="Open Sans"/>
              </a:rPr>
              <a:t>UniSAFE</a:t>
            </a:r>
            <a:r>
              <a:rPr lang="en-US" sz="1900">
                <a:solidFill>
                  <a:srgbClr val="0F2235"/>
                </a:solidFill>
                <a:latin typeface="Arial"/>
                <a:ea typeface="Open Sans"/>
                <a:cs typeface="Open Sans"/>
              </a:rPr>
              <a:t> resources as well as your experience to prepare this script. </a:t>
            </a:r>
            <a:endParaRPr lang="en-US" sz="1900">
              <a:solidFill>
                <a:srgbClr val="0F2235"/>
              </a:solidFill>
              <a:latin typeface="Arial"/>
              <a:cs typeface="Arial"/>
            </a:endParaRPr>
          </a:p>
          <a:p>
            <a:pPr marL="456565" lvl="1"/>
            <a:endParaRPr lang="en-US" sz="1900">
              <a:solidFill>
                <a:srgbClr val="0F2235"/>
              </a:solidFill>
              <a:latin typeface="Arial"/>
              <a:ea typeface="Open Sans"/>
              <a:cs typeface="Open Sans"/>
            </a:endParaRPr>
          </a:p>
        </p:txBody>
      </p:sp>
      <p:sp>
        <p:nvSpPr>
          <p:cNvPr id="4" name="TextBox 3">
            <a:extLst>
              <a:ext uri="{FF2B5EF4-FFF2-40B4-BE49-F238E27FC236}">
                <a16:creationId xmlns:a16="http://schemas.microsoft.com/office/drawing/2014/main" id="{0E563BEA-4B9B-DAD5-48F9-489DA7AEC509}"/>
              </a:ext>
            </a:extLst>
          </p:cNvPr>
          <p:cNvSpPr txBox="1"/>
          <p:nvPr/>
        </p:nvSpPr>
        <p:spPr>
          <a:xfrm>
            <a:off x="9326479" y="333481"/>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964091"/>
                </a:solidFill>
                <a:latin typeface="Arial"/>
                <a:cs typeface="Arial"/>
              </a:rPr>
              <a:t>Duration: 1 hour ​</a:t>
            </a:r>
          </a:p>
        </p:txBody>
      </p:sp>
    </p:spTree>
    <p:extLst>
      <p:ext uri="{BB962C8B-B14F-4D97-AF65-F5344CB8AC3E}">
        <p14:creationId xmlns:p14="http://schemas.microsoft.com/office/powerpoint/2010/main" val="120474525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3FEC7-AA1D-6CCF-C8F6-5FFD6F231DC3}"/>
              </a:ext>
            </a:extLst>
          </p:cNvPr>
          <p:cNvSpPr>
            <a:spLocks noGrp="1"/>
          </p:cNvSpPr>
          <p:nvPr>
            <p:ph type="title"/>
          </p:nvPr>
        </p:nvSpPr>
        <p:spPr/>
        <p:txBody>
          <a:bodyPr/>
          <a:lstStyle/>
          <a:p>
            <a:r>
              <a:rPr lang="en-US" b="1">
                <a:latin typeface="Arial"/>
                <a:cs typeface="Arial"/>
              </a:rPr>
              <a:t>Scenario 1</a:t>
            </a:r>
            <a:endParaRPr lang="en-US"/>
          </a:p>
        </p:txBody>
      </p:sp>
      <p:sp>
        <p:nvSpPr>
          <p:cNvPr id="3" name="TextBox 2">
            <a:extLst>
              <a:ext uri="{FF2B5EF4-FFF2-40B4-BE49-F238E27FC236}">
                <a16:creationId xmlns:a16="http://schemas.microsoft.com/office/drawing/2014/main" id="{58F35AF8-9F71-ADFB-A184-051EE90B7526}"/>
              </a:ext>
            </a:extLst>
          </p:cNvPr>
          <p:cNvSpPr txBox="1"/>
          <p:nvPr/>
        </p:nvSpPr>
        <p:spPr>
          <a:xfrm>
            <a:off x="958272" y="1997365"/>
            <a:ext cx="9975272" cy="37548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solidFill>
                  <a:srgbClr val="0F2235"/>
                </a:solidFill>
                <a:latin typeface="Arial"/>
                <a:ea typeface="+mn-lt"/>
                <a:cs typeface="+mn-lt"/>
              </a:rPr>
              <a:t>Title of the training: </a:t>
            </a:r>
            <a:r>
              <a:rPr lang="en-US">
                <a:solidFill>
                  <a:srgbClr val="0F2235"/>
                </a:solidFill>
                <a:latin typeface="Arial"/>
                <a:ea typeface="+mn-lt"/>
                <a:cs typeface="+mn-lt"/>
              </a:rPr>
              <a:t>Introduction to gender-based violence in academia</a:t>
            </a:r>
            <a:endParaRPr lang="en-US">
              <a:solidFill>
                <a:srgbClr val="0F2235"/>
              </a:solidFill>
              <a:latin typeface="Arial"/>
              <a:cs typeface="Arial"/>
            </a:endParaRPr>
          </a:p>
          <a:p>
            <a:endParaRPr lang="en-US" sz="2000">
              <a:solidFill>
                <a:srgbClr val="0F2235"/>
              </a:solidFill>
              <a:latin typeface="Arial"/>
              <a:ea typeface="+mn-lt"/>
              <a:cs typeface="+mn-lt"/>
            </a:endParaRPr>
          </a:p>
          <a:p>
            <a:r>
              <a:rPr lang="en-US" sz="2000">
                <a:solidFill>
                  <a:srgbClr val="0F2235"/>
                </a:solidFill>
                <a:latin typeface="Arial"/>
                <a:ea typeface="+mn-lt"/>
                <a:cs typeface="+mn-lt"/>
              </a:rPr>
              <a:t>Target group:</a:t>
            </a:r>
            <a:endParaRPr lang="en-US" sz="2000">
              <a:solidFill>
                <a:srgbClr val="0F2235"/>
              </a:solidFill>
              <a:latin typeface="Arial"/>
              <a:cs typeface="Arial"/>
            </a:endParaRPr>
          </a:p>
          <a:p>
            <a:pPr marL="342900" indent="-342900">
              <a:buFont typeface="Arial"/>
              <a:buChar char="•"/>
            </a:pPr>
            <a:r>
              <a:rPr lang="en-US">
                <a:solidFill>
                  <a:srgbClr val="0F2235"/>
                </a:solidFill>
                <a:latin typeface="Arial"/>
                <a:ea typeface="+mn-lt"/>
                <a:cs typeface="+mn-lt"/>
              </a:rPr>
              <a:t>Staff (academic and administrative): you can choose if it will be addressed to all staff or specific staff, </a:t>
            </a:r>
            <a:r>
              <a:rPr lang="en-US" err="1">
                <a:solidFill>
                  <a:srgbClr val="0F2235"/>
                </a:solidFill>
                <a:latin typeface="Arial"/>
                <a:ea typeface="+mn-lt"/>
                <a:cs typeface="+mn-lt"/>
              </a:rPr>
              <a:t>e.g</a:t>
            </a:r>
            <a:r>
              <a:rPr lang="en-US">
                <a:solidFill>
                  <a:srgbClr val="0F2235"/>
                </a:solidFill>
                <a:latin typeface="Arial"/>
                <a:ea typeface="+mn-lt"/>
                <a:cs typeface="+mn-lt"/>
              </a:rPr>
              <a:t> head of departments and decision makers.</a:t>
            </a:r>
            <a:endParaRPr lang="en-US">
              <a:solidFill>
                <a:srgbClr val="0F2235"/>
              </a:solidFill>
              <a:latin typeface="Arial"/>
              <a:ea typeface="+mn-lt"/>
              <a:cs typeface="Arial"/>
            </a:endParaRPr>
          </a:p>
          <a:p>
            <a:pPr marL="342900" indent="-342900">
              <a:buFont typeface="Arial"/>
              <a:buChar char="•"/>
            </a:pPr>
            <a:r>
              <a:rPr lang="en-US">
                <a:solidFill>
                  <a:srgbClr val="0F2235"/>
                </a:solidFill>
                <a:latin typeface="Arial"/>
                <a:ea typeface="+mn-lt"/>
                <a:cs typeface="+mn-lt"/>
              </a:rPr>
              <a:t>Specific context : country-specific context </a:t>
            </a:r>
            <a:endParaRPr lang="en-US">
              <a:solidFill>
                <a:srgbClr val="0F2235"/>
              </a:solidFill>
              <a:latin typeface="Arial"/>
              <a:ea typeface="Open Sans"/>
              <a:cs typeface="Open Sans"/>
            </a:endParaRPr>
          </a:p>
          <a:p>
            <a:endParaRPr lang="en-US" sz="2000">
              <a:solidFill>
                <a:srgbClr val="0F2235"/>
              </a:solidFill>
              <a:latin typeface="Arial"/>
              <a:ea typeface="+mn-lt"/>
              <a:cs typeface="+mn-lt"/>
            </a:endParaRPr>
          </a:p>
          <a:p>
            <a:r>
              <a:rPr lang="en-US" sz="2000">
                <a:solidFill>
                  <a:srgbClr val="0F2235"/>
                </a:solidFill>
                <a:latin typeface="Arial"/>
                <a:ea typeface="+mn-lt"/>
                <a:cs typeface="+mn-lt"/>
              </a:rPr>
              <a:t>Learning objective</a:t>
            </a:r>
            <a:endParaRPr lang="en-US" sz="2000">
              <a:solidFill>
                <a:srgbClr val="0F2235"/>
              </a:solidFill>
              <a:latin typeface="Arial"/>
              <a:cs typeface="Arial"/>
            </a:endParaRPr>
          </a:p>
          <a:p>
            <a:pPr marL="457200" indent="-457200">
              <a:buFont typeface="Arial"/>
              <a:buChar char="•"/>
            </a:pPr>
            <a:r>
              <a:rPr lang="en-US" sz="2000">
                <a:solidFill>
                  <a:srgbClr val="0F2235"/>
                </a:solidFill>
                <a:latin typeface="Arial"/>
                <a:ea typeface="+mn-lt"/>
                <a:cs typeface="+mn-lt"/>
              </a:rPr>
              <a:t>Raise awareness about the reality of gender-based violence in all institutions.</a:t>
            </a:r>
          </a:p>
          <a:p>
            <a:endParaRPr lang="en-US" sz="2000">
              <a:solidFill>
                <a:srgbClr val="0F2235"/>
              </a:solidFill>
              <a:latin typeface="Arial"/>
              <a:ea typeface="+mn-lt"/>
              <a:cs typeface="+mn-lt"/>
            </a:endParaRPr>
          </a:p>
          <a:p>
            <a:r>
              <a:rPr lang="en-US" sz="2000">
                <a:solidFill>
                  <a:srgbClr val="0F2235"/>
                </a:solidFill>
                <a:latin typeface="Arial"/>
                <a:ea typeface="+mn-lt"/>
                <a:cs typeface="+mn-lt"/>
              </a:rPr>
              <a:t>Duration: 3 hours</a:t>
            </a:r>
            <a:endParaRPr lang="en-US" sz="2400">
              <a:solidFill>
                <a:srgbClr val="0F2235"/>
              </a:solidFill>
              <a:latin typeface="Arial"/>
              <a:cs typeface="Arial"/>
            </a:endParaRPr>
          </a:p>
          <a:p>
            <a:endParaRPr lang="en-US" sz="2400" b="1">
              <a:solidFill>
                <a:srgbClr val="0F2235"/>
              </a:solidFill>
              <a:latin typeface="Arial"/>
              <a:ea typeface="Open Sans"/>
              <a:cs typeface="Open Sans"/>
            </a:endParaRPr>
          </a:p>
        </p:txBody>
      </p:sp>
    </p:spTree>
    <p:extLst>
      <p:ext uri="{BB962C8B-B14F-4D97-AF65-F5344CB8AC3E}">
        <p14:creationId xmlns:p14="http://schemas.microsoft.com/office/powerpoint/2010/main" val="190054970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3FEC7-AA1D-6CCF-C8F6-5FFD6F231DC3}"/>
              </a:ext>
            </a:extLst>
          </p:cNvPr>
          <p:cNvSpPr>
            <a:spLocks noGrp="1"/>
          </p:cNvSpPr>
          <p:nvPr>
            <p:ph type="title"/>
          </p:nvPr>
        </p:nvSpPr>
        <p:spPr/>
        <p:txBody>
          <a:bodyPr/>
          <a:lstStyle/>
          <a:p>
            <a:r>
              <a:rPr lang="en-US" b="1">
                <a:latin typeface="Arial"/>
                <a:cs typeface="Arial"/>
              </a:rPr>
              <a:t>Scenario 2</a:t>
            </a:r>
            <a:endParaRPr lang="en-US"/>
          </a:p>
        </p:txBody>
      </p:sp>
      <p:sp>
        <p:nvSpPr>
          <p:cNvPr id="3" name="TextBox 2">
            <a:extLst>
              <a:ext uri="{FF2B5EF4-FFF2-40B4-BE49-F238E27FC236}">
                <a16:creationId xmlns:a16="http://schemas.microsoft.com/office/drawing/2014/main" id="{58F35AF8-9F71-ADFB-A184-051EE90B7526}"/>
              </a:ext>
            </a:extLst>
          </p:cNvPr>
          <p:cNvSpPr txBox="1"/>
          <p:nvPr/>
        </p:nvSpPr>
        <p:spPr>
          <a:xfrm>
            <a:off x="1050636" y="1905002"/>
            <a:ext cx="9975272" cy="443198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solidFill>
                  <a:srgbClr val="0F2235"/>
                </a:solidFill>
                <a:latin typeface="Arial"/>
                <a:ea typeface="+mn-lt"/>
                <a:cs typeface="+mn-lt"/>
              </a:rPr>
              <a:t>Title of the training: Advanced session on designing an action plan to address gender-based violence in academia</a:t>
            </a:r>
            <a:endParaRPr lang="en-US" sz="2000">
              <a:solidFill>
                <a:srgbClr val="0F2235"/>
              </a:solidFill>
              <a:latin typeface="Arial"/>
              <a:cs typeface="Arial"/>
            </a:endParaRPr>
          </a:p>
          <a:p>
            <a:endParaRPr lang="en-US" sz="2000">
              <a:solidFill>
                <a:srgbClr val="0F2235"/>
              </a:solidFill>
              <a:latin typeface="Arial"/>
              <a:ea typeface="+mn-lt"/>
              <a:cs typeface="+mn-lt"/>
            </a:endParaRPr>
          </a:p>
          <a:p>
            <a:r>
              <a:rPr lang="en-US" sz="2000">
                <a:solidFill>
                  <a:srgbClr val="0F2235"/>
                </a:solidFill>
                <a:latin typeface="Arial"/>
                <a:ea typeface="+mn-lt"/>
                <a:cs typeface="+mn-lt"/>
              </a:rPr>
              <a:t>Target group:</a:t>
            </a:r>
            <a:endParaRPr lang="en-US" sz="2000">
              <a:solidFill>
                <a:srgbClr val="0F2235"/>
              </a:solidFill>
              <a:latin typeface="Arial"/>
              <a:cs typeface="Arial"/>
            </a:endParaRPr>
          </a:p>
          <a:p>
            <a:pPr marL="342900" indent="-342900">
              <a:buFont typeface="Arial"/>
              <a:buChar char="•"/>
            </a:pPr>
            <a:r>
              <a:rPr lang="en-US" sz="2000">
                <a:solidFill>
                  <a:srgbClr val="0F2235"/>
                </a:solidFill>
                <a:latin typeface="Arial"/>
                <a:ea typeface="+mn-lt"/>
                <a:cs typeface="+mn-lt"/>
              </a:rPr>
              <a:t>Core staff responsible for gender equality plans and/or gender-based violence.</a:t>
            </a:r>
            <a:endParaRPr lang="en-US" sz="2000">
              <a:solidFill>
                <a:srgbClr val="0F2235"/>
              </a:solidFill>
              <a:latin typeface="Arial"/>
              <a:ea typeface="+mn-lt"/>
              <a:cs typeface="Arial"/>
            </a:endParaRPr>
          </a:p>
          <a:p>
            <a:pPr marL="342900" indent="-342900">
              <a:buFont typeface="Arial"/>
              <a:buChar char="•"/>
            </a:pPr>
            <a:endParaRPr lang="en-US" sz="2000">
              <a:solidFill>
                <a:srgbClr val="0F2235"/>
              </a:solidFill>
              <a:latin typeface="Arial"/>
              <a:ea typeface="Open Sans"/>
              <a:cs typeface="Open Sans"/>
            </a:endParaRPr>
          </a:p>
          <a:p>
            <a:endParaRPr lang="en-US" sz="2000">
              <a:solidFill>
                <a:srgbClr val="0F2235"/>
              </a:solidFill>
              <a:latin typeface="Arial"/>
              <a:ea typeface="+mn-lt"/>
              <a:cs typeface="+mn-lt"/>
            </a:endParaRPr>
          </a:p>
          <a:p>
            <a:r>
              <a:rPr lang="en-US" sz="2000">
                <a:solidFill>
                  <a:srgbClr val="0F2235"/>
                </a:solidFill>
                <a:latin typeface="Arial"/>
                <a:ea typeface="+mn-lt"/>
                <a:cs typeface="+mn-lt"/>
              </a:rPr>
              <a:t>Learning objective</a:t>
            </a:r>
            <a:endParaRPr lang="en-US" sz="2000">
              <a:solidFill>
                <a:srgbClr val="0F2235"/>
              </a:solidFill>
              <a:latin typeface="Arial"/>
              <a:cs typeface="Arial"/>
            </a:endParaRPr>
          </a:p>
          <a:p>
            <a:pPr marL="342900" indent="-342900">
              <a:buFont typeface="Arial"/>
              <a:buChar char="•"/>
            </a:pPr>
            <a:r>
              <a:rPr lang="en-US" sz="2000">
                <a:solidFill>
                  <a:srgbClr val="0F2235"/>
                </a:solidFill>
                <a:latin typeface="Arial"/>
                <a:ea typeface="+mn-lt"/>
                <a:cs typeface="+mn-lt"/>
              </a:rPr>
              <a:t>Participatory techniques to design a workshop that will kick-off an action plan on gender-based violence in the institution.</a:t>
            </a:r>
            <a:endParaRPr lang="en-US" sz="2000">
              <a:solidFill>
                <a:srgbClr val="0F2235"/>
              </a:solidFill>
              <a:latin typeface="Arial"/>
              <a:cs typeface="Arial"/>
            </a:endParaRPr>
          </a:p>
          <a:p>
            <a:endParaRPr lang="en-US" sz="2000">
              <a:solidFill>
                <a:srgbClr val="0F2235"/>
              </a:solidFill>
              <a:latin typeface="Arial"/>
              <a:ea typeface="+mn-lt"/>
              <a:cs typeface="+mn-lt"/>
            </a:endParaRPr>
          </a:p>
          <a:p>
            <a:r>
              <a:rPr lang="en-US" sz="2000">
                <a:solidFill>
                  <a:srgbClr val="0F2235"/>
                </a:solidFill>
                <a:latin typeface="Arial"/>
                <a:ea typeface="+mn-lt"/>
                <a:cs typeface="+mn-lt"/>
              </a:rPr>
              <a:t>Duration: 4 hours</a:t>
            </a:r>
            <a:endParaRPr lang="en-US">
              <a:solidFill>
                <a:srgbClr val="0F2235"/>
              </a:solidFill>
              <a:latin typeface="Arial"/>
              <a:cs typeface="Arial"/>
            </a:endParaRPr>
          </a:p>
          <a:p>
            <a:endParaRPr lang="en-US">
              <a:solidFill>
                <a:srgbClr val="0F2235"/>
              </a:solidFill>
              <a:latin typeface="Arial"/>
              <a:ea typeface="Open Sans"/>
              <a:cs typeface="Open Sans"/>
            </a:endParaRPr>
          </a:p>
          <a:p>
            <a:endParaRPr lang="en-US" sz="2400" b="1">
              <a:solidFill>
                <a:srgbClr val="0F2235"/>
              </a:solidFill>
              <a:latin typeface="Arial"/>
              <a:ea typeface="Open Sans"/>
              <a:cs typeface="Open Sans"/>
            </a:endParaRPr>
          </a:p>
        </p:txBody>
      </p:sp>
    </p:spTree>
    <p:extLst>
      <p:ext uri="{BB962C8B-B14F-4D97-AF65-F5344CB8AC3E}">
        <p14:creationId xmlns:p14="http://schemas.microsoft.com/office/powerpoint/2010/main" val="217899820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3FEC7-AA1D-6CCF-C8F6-5FFD6F231DC3}"/>
              </a:ext>
            </a:extLst>
          </p:cNvPr>
          <p:cNvSpPr>
            <a:spLocks noGrp="1"/>
          </p:cNvSpPr>
          <p:nvPr>
            <p:ph type="title"/>
          </p:nvPr>
        </p:nvSpPr>
        <p:spPr/>
        <p:txBody>
          <a:bodyPr/>
          <a:lstStyle/>
          <a:p>
            <a:r>
              <a:rPr lang="en-US" b="1">
                <a:latin typeface="Arial"/>
                <a:cs typeface="Arial"/>
              </a:rPr>
              <a:t>Designing a training session</a:t>
            </a:r>
          </a:p>
        </p:txBody>
      </p:sp>
      <p:sp>
        <p:nvSpPr>
          <p:cNvPr id="3" name="TextBox 2">
            <a:extLst>
              <a:ext uri="{FF2B5EF4-FFF2-40B4-BE49-F238E27FC236}">
                <a16:creationId xmlns:a16="http://schemas.microsoft.com/office/drawing/2014/main" id="{58F35AF8-9F71-ADFB-A184-051EE90B7526}"/>
              </a:ext>
            </a:extLst>
          </p:cNvPr>
          <p:cNvSpPr txBox="1"/>
          <p:nvPr/>
        </p:nvSpPr>
        <p:spPr>
          <a:xfrm>
            <a:off x="969818" y="2043547"/>
            <a:ext cx="9975272" cy="35086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F2235"/>
                </a:solidFill>
                <a:latin typeface="Arial"/>
                <a:ea typeface="Open Sans"/>
                <a:cs typeface="Open Sans"/>
              </a:rPr>
              <a:t>Tomorrow</a:t>
            </a:r>
          </a:p>
          <a:p>
            <a:r>
              <a:rPr lang="en-US" sz="2400">
                <a:solidFill>
                  <a:srgbClr val="0F2235"/>
                </a:solidFill>
                <a:latin typeface="Arial"/>
                <a:cs typeface="Arial"/>
              </a:rPr>
              <a:t>Each group will have a short slot to present their outcomes. Highlight the key participatory techniques you incorporated and demonstrate how you used </a:t>
            </a:r>
            <a:r>
              <a:rPr lang="en-US" sz="2400" err="1">
                <a:solidFill>
                  <a:srgbClr val="0F2235"/>
                </a:solidFill>
                <a:latin typeface="Arial"/>
                <a:cs typeface="Arial"/>
              </a:rPr>
              <a:t>UniSAFE</a:t>
            </a:r>
            <a:r>
              <a:rPr lang="en-US" sz="2400">
                <a:solidFill>
                  <a:srgbClr val="0F2235"/>
                </a:solidFill>
                <a:latin typeface="Arial"/>
                <a:cs typeface="Arial"/>
              </a:rPr>
              <a:t> materials in your scripts. </a:t>
            </a:r>
          </a:p>
          <a:p>
            <a:endParaRPr lang="en-US" sz="2400">
              <a:solidFill>
                <a:srgbClr val="0F2235"/>
              </a:solidFill>
              <a:latin typeface="Arial"/>
              <a:cs typeface="Arial"/>
            </a:endParaRPr>
          </a:p>
          <a:p>
            <a:r>
              <a:rPr lang="en-US" sz="2400">
                <a:solidFill>
                  <a:srgbClr val="0F2235"/>
                </a:solidFill>
                <a:latin typeface="Arial"/>
                <a:cs typeface="Arial"/>
              </a:rPr>
              <a:t>Please keep your training concise and focused, aiming for </a:t>
            </a:r>
            <a:r>
              <a:rPr lang="en-US" sz="2400" u="sng">
                <a:solidFill>
                  <a:srgbClr val="0F2235"/>
                </a:solidFill>
                <a:latin typeface="Arial"/>
                <a:cs typeface="Arial"/>
              </a:rPr>
              <a:t>maximum</a:t>
            </a:r>
            <a:r>
              <a:rPr lang="en-US" sz="2400">
                <a:solidFill>
                  <a:srgbClr val="0F2235"/>
                </a:solidFill>
                <a:latin typeface="Arial"/>
                <a:cs typeface="Arial"/>
              </a:rPr>
              <a:t> </a:t>
            </a:r>
            <a:r>
              <a:rPr lang="en-US" sz="2400">
                <a:solidFill>
                  <a:srgbClr val="964091"/>
                </a:solidFill>
                <a:latin typeface="Arial"/>
                <a:cs typeface="Arial"/>
              </a:rPr>
              <a:t>10 minutes</a:t>
            </a:r>
            <a:r>
              <a:rPr lang="en-US" sz="2400">
                <a:solidFill>
                  <a:srgbClr val="0F2235"/>
                </a:solidFill>
                <a:latin typeface="Arial"/>
                <a:cs typeface="Arial"/>
              </a:rPr>
              <a:t> per group.</a:t>
            </a:r>
          </a:p>
          <a:p>
            <a:pPr marL="285750" indent="-285750">
              <a:lnSpc>
                <a:spcPct val="150000"/>
              </a:lnSpc>
              <a:buFont typeface="Wingdings"/>
              <a:buChar char="Ø"/>
            </a:pPr>
            <a:endParaRPr lang="en-US" sz="2400">
              <a:solidFill>
                <a:srgbClr val="0F2235"/>
              </a:solidFill>
              <a:latin typeface="Arial"/>
              <a:ea typeface="Open Sans"/>
              <a:cs typeface="Arial"/>
            </a:endParaRPr>
          </a:p>
          <a:p>
            <a:endParaRPr lang="en-US">
              <a:solidFill>
                <a:srgbClr val="0F2235"/>
              </a:solidFill>
              <a:latin typeface="Arial"/>
              <a:ea typeface="Open Sans"/>
              <a:cs typeface="Open Sans"/>
            </a:endParaRPr>
          </a:p>
        </p:txBody>
      </p:sp>
    </p:spTree>
    <p:extLst>
      <p:ext uri="{BB962C8B-B14F-4D97-AF65-F5344CB8AC3E}">
        <p14:creationId xmlns:p14="http://schemas.microsoft.com/office/powerpoint/2010/main" val="321879867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C08E34DF-A8AB-2F3A-77B9-9A4F3FE23D72}"/>
              </a:ext>
            </a:extLst>
          </p:cNvPr>
          <p:cNvSpPr>
            <a:spLocks noGrp="1"/>
          </p:cNvSpPr>
          <p:nvPr>
            <p:ph type="sldNum" sz="quarter" idx="4294967295"/>
          </p:nvPr>
        </p:nvSpPr>
        <p:spPr>
          <a:xfrm>
            <a:off x="8328910" y="6333377"/>
            <a:ext cx="2743200" cy="365125"/>
          </a:xfrm>
          <a:prstGeom prst="rect">
            <a:avLst/>
          </a:prstGeom>
        </p:spPr>
        <p:txBody>
          <a:bodyPr/>
          <a:lstStyle/>
          <a:p>
            <a:fld id="{783777ED-E0AE-DD49-A1E6-113717D9A99F}" type="slidenum">
              <a:rPr lang="fr-FR" smtClean="0"/>
              <a:pPr/>
              <a:t>99</a:t>
            </a:fld>
            <a:endParaRPr lang="fr-FR"/>
          </a:p>
        </p:txBody>
      </p:sp>
      <p:sp>
        <p:nvSpPr>
          <p:cNvPr id="8" name="TextBox 11">
            <a:extLst>
              <a:ext uri="{FF2B5EF4-FFF2-40B4-BE49-F238E27FC236}">
                <a16:creationId xmlns:a16="http://schemas.microsoft.com/office/drawing/2014/main" id="{951811EC-0B39-E633-1D9B-88AC073D417B}"/>
              </a:ext>
            </a:extLst>
          </p:cNvPr>
          <p:cNvSpPr txBox="1">
            <a:spLocks/>
          </p:cNvSpPr>
          <p:nvPr/>
        </p:nvSpPr>
        <p:spPr>
          <a:xfrm>
            <a:off x="1422772" y="2547033"/>
            <a:ext cx="9350516" cy="880947"/>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lnSpc>
                <a:spcPct val="130000"/>
              </a:lnSpc>
            </a:pPr>
            <a:r>
              <a:rPr lang="en-US" sz="4400" b="1">
                <a:solidFill>
                  <a:srgbClr val="964091"/>
                </a:solidFill>
                <a:latin typeface="Arial"/>
                <a:cs typeface="Calibri"/>
              </a:rPr>
              <a:t>Reflections</a:t>
            </a:r>
          </a:p>
        </p:txBody>
      </p:sp>
      <p:sp>
        <p:nvSpPr>
          <p:cNvPr id="9" name="TextBox 8">
            <a:extLst>
              <a:ext uri="{FF2B5EF4-FFF2-40B4-BE49-F238E27FC236}">
                <a16:creationId xmlns:a16="http://schemas.microsoft.com/office/drawing/2014/main" id="{634CB1B3-25FA-04F0-9F0E-45049CAFDEB0}"/>
              </a:ext>
            </a:extLst>
          </p:cNvPr>
          <p:cNvSpPr txBox="1"/>
          <p:nvPr/>
        </p:nvSpPr>
        <p:spPr>
          <a:xfrm>
            <a:off x="3054522" y="3579684"/>
            <a:ext cx="607923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i="1">
                <a:latin typeface="Arial"/>
                <a:cs typeface="Segoe UI"/>
              </a:rPr>
              <a:t>Feel free to share key takeaways and challenging moments</a:t>
            </a:r>
            <a:endParaRPr lang="en-US" sz="2400">
              <a:ea typeface="Open Sans"/>
              <a:cs typeface="Open Sans"/>
            </a:endParaRPr>
          </a:p>
        </p:txBody>
      </p:sp>
    </p:spTree>
    <p:extLst>
      <p:ext uri="{BB962C8B-B14F-4D97-AF65-F5344CB8AC3E}">
        <p14:creationId xmlns:p14="http://schemas.microsoft.com/office/powerpoint/2010/main" val="2132840403"/>
      </p:ext>
    </p:extLst>
  </p:cSld>
  <p:clrMapOvr>
    <a:masterClrMapping/>
  </p:clrMapOvr>
</p:sld>
</file>

<file path=ppt/theme/theme1.xml><?xml version="1.0" encoding="utf-8"?>
<a:theme xmlns:a="http://schemas.openxmlformats.org/drawingml/2006/main" name="Mini Powerpoint Template">
  <a:themeElements>
    <a:clrScheme name="Kula Color 1">
      <a:dk1>
        <a:srgbClr val="000000"/>
      </a:dk1>
      <a:lt1>
        <a:srgbClr val="FFFFFF"/>
      </a:lt1>
      <a:dk2>
        <a:srgbClr val="000000"/>
      </a:dk2>
      <a:lt2>
        <a:srgbClr val="FEFC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Montserrat_OpenSans">
      <a:majorFont>
        <a:latin typeface="Montserrat-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40AFA98DC638E46A4A12785B6B16307" ma:contentTypeVersion="17" ma:contentTypeDescription="Create a new document." ma:contentTypeScope="" ma:versionID="1b762fcf53212d5a24c6d5ff0a950c71">
  <xsd:schema xmlns:xsd="http://www.w3.org/2001/XMLSchema" xmlns:xs="http://www.w3.org/2001/XMLSchema" xmlns:p="http://schemas.microsoft.com/office/2006/metadata/properties" xmlns:ns2="a6d887a2-cb76-48ca-8e7a-36f01d0891c6" xmlns:ns3="4d0a3ad0-32ee-4607-9ba4-0de2981250ca" targetNamespace="http://schemas.microsoft.com/office/2006/metadata/properties" ma:root="true" ma:fieldsID="c1b13e63fa03850d0d16d45c98e229cd" ns2:_="" ns3:_="">
    <xsd:import namespace="a6d887a2-cb76-48ca-8e7a-36f01d0891c6"/>
    <xsd:import namespace="4d0a3ad0-32ee-4607-9ba4-0de2981250c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887a2-cb76-48ca-8e7a-36f01d0891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0a3ad0-32ee-4607-9ba4-0de2981250c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8d299f4-1507-4e37-86bb-8a4815515d1d}" ma:internalName="TaxCatchAll" ma:showField="CatchAllData" ma:web="4d0a3ad0-32ee-4607-9ba4-0de2981250c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6d887a2-cb76-48ca-8e7a-36f01d0891c6">
      <Terms xmlns="http://schemas.microsoft.com/office/infopath/2007/PartnerControls"/>
    </lcf76f155ced4ddcb4097134ff3c332f>
    <TaxCatchAll xmlns="4d0a3ad0-32ee-4607-9ba4-0de2981250ca" xsi:nil="true"/>
  </documentManagement>
</p:properties>
</file>

<file path=customXml/itemProps1.xml><?xml version="1.0" encoding="utf-8"?>
<ds:datastoreItem xmlns:ds="http://schemas.openxmlformats.org/officeDocument/2006/customXml" ds:itemID="{0748CDC8-2835-497E-97EA-2185052ED298}">
  <ds:schemaRefs>
    <ds:schemaRef ds:uri="4d0a3ad0-32ee-4607-9ba4-0de2981250ca"/>
    <ds:schemaRef ds:uri="a6d887a2-cb76-48ca-8e7a-36f01d0891c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C073BCC-8C59-4DAF-955D-95509CA8483C}">
  <ds:schemaRefs>
    <ds:schemaRef ds:uri="http://schemas.microsoft.com/sharepoint/v3/contenttype/forms"/>
  </ds:schemaRefs>
</ds:datastoreItem>
</file>

<file path=customXml/itemProps3.xml><?xml version="1.0" encoding="utf-8"?>
<ds:datastoreItem xmlns:ds="http://schemas.openxmlformats.org/officeDocument/2006/customXml" ds:itemID="{856C5A1F-DEF5-4E70-984F-B2E45D81E087}">
  <ds:schemaRefs>
    <ds:schemaRef ds:uri="4d0a3ad0-32ee-4607-9ba4-0de2981250ca"/>
    <ds:schemaRef ds:uri="a6d887a2-cb76-48ca-8e7a-36f01d0891c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Application>Microsoft Office PowerPoint</Application>
  <PresentationFormat>Widescreen</PresentationFormat>
  <Slides>131</Slides>
  <Notes>90</Notes>
  <HiddenSlides>9</HiddenSlides>
  <ScaleCrop>false</ScaleCrop>
  <HeadingPairs>
    <vt:vector size="4" baseType="variant">
      <vt:variant>
        <vt:lpstr>Theme</vt:lpstr>
      </vt:variant>
      <vt:variant>
        <vt:i4>1</vt:i4>
      </vt:variant>
      <vt:variant>
        <vt:lpstr>Slide Titles</vt:lpstr>
      </vt:variant>
      <vt:variant>
        <vt:i4>131</vt:i4>
      </vt:variant>
    </vt:vector>
  </HeadingPairs>
  <TitlesOfParts>
    <vt:vector size="132" baseType="lpstr">
      <vt:lpstr>Mini Powerpoint Template</vt:lpstr>
      <vt:lpstr>PowerPoint Presentation</vt:lpstr>
      <vt:lpstr>Ground rules </vt:lpstr>
      <vt:lpstr>PowerPoint Presentation</vt:lpstr>
      <vt:lpstr>PowerPoint Presentation</vt:lpstr>
      <vt:lpstr>PowerPoint Presentation</vt:lpstr>
      <vt:lpstr>Programme of DAY 3 (time to be adapted) </vt:lpstr>
      <vt:lpstr>From UniSAFE to GenderSAFE Introduction</vt:lpstr>
      <vt:lpstr>UniSAFE: from generating knowledge to producing tools and recommendations </vt:lpstr>
      <vt:lpstr>UniSAFE outputs</vt:lpstr>
      <vt:lpstr>GenderSAFE: Promoting comprehensive policies to end gender-based violence in research and higher education</vt:lpstr>
      <vt:lpstr>Ice-breaker</vt:lpstr>
      <vt:lpstr>Ice-breaker activity</vt:lpstr>
      <vt:lpstr>PowerPoint Presentation</vt:lpstr>
      <vt:lpstr>The UniSAFE framework and materials available</vt:lpstr>
      <vt:lpstr>7P model to address gender-based violence in research performing organisations.</vt:lpstr>
      <vt:lpstr>The 7P model</vt:lpstr>
      <vt:lpstr>The 7P framework in short </vt:lpstr>
      <vt:lpstr>Quiz: The 7P Champion Ladder 🏆  </vt:lpstr>
      <vt:lpstr>Presentation and discussion around the toolkit and specific outputs</vt:lpstr>
      <vt:lpstr>Materials from the UniSAFE toolkit  – an overview</vt:lpstr>
      <vt:lpstr>Glossary</vt:lpstr>
      <vt:lpstr>Facts and figures</vt:lpstr>
      <vt:lpstr>Developing a Protocol for addressing gender-based violence</vt:lpstr>
      <vt:lpstr>PowerPoint Presentation</vt:lpstr>
      <vt:lpstr>Concrete examples of awareness raising campaigns</vt:lpstr>
      <vt:lpstr>Setting up a comprehensive policy framework addressing gender-based violence in academia: A step-by-step guide – UniSAFE</vt:lpstr>
      <vt:lpstr>Setting up a comprehensive policy framework addressing gender-based violence in academia: A step-by-step guide</vt:lpstr>
      <vt:lpstr>Setting up a comprehensive policy framework addressing gender-based violence in academia: A step-by-step guide</vt:lpstr>
      <vt:lpstr>Setting up a comprehensive policy framework addressing gender-based violence in academia: A step-by-step guide</vt:lpstr>
      <vt:lpstr>Setting up a comprehensive policy framework addressing gender-based violence in academia: A step-by-step guide</vt:lpstr>
      <vt:lpstr>Inspiring practices</vt:lpstr>
      <vt:lpstr>Resources </vt:lpstr>
      <vt:lpstr>Capacity-building materials</vt:lpstr>
      <vt:lpstr>Overview of participatory techniques</vt:lpstr>
      <vt:lpstr>Case stories</vt:lpstr>
      <vt:lpstr>Case stories</vt:lpstr>
      <vt:lpstr>Persona stories</vt:lpstr>
      <vt:lpstr>What does a persona look like? </vt:lpstr>
      <vt:lpstr>How to use the persona stories</vt:lpstr>
      <vt:lpstr>Stakeholders' mapping </vt:lpstr>
      <vt:lpstr>How to use a stakeholder mapping?</vt:lpstr>
      <vt:lpstr>Variety of stakeholders' mapping templates</vt:lpstr>
      <vt:lpstr>PowerPoint Presentation</vt:lpstr>
      <vt:lpstr>Cause diagram</vt:lpstr>
      <vt:lpstr>How to adapt a cause diagram in a training for gender-based violence</vt:lpstr>
      <vt:lpstr>SWOT analysis</vt:lpstr>
      <vt:lpstr>World Café</vt:lpstr>
      <vt:lpstr>World Café</vt:lpstr>
      <vt:lpstr>Theatre of the oppressed/ Forum theatre</vt:lpstr>
      <vt:lpstr>Theatre of the oppressed/ Forum theatre </vt:lpstr>
      <vt:lpstr>Lotus blossom – Brainstorming technique</vt:lpstr>
      <vt:lpstr>Use of the Lotus Blossom </vt:lpstr>
      <vt:lpstr>Journey map </vt:lpstr>
      <vt:lpstr>GenderSAFE Testers’ Journey map </vt:lpstr>
      <vt:lpstr>Discussion</vt:lpstr>
      <vt:lpstr>Break  Come back at 15.00</vt:lpstr>
      <vt:lpstr>Using participatory techniques</vt:lpstr>
      <vt:lpstr>Tools to be used in co-creation processes</vt:lpstr>
      <vt:lpstr>Poll: How much experience do you have with these techniques?</vt:lpstr>
      <vt:lpstr>Recap: the persona stories</vt:lpstr>
      <vt:lpstr>Instructions</vt:lpstr>
      <vt:lpstr>Instructions for group 1</vt:lpstr>
      <vt:lpstr>Instructions for group 2</vt:lpstr>
      <vt:lpstr>Key take aways…</vt:lpstr>
      <vt:lpstr>PowerPoint Presentation</vt:lpstr>
      <vt:lpstr>PowerPoint Presentation</vt:lpstr>
      <vt:lpstr>PowerPoint Presentation</vt:lpstr>
      <vt:lpstr>Day 2</vt:lpstr>
      <vt:lpstr>PowerPoint Presentation</vt:lpstr>
      <vt:lpstr>PowerPoint Presentation</vt:lpstr>
      <vt:lpstr>Ice-breaker activity</vt:lpstr>
      <vt:lpstr>How to create a safe space and using the GE standards</vt:lpstr>
      <vt:lpstr>Quality Standard Booklet​</vt:lpstr>
      <vt:lpstr>A standard set based on feminist principles </vt:lpstr>
      <vt:lpstr>PERFCKTSI principles​</vt:lpstr>
      <vt:lpstr>The Booklet as it is now</vt:lpstr>
      <vt:lpstr>Gender Training standards with descriptions and annotations​</vt:lpstr>
      <vt:lpstr>Phase 1: Training design</vt:lpstr>
      <vt:lpstr>Phase 2: Planning and preparation</vt:lpstr>
      <vt:lpstr>Phase 3: Implementation</vt:lpstr>
      <vt:lpstr>Phase 4: Evaluation and follow-up</vt:lpstr>
      <vt:lpstr>Creating a safe space </vt:lpstr>
      <vt:lpstr>Safe space: key points and practical examples</vt:lpstr>
      <vt:lpstr>Using the UniSAFE/ GenderSAFE scripts  </vt:lpstr>
      <vt:lpstr>Where to find the script and accompanying materials</vt:lpstr>
      <vt:lpstr>UniSAFE / GenderSAFE package</vt:lpstr>
      <vt:lpstr>Training script (main elements)</vt:lpstr>
      <vt:lpstr>Structure of the training</vt:lpstr>
      <vt:lpstr>Supporting materials for trainers</vt:lpstr>
      <vt:lpstr>Exit questionnaire</vt:lpstr>
      <vt:lpstr>PowerPoint template</vt:lpstr>
      <vt:lpstr>Interactive Q&amp;A - Dive deeper into the training scripts </vt:lpstr>
      <vt:lpstr>Break  Come back at 15.00</vt:lpstr>
      <vt:lpstr>Hands-on exercise:  Design a training session</vt:lpstr>
      <vt:lpstr>Designing a training session</vt:lpstr>
      <vt:lpstr>Scenario 1</vt:lpstr>
      <vt:lpstr>Scenario 2</vt:lpstr>
      <vt:lpstr>Designing a training session</vt:lpstr>
      <vt:lpstr>PowerPoint Presentation</vt:lpstr>
      <vt:lpstr>Programme of DAY 3 (time to be adapted)  </vt:lpstr>
      <vt:lpstr>PowerPoint Presentation</vt:lpstr>
      <vt:lpstr>PowerPoint Presentation</vt:lpstr>
      <vt:lpstr>Ice-breaking activity</vt:lpstr>
      <vt:lpstr>Programme of DAY 3 </vt:lpstr>
      <vt:lpstr>Group activity results and feedback session </vt:lpstr>
      <vt:lpstr>Hands-on session: mini-training </vt:lpstr>
      <vt:lpstr>Mini training presentations and feedback </vt:lpstr>
      <vt:lpstr>Reflections </vt:lpstr>
      <vt:lpstr>Break  Come back at 15</vt:lpstr>
      <vt:lpstr>Dealing with resistances and other potential challenges</vt:lpstr>
      <vt:lpstr>PowerPoint Presentation</vt:lpstr>
      <vt:lpstr>What is resistance?</vt:lpstr>
      <vt:lpstr>Categorising resistance</vt:lpstr>
      <vt:lpstr>Categorising resistance</vt:lpstr>
      <vt:lpstr>How?</vt:lpstr>
      <vt:lpstr>Who?</vt:lpstr>
      <vt:lpstr>Why?</vt:lpstr>
      <vt:lpstr>Forms of resistance in a training context </vt:lpstr>
      <vt:lpstr>Forms of resistance in a training context </vt:lpstr>
      <vt:lpstr>Draft of the args and answers for Miro board</vt:lpstr>
      <vt:lpstr>Draft of the args and answers for Miro board</vt:lpstr>
      <vt:lpstr>Draft of the args and answers for Miro board</vt:lpstr>
      <vt:lpstr>Draft of the args and answers for Miro board</vt:lpstr>
      <vt:lpstr>Can you share some examples of experience of resistances in implementing gender-based violence actions or in trainings?   </vt:lpstr>
      <vt:lpstr>Applying what we've learned </vt:lpstr>
      <vt:lpstr>Checklist</vt:lpstr>
      <vt:lpstr>Exit questionnaire</vt:lpstr>
      <vt:lpstr>UniSAFE / GenderSAFE resources and materials </vt:lpstr>
      <vt:lpstr>Other resources</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ShapeShift</dc:creator>
  <cp:keywords/>
  <dc:description/>
  <cp:revision>57</cp:revision>
  <dcterms:created xsi:type="dcterms:W3CDTF">2017-07-25T02:03:18Z</dcterms:created>
  <dcterms:modified xsi:type="dcterms:W3CDTF">2026-06-24T14:13:08Z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0x010100840AFA98DC638E46A4A12785B6B16307</vt:lpwstr>
  </property>
  <property fmtid="{D5CDD505-2E9C-101B-9397-08002B2CF9AE}" pid="3" name="MediaServiceImageTags">
    <vt:lpwstr/>
  </property>
</Properties>
</file>