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5" r:id="rId4"/>
    <p:sldMasterId id="2147484036" r:id="rId5"/>
  </p:sldMasterIdLst>
  <p:notesMasterIdLst>
    <p:notesMasterId r:id="rId42"/>
  </p:notesMasterIdLst>
  <p:handoutMasterIdLst>
    <p:handoutMasterId r:id="rId43"/>
  </p:handoutMasterIdLst>
  <p:sldIdLst>
    <p:sldId id="373" r:id="rId6"/>
    <p:sldId id="386" r:id="rId7"/>
    <p:sldId id="380" r:id="rId8"/>
    <p:sldId id="435" r:id="rId9"/>
    <p:sldId id="434" r:id="rId10"/>
    <p:sldId id="623" r:id="rId11"/>
    <p:sldId id="388" r:id="rId12"/>
    <p:sldId id="422" r:id="rId13"/>
    <p:sldId id="423" r:id="rId14"/>
    <p:sldId id="620" r:id="rId15"/>
    <p:sldId id="614" r:id="rId16"/>
    <p:sldId id="621" r:id="rId17"/>
    <p:sldId id="426" r:id="rId18"/>
    <p:sldId id="392" r:id="rId19"/>
    <p:sldId id="622" r:id="rId20"/>
    <p:sldId id="394" r:id="rId21"/>
    <p:sldId id="427" r:id="rId22"/>
    <p:sldId id="395" r:id="rId23"/>
    <p:sldId id="396" r:id="rId24"/>
    <p:sldId id="397" r:id="rId25"/>
    <p:sldId id="433" r:id="rId26"/>
    <p:sldId id="399" r:id="rId27"/>
    <p:sldId id="428" r:id="rId28"/>
    <p:sldId id="400" r:id="rId29"/>
    <p:sldId id="401" r:id="rId30"/>
    <p:sldId id="402" r:id="rId31"/>
    <p:sldId id="404" r:id="rId32"/>
    <p:sldId id="619" r:id="rId33"/>
    <p:sldId id="618" r:id="rId34"/>
    <p:sldId id="403" r:id="rId35"/>
    <p:sldId id="409" r:id="rId36"/>
    <p:sldId id="430" r:id="rId37"/>
    <p:sldId id="615" r:id="rId38"/>
    <p:sldId id="431" r:id="rId39"/>
    <p:sldId id="624" r:id="rId40"/>
    <p:sldId id="625" r:id="rId41"/>
  </p:sldIdLst>
  <p:sldSz cx="12192000" cy="6858000"/>
  <p:notesSz cx="7315200" cy="9601200"/>
  <p:defaultTex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2F25E18-BED9-B85E-5A46-2CDCA49D90C6}" name="Shwetha Nair" initials="SN" userId="S::nairs@ceu.edu::ab79f031-1381-43ce-90f2-4966b0183e70" providerId="AD"/>
  <p188:author id="{44BA004D-CE0C-D49F-17B6-7F89A7B6B016}" name="Shwetha Nair" initials="" userId="S::NairS@ceu.edu::ab79f031-1381-43ce-90f2-4966b0183e70" providerId="AD"/>
  <p188:author id="{B60FA474-ED50-10B5-F66C-7A5F1EC2F0A7}" name="Diana Romina Puerto Michaut" initials="DP" userId="S::Puerto-MichautD@ceu.edu::6dc09cd1-cb78-44c0-bf28-d98baf3459cb" providerId="AD"/>
  <p188:author id="{D283137F-370D-8782-799B-C75249D68296}" name="Ana Brandl" initials="" userId="S::BrandlA@ceu.edu::9d39741a-57ec-47ce-baa8-51a9bd9bbc63" providerId="AD"/>
  <p188:author id="{CEBD8F83-3A14-D4F8-9475-F80E409FB1AE}" name="Ana Brandl" initials="AB" userId="S::brandla@ceu.edu::9d39741a-57ec-47ce-baa8-51a9bd9bbc6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F2235"/>
    <a:srgbClr val="80ADDA"/>
    <a:srgbClr val="AED7BD"/>
    <a:srgbClr val="5792CE"/>
    <a:srgbClr val="87C39C"/>
    <a:srgbClr val="964091"/>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DF75F0A-0F4A-9859-9B92-F38E6029D342}" v="4" dt="2026-05-26T10:27:33.395"/>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966" autoAdjust="0"/>
  </p:normalViewPr>
  <p:slideViewPr>
    <p:cSldViewPr snapToGrid="0">
      <p:cViewPr varScale="1">
        <p:scale>
          <a:sx n="86" d="100"/>
          <a:sy n="86" d="100"/>
        </p:scale>
        <p:origin x="1518" y="60"/>
      </p:cViewPr>
      <p:guideLst/>
    </p:cSldViewPr>
  </p:slideViewPr>
  <p:notesTextViewPr>
    <p:cViewPr>
      <p:scale>
        <a:sx n="1" d="1"/>
        <a:sy n="1" d="1"/>
      </p:scale>
      <p:origin x="0" y="0"/>
    </p:cViewPr>
  </p:notesTextViewPr>
  <p:notesViewPr>
    <p:cSldViewPr snapToGrid="0">
      <p:cViewPr>
        <p:scale>
          <a:sx n="1" d="2"/>
          <a:sy n="1" d="2"/>
        </p:scale>
        <p:origin x="0" y="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handoutMaster" Target="handoutMasters/handoutMaster1.xml"/><Relationship Id="rId48"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sia   Madesi" userId="S::vasia.madesi_yellowwindow.com#ext#@europeansf.onmicrosoft.com::16d47c5c-4b5a-452a-bc8a-bb2a63f077b9" providerId="AD" clId="Web-{692DD49E-05F1-FD70-0F11-F73D84EB62A0}"/>
    <pc:docChg chg="addSld delSld modSld">
      <pc:chgData name="Vasia   Madesi" userId="S::vasia.madesi_yellowwindow.com#ext#@europeansf.onmicrosoft.com::16d47c5c-4b5a-452a-bc8a-bb2a63f077b9" providerId="AD" clId="Web-{692DD49E-05F1-FD70-0F11-F73D84EB62A0}" dt="2026-05-19T16:46:57.716" v="23" actId="20577"/>
      <pc:docMkLst>
        <pc:docMk/>
      </pc:docMkLst>
      <pc:sldChg chg="addSp modSp">
        <pc:chgData name="Vasia   Madesi" userId="S::vasia.madesi_yellowwindow.com#ext#@europeansf.onmicrosoft.com::16d47c5c-4b5a-452a-bc8a-bb2a63f077b9" providerId="AD" clId="Web-{692DD49E-05F1-FD70-0F11-F73D84EB62A0}" dt="2026-05-19T16:45:39.715" v="1" actId="1076"/>
        <pc:sldMkLst>
          <pc:docMk/>
          <pc:sldMk cId="1900219768" sldId="373"/>
        </pc:sldMkLst>
        <pc:spChg chg="add mod">
          <ac:chgData name="Vasia   Madesi" userId="S::vasia.madesi_yellowwindow.com#ext#@europeansf.onmicrosoft.com::16d47c5c-4b5a-452a-bc8a-bb2a63f077b9" providerId="AD" clId="Web-{692DD49E-05F1-FD70-0F11-F73D84EB62A0}" dt="2026-05-19T16:45:39.715" v="1" actId="1076"/>
          <ac:spMkLst>
            <pc:docMk/>
            <pc:sldMk cId="1900219768" sldId="373"/>
            <ac:spMk id="5" creationId="{D38AFE21-FFA0-E449-BF7B-69C5978EF388}"/>
          </ac:spMkLst>
        </pc:spChg>
      </pc:sldChg>
      <pc:sldChg chg="add">
        <pc:chgData name="Vasia   Madesi" userId="S::vasia.madesi_yellowwindow.com#ext#@europeansf.onmicrosoft.com::16d47c5c-4b5a-452a-bc8a-bb2a63f077b9" providerId="AD" clId="Web-{692DD49E-05F1-FD70-0F11-F73D84EB62A0}" dt="2026-05-19T16:46:02.965" v="2"/>
        <pc:sldMkLst>
          <pc:docMk/>
          <pc:sldMk cId="3469301786" sldId="624"/>
        </pc:sldMkLst>
      </pc:sldChg>
      <pc:sldChg chg="modSp add">
        <pc:chgData name="Vasia   Madesi" userId="S::vasia.madesi_yellowwindow.com#ext#@europeansf.onmicrosoft.com::16d47c5c-4b5a-452a-bc8a-bb2a63f077b9" providerId="AD" clId="Web-{692DD49E-05F1-FD70-0F11-F73D84EB62A0}" dt="2026-05-19T16:46:57.716" v="23" actId="20577"/>
        <pc:sldMkLst>
          <pc:docMk/>
          <pc:sldMk cId="1330816941" sldId="625"/>
        </pc:sldMkLst>
        <pc:spChg chg="mod">
          <ac:chgData name="Vasia   Madesi" userId="S::vasia.madesi_yellowwindow.com#ext#@europeansf.onmicrosoft.com::16d47c5c-4b5a-452a-bc8a-bb2a63f077b9" providerId="AD" clId="Web-{692DD49E-05F1-FD70-0F11-F73D84EB62A0}" dt="2026-05-19T16:46:57.716" v="23" actId="20577"/>
          <ac:spMkLst>
            <pc:docMk/>
            <pc:sldMk cId="1330816941" sldId="625"/>
            <ac:spMk id="5" creationId="{7DF1B334-A98B-3F0C-5EAF-1683FA3D8DC7}"/>
          </ac:spMkLst>
        </pc:spChg>
      </pc:sldChg>
    </pc:docChg>
  </pc:docChgLst>
  <pc:docChgLst>
    <pc:chgData name="Vasia   Madesi" userId="S::vasia.madesi_yellowwindow.com#ext#@europeansf.onmicrosoft.com::16d47c5c-4b5a-452a-bc8a-bb2a63f077b9" providerId="AD" clId="Web-{0B5B5C13-3767-2D32-489F-0F720208FFB7}"/>
    <pc:docChg chg="delSld modSld">
      <pc:chgData name="Vasia   Madesi" userId="S::vasia.madesi_yellowwindow.com#ext#@europeansf.onmicrosoft.com::16d47c5c-4b5a-452a-bc8a-bb2a63f077b9" providerId="AD" clId="Web-{0B5B5C13-3767-2D32-489F-0F720208FFB7}" dt="2026-05-19T21:12:22.619" v="81" actId="1076"/>
      <pc:docMkLst>
        <pc:docMk/>
      </pc:docMkLst>
      <pc:sldChg chg="modSp">
        <pc:chgData name="Vasia   Madesi" userId="S::vasia.madesi_yellowwindow.com#ext#@europeansf.onmicrosoft.com::16d47c5c-4b5a-452a-bc8a-bb2a63f077b9" providerId="AD" clId="Web-{0B5B5C13-3767-2D32-489F-0F720208FFB7}" dt="2026-05-19T21:06:47.640" v="3" actId="20577"/>
        <pc:sldMkLst>
          <pc:docMk/>
          <pc:sldMk cId="1900219768" sldId="373"/>
        </pc:sldMkLst>
        <pc:spChg chg="mod">
          <ac:chgData name="Vasia   Madesi" userId="S::vasia.madesi_yellowwindow.com#ext#@europeansf.onmicrosoft.com::16d47c5c-4b5a-452a-bc8a-bb2a63f077b9" providerId="AD" clId="Web-{0B5B5C13-3767-2D32-489F-0F720208FFB7}" dt="2026-05-19T21:06:47.640" v="3" actId="20577"/>
          <ac:spMkLst>
            <pc:docMk/>
            <pc:sldMk cId="1900219768" sldId="373"/>
            <ac:spMk id="2" creationId="{D8CB09EA-0CC9-05E0-2A20-C32250FEB137}"/>
          </ac:spMkLst>
        </pc:spChg>
        <pc:spChg chg="mod">
          <ac:chgData name="Vasia   Madesi" userId="S::vasia.madesi_yellowwindow.com#ext#@europeansf.onmicrosoft.com::16d47c5c-4b5a-452a-bc8a-bb2a63f077b9" providerId="AD" clId="Web-{0B5B5C13-3767-2D32-489F-0F720208FFB7}" dt="2026-05-19T21:06:36.234" v="0"/>
          <ac:spMkLst>
            <pc:docMk/>
            <pc:sldMk cId="1900219768" sldId="373"/>
            <ac:spMk id="5" creationId="{D38AFE21-FFA0-E449-BF7B-69C5978EF388}"/>
          </ac:spMkLst>
        </pc:spChg>
      </pc:sldChg>
      <pc:sldChg chg="addSp modSp">
        <pc:chgData name="Vasia   Madesi" userId="S::vasia.madesi_yellowwindow.com#ext#@europeansf.onmicrosoft.com::16d47c5c-4b5a-452a-bc8a-bb2a63f077b9" providerId="AD" clId="Web-{0B5B5C13-3767-2D32-489F-0F720208FFB7}" dt="2026-05-19T21:12:22.619" v="81" actId="1076"/>
        <pc:sldMkLst>
          <pc:docMk/>
          <pc:sldMk cId="1716610745" sldId="388"/>
        </pc:sldMkLst>
        <pc:spChg chg="add mod">
          <ac:chgData name="Vasia   Madesi" userId="S::vasia.madesi_yellowwindow.com#ext#@europeansf.onmicrosoft.com::16d47c5c-4b5a-452a-bc8a-bb2a63f077b9" providerId="AD" clId="Web-{0B5B5C13-3767-2D32-489F-0F720208FFB7}" dt="2026-05-19T21:12:22.619" v="81" actId="1076"/>
          <ac:spMkLst>
            <pc:docMk/>
            <pc:sldMk cId="1716610745" sldId="388"/>
            <ac:spMk id="4" creationId="{63EF45B5-DD9A-669A-22F3-4268CA4470C7}"/>
          </ac:spMkLst>
        </pc:spChg>
      </pc:sldChg>
      <pc:sldChg chg="modSp">
        <pc:chgData name="Vasia   Madesi" userId="S::vasia.madesi_yellowwindow.com#ext#@europeansf.onmicrosoft.com::16d47c5c-4b5a-452a-bc8a-bb2a63f077b9" providerId="AD" clId="Web-{0B5B5C13-3767-2D32-489F-0F720208FFB7}" dt="2026-05-19T21:09:30.300" v="35"/>
        <pc:sldMkLst>
          <pc:docMk/>
          <pc:sldMk cId="647771943" sldId="394"/>
        </pc:sldMkLst>
        <pc:spChg chg="mod">
          <ac:chgData name="Vasia   Madesi" userId="S::vasia.madesi_yellowwindow.com#ext#@europeansf.onmicrosoft.com::16d47c5c-4b5a-452a-bc8a-bb2a63f077b9" providerId="AD" clId="Web-{0B5B5C13-3767-2D32-489F-0F720208FFB7}" dt="2026-05-19T21:09:30.159" v="23"/>
          <ac:spMkLst>
            <pc:docMk/>
            <pc:sldMk cId="647771943" sldId="394"/>
            <ac:spMk id="3" creationId="{BCEDA248-F4A4-C9AC-231F-7EB9C747F623}"/>
          </ac:spMkLst>
        </pc:spChg>
        <pc:spChg chg="mod">
          <ac:chgData name="Vasia   Madesi" userId="S::vasia.madesi_yellowwindow.com#ext#@europeansf.onmicrosoft.com::16d47c5c-4b5a-452a-bc8a-bb2a63f077b9" providerId="AD" clId="Web-{0B5B5C13-3767-2D32-489F-0F720208FFB7}" dt="2026-05-19T21:09:30.175" v="24"/>
          <ac:spMkLst>
            <pc:docMk/>
            <pc:sldMk cId="647771943" sldId="394"/>
            <ac:spMk id="4" creationId="{64AF5DF8-81A3-050E-81E9-3672065FC1B5}"/>
          </ac:spMkLst>
        </pc:spChg>
        <pc:spChg chg="mod">
          <ac:chgData name="Vasia   Madesi" userId="S::vasia.madesi_yellowwindow.com#ext#@europeansf.onmicrosoft.com::16d47c5c-4b5a-452a-bc8a-bb2a63f077b9" providerId="AD" clId="Web-{0B5B5C13-3767-2D32-489F-0F720208FFB7}" dt="2026-05-19T21:09:30.175" v="25"/>
          <ac:spMkLst>
            <pc:docMk/>
            <pc:sldMk cId="647771943" sldId="394"/>
            <ac:spMk id="5" creationId="{B3438F91-62C3-2388-0D78-747DC7AE1B17}"/>
          </ac:spMkLst>
        </pc:spChg>
        <pc:spChg chg="mod">
          <ac:chgData name="Vasia   Madesi" userId="S::vasia.madesi_yellowwindow.com#ext#@europeansf.onmicrosoft.com::16d47c5c-4b5a-452a-bc8a-bb2a63f077b9" providerId="AD" clId="Web-{0B5B5C13-3767-2D32-489F-0F720208FFB7}" dt="2026-05-19T21:09:30.175" v="26"/>
          <ac:spMkLst>
            <pc:docMk/>
            <pc:sldMk cId="647771943" sldId="394"/>
            <ac:spMk id="6" creationId="{233C0D54-5746-EE11-9867-2AF938FAFDC3}"/>
          </ac:spMkLst>
        </pc:spChg>
        <pc:spChg chg="mod">
          <ac:chgData name="Vasia   Madesi" userId="S::vasia.madesi_yellowwindow.com#ext#@europeansf.onmicrosoft.com::16d47c5c-4b5a-452a-bc8a-bb2a63f077b9" providerId="AD" clId="Web-{0B5B5C13-3767-2D32-489F-0F720208FFB7}" dt="2026-05-19T21:09:30.175" v="27"/>
          <ac:spMkLst>
            <pc:docMk/>
            <pc:sldMk cId="647771943" sldId="394"/>
            <ac:spMk id="7" creationId="{083E7E9D-0372-A2B5-5D5F-412E76D808CE}"/>
          </ac:spMkLst>
        </pc:spChg>
        <pc:spChg chg="mod">
          <ac:chgData name="Vasia   Madesi" userId="S::vasia.madesi_yellowwindow.com#ext#@europeansf.onmicrosoft.com::16d47c5c-4b5a-452a-bc8a-bb2a63f077b9" providerId="AD" clId="Web-{0B5B5C13-3767-2D32-489F-0F720208FFB7}" dt="2026-05-19T21:09:30.175" v="28"/>
          <ac:spMkLst>
            <pc:docMk/>
            <pc:sldMk cId="647771943" sldId="394"/>
            <ac:spMk id="12" creationId="{7AF14404-2DBB-5A74-F388-D4A5448E4196}"/>
          </ac:spMkLst>
        </pc:spChg>
        <pc:spChg chg="mod">
          <ac:chgData name="Vasia   Madesi" userId="S::vasia.madesi_yellowwindow.com#ext#@europeansf.onmicrosoft.com::16d47c5c-4b5a-452a-bc8a-bb2a63f077b9" providerId="AD" clId="Web-{0B5B5C13-3767-2D32-489F-0F720208FFB7}" dt="2026-05-19T21:09:30.175" v="29"/>
          <ac:spMkLst>
            <pc:docMk/>
            <pc:sldMk cId="647771943" sldId="394"/>
            <ac:spMk id="13" creationId="{70976985-F87D-D611-A9EA-5C3C1DE467C0}"/>
          </ac:spMkLst>
        </pc:spChg>
        <pc:spChg chg="mod">
          <ac:chgData name="Vasia   Madesi" userId="S::vasia.madesi_yellowwindow.com#ext#@europeansf.onmicrosoft.com::16d47c5c-4b5a-452a-bc8a-bb2a63f077b9" providerId="AD" clId="Web-{0B5B5C13-3767-2D32-489F-0F720208FFB7}" dt="2026-05-19T21:09:30.175" v="30"/>
          <ac:spMkLst>
            <pc:docMk/>
            <pc:sldMk cId="647771943" sldId="394"/>
            <ac:spMk id="14" creationId="{56C65BB1-1656-C562-44A8-F8D234C14EE9}"/>
          </ac:spMkLst>
        </pc:spChg>
        <pc:spChg chg="mod">
          <ac:chgData name="Vasia   Madesi" userId="S::vasia.madesi_yellowwindow.com#ext#@europeansf.onmicrosoft.com::16d47c5c-4b5a-452a-bc8a-bb2a63f077b9" providerId="AD" clId="Web-{0B5B5C13-3767-2D32-489F-0F720208FFB7}" dt="2026-05-19T21:09:30.175" v="31"/>
          <ac:spMkLst>
            <pc:docMk/>
            <pc:sldMk cId="647771943" sldId="394"/>
            <ac:spMk id="15" creationId="{8D3FD10B-EAC9-2175-D964-33791ECCD625}"/>
          </ac:spMkLst>
        </pc:spChg>
        <pc:spChg chg="mod">
          <ac:chgData name="Vasia   Madesi" userId="S::vasia.madesi_yellowwindow.com#ext#@europeansf.onmicrosoft.com::16d47c5c-4b5a-452a-bc8a-bb2a63f077b9" providerId="AD" clId="Web-{0B5B5C13-3767-2D32-489F-0F720208FFB7}" dt="2026-05-19T21:09:30.175" v="32"/>
          <ac:spMkLst>
            <pc:docMk/>
            <pc:sldMk cId="647771943" sldId="394"/>
            <ac:spMk id="18" creationId="{420A1C8A-A1BF-C9C5-8678-8081E25FA332}"/>
          </ac:spMkLst>
        </pc:spChg>
        <pc:spChg chg="mod">
          <ac:chgData name="Vasia   Madesi" userId="S::vasia.madesi_yellowwindow.com#ext#@europeansf.onmicrosoft.com::16d47c5c-4b5a-452a-bc8a-bb2a63f077b9" providerId="AD" clId="Web-{0B5B5C13-3767-2D32-489F-0F720208FFB7}" dt="2026-05-19T21:09:30.175" v="33"/>
          <ac:spMkLst>
            <pc:docMk/>
            <pc:sldMk cId="647771943" sldId="394"/>
            <ac:spMk id="21" creationId="{2BF8356D-A423-3DC3-4A92-9EF5755ED12B}"/>
          </ac:spMkLst>
        </pc:spChg>
        <pc:spChg chg="mod">
          <ac:chgData name="Vasia   Madesi" userId="S::vasia.madesi_yellowwindow.com#ext#@europeansf.onmicrosoft.com::16d47c5c-4b5a-452a-bc8a-bb2a63f077b9" providerId="AD" clId="Web-{0B5B5C13-3767-2D32-489F-0F720208FFB7}" dt="2026-05-19T21:09:30.175" v="34"/>
          <ac:spMkLst>
            <pc:docMk/>
            <pc:sldMk cId="647771943" sldId="394"/>
            <ac:spMk id="22" creationId="{989DD55A-9709-41FE-B01C-1D84389DF9D3}"/>
          </ac:spMkLst>
        </pc:spChg>
        <pc:spChg chg="mod">
          <ac:chgData name="Vasia   Madesi" userId="S::vasia.madesi_yellowwindow.com#ext#@europeansf.onmicrosoft.com::16d47c5c-4b5a-452a-bc8a-bb2a63f077b9" providerId="AD" clId="Web-{0B5B5C13-3767-2D32-489F-0F720208FFB7}" dt="2026-05-19T21:09:30.300" v="35"/>
          <ac:spMkLst>
            <pc:docMk/>
            <pc:sldMk cId="647771943" sldId="394"/>
            <ac:spMk id="23" creationId="{13821BF8-B7A9-D109-8641-70CA6EC3CE11}"/>
          </ac:spMkLst>
        </pc:spChg>
      </pc:sldChg>
      <pc:sldChg chg="modSp">
        <pc:chgData name="Vasia   Madesi" userId="S::vasia.madesi_yellowwindow.com#ext#@europeansf.onmicrosoft.com::16d47c5c-4b5a-452a-bc8a-bb2a63f077b9" providerId="AD" clId="Web-{0B5B5C13-3767-2D32-489F-0F720208FFB7}" dt="2026-05-19T21:09:39.644" v="41"/>
        <pc:sldMkLst>
          <pc:docMk/>
          <pc:sldMk cId="3922852211" sldId="395"/>
        </pc:sldMkLst>
        <pc:spChg chg="mod">
          <ac:chgData name="Vasia   Madesi" userId="S::vasia.madesi_yellowwindow.com#ext#@europeansf.onmicrosoft.com::16d47c5c-4b5a-452a-bc8a-bb2a63f077b9" providerId="AD" clId="Web-{0B5B5C13-3767-2D32-489F-0F720208FFB7}" dt="2026-05-19T21:09:39.613" v="40"/>
          <ac:spMkLst>
            <pc:docMk/>
            <pc:sldMk cId="3922852211" sldId="395"/>
            <ac:spMk id="5" creationId="{148DB537-6D2D-73DA-0D47-1660E919931B}"/>
          </ac:spMkLst>
        </pc:spChg>
        <pc:spChg chg="mod">
          <ac:chgData name="Vasia   Madesi" userId="S::vasia.madesi_yellowwindow.com#ext#@europeansf.onmicrosoft.com::16d47c5c-4b5a-452a-bc8a-bb2a63f077b9" providerId="AD" clId="Web-{0B5B5C13-3767-2D32-489F-0F720208FFB7}" dt="2026-05-19T21:09:39.644" v="41"/>
          <ac:spMkLst>
            <pc:docMk/>
            <pc:sldMk cId="3922852211" sldId="395"/>
            <ac:spMk id="6" creationId="{E29340A4-9201-77E9-863D-89FAA1457858}"/>
          </ac:spMkLst>
        </pc:spChg>
        <pc:spChg chg="mod">
          <ac:chgData name="Vasia   Madesi" userId="S::vasia.madesi_yellowwindow.com#ext#@europeansf.onmicrosoft.com::16d47c5c-4b5a-452a-bc8a-bb2a63f077b9" providerId="AD" clId="Web-{0B5B5C13-3767-2D32-489F-0F720208FFB7}" dt="2026-05-19T21:09:39.613" v="39"/>
          <ac:spMkLst>
            <pc:docMk/>
            <pc:sldMk cId="3922852211" sldId="395"/>
            <ac:spMk id="19" creationId="{BBE63CCB-EF19-8E4B-8D92-4EF4FE00B7AC}"/>
          </ac:spMkLst>
        </pc:spChg>
      </pc:sldChg>
      <pc:sldChg chg="modSp">
        <pc:chgData name="Vasia   Madesi" userId="S::vasia.madesi_yellowwindow.com#ext#@europeansf.onmicrosoft.com::16d47c5c-4b5a-452a-bc8a-bb2a63f077b9" providerId="AD" clId="Web-{0B5B5C13-3767-2D32-489F-0F720208FFB7}" dt="2026-05-19T21:09:47.738" v="44"/>
        <pc:sldMkLst>
          <pc:docMk/>
          <pc:sldMk cId="2323775357" sldId="397"/>
        </pc:sldMkLst>
        <pc:spChg chg="mod">
          <ac:chgData name="Vasia   Madesi" userId="S::vasia.madesi_yellowwindow.com#ext#@europeansf.onmicrosoft.com::16d47c5c-4b5a-452a-bc8a-bb2a63f077b9" providerId="AD" clId="Web-{0B5B5C13-3767-2D32-489F-0F720208FFB7}" dt="2026-05-19T21:09:47.707" v="43"/>
          <ac:spMkLst>
            <pc:docMk/>
            <pc:sldMk cId="2323775357" sldId="397"/>
            <ac:spMk id="4" creationId="{4EEA93A2-7F50-DBEB-BEBB-2FAC788A9F52}"/>
          </ac:spMkLst>
        </pc:spChg>
        <pc:spChg chg="mod">
          <ac:chgData name="Vasia   Madesi" userId="S::vasia.madesi_yellowwindow.com#ext#@europeansf.onmicrosoft.com::16d47c5c-4b5a-452a-bc8a-bb2a63f077b9" providerId="AD" clId="Web-{0B5B5C13-3767-2D32-489F-0F720208FFB7}" dt="2026-05-19T21:09:47.707" v="42"/>
          <ac:spMkLst>
            <pc:docMk/>
            <pc:sldMk cId="2323775357" sldId="397"/>
            <ac:spMk id="5" creationId="{148DB537-6D2D-73DA-0D47-1660E919931B}"/>
          </ac:spMkLst>
        </pc:spChg>
        <pc:spChg chg="mod">
          <ac:chgData name="Vasia   Madesi" userId="S::vasia.madesi_yellowwindow.com#ext#@europeansf.onmicrosoft.com::16d47c5c-4b5a-452a-bc8a-bb2a63f077b9" providerId="AD" clId="Web-{0B5B5C13-3767-2D32-489F-0F720208FFB7}" dt="2026-05-19T21:09:47.738" v="44"/>
          <ac:spMkLst>
            <pc:docMk/>
            <pc:sldMk cId="2323775357" sldId="397"/>
            <ac:spMk id="6" creationId="{56BAD594-259B-7B7D-92DD-2528F6DC5288}"/>
          </ac:spMkLst>
        </pc:spChg>
      </pc:sldChg>
      <pc:sldChg chg="modSp">
        <pc:chgData name="Vasia   Madesi" userId="S::vasia.madesi_yellowwindow.com#ext#@europeansf.onmicrosoft.com::16d47c5c-4b5a-452a-bc8a-bb2a63f077b9" providerId="AD" clId="Web-{0B5B5C13-3767-2D32-489F-0F720208FFB7}" dt="2026-05-19T21:09:57.566" v="48"/>
        <pc:sldMkLst>
          <pc:docMk/>
          <pc:sldMk cId="2937799900" sldId="399"/>
        </pc:sldMkLst>
        <pc:spChg chg="mod">
          <ac:chgData name="Vasia   Madesi" userId="S::vasia.madesi_yellowwindow.com#ext#@europeansf.onmicrosoft.com::16d47c5c-4b5a-452a-bc8a-bb2a63f077b9" providerId="AD" clId="Web-{0B5B5C13-3767-2D32-489F-0F720208FFB7}" dt="2026-05-19T21:09:57.519" v="45"/>
          <ac:spMkLst>
            <pc:docMk/>
            <pc:sldMk cId="2937799900" sldId="399"/>
            <ac:spMk id="2" creationId="{00000000-0000-0000-0000-000000000000}"/>
          </ac:spMkLst>
        </pc:spChg>
        <pc:spChg chg="mod">
          <ac:chgData name="Vasia   Madesi" userId="S::vasia.madesi_yellowwindow.com#ext#@europeansf.onmicrosoft.com::16d47c5c-4b5a-452a-bc8a-bb2a63f077b9" providerId="AD" clId="Web-{0B5B5C13-3767-2D32-489F-0F720208FFB7}" dt="2026-05-19T21:09:57.566" v="48"/>
          <ac:spMkLst>
            <pc:docMk/>
            <pc:sldMk cId="2937799900" sldId="399"/>
            <ac:spMk id="3" creationId="{9C7C2ADC-4EC5-C628-CB36-9164BA4D8A52}"/>
          </ac:spMkLst>
        </pc:spChg>
        <pc:spChg chg="mod">
          <ac:chgData name="Vasia   Madesi" userId="S::vasia.madesi_yellowwindow.com#ext#@europeansf.onmicrosoft.com::16d47c5c-4b5a-452a-bc8a-bb2a63f077b9" providerId="AD" clId="Web-{0B5B5C13-3767-2D32-489F-0F720208FFB7}" dt="2026-05-19T21:09:57.519" v="47"/>
          <ac:spMkLst>
            <pc:docMk/>
            <pc:sldMk cId="2937799900" sldId="399"/>
            <ac:spMk id="4" creationId="{4EEA93A2-7F50-DBEB-BEBB-2FAC788A9F52}"/>
          </ac:spMkLst>
        </pc:spChg>
        <pc:spChg chg="mod">
          <ac:chgData name="Vasia   Madesi" userId="S::vasia.madesi_yellowwindow.com#ext#@europeansf.onmicrosoft.com::16d47c5c-4b5a-452a-bc8a-bb2a63f077b9" providerId="AD" clId="Web-{0B5B5C13-3767-2D32-489F-0F720208FFB7}" dt="2026-05-19T21:09:57.519" v="46"/>
          <ac:spMkLst>
            <pc:docMk/>
            <pc:sldMk cId="2937799900" sldId="399"/>
            <ac:spMk id="5" creationId="{148DB537-6D2D-73DA-0D47-1660E919931B}"/>
          </ac:spMkLst>
        </pc:spChg>
      </pc:sldChg>
      <pc:sldChg chg="modSp">
        <pc:chgData name="Vasia   Madesi" userId="S::vasia.madesi_yellowwindow.com#ext#@europeansf.onmicrosoft.com::16d47c5c-4b5a-452a-bc8a-bb2a63f077b9" providerId="AD" clId="Web-{0B5B5C13-3767-2D32-489F-0F720208FFB7}" dt="2026-05-19T21:10:16.848" v="51"/>
        <pc:sldMkLst>
          <pc:docMk/>
          <pc:sldMk cId="3402659546" sldId="404"/>
        </pc:sldMkLst>
        <pc:spChg chg="mod">
          <ac:chgData name="Vasia   Madesi" userId="S::vasia.madesi_yellowwindow.com#ext#@europeansf.onmicrosoft.com::16d47c5c-4b5a-452a-bc8a-bb2a63f077b9" providerId="AD" clId="Web-{0B5B5C13-3767-2D32-489F-0F720208FFB7}" dt="2026-05-19T21:10:16.816" v="49"/>
          <ac:spMkLst>
            <pc:docMk/>
            <pc:sldMk cId="3402659546" sldId="404"/>
            <ac:spMk id="4" creationId="{08FB4DB4-335B-2E50-F548-0B3A341539C2}"/>
          </ac:spMkLst>
        </pc:spChg>
        <pc:spChg chg="mod">
          <ac:chgData name="Vasia   Madesi" userId="S::vasia.madesi_yellowwindow.com#ext#@europeansf.onmicrosoft.com::16d47c5c-4b5a-452a-bc8a-bb2a63f077b9" providerId="AD" clId="Web-{0B5B5C13-3767-2D32-489F-0F720208FFB7}" dt="2026-05-19T21:10:16.816" v="50"/>
          <ac:spMkLst>
            <pc:docMk/>
            <pc:sldMk cId="3402659546" sldId="404"/>
            <ac:spMk id="7" creationId="{7B6280DF-F05E-86AA-08E5-34D88FA9F916}"/>
          </ac:spMkLst>
        </pc:spChg>
        <pc:spChg chg="mod">
          <ac:chgData name="Vasia   Madesi" userId="S::vasia.madesi_yellowwindow.com#ext#@europeansf.onmicrosoft.com::16d47c5c-4b5a-452a-bc8a-bb2a63f077b9" providerId="AD" clId="Web-{0B5B5C13-3767-2D32-489F-0F720208FFB7}" dt="2026-05-19T21:10:16.848" v="51"/>
          <ac:spMkLst>
            <pc:docMk/>
            <pc:sldMk cId="3402659546" sldId="404"/>
            <ac:spMk id="9" creationId="{51D3DAFA-1FC2-B8FE-3788-713CDD4CE0AA}"/>
          </ac:spMkLst>
        </pc:spChg>
      </pc:sldChg>
      <pc:sldChg chg="modSp">
        <pc:chgData name="Vasia   Madesi" userId="S::vasia.madesi_yellowwindow.com#ext#@europeansf.onmicrosoft.com::16d47c5c-4b5a-452a-bc8a-bb2a63f077b9" providerId="AD" clId="Web-{0B5B5C13-3767-2D32-489F-0F720208FFB7}" dt="2026-05-19T21:11:08.099" v="63" actId="20577"/>
        <pc:sldMkLst>
          <pc:docMk/>
          <pc:sldMk cId="4187802577" sldId="409"/>
        </pc:sldMkLst>
        <pc:spChg chg="mod">
          <ac:chgData name="Vasia   Madesi" userId="S::vasia.madesi_yellowwindow.com#ext#@europeansf.onmicrosoft.com::16d47c5c-4b5a-452a-bc8a-bb2a63f077b9" providerId="AD" clId="Web-{0B5B5C13-3767-2D32-489F-0F720208FFB7}" dt="2026-05-19T21:10:31.801" v="52" actId="20577"/>
          <ac:spMkLst>
            <pc:docMk/>
            <pc:sldMk cId="4187802577" sldId="409"/>
            <ac:spMk id="2" creationId="{00000000-0000-0000-0000-000000000000}"/>
          </ac:spMkLst>
        </pc:spChg>
        <pc:spChg chg="mod">
          <ac:chgData name="Vasia   Madesi" userId="S::vasia.madesi_yellowwindow.com#ext#@europeansf.onmicrosoft.com::16d47c5c-4b5a-452a-bc8a-bb2a63f077b9" providerId="AD" clId="Web-{0B5B5C13-3767-2D32-489F-0F720208FFB7}" dt="2026-05-19T21:11:08.099" v="63" actId="20577"/>
          <ac:spMkLst>
            <pc:docMk/>
            <pc:sldMk cId="4187802577" sldId="409"/>
            <ac:spMk id="19" creationId="{BBE63CCB-EF19-8E4B-8D92-4EF4FE00B7AC}"/>
          </ac:spMkLst>
        </pc:spChg>
      </pc:sldChg>
      <pc:sldChg chg="modSp">
        <pc:chgData name="Vasia   Madesi" userId="S::vasia.madesi_yellowwindow.com#ext#@europeansf.onmicrosoft.com::16d47c5c-4b5a-452a-bc8a-bb2a63f077b9" providerId="AD" clId="Web-{0B5B5C13-3767-2D32-489F-0F720208FFB7}" dt="2026-05-19T21:08:38.971" v="7"/>
        <pc:sldMkLst>
          <pc:docMk/>
          <pc:sldMk cId="262860314" sldId="422"/>
        </pc:sldMkLst>
        <pc:spChg chg="mod">
          <ac:chgData name="Vasia   Madesi" userId="S::vasia.madesi_yellowwindow.com#ext#@europeansf.onmicrosoft.com::16d47c5c-4b5a-452a-bc8a-bb2a63f077b9" providerId="AD" clId="Web-{0B5B5C13-3767-2D32-489F-0F720208FFB7}" dt="2026-05-19T21:08:38.971" v="7"/>
          <ac:spMkLst>
            <pc:docMk/>
            <pc:sldMk cId="262860314" sldId="422"/>
            <ac:spMk id="2" creationId="{B0D3781D-05EE-C3A1-1F46-54C1E170C2D3}"/>
          </ac:spMkLst>
        </pc:spChg>
        <pc:spChg chg="mod">
          <ac:chgData name="Vasia   Madesi" userId="S::vasia.madesi_yellowwindow.com#ext#@europeansf.onmicrosoft.com::16d47c5c-4b5a-452a-bc8a-bb2a63f077b9" providerId="AD" clId="Web-{0B5B5C13-3767-2D32-489F-0F720208FFB7}" dt="2026-05-19T21:08:38.940" v="5"/>
          <ac:spMkLst>
            <pc:docMk/>
            <pc:sldMk cId="262860314" sldId="422"/>
            <ac:spMk id="6" creationId="{A5EB0368-89C9-3EDA-4688-E2B917A0991A}"/>
          </ac:spMkLst>
        </pc:spChg>
        <pc:spChg chg="mod">
          <ac:chgData name="Vasia   Madesi" userId="S::vasia.madesi_yellowwindow.com#ext#@europeansf.onmicrosoft.com::16d47c5c-4b5a-452a-bc8a-bb2a63f077b9" providerId="AD" clId="Web-{0B5B5C13-3767-2D32-489F-0F720208FFB7}" dt="2026-05-19T21:08:38.940" v="6"/>
          <ac:spMkLst>
            <pc:docMk/>
            <pc:sldMk cId="262860314" sldId="422"/>
            <ac:spMk id="8" creationId="{A8268B00-4349-AD28-4FF8-C8701FF4BED2}"/>
          </ac:spMkLst>
        </pc:spChg>
      </pc:sldChg>
      <pc:sldChg chg="modSp">
        <pc:chgData name="Vasia   Madesi" userId="S::vasia.madesi_yellowwindow.com#ext#@europeansf.onmicrosoft.com::16d47c5c-4b5a-452a-bc8a-bb2a63f077b9" providerId="AD" clId="Web-{0B5B5C13-3767-2D32-489F-0F720208FFB7}" dt="2026-05-19T21:09:16.597" v="20"/>
        <pc:sldMkLst>
          <pc:docMk/>
          <pc:sldMk cId="947055955" sldId="426"/>
        </pc:sldMkLst>
        <pc:spChg chg="mod">
          <ac:chgData name="Vasia   Madesi" userId="S::vasia.madesi_yellowwindow.com#ext#@europeansf.onmicrosoft.com::16d47c5c-4b5a-452a-bc8a-bb2a63f077b9" providerId="AD" clId="Web-{0B5B5C13-3767-2D32-489F-0F720208FFB7}" dt="2026-05-19T21:09:16.518" v="13"/>
          <ac:spMkLst>
            <pc:docMk/>
            <pc:sldMk cId="947055955" sldId="426"/>
            <ac:spMk id="3" creationId="{7470DBDA-6206-754F-BC95-9305144B370A}"/>
          </ac:spMkLst>
        </pc:spChg>
        <pc:spChg chg="mod">
          <ac:chgData name="Vasia   Madesi" userId="S::vasia.madesi_yellowwindow.com#ext#@europeansf.onmicrosoft.com::16d47c5c-4b5a-452a-bc8a-bb2a63f077b9" providerId="AD" clId="Web-{0B5B5C13-3767-2D32-489F-0F720208FFB7}" dt="2026-05-19T21:09:16.534" v="19"/>
          <ac:spMkLst>
            <pc:docMk/>
            <pc:sldMk cId="947055955" sldId="426"/>
            <ac:spMk id="4" creationId="{853BAC7D-44E9-A6E1-72B7-9952D349ECC3}"/>
          </ac:spMkLst>
        </pc:spChg>
        <pc:spChg chg="mod">
          <ac:chgData name="Vasia   Madesi" userId="S::vasia.madesi_yellowwindow.com#ext#@europeansf.onmicrosoft.com::16d47c5c-4b5a-452a-bc8a-bb2a63f077b9" providerId="AD" clId="Web-{0B5B5C13-3767-2D32-489F-0F720208FFB7}" dt="2026-05-19T21:09:16.597" v="20"/>
          <ac:spMkLst>
            <pc:docMk/>
            <pc:sldMk cId="947055955" sldId="426"/>
            <ac:spMk id="5" creationId="{629F8AAA-8AE5-0A2E-E666-6109E389C237}"/>
          </ac:spMkLst>
        </pc:spChg>
        <pc:spChg chg="mod">
          <ac:chgData name="Vasia   Madesi" userId="S::vasia.madesi_yellowwindow.com#ext#@europeansf.onmicrosoft.com::16d47c5c-4b5a-452a-bc8a-bb2a63f077b9" providerId="AD" clId="Web-{0B5B5C13-3767-2D32-489F-0F720208FFB7}" dt="2026-05-19T21:09:16.518" v="14"/>
          <ac:spMkLst>
            <pc:docMk/>
            <pc:sldMk cId="947055955" sldId="426"/>
            <ac:spMk id="8" creationId="{00000000-0000-0000-0000-000000000000}"/>
          </ac:spMkLst>
        </pc:spChg>
        <pc:spChg chg="mod">
          <ac:chgData name="Vasia   Madesi" userId="S::vasia.madesi_yellowwindow.com#ext#@europeansf.onmicrosoft.com::16d47c5c-4b5a-452a-bc8a-bb2a63f077b9" providerId="AD" clId="Web-{0B5B5C13-3767-2D32-489F-0F720208FFB7}" dt="2026-05-19T21:09:16.518" v="15"/>
          <ac:spMkLst>
            <pc:docMk/>
            <pc:sldMk cId="947055955" sldId="426"/>
            <ac:spMk id="10" creationId="{00000000-0000-0000-0000-000000000000}"/>
          </ac:spMkLst>
        </pc:spChg>
        <pc:spChg chg="mod">
          <ac:chgData name="Vasia   Madesi" userId="S::vasia.madesi_yellowwindow.com#ext#@europeansf.onmicrosoft.com::16d47c5c-4b5a-452a-bc8a-bb2a63f077b9" providerId="AD" clId="Web-{0B5B5C13-3767-2D32-489F-0F720208FFB7}" dt="2026-05-19T21:09:16.518" v="16"/>
          <ac:spMkLst>
            <pc:docMk/>
            <pc:sldMk cId="947055955" sldId="426"/>
            <ac:spMk id="15" creationId="{00000000-0000-0000-0000-000000000000}"/>
          </ac:spMkLst>
        </pc:spChg>
        <pc:spChg chg="mod">
          <ac:chgData name="Vasia   Madesi" userId="S::vasia.madesi_yellowwindow.com#ext#@europeansf.onmicrosoft.com::16d47c5c-4b5a-452a-bc8a-bb2a63f077b9" providerId="AD" clId="Web-{0B5B5C13-3767-2D32-489F-0F720208FFB7}" dt="2026-05-19T21:09:16.534" v="17"/>
          <ac:spMkLst>
            <pc:docMk/>
            <pc:sldMk cId="947055955" sldId="426"/>
            <ac:spMk id="17" creationId="{00000000-0000-0000-0000-000000000000}"/>
          </ac:spMkLst>
        </pc:spChg>
        <pc:spChg chg="mod">
          <ac:chgData name="Vasia   Madesi" userId="S::vasia.madesi_yellowwindow.com#ext#@europeansf.onmicrosoft.com::16d47c5c-4b5a-452a-bc8a-bb2a63f077b9" providerId="AD" clId="Web-{0B5B5C13-3767-2D32-489F-0F720208FFB7}" dt="2026-05-19T21:09:16.534" v="18"/>
          <ac:spMkLst>
            <pc:docMk/>
            <pc:sldMk cId="947055955" sldId="426"/>
            <ac:spMk id="24" creationId="{6A4CED41-10AD-0D4C-8D12-32EE80DE7CA3}"/>
          </ac:spMkLst>
        </pc:spChg>
      </pc:sldChg>
      <pc:sldChg chg="modSp">
        <pc:chgData name="Vasia   Madesi" userId="S::vasia.madesi_yellowwindow.com#ext#@europeansf.onmicrosoft.com::16d47c5c-4b5a-452a-bc8a-bb2a63f077b9" providerId="AD" clId="Web-{0B5B5C13-3767-2D32-489F-0F720208FFB7}" dt="2026-05-19T21:09:35.409" v="38"/>
        <pc:sldMkLst>
          <pc:docMk/>
          <pc:sldMk cId="989797909" sldId="427"/>
        </pc:sldMkLst>
        <pc:spChg chg="mod">
          <ac:chgData name="Vasia   Madesi" userId="S::vasia.madesi_yellowwindow.com#ext#@europeansf.onmicrosoft.com::16d47c5c-4b5a-452a-bc8a-bb2a63f077b9" providerId="AD" clId="Web-{0B5B5C13-3767-2D32-489F-0F720208FFB7}" dt="2026-05-19T21:09:35.378" v="37"/>
          <ac:spMkLst>
            <pc:docMk/>
            <pc:sldMk cId="989797909" sldId="427"/>
            <ac:spMk id="3" creationId="{E145FD41-78AC-28A9-EB04-DC4F1661300E}"/>
          </ac:spMkLst>
        </pc:spChg>
        <pc:spChg chg="mod">
          <ac:chgData name="Vasia   Madesi" userId="S::vasia.madesi_yellowwindow.com#ext#@europeansf.onmicrosoft.com::16d47c5c-4b5a-452a-bc8a-bb2a63f077b9" providerId="AD" clId="Web-{0B5B5C13-3767-2D32-489F-0F720208FFB7}" dt="2026-05-19T21:09:35.409" v="38"/>
          <ac:spMkLst>
            <pc:docMk/>
            <pc:sldMk cId="989797909" sldId="427"/>
            <ac:spMk id="4" creationId="{5A008725-5B03-93D4-4CF8-BBB00D5AD9F9}"/>
          </ac:spMkLst>
        </pc:spChg>
        <pc:spChg chg="mod">
          <ac:chgData name="Vasia   Madesi" userId="S::vasia.madesi_yellowwindow.com#ext#@europeansf.onmicrosoft.com::16d47c5c-4b5a-452a-bc8a-bb2a63f077b9" providerId="AD" clId="Web-{0B5B5C13-3767-2D32-489F-0F720208FFB7}" dt="2026-05-19T21:09:35.378" v="36"/>
          <ac:spMkLst>
            <pc:docMk/>
            <pc:sldMk cId="989797909" sldId="427"/>
            <ac:spMk id="19" creationId="{BBE63CCB-EF19-8E4B-8D92-4EF4FE00B7AC}"/>
          </ac:spMkLst>
        </pc:spChg>
      </pc:sldChg>
      <pc:sldChg chg="addSp modSp">
        <pc:chgData name="Vasia   Madesi" userId="S::vasia.madesi_yellowwindow.com#ext#@europeansf.onmicrosoft.com::16d47c5c-4b5a-452a-bc8a-bb2a63f077b9" providerId="AD" clId="Web-{0B5B5C13-3767-2D32-489F-0F720208FFB7}" dt="2026-05-19T21:12:09.056" v="79" actId="1076"/>
        <pc:sldMkLst>
          <pc:docMk/>
          <pc:sldMk cId="3441159129" sldId="430"/>
        </pc:sldMkLst>
        <pc:spChg chg="mod">
          <ac:chgData name="Vasia   Madesi" userId="S::vasia.madesi_yellowwindow.com#ext#@europeansf.onmicrosoft.com::16d47c5c-4b5a-452a-bc8a-bb2a63f077b9" providerId="AD" clId="Web-{0B5B5C13-3767-2D32-489F-0F720208FFB7}" dt="2026-05-19T21:11:17.802" v="66" actId="20577"/>
          <ac:spMkLst>
            <pc:docMk/>
            <pc:sldMk cId="3441159129" sldId="430"/>
            <ac:spMk id="2" creationId="{AB1D78F5-177C-03F9-4E62-AB6EC5A5BBE9}"/>
          </ac:spMkLst>
        </pc:spChg>
        <pc:spChg chg="mod">
          <ac:chgData name="Vasia   Madesi" userId="S::vasia.madesi_yellowwindow.com#ext#@europeansf.onmicrosoft.com::16d47c5c-4b5a-452a-bc8a-bb2a63f077b9" providerId="AD" clId="Web-{0B5B5C13-3767-2D32-489F-0F720208FFB7}" dt="2026-05-19T21:11:15.521" v="65"/>
          <ac:spMkLst>
            <pc:docMk/>
            <pc:sldMk cId="3441159129" sldId="430"/>
            <ac:spMk id="3" creationId="{DB2371FC-C90E-D9E0-9B1A-0D4C9145108D}"/>
          </ac:spMkLst>
        </pc:spChg>
        <pc:spChg chg="add mod">
          <ac:chgData name="Vasia   Madesi" userId="S::vasia.madesi_yellowwindow.com#ext#@europeansf.onmicrosoft.com::16d47c5c-4b5a-452a-bc8a-bb2a63f077b9" providerId="AD" clId="Web-{0B5B5C13-3767-2D32-489F-0F720208FFB7}" dt="2026-05-19T21:12:09.056" v="79" actId="1076"/>
          <ac:spMkLst>
            <pc:docMk/>
            <pc:sldMk cId="3441159129" sldId="430"/>
            <ac:spMk id="4" creationId="{F612B86F-BEA1-3007-F341-53960F1C04E2}"/>
          </ac:spMkLst>
        </pc:spChg>
        <pc:spChg chg="mod">
          <ac:chgData name="Vasia   Madesi" userId="S::vasia.madesi_yellowwindow.com#ext#@europeansf.onmicrosoft.com::16d47c5c-4b5a-452a-bc8a-bb2a63f077b9" providerId="AD" clId="Web-{0B5B5C13-3767-2D32-489F-0F720208FFB7}" dt="2026-05-19T21:11:22.005" v="67" actId="20577"/>
          <ac:spMkLst>
            <pc:docMk/>
            <pc:sldMk cId="3441159129" sldId="430"/>
            <ac:spMk id="5" creationId="{5E74CB89-045D-FCBE-5042-BB1E914DEE92}"/>
          </ac:spMkLst>
        </pc:spChg>
      </pc:sldChg>
      <pc:sldChg chg="addSp modSp">
        <pc:chgData name="Vasia   Madesi" userId="S::vasia.madesi_yellowwindow.com#ext#@europeansf.onmicrosoft.com::16d47c5c-4b5a-452a-bc8a-bb2a63f077b9" providerId="AD" clId="Web-{0B5B5C13-3767-2D32-489F-0F720208FFB7}" dt="2026-05-19T21:12:01.353" v="77" actId="1076"/>
        <pc:sldMkLst>
          <pc:docMk/>
          <pc:sldMk cId="2581355755" sldId="431"/>
        </pc:sldMkLst>
        <pc:spChg chg="mod">
          <ac:chgData name="Vasia   Madesi" userId="S::vasia.madesi_yellowwindow.com#ext#@europeansf.onmicrosoft.com::16d47c5c-4b5a-452a-bc8a-bb2a63f077b9" providerId="AD" clId="Web-{0B5B5C13-3767-2D32-489F-0F720208FFB7}" dt="2026-05-19T21:11:29.490" v="71" actId="20577"/>
          <ac:spMkLst>
            <pc:docMk/>
            <pc:sldMk cId="2581355755" sldId="431"/>
            <ac:spMk id="2" creationId="{0A19D32A-ECDB-ACF0-A9C0-E2D8D677BF98}"/>
          </ac:spMkLst>
        </pc:spChg>
        <pc:spChg chg="mod">
          <ac:chgData name="Vasia   Madesi" userId="S::vasia.madesi_yellowwindow.com#ext#@europeansf.onmicrosoft.com::16d47c5c-4b5a-452a-bc8a-bb2a63f077b9" providerId="AD" clId="Web-{0B5B5C13-3767-2D32-489F-0F720208FFB7}" dt="2026-05-19T21:12:01.353" v="77" actId="1076"/>
          <ac:spMkLst>
            <pc:docMk/>
            <pc:sldMk cId="2581355755" sldId="431"/>
            <ac:spMk id="3" creationId="{949A9909-54E5-8158-7F5B-3102EE9CD2AB}"/>
          </ac:spMkLst>
        </pc:spChg>
        <pc:spChg chg="add">
          <ac:chgData name="Vasia   Madesi" userId="S::vasia.madesi_yellowwindow.com#ext#@europeansf.onmicrosoft.com::16d47c5c-4b5a-452a-bc8a-bb2a63f077b9" providerId="AD" clId="Web-{0B5B5C13-3767-2D32-489F-0F720208FFB7}" dt="2026-05-19T21:11:54.665" v="75"/>
          <ac:spMkLst>
            <pc:docMk/>
            <pc:sldMk cId="2581355755" sldId="431"/>
            <ac:spMk id="4" creationId="{69CA2CE0-0DD7-4FE1-0FB8-DB76F61D273B}"/>
          </ac:spMkLst>
        </pc:spChg>
        <pc:picChg chg="mod">
          <ac:chgData name="Vasia   Madesi" userId="S::vasia.madesi_yellowwindow.com#ext#@europeansf.onmicrosoft.com::16d47c5c-4b5a-452a-bc8a-bb2a63f077b9" providerId="AD" clId="Web-{0B5B5C13-3767-2D32-489F-0F720208FFB7}" dt="2026-05-19T21:11:58.665" v="76" actId="1076"/>
          <ac:picMkLst>
            <pc:docMk/>
            <pc:sldMk cId="2581355755" sldId="431"/>
            <ac:picMk id="6" creationId="{572100B2-138B-38B7-9733-3CCBA967A366}"/>
          </ac:picMkLst>
        </pc:picChg>
      </pc:sldChg>
      <pc:sldChg chg="modSp">
        <pc:chgData name="Vasia   Madesi" userId="S::vasia.madesi_yellowwindow.com#ext#@europeansf.onmicrosoft.com::16d47c5c-4b5a-452a-bc8a-bb2a63f077b9" providerId="AD" clId="Web-{0B5B5C13-3767-2D32-489F-0F720208FFB7}" dt="2026-05-19T21:08:51.627" v="10"/>
        <pc:sldMkLst>
          <pc:docMk/>
          <pc:sldMk cId="132237978" sldId="614"/>
        </pc:sldMkLst>
        <pc:spChg chg="mod">
          <ac:chgData name="Vasia   Madesi" userId="S::vasia.madesi_yellowwindow.com#ext#@europeansf.onmicrosoft.com::16d47c5c-4b5a-452a-bc8a-bb2a63f077b9" providerId="AD" clId="Web-{0B5B5C13-3767-2D32-489F-0F720208FFB7}" dt="2026-05-19T21:08:51.627" v="10"/>
          <ac:spMkLst>
            <pc:docMk/>
            <pc:sldMk cId="132237978" sldId="614"/>
            <ac:spMk id="2" creationId="{81384714-43E1-4D0F-33CB-809724EB72D1}"/>
          </ac:spMkLst>
        </pc:spChg>
      </pc:sldChg>
      <pc:sldChg chg="modSp">
        <pc:chgData name="Vasia   Madesi" userId="S::vasia.madesi_yellowwindow.com#ext#@europeansf.onmicrosoft.com::16d47c5c-4b5a-452a-bc8a-bb2a63f077b9" providerId="AD" clId="Web-{0B5B5C13-3767-2D32-489F-0F720208FFB7}" dt="2026-05-19T21:08:46.205" v="9"/>
        <pc:sldMkLst>
          <pc:docMk/>
          <pc:sldMk cId="3248875350" sldId="620"/>
        </pc:sldMkLst>
        <pc:spChg chg="mod">
          <ac:chgData name="Vasia   Madesi" userId="S::vasia.madesi_yellowwindow.com#ext#@europeansf.onmicrosoft.com::16d47c5c-4b5a-452a-bc8a-bb2a63f077b9" providerId="AD" clId="Web-{0B5B5C13-3767-2D32-489F-0F720208FFB7}" dt="2026-05-19T21:08:46.205" v="9"/>
          <ac:spMkLst>
            <pc:docMk/>
            <pc:sldMk cId="3248875350" sldId="620"/>
            <ac:spMk id="4" creationId="{D7742835-1D20-D249-B331-6C3A511C24BE}"/>
          </ac:spMkLst>
        </pc:spChg>
        <pc:spChg chg="mod">
          <ac:chgData name="Vasia   Madesi" userId="S::vasia.madesi_yellowwindow.com#ext#@europeansf.onmicrosoft.com::16d47c5c-4b5a-452a-bc8a-bb2a63f077b9" providerId="AD" clId="Web-{0B5B5C13-3767-2D32-489F-0F720208FFB7}" dt="2026-05-19T21:08:46.174" v="8"/>
          <ac:spMkLst>
            <pc:docMk/>
            <pc:sldMk cId="3248875350" sldId="620"/>
            <ac:spMk id="21" creationId="{0D0E1B75-0F8F-5A4A-9C79-A1AF0B7D671E}"/>
          </ac:spMkLst>
        </pc:spChg>
      </pc:sldChg>
      <pc:sldChg chg="modSp">
        <pc:chgData name="Vasia   Madesi" userId="S::vasia.madesi_yellowwindow.com#ext#@europeansf.onmicrosoft.com::16d47c5c-4b5a-452a-bc8a-bb2a63f077b9" providerId="AD" clId="Web-{0B5B5C13-3767-2D32-489F-0F720208FFB7}" dt="2026-05-19T21:09:09.206" v="12"/>
        <pc:sldMkLst>
          <pc:docMk/>
          <pc:sldMk cId="1004143598" sldId="621"/>
        </pc:sldMkLst>
        <pc:spChg chg="mod">
          <ac:chgData name="Vasia   Madesi" userId="S::vasia.madesi_yellowwindow.com#ext#@europeansf.onmicrosoft.com::16d47c5c-4b5a-452a-bc8a-bb2a63f077b9" providerId="AD" clId="Web-{0B5B5C13-3767-2D32-489F-0F720208FFB7}" dt="2026-05-19T21:09:09.190" v="11"/>
          <ac:spMkLst>
            <pc:docMk/>
            <pc:sldMk cId="1004143598" sldId="621"/>
            <ac:spMk id="3" creationId="{18953E95-BF05-EAEC-83B0-E9547C539E2D}"/>
          </ac:spMkLst>
        </pc:spChg>
        <pc:spChg chg="mod">
          <ac:chgData name="Vasia   Madesi" userId="S::vasia.madesi_yellowwindow.com#ext#@europeansf.onmicrosoft.com::16d47c5c-4b5a-452a-bc8a-bb2a63f077b9" providerId="AD" clId="Web-{0B5B5C13-3767-2D32-489F-0F720208FFB7}" dt="2026-05-19T21:09:09.206" v="12"/>
          <ac:spMkLst>
            <pc:docMk/>
            <pc:sldMk cId="1004143598" sldId="621"/>
            <ac:spMk id="5" creationId="{E75B2F45-8902-1FCC-7E76-1FBFB308ACD1}"/>
          </ac:spMkLst>
        </pc:spChg>
      </pc:sldChg>
      <pc:sldChg chg="modSp">
        <pc:chgData name="Vasia   Madesi" userId="S::vasia.madesi_yellowwindow.com#ext#@europeansf.onmicrosoft.com::16d47c5c-4b5a-452a-bc8a-bb2a63f077b9" providerId="AD" clId="Web-{0B5B5C13-3767-2D32-489F-0F720208FFB7}" dt="2026-05-19T21:09:25.737" v="22"/>
        <pc:sldMkLst>
          <pc:docMk/>
          <pc:sldMk cId="678027550" sldId="622"/>
        </pc:sldMkLst>
        <pc:spChg chg="mod">
          <ac:chgData name="Vasia   Madesi" userId="S::vasia.madesi_yellowwindow.com#ext#@europeansf.onmicrosoft.com::16d47c5c-4b5a-452a-bc8a-bb2a63f077b9" providerId="AD" clId="Web-{0B5B5C13-3767-2D32-489F-0F720208FFB7}" dt="2026-05-19T21:09:25.706" v="21"/>
          <ac:spMkLst>
            <pc:docMk/>
            <pc:sldMk cId="678027550" sldId="622"/>
            <ac:spMk id="3" creationId="{8E700A3B-0D2E-353F-E4A4-D6E714C2A3D0}"/>
          </ac:spMkLst>
        </pc:spChg>
        <pc:spChg chg="mod">
          <ac:chgData name="Vasia   Madesi" userId="S::vasia.madesi_yellowwindow.com#ext#@europeansf.onmicrosoft.com::16d47c5c-4b5a-452a-bc8a-bb2a63f077b9" providerId="AD" clId="Web-{0B5B5C13-3767-2D32-489F-0F720208FFB7}" dt="2026-05-19T21:09:25.737" v="22"/>
          <ac:spMkLst>
            <pc:docMk/>
            <pc:sldMk cId="678027550" sldId="622"/>
            <ac:spMk id="7" creationId="{57C18B31-D0D8-6AAE-0944-1C3333A4F00C}"/>
          </ac:spMkLst>
        </pc:spChg>
      </pc:sldChg>
    </pc:docChg>
  </pc:docChgLst>
  <pc:docChgLst>
    <pc:chgData name="Ana Belen Amil" userId="S::amila_ceu.edu#ext#@europeansf.onmicrosoft.com::0e1bd8f9-c563-47a5-bc01-6e2f34c0830b" providerId="AD" clId="Web-{CDF75F0A-0F4A-9859-9B92-F38E6029D342}"/>
    <pc:docChg chg="modSld">
      <pc:chgData name="Ana Belen Amil" userId="S::amila_ceu.edu#ext#@europeansf.onmicrosoft.com::0e1bd8f9-c563-47a5-bc01-6e2f34c0830b" providerId="AD" clId="Web-{CDF75F0A-0F4A-9859-9B92-F38E6029D342}" dt="2026-05-26T10:27:33.395" v="3" actId="20577"/>
      <pc:docMkLst>
        <pc:docMk/>
      </pc:docMkLst>
      <pc:sldChg chg="modNotes">
        <pc:chgData name="Ana Belen Amil" userId="S::amila_ceu.edu#ext#@europeansf.onmicrosoft.com::0e1bd8f9-c563-47a5-bc01-6e2f34c0830b" providerId="AD" clId="Web-{CDF75F0A-0F4A-9859-9B92-F38E6029D342}" dt="2026-05-26T10:27:24.785" v="2"/>
        <pc:sldMkLst>
          <pc:docMk/>
          <pc:sldMk cId="2323775357" sldId="397"/>
        </pc:sldMkLst>
      </pc:sldChg>
      <pc:sldChg chg="modSp">
        <pc:chgData name="Ana Belen Amil" userId="S::amila_ceu.edu#ext#@europeansf.onmicrosoft.com::0e1bd8f9-c563-47a5-bc01-6e2f34c0830b" providerId="AD" clId="Web-{CDF75F0A-0F4A-9859-9B92-F38E6029D342}" dt="2026-05-26T10:27:33.395" v="3" actId="20577"/>
        <pc:sldMkLst>
          <pc:docMk/>
          <pc:sldMk cId="1434796716" sldId="433"/>
        </pc:sldMkLst>
        <pc:spChg chg="mod">
          <ac:chgData name="Ana Belen Amil" userId="S::amila_ceu.edu#ext#@europeansf.onmicrosoft.com::0e1bd8f9-c563-47a5-bc01-6e2f34c0830b" providerId="AD" clId="Web-{CDF75F0A-0F4A-9859-9B92-F38E6029D342}" dt="2026-05-26T10:27:33.395" v="3" actId="20577"/>
          <ac:spMkLst>
            <pc:docMk/>
            <pc:sldMk cId="1434796716" sldId="433"/>
            <ac:spMk id="5" creationId="{768233C6-A890-5388-30A5-70A7EB390B5E}"/>
          </ac:spMkLst>
        </pc:spChg>
      </pc:sldChg>
    </pc:docChg>
  </pc:docChgLst>
  <pc:docChgLst>
    <pc:chgData clId="Web-{692DD49E-05F1-FD70-0F11-F73D84EB62A0}"/>
    <pc:docChg chg="modSld">
      <pc:chgData name="" userId="" providerId="" clId="Web-{692DD49E-05F1-FD70-0F11-F73D84EB62A0}" dt="2026-05-19T16:45:03.043" v="0"/>
      <pc:docMkLst>
        <pc:docMk/>
      </pc:docMkLst>
      <pc:sldChg chg="delSp">
        <pc:chgData name="" userId="" providerId="" clId="Web-{692DD49E-05F1-FD70-0F11-F73D84EB62A0}" dt="2026-05-19T16:45:03.043" v="0"/>
        <pc:sldMkLst>
          <pc:docMk/>
          <pc:sldMk cId="1900219768" sldId="37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D545DD6B-8B9E-6542-B9D8-9C1F4F618C33}"/>
              </a:ext>
            </a:extLst>
          </p:cNvPr>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fr-FR"/>
          </a:p>
        </p:txBody>
      </p:sp>
      <p:sp>
        <p:nvSpPr>
          <p:cNvPr id="3" name="Espace réservé de la date 2">
            <a:extLst>
              <a:ext uri="{FF2B5EF4-FFF2-40B4-BE49-F238E27FC236}">
                <a16:creationId xmlns:a16="http://schemas.microsoft.com/office/drawing/2014/main" id="{CA3FEA30-BC4C-994F-B889-93D5D297B2D0}"/>
              </a:ext>
            </a:extLst>
          </p:cNvPr>
          <p:cNvSpPr>
            <a:spLocks noGrp="1"/>
          </p:cNvSpPr>
          <p:nvPr>
            <p:ph type="dt" sz="quarter" idx="1"/>
          </p:nvPr>
        </p:nvSpPr>
        <p:spPr>
          <a:xfrm>
            <a:off x="4143587" y="0"/>
            <a:ext cx="3169920" cy="481727"/>
          </a:xfrm>
          <a:prstGeom prst="rect">
            <a:avLst/>
          </a:prstGeom>
        </p:spPr>
        <p:txBody>
          <a:bodyPr vert="horz" lIns="96661" tIns="48331" rIns="96661" bIns="48331" rtlCol="0"/>
          <a:lstStyle>
            <a:lvl1pPr algn="r">
              <a:defRPr sz="1300"/>
            </a:lvl1pPr>
          </a:lstStyle>
          <a:p>
            <a:fld id="{0FE86BD2-5E6F-9C4A-99AC-16E36CEFF90D}" type="datetimeFigureOut">
              <a:rPr lang="fr-FR" smtClean="0"/>
              <a:t>26/05/2026</a:t>
            </a:fld>
            <a:endParaRPr lang="fr-FR"/>
          </a:p>
        </p:txBody>
      </p:sp>
      <p:sp>
        <p:nvSpPr>
          <p:cNvPr id="4" name="Espace réservé du pied de page 3">
            <a:extLst>
              <a:ext uri="{FF2B5EF4-FFF2-40B4-BE49-F238E27FC236}">
                <a16:creationId xmlns:a16="http://schemas.microsoft.com/office/drawing/2014/main" id="{30E81971-FA2E-5547-9042-F8E6C23D427E}"/>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fr-FR"/>
          </a:p>
        </p:txBody>
      </p:sp>
      <p:sp>
        <p:nvSpPr>
          <p:cNvPr id="5" name="Espace réservé du numéro de diapositive 4">
            <a:extLst>
              <a:ext uri="{FF2B5EF4-FFF2-40B4-BE49-F238E27FC236}">
                <a16:creationId xmlns:a16="http://schemas.microsoft.com/office/drawing/2014/main" id="{1508A43C-14BB-3748-8C76-B0D47DF8CB2B}"/>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4257744E-A28D-CC45-B59D-2AA8FD0E764C}" type="slidenum">
              <a:rPr lang="fr-FR" smtClean="0"/>
              <a:t>‹#›</a:t>
            </a:fld>
            <a:endParaRPr lang="fr-FR"/>
          </a:p>
        </p:txBody>
      </p:sp>
    </p:spTree>
    <p:extLst>
      <p:ext uri="{BB962C8B-B14F-4D97-AF65-F5344CB8AC3E}">
        <p14:creationId xmlns:p14="http://schemas.microsoft.com/office/powerpoint/2010/main" val="25493888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b="0" i="0">
                <a:latin typeface="D-DIN" panose="020B0504030202030204" pitchFamily="34" charset="77"/>
              </a:defRPr>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b="0" i="0">
                <a:latin typeface="D-DIN" panose="020B0504030202030204" pitchFamily="34" charset="77"/>
              </a:defRPr>
            </a:lvl1pPr>
          </a:lstStyle>
          <a:p>
            <a:fld id="{108FFD40-13C9-7B48-A0BE-E251E1E33FE5}" type="datetimeFigureOut">
              <a:rPr lang="en-US" smtClean="0"/>
              <a:pPr/>
              <a:t>5/26/2026</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b="0" i="0">
                <a:latin typeface="D-DIN" panose="020B0504030202030204" pitchFamily="34" charset="77"/>
              </a:defRPr>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b="0" i="0">
                <a:latin typeface="D-DIN" panose="020B0504030202030204" pitchFamily="34" charset="77"/>
              </a:defRPr>
            </a:lvl1pPr>
          </a:lstStyle>
          <a:p>
            <a:fld id="{6F8E2375-F1B1-284C-A827-B0E603FDBDD8}" type="slidenum">
              <a:rPr lang="en-US" smtClean="0"/>
              <a:pPr/>
              <a:t>‹#›</a:t>
            </a:fld>
            <a:endParaRPr lang="en-US"/>
          </a:p>
        </p:txBody>
      </p:sp>
    </p:spTree>
    <p:extLst>
      <p:ext uri="{BB962C8B-B14F-4D97-AF65-F5344CB8AC3E}">
        <p14:creationId xmlns:p14="http://schemas.microsoft.com/office/powerpoint/2010/main" val="938444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D-DIN" panose="020B0504030202030204" pitchFamily="34" charset="77"/>
        <a:ea typeface="+mn-ea"/>
        <a:cs typeface="+mn-cs"/>
      </a:defRPr>
    </a:lvl1pPr>
    <a:lvl2pPr marL="457200" algn="l" defTabSz="914400" rtl="0" eaLnBrk="1" latinLnBrk="0" hangingPunct="1">
      <a:defRPr sz="1200" b="0" i="0" kern="1200">
        <a:solidFill>
          <a:schemeClr val="tx1"/>
        </a:solidFill>
        <a:latin typeface="D-DIN" panose="020B0504030202030204" pitchFamily="34" charset="77"/>
        <a:ea typeface="+mn-ea"/>
        <a:cs typeface="+mn-cs"/>
      </a:defRPr>
    </a:lvl2pPr>
    <a:lvl3pPr marL="914400" algn="l" defTabSz="914400" rtl="0" eaLnBrk="1" latinLnBrk="0" hangingPunct="1">
      <a:defRPr sz="1200" b="0" i="0" kern="1200">
        <a:solidFill>
          <a:schemeClr val="tx1"/>
        </a:solidFill>
        <a:latin typeface="D-DIN" panose="020B0504030202030204" pitchFamily="34" charset="77"/>
        <a:ea typeface="+mn-ea"/>
        <a:cs typeface="+mn-cs"/>
      </a:defRPr>
    </a:lvl3pPr>
    <a:lvl4pPr marL="1371600" algn="l" defTabSz="914400" rtl="0" eaLnBrk="1" latinLnBrk="0" hangingPunct="1">
      <a:defRPr sz="1200" b="0" i="0" kern="1200">
        <a:solidFill>
          <a:schemeClr val="tx1"/>
        </a:solidFill>
        <a:latin typeface="D-DIN" panose="020B0504030202030204" pitchFamily="34" charset="77"/>
        <a:ea typeface="+mn-ea"/>
        <a:cs typeface="+mn-cs"/>
      </a:defRPr>
    </a:lvl4pPr>
    <a:lvl5pPr marL="1828800" algn="l" defTabSz="914400" rtl="0" eaLnBrk="1" latinLnBrk="0" hangingPunct="1">
      <a:defRPr sz="1200" b="0" i="0" kern="1200">
        <a:solidFill>
          <a:schemeClr val="tx1"/>
        </a:solidFill>
        <a:latin typeface="D-DIN" panose="020B0504030202030204" pitchFamily="34" charset="77"/>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forms.gle/LZQCK1gdPUM9xaju8"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https://docs.google.com/forms/d/e/1FAIpQLSdRc_1mY0wG3azqi1zD6In8-7JIVhlEFlxNslPEqU6MyG4ORw/viewform?usp=sharing&amp;ouid=113231348984026712647</a:t>
            </a:r>
          </a:p>
          <a:p>
            <a:endParaRPr lang="en-US"/>
          </a:p>
          <a:p>
            <a:r>
              <a:rPr lang="en-US"/>
              <a:t>Answers: https://docs.google.com/forms/d/1WETmgCEEKnn9RrR-7lKgG6nUpKVmdQwUqalzx0T0gBg/edit</a:t>
            </a:r>
          </a:p>
        </p:txBody>
      </p:sp>
      <p:sp>
        <p:nvSpPr>
          <p:cNvPr id="4" name="Slide Number Placeholder 3"/>
          <p:cNvSpPr>
            <a:spLocks noGrp="1"/>
          </p:cNvSpPr>
          <p:nvPr>
            <p:ph type="sldNum" sz="quarter" idx="5"/>
          </p:nvPr>
        </p:nvSpPr>
        <p:spPr/>
        <p:txBody>
          <a:bodyPr/>
          <a:lstStyle/>
          <a:p>
            <a:fld id="{6F8E2375-F1B1-284C-A827-B0E603FDBDD8}" type="slidenum">
              <a:rPr lang="en-US" smtClean="0"/>
              <a:pPr/>
              <a:t>7</a:t>
            </a:fld>
            <a:endParaRPr lang="en-US"/>
          </a:p>
        </p:txBody>
      </p:sp>
    </p:spTree>
    <p:extLst>
      <p:ext uri="{BB962C8B-B14F-4D97-AF65-F5344CB8AC3E}">
        <p14:creationId xmlns:p14="http://schemas.microsoft.com/office/powerpoint/2010/main" val="31491740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latin typeface="D-DIN"/>
              </a:rPr>
              <a:t>Lastly, </a:t>
            </a:r>
            <a:r>
              <a:rPr lang="en-GB" dirty="0">
                <a:effectLst/>
                <a:latin typeface="D-DIN"/>
              </a:rPr>
              <a:t>be safe. Take action only </a:t>
            </a:r>
            <a:r>
              <a:rPr lang="en-GB" b="1" dirty="0">
                <a:effectLst/>
                <a:latin typeface="D-DIN"/>
              </a:rPr>
              <a:t>when</a:t>
            </a:r>
            <a:r>
              <a:rPr lang="en-GB" dirty="0">
                <a:effectLst/>
                <a:latin typeface="D-DIN"/>
              </a:rPr>
              <a:t> you feel that it is safe to do so. </a:t>
            </a:r>
            <a:r>
              <a:rPr lang="en-GB" dirty="0">
                <a:latin typeface="D-DIN"/>
              </a:rPr>
              <a:t>It is important to determine as a </a:t>
            </a:r>
            <a:r>
              <a:rPr lang="en-GB" i="1" dirty="0">
                <a:latin typeface="D-DIN"/>
              </a:rPr>
              <a:t>bystander </a:t>
            </a:r>
            <a:r>
              <a:rPr lang="en-GB" dirty="0">
                <a:latin typeface="D-DIN"/>
              </a:rPr>
              <a:t>whether there is a safe and reasonable way to intervene, and to act in a way to assist a person whether it is during, or after an incident takes place.  </a:t>
            </a:r>
            <a:endParaRPr lang="en-GB" dirty="0">
              <a:effectLst/>
              <a:latin typeface="D-DIN"/>
            </a:endParaRPr>
          </a:p>
          <a:p>
            <a:pPr algn="just"/>
            <a:r>
              <a:rPr lang="en-GB" dirty="0">
                <a:effectLst/>
                <a:latin typeface="D-DIN"/>
              </a:rPr>
              <a:t>Today, we are going to present the 5D methods of intervention which you can choose to intervene.</a:t>
            </a:r>
            <a:r>
              <a:rPr lang="en-GB" dirty="0">
                <a:latin typeface="D-DIN"/>
              </a:rPr>
              <a:t> </a:t>
            </a:r>
            <a:r>
              <a:rPr lang="en-GB" dirty="0">
                <a:effectLst/>
                <a:latin typeface="D-DIN"/>
              </a:rPr>
              <a:t>We are going to discuss this tool after </a:t>
            </a:r>
            <a:r>
              <a:rPr lang="en-GB" dirty="0">
                <a:latin typeface="D-DIN"/>
              </a:rPr>
              <a:t>a 10 minute </a:t>
            </a:r>
            <a:r>
              <a:rPr lang="en-GB" dirty="0">
                <a:effectLst/>
                <a:latin typeface="D-DIN"/>
              </a:rPr>
              <a:t>break</a:t>
            </a:r>
            <a:r>
              <a:rPr lang="en-GB" dirty="0">
                <a:latin typeface="D-DIN"/>
              </a:rPr>
              <a:t>. </a:t>
            </a:r>
            <a:endParaRPr lang="en-GB" dirty="0">
              <a:effectLst/>
              <a:latin typeface="D-DIN"/>
            </a:endParaRPr>
          </a:p>
          <a:p>
            <a:endParaRPr lang="en-GB" sz="1900" dirty="0">
              <a:latin typeface="Calibri"/>
              <a:cs typeface="Calibri"/>
            </a:endParaRPr>
          </a:p>
        </p:txBody>
      </p:sp>
      <p:sp>
        <p:nvSpPr>
          <p:cNvPr id="4" name="Slide Number Placeholder 3"/>
          <p:cNvSpPr>
            <a:spLocks noGrp="1"/>
          </p:cNvSpPr>
          <p:nvPr>
            <p:ph type="sldNum" sz="quarter" idx="5"/>
          </p:nvPr>
        </p:nvSpPr>
        <p:spPr/>
        <p:txBody>
          <a:bodyPr/>
          <a:lstStyle/>
          <a:p>
            <a:pPr defTabSz="966538">
              <a:defRPr/>
            </a:pPr>
            <a:fld id="{6F8E2375-F1B1-284C-A827-B0E603FDBDD8}" type="slidenum">
              <a:rPr lang="en-US">
                <a:solidFill>
                  <a:prstClr val="black"/>
                </a:solidFill>
              </a:rPr>
              <a:pPr defTabSz="966538">
                <a:defRPr/>
              </a:pPr>
              <a:t>20</a:t>
            </a:fld>
            <a:endParaRPr lang="en-US">
              <a:solidFill>
                <a:prstClr val="black"/>
              </a:solidFill>
            </a:endParaRPr>
          </a:p>
        </p:txBody>
      </p:sp>
    </p:spTree>
    <p:extLst>
      <p:ext uri="{BB962C8B-B14F-4D97-AF65-F5344CB8AC3E}">
        <p14:creationId xmlns:p14="http://schemas.microsoft.com/office/powerpoint/2010/main" val="27214699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416335-9541-6DB2-14DF-7778FB1BF0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329BB7-7C4F-7FA8-2C74-E2D4C18375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B53958-66CB-13F0-1CC0-C6D4263EA06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095A83A-0906-D59C-6F6C-4EB7BA24DB3B}"/>
              </a:ext>
            </a:extLst>
          </p:cNvPr>
          <p:cNvSpPr>
            <a:spLocks noGrp="1"/>
          </p:cNvSpPr>
          <p:nvPr>
            <p:ph type="sldNum" sz="quarter" idx="5"/>
          </p:nvPr>
        </p:nvSpPr>
        <p:spPr/>
        <p:txBody>
          <a:bodyPr/>
          <a:lstStyle/>
          <a:p>
            <a:fld id="{6F8E2375-F1B1-284C-A827-B0E603FDBDD8}" type="slidenum">
              <a:rPr lang="en-US" smtClean="0"/>
              <a:pPr/>
              <a:t>21</a:t>
            </a:fld>
            <a:endParaRPr lang="en-US"/>
          </a:p>
        </p:txBody>
      </p:sp>
    </p:spTree>
    <p:extLst>
      <p:ext uri="{BB962C8B-B14F-4D97-AF65-F5344CB8AC3E}">
        <p14:creationId xmlns:p14="http://schemas.microsoft.com/office/powerpoint/2010/main" val="4268869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defRPr/>
            </a:pPr>
            <a:r>
              <a:rPr lang="en-US">
                <a:effectLst/>
                <a:latin typeface="D-DIN"/>
              </a:rPr>
              <a:t>The 5Ds are different methods of intervention that you can use to support someone who is being harassed. This method is developed by </a:t>
            </a:r>
            <a:r>
              <a:rPr lang="en-US">
                <a:latin typeface="D-DIN"/>
              </a:rPr>
              <a:t>the non profit </a:t>
            </a:r>
            <a:r>
              <a:rPr lang="en-US" err="1">
                <a:latin typeface="D-DIN"/>
              </a:rPr>
              <a:t>organisation</a:t>
            </a:r>
            <a:r>
              <a:rPr lang="en-US">
                <a:latin typeface="D-DIN"/>
              </a:rPr>
              <a:t>, </a:t>
            </a:r>
            <a:r>
              <a:rPr lang="en-US">
                <a:effectLst/>
                <a:latin typeface="D-DIN"/>
              </a:rPr>
              <a:t>Right To Be</a:t>
            </a:r>
            <a:r>
              <a:rPr lang="en-US">
                <a:latin typeface="D-DIN"/>
              </a:rPr>
              <a:t>.</a:t>
            </a:r>
          </a:p>
          <a:p>
            <a:pPr algn="just">
              <a:defRPr/>
            </a:pPr>
            <a:r>
              <a:rPr lang="en-US">
                <a:latin typeface="D-DIN"/>
              </a:rPr>
              <a:t>The 5Ds: Distract, Delegate, Document, Delay and Direct will be presented in detail followed by a short exercise</a:t>
            </a:r>
            <a:r>
              <a:rPr lang="en-US">
                <a:effectLst/>
                <a:latin typeface="D-DIN"/>
              </a:rPr>
              <a:t>.</a:t>
            </a:r>
          </a:p>
          <a:p>
            <a:endParaRPr lang="en-US" sz="1900">
              <a:latin typeface="Calibri"/>
              <a:cs typeface="Calibri"/>
            </a:endParaRPr>
          </a:p>
        </p:txBody>
      </p:sp>
      <p:sp>
        <p:nvSpPr>
          <p:cNvPr id="4" name="Slide Number Placeholder 3"/>
          <p:cNvSpPr>
            <a:spLocks noGrp="1"/>
          </p:cNvSpPr>
          <p:nvPr>
            <p:ph type="sldNum" sz="quarter" idx="5"/>
          </p:nvPr>
        </p:nvSpPr>
        <p:spPr/>
        <p:txBody>
          <a:bodyPr/>
          <a:lstStyle/>
          <a:p>
            <a:pPr defTabSz="966538">
              <a:defRPr/>
            </a:pPr>
            <a:fld id="{6F8E2375-F1B1-284C-A827-B0E603FDBDD8}" type="slidenum">
              <a:rPr lang="en-US">
                <a:solidFill>
                  <a:prstClr val="black"/>
                </a:solidFill>
              </a:rPr>
              <a:pPr defTabSz="966538">
                <a:defRPr/>
              </a:pPr>
              <a:t>22</a:t>
            </a:fld>
            <a:endParaRPr lang="en-US">
              <a:solidFill>
                <a:prstClr val="black"/>
              </a:solidFill>
            </a:endParaRPr>
          </a:p>
        </p:txBody>
      </p:sp>
    </p:spTree>
    <p:extLst>
      <p:ext uri="{BB962C8B-B14F-4D97-AF65-F5344CB8AC3E}">
        <p14:creationId xmlns:p14="http://schemas.microsoft.com/office/powerpoint/2010/main" val="36319154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defRPr/>
            </a:pPr>
            <a:r>
              <a:rPr lang="en-US" dirty="0"/>
              <a:t>[the trainer encourages participants to think of examples that they can relate to, while we are presenting the tool]</a:t>
            </a:r>
          </a:p>
          <a:p>
            <a:pPr algn="just">
              <a:defRPr/>
            </a:pPr>
            <a:r>
              <a:rPr lang="en-US" dirty="0">
                <a:latin typeface="D-DIN"/>
              </a:rPr>
              <a:t>Starting with Distract: </a:t>
            </a:r>
          </a:p>
          <a:p>
            <a:pPr algn="just">
              <a:defRPr/>
            </a:pPr>
            <a:r>
              <a:rPr lang="en-US" dirty="0">
                <a:effectLst/>
              </a:rPr>
              <a:t>Distraction is a subtle and creative way to intervene. Its aim is simply to derail the incident of harassment by interrupting it. The keys to good Distraction are:</a:t>
            </a:r>
            <a:r>
              <a:rPr lang="en-US" dirty="0"/>
              <a:t> </a:t>
            </a:r>
            <a:endParaRPr lang="en-US" dirty="0">
              <a:effectLst/>
            </a:endParaRPr>
          </a:p>
          <a:p>
            <a:pPr algn="just">
              <a:defRPr/>
            </a:pPr>
            <a:r>
              <a:rPr lang="en-US" dirty="0">
                <a:effectLst/>
              </a:rPr>
              <a:t>1. Ignore the person who is harassing, and engage directly with the person who is being harassed.</a:t>
            </a:r>
            <a:r>
              <a:rPr lang="en-US" dirty="0"/>
              <a:t>  </a:t>
            </a:r>
            <a:endParaRPr lang="en-US" dirty="0">
              <a:effectLst/>
            </a:endParaRPr>
          </a:p>
          <a:p>
            <a:pPr algn="just">
              <a:defRPr/>
            </a:pPr>
            <a:r>
              <a:rPr lang="en-US" dirty="0">
                <a:effectLst/>
                <a:latin typeface="D-DIN"/>
              </a:rPr>
              <a:t>2. Don’t talk about or refer to the harassment that’s happening. Instead, talk about something completely unrelated.</a:t>
            </a:r>
            <a:r>
              <a:rPr lang="en-US" dirty="0">
                <a:latin typeface="D-DIN"/>
              </a:rPr>
              <a:t> </a:t>
            </a:r>
            <a:endParaRPr lang="en-US" dirty="0">
              <a:effectLst/>
              <a:latin typeface="D-DIN"/>
            </a:endParaRPr>
          </a:p>
          <a:p>
            <a:pPr algn="just"/>
            <a:r>
              <a:rPr lang="en-US" b="1" dirty="0"/>
              <a:t>Example for staff: </a:t>
            </a:r>
            <a:r>
              <a:rPr lang="en-US" dirty="0"/>
              <a:t>Imagine a staff member witnessing a colleague making derogatory comments about a student's appearance in a public setting. Instead of openly addressing the colleague's behavior, the staff member could approach the student and start a conversation about an upcoming academic event or an interesting research topic. By redirecting the attention away from the harassment and engaging directly with the student, the staff member effectively distracts from the negative encounter while offering support and solidarity to the student.</a:t>
            </a:r>
          </a:p>
          <a:p>
            <a:pPr algn="just"/>
            <a:r>
              <a:rPr lang="en-US" b="1" dirty="0"/>
              <a:t>Example for students: </a:t>
            </a:r>
            <a:r>
              <a:rPr lang="en-US" dirty="0"/>
              <a:t>Let's say a student notices another student being subjected to persistent unwanted advances from a peer in a library study area. Rather than confronting the harasser directly, the intervening student could approach the targeted student and strike up a conversation about a shared academic interest, ask for help with a class assignment, or discuss a relevant current event or pretend that you know them and you haven’t seen them for so long. By focusing on an unrelated topic, the intervening student provides a momentary distraction from the harassment, allowing the targeted student to feel supported and potentially diffuse the situation without drawing unnecessary attention or escalating conflict.</a:t>
            </a:r>
          </a:p>
          <a:p>
            <a:pPr algn="just">
              <a:defRPr/>
            </a:pPr>
            <a:r>
              <a:rPr lang="en-US" b="1" dirty="0">
                <a:effectLst/>
              </a:rPr>
              <a:t>The power of Distraction is that no one has to know you are actually intervening in harassment!</a:t>
            </a:r>
            <a:r>
              <a:rPr lang="en-US" dirty="0">
                <a:effectLst/>
              </a:rPr>
              <a:t> If it seems like the person doing the harassing might escalate their behavior if you speak out openly against it, then Distraction can be a great, subtle option for you.</a:t>
            </a:r>
            <a:r>
              <a:rPr lang="en-US" dirty="0"/>
              <a:t> </a:t>
            </a:r>
          </a:p>
          <a:p>
            <a:pPr algn="just">
              <a:defRPr/>
            </a:pPr>
            <a:br>
              <a:rPr lang="en-US" dirty="0"/>
            </a:br>
            <a:endParaRPr lang="en-US" dirty="0">
              <a:effectLst/>
            </a:endParaRPr>
          </a:p>
          <a:p>
            <a:r>
              <a:rPr lang="en-US" sz="1900" dirty="0">
                <a:latin typeface="Calibri"/>
                <a:cs typeface="Calibri"/>
              </a:rPr>
              <a:t>----------------------------------------------------------</a:t>
            </a:r>
          </a:p>
          <a:p>
            <a:r>
              <a:rPr lang="en-US" sz="2000" b="1" dirty="0"/>
              <a:t>The case for waiting for a clear signal</a:t>
            </a:r>
          </a:p>
          <a:p>
            <a:r>
              <a:rPr lang="en-US" sz="2000" dirty="0"/>
              <a:t>Respecting autonomy matters. The person in that situation is an adult who may have a complex read of what's happening that you don't have access to. She may know that intervening will make things worse for her later. She may not want to be "rescued" in a way that infantilizes her or takes control away from her. Some practitioners argue that intervening without a signal can actually </a:t>
            </a:r>
            <a:r>
              <a:rPr lang="en-US" sz="2000" i="1" dirty="0"/>
              <a:t>increase</a:t>
            </a:r>
            <a:r>
              <a:rPr lang="en-US" sz="2000" dirty="0"/>
              <a:t> danger if the aggressor redirects anger at the target after the bystander leaves. There's also the real risk of misreading a heated but mutually engaged argument and embarrassing everyone involved.</a:t>
            </a:r>
          </a:p>
          <a:p>
            <a:r>
              <a:rPr lang="en-US" sz="2000" b="1" dirty="0"/>
              <a:t>The case against waiting</a:t>
            </a:r>
          </a:p>
          <a:p>
            <a:r>
              <a:rPr lang="en-US" sz="2000" dirty="0"/>
              <a:t>The problem with "wait for a signal" is that it places the burden on the person who is already under stress, afraid, and potentially calculating exactly how to manage a volatile situation — which leaves very little bandwidth to also send legible distress signals to strangers. Victims of intimate partner violence are often expert at minimizing visible signs of distress precisely </a:t>
            </a:r>
            <a:r>
              <a:rPr lang="en-US" sz="2000" i="1" dirty="0"/>
              <a:t>because</a:t>
            </a:r>
            <a:r>
              <a:rPr lang="en-US" sz="2000" dirty="0"/>
              <a:t> showing fear escalates things. A clear signal may never come, or may come too late.</a:t>
            </a:r>
          </a:p>
          <a:p>
            <a:r>
              <a:rPr lang="en-US" sz="2000" dirty="0"/>
              <a:t>There's also an asymmetry of costs worth considering: if you intervene and misread the situation, the cost is some awkwardness. If you don't intervene and the situation escalates, the cost is potentially very serious harm. Those aren't equivalent.</a:t>
            </a:r>
          </a:p>
          <a:p>
            <a:r>
              <a:rPr lang="en-US" sz="2000" b="1" dirty="0"/>
              <a:t>What most current guidance actually recommends</a:t>
            </a:r>
          </a:p>
          <a:p>
            <a:r>
              <a:rPr lang="en-US" sz="2000" dirty="0"/>
              <a:t>The field has largely moved away from "wait for a signal" toward </a:t>
            </a:r>
            <a:r>
              <a:rPr lang="en-US" sz="2000" b="1" dirty="0"/>
              <a:t>low-stakes, non-confrontational intervention that doesn't require certainty.</a:t>
            </a:r>
            <a:r>
              <a:rPr lang="en-US" sz="2000" dirty="0"/>
              <a:t> The key insight is that you don't need to be sure in order to act — you just need to act in a way that is </a:t>
            </a:r>
            <a:r>
              <a:rPr lang="en-US" sz="2000" i="1" dirty="0"/>
              <a:t>reversible and minimally intrusive.</a:t>
            </a:r>
            <a:endParaRPr lang="en-US" sz="2000" dirty="0"/>
          </a:p>
          <a:p>
            <a:r>
              <a:rPr lang="en-US" sz="2000" dirty="0"/>
              <a:t>This is where </a:t>
            </a:r>
            <a:r>
              <a:rPr lang="en-US" sz="2000" b="1" dirty="0"/>
              <a:t>Distract</a:t>
            </a:r>
            <a:r>
              <a:rPr lang="en-US" sz="2000" dirty="0"/>
              <a:t> becomes especially useful in exactly this scenario. You don't need to diagnose the situation correctly. You approach her (not him), pretend you know her, and give her an exit if she wants one. If she says "I'm fine, I don't know you" — fine, you apologize and walk away. If she takes the opening — she needed it. The intervention itself contains the diagnostic: her response tells you whether help was wanted.</a:t>
            </a:r>
          </a:p>
          <a:p>
            <a:r>
              <a:rPr lang="en-US" sz="2000" b="1" dirty="0"/>
              <a:t>The bottom line</a:t>
            </a:r>
          </a:p>
          <a:p>
            <a:r>
              <a:rPr lang="en-US" sz="2000" dirty="0"/>
              <a:t>The question isn't really </a:t>
            </a:r>
            <a:r>
              <a:rPr lang="en-US" sz="2000" i="1" dirty="0"/>
              <a:t>intervene vs. don't intervene</a:t>
            </a:r>
            <a:r>
              <a:rPr lang="en-US" sz="2000" dirty="0"/>
              <a:t> — it's </a:t>
            </a:r>
            <a:r>
              <a:rPr lang="en-US" sz="2000" b="1" dirty="0"/>
              <a:t>what kind of intervention doesn't require certainty and doesn't remove her agency.</a:t>
            </a:r>
            <a:r>
              <a:rPr lang="en-US" sz="2000" dirty="0"/>
              <a:t> Distract does this well. Direct confrontation of the aggressor does it less well, because it's harder to walk back and can escalate.</a:t>
            </a:r>
          </a:p>
          <a:p>
            <a:r>
              <a:rPr lang="en-US" sz="2000" dirty="0"/>
              <a:t>So: don't wait for a clear signal before </a:t>
            </a:r>
            <a:r>
              <a:rPr lang="en-US" sz="2000" i="1" dirty="0"/>
              <a:t>doing anything.</a:t>
            </a:r>
            <a:r>
              <a:rPr lang="en-US" sz="2000" dirty="0"/>
              <a:t> But be thoughtful about </a:t>
            </a:r>
            <a:r>
              <a:rPr lang="en-US" sz="2000" i="1" dirty="0"/>
              <a:t>what</a:t>
            </a:r>
            <a:r>
              <a:rPr lang="en-US" sz="2000" dirty="0"/>
              <a:t> you do — choose methods that give her the choice about whether to accept help, rather than making that choice for her.</a:t>
            </a:r>
          </a:p>
          <a:p>
            <a:endParaRPr lang="en-US" sz="1900" dirty="0">
              <a:latin typeface="Calibri"/>
              <a:cs typeface="Calibri"/>
            </a:endParaRPr>
          </a:p>
        </p:txBody>
      </p:sp>
      <p:sp>
        <p:nvSpPr>
          <p:cNvPr id="4" name="Slide Number Placeholder 3"/>
          <p:cNvSpPr>
            <a:spLocks noGrp="1"/>
          </p:cNvSpPr>
          <p:nvPr>
            <p:ph type="sldNum" sz="quarter" idx="5"/>
          </p:nvPr>
        </p:nvSpPr>
        <p:spPr/>
        <p:txBody>
          <a:bodyPr/>
          <a:lstStyle/>
          <a:p>
            <a:pPr defTabSz="966538">
              <a:defRPr/>
            </a:pPr>
            <a:fld id="{6F8E2375-F1B1-284C-A827-B0E603FDBDD8}" type="slidenum">
              <a:rPr lang="en-US">
                <a:solidFill>
                  <a:prstClr val="black"/>
                </a:solidFill>
              </a:rPr>
              <a:pPr defTabSz="966538">
                <a:defRPr/>
              </a:pPr>
              <a:t>23</a:t>
            </a:fld>
            <a:endParaRPr lang="en-US">
              <a:solidFill>
                <a:prstClr val="black"/>
              </a:solidFill>
            </a:endParaRPr>
          </a:p>
        </p:txBody>
      </p:sp>
    </p:spTree>
    <p:extLst>
      <p:ext uri="{BB962C8B-B14F-4D97-AF65-F5344CB8AC3E}">
        <p14:creationId xmlns:p14="http://schemas.microsoft.com/office/powerpoint/2010/main" val="29514338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a:effectLst/>
                <a:latin typeface="D-DIN"/>
              </a:rPr>
              <a:t>Delegation is asking a third party for help with intervening in harassment. The keys to Delegation are:</a:t>
            </a:r>
          </a:p>
          <a:p>
            <a:pPr algn="just"/>
            <a:r>
              <a:rPr lang="en-US">
                <a:effectLst/>
                <a:latin typeface="D-DIN"/>
              </a:rPr>
              <a:t>1. Look for a Delegate who is ready and willing to help. Often, a great choice is the person right next to you.</a:t>
            </a:r>
          </a:p>
          <a:p>
            <a:pPr algn="just"/>
            <a:r>
              <a:rPr lang="en-US">
                <a:effectLst/>
                <a:latin typeface="D-DIN"/>
              </a:rPr>
              <a:t>2. When you Delegate someone to help you, try to tell them as clearly as possible what you’re witnessing and how you’d like them to help</a:t>
            </a:r>
          </a:p>
          <a:p>
            <a:pPr algn="just"/>
            <a:r>
              <a:rPr lang="en-US">
                <a:effectLst/>
                <a:latin typeface="D-DIN"/>
              </a:rPr>
              <a:t>Here are examples of what you can do:</a:t>
            </a:r>
          </a:p>
          <a:p>
            <a:pPr algn="just"/>
            <a:r>
              <a:rPr lang="en-US">
                <a:effectLst/>
                <a:latin typeface="D-DIN"/>
              </a:rPr>
              <a:t>– Say to your Delegate: “I think the person with the red hat is making the one in the blue jacket uncomfortable. Can you help me get them out of the situation? Can you Distract by standing in between the two while I go ask if ‘Blue Jacket’ is okay?”</a:t>
            </a:r>
          </a:p>
          <a:p>
            <a:pPr algn="just"/>
            <a:r>
              <a:rPr lang="en-US">
                <a:effectLst/>
                <a:latin typeface="D-DIN"/>
              </a:rPr>
              <a:t>– Speak to someone near you who also notices what’s happening and might be in a better position to intervene. Work together to come up with a plan to intervene.</a:t>
            </a:r>
          </a:p>
          <a:p>
            <a:pPr algn="just"/>
            <a:r>
              <a:rPr lang="en-US" b="1" dirty="0">
                <a:effectLst/>
                <a:latin typeface="D-DIN"/>
              </a:rPr>
              <a:t>Sometimes people wonder: “Can I Delegate the police to intervene in harassment?”</a:t>
            </a:r>
            <a:r>
              <a:rPr lang="en-US">
                <a:effectLst/>
                <a:latin typeface="D-DIN"/>
              </a:rPr>
              <a:t> </a:t>
            </a:r>
            <a:r>
              <a:rPr lang="en-US">
                <a:latin typeface="D-DIN"/>
              </a:rPr>
              <a:t>the </a:t>
            </a:r>
            <a:r>
              <a:rPr lang="en-US">
                <a:effectLst/>
                <a:latin typeface="D-DIN"/>
              </a:rPr>
              <a:t>response </a:t>
            </a:r>
            <a:r>
              <a:rPr lang="en-US">
                <a:latin typeface="D-DIN"/>
              </a:rPr>
              <a:t>according to Right to Be </a:t>
            </a:r>
            <a:r>
              <a:rPr lang="en-US">
                <a:effectLst/>
                <a:latin typeface="D-DIN"/>
              </a:rPr>
              <a:t>is that you should not contact the police unless you’ve checked with the person being harassed and they’ve explicitly asked you to call the police on their behalf. This is because some people may not be comfortable or safe with the involvement of law enforcement. For many people and communities, a history of mistreatment and violent escalation by law enforcement has led to fear and mistrust of police involvement. There are many people – for instance communities of color – who may rightfully feel unsafe in the hands of police. Join one of our free, virtual bystander intervention trainings to get more depth and context on our stance than we can share in this resource.</a:t>
            </a:r>
          </a:p>
          <a:p>
            <a:pPr>
              <a:lnSpc>
                <a:spcPct val="107000"/>
              </a:lnSpc>
              <a:spcAft>
                <a:spcPts val="846"/>
              </a:spcAft>
            </a:pPr>
            <a:endParaRPr lang="en-US" sz="1900" dirty="0">
              <a:latin typeface="Calibri"/>
              <a:cs typeface="Calibri"/>
            </a:endParaRPr>
          </a:p>
        </p:txBody>
      </p:sp>
      <p:sp>
        <p:nvSpPr>
          <p:cNvPr id="4" name="Slide Number Placeholder 3"/>
          <p:cNvSpPr>
            <a:spLocks noGrp="1"/>
          </p:cNvSpPr>
          <p:nvPr>
            <p:ph type="sldNum" sz="quarter" idx="5"/>
          </p:nvPr>
        </p:nvSpPr>
        <p:spPr/>
        <p:txBody>
          <a:bodyPr/>
          <a:lstStyle/>
          <a:p>
            <a:pPr defTabSz="966538">
              <a:defRPr/>
            </a:pPr>
            <a:fld id="{6F8E2375-F1B1-284C-A827-B0E603FDBDD8}" type="slidenum">
              <a:rPr lang="en-US">
                <a:solidFill>
                  <a:prstClr val="black"/>
                </a:solidFill>
              </a:rPr>
              <a:pPr defTabSz="966538">
                <a:defRPr/>
              </a:pPr>
              <a:t>24</a:t>
            </a:fld>
            <a:endParaRPr lang="en-US">
              <a:solidFill>
                <a:prstClr val="black"/>
              </a:solidFill>
            </a:endParaRPr>
          </a:p>
        </p:txBody>
      </p:sp>
    </p:spTree>
    <p:extLst>
      <p:ext uri="{BB962C8B-B14F-4D97-AF65-F5344CB8AC3E}">
        <p14:creationId xmlns:p14="http://schemas.microsoft.com/office/powerpoint/2010/main" val="19980052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a:t>The next D is documentation: </a:t>
            </a:r>
            <a:r>
              <a:rPr lang="en-US">
                <a:effectLst/>
              </a:rPr>
              <a:t>Documentation involves either recording or taking notes on an instance of harassment. It can be really helpful to record an incident of harassment, but there are some keys for safely and responsibly documenting harassment:</a:t>
            </a:r>
          </a:p>
          <a:p>
            <a:pPr algn="just"/>
            <a:r>
              <a:rPr lang="en-US" b="1">
                <a:effectLst/>
              </a:rPr>
              <a:t>1. Assess the situation. </a:t>
            </a:r>
            <a:r>
              <a:rPr lang="en-US">
                <a:effectLst/>
              </a:rPr>
              <a:t>Is anyone helping the person being harassed? If not, use another of the 5Ds. Recording someone’s experience of harm without ensuring they’re already receiving help can just create further trauma for them. If someone else is already helping out: assess your own safety, and if you are safe, begin documenting.</a:t>
            </a:r>
            <a:r>
              <a:rPr lang="en-US"/>
              <a:t> </a:t>
            </a:r>
            <a:endParaRPr lang="en-US">
              <a:effectLst/>
            </a:endParaRPr>
          </a:p>
          <a:p>
            <a:pPr algn="just"/>
            <a:r>
              <a:rPr lang="en-US" b="1">
                <a:effectLst/>
              </a:rPr>
              <a:t>2. ALWAYS ask the person who was harassed what they want to do with your recording and/or notes</a:t>
            </a:r>
            <a:r>
              <a:rPr lang="en-US">
                <a:effectLst/>
              </a:rPr>
              <a:t>. NEVER post it online or use it without their permission.</a:t>
            </a:r>
            <a:r>
              <a:rPr lang="en-US"/>
              <a:t> </a:t>
            </a:r>
            <a:endParaRPr lang="en-US">
              <a:effectLst/>
            </a:endParaRPr>
          </a:p>
          <a:p>
            <a:pPr algn="just"/>
            <a:r>
              <a:rPr lang="en-US">
                <a:effectLst/>
                <a:latin typeface="D-DIN"/>
              </a:rPr>
              <a:t>There are several reasons for #2. First, the experience of harassment could very well be traumatic for the person who was harmed. Posting another person’s traumatic experience anywhere without their consent is no way to be an effective or helpful bystander. Being harassed or violated is already a disempowering experience, and if we </a:t>
            </a:r>
            <a:r>
              <a:rPr lang="en-US" err="1">
                <a:latin typeface="D-DIN"/>
              </a:rPr>
              <a:t>publicise</a:t>
            </a:r>
            <a:r>
              <a:rPr lang="en-US">
                <a:latin typeface="D-DIN"/>
              </a:rPr>
              <a:t> </a:t>
            </a:r>
            <a:r>
              <a:rPr lang="en-US">
                <a:effectLst/>
                <a:latin typeface="D-DIN"/>
              </a:rPr>
              <a:t>an image or footage of a person being harmed without their consent, it can make them feel even more powerless. If the documentation goes viral online, it can make that person visible in a way they may not want to be.</a:t>
            </a:r>
            <a:r>
              <a:rPr lang="en-US">
                <a:latin typeface="D-DIN"/>
              </a:rPr>
              <a:t> </a:t>
            </a:r>
            <a:endParaRPr lang="en-US">
              <a:effectLst/>
              <a:latin typeface="D-DIN"/>
            </a:endParaRPr>
          </a:p>
          <a:p>
            <a:pPr algn="just"/>
            <a:r>
              <a:rPr lang="en-US">
                <a:effectLst/>
                <a:latin typeface="D-DIN"/>
              </a:rPr>
              <a:t>Also, if we </a:t>
            </a:r>
            <a:r>
              <a:rPr lang="en-US" err="1">
                <a:latin typeface="D-DIN"/>
              </a:rPr>
              <a:t>publicise</a:t>
            </a:r>
            <a:r>
              <a:rPr lang="en-US">
                <a:latin typeface="D-DIN"/>
              </a:rPr>
              <a:t> </a:t>
            </a:r>
            <a:r>
              <a:rPr lang="en-US">
                <a:effectLst/>
                <a:latin typeface="D-DIN"/>
              </a:rPr>
              <a:t>footage of someone being harassed in a way that is illegal, we can open a host of legal issues for that person without their consent. Our action may force them to engage with the legal system in a way that they’re not comfortable with.</a:t>
            </a:r>
          </a:p>
          <a:p>
            <a:pPr>
              <a:lnSpc>
                <a:spcPct val="107000"/>
              </a:lnSpc>
              <a:spcAft>
                <a:spcPts val="846"/>
              </a:spcAft>
            </a:pPr>
            <a:endParaRPr lang="en-US" sz="1900" dirty="0">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pPr defTabSz="966538">
              <a:defRPr/>
            </a:pPr>
            <a:fld id="{6F8E2375-F1B1-284C-A827-B0E603FDBDD8}" type="slidenum">
              <a:rPr lang="en-US">
                <a:solidFill>
                  <a:prstClr val="black"/>
                </a:solidFill>
              </a:rPr>
              <a:pPr defTabSz="966538">
                <a:defRPr/>
              </a:pPr>
              <a:t>25</a:t>
            </a:fld>
            <a:endParaRPr lang="en-US">
              <a:solidFill>
                <a:prstClr val="black"/>
              </a:solidFill>
            </a:endParaRPr>
          </a:p>
        </p:txBody>
      </p:sp>
    </p:spTree>
    <p:extLst>
      <p:ext uri="{BB962C8B-B14F-4D97-AF65-F5344CB8AC3E}">
        <p14:creationId xmlns:p14="http://schemas.microsoft.com/office/powerpoint/2010/main" val="35666714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defRPr/>
            </a:pPr>
            <a:r>
              <a:rPr lang="en-GB">
                <a:latin typeface="D-DIN"/>
              </a:rPr>
              <a:t>As for delay, e</a:t>
            </a:r>
            <a:r>
              <a:rPr lang="en-US" err="1">
                <a:latin typeface="D-DIN"/>
              </a:rPr>
              <a:t>ven</a:t>
            </a:r>
            <a:r>
              <a:rPr lang="en-US">
                <a:latin typeface="D-DIN"/>
              </a:rPr>
              <a:t> </a:t>
            </a:r>
            <a:r>
              <a:rPr lang="en-US">
                <a:effectLst/>
                <a:latin typeface="D-DIN"/>
              </a:rPr>
              <a:t>if we can’t act in the moment, we can still make a difference for someone who’s been harassed by checking in on them after the fact. Many types of harassment happen in passing or very quickly, and it’s not always possible we’ll have a chance to intervene in another way. But we don’t have to just ignore what happened and move on. We can help reduce that person’s trauma by speaking to them after an instance of harassment</a:t>
            </a:r>
            <a:r>
              <a:rPr lang="en-US">
                <a:latin typeface="D-DIN"/>
              </a:rPr>
              <a:t>.</a:t>
            </a:r>
          </a:p>
          <a:p>
            <a:pPr algn="just">
              <a:defRPr/>
            </a:pPr>
            <a:r>
              <a:rPr lang="en-US"/>
              <a:t>Here are some examples of how you can Delay: </a:t>
            </a:r>
          </a:p>
          <a:p>
            <a:pPr algn="just">
              <a:defRPr/>
            </a:pPr>
            <a:r>
              <a:rPr lang="en-US"/>
              <a:t>– Ask them if they’re okay, and let them know you saw what happened and it wasn’t okay. </a:t>
            </a:r>
          </a:p>
          <a:p>
            <a:pPr algn="just">
              <a:defRPr/>
            </a:pPr>
            <a:r>
              <a:rPr lang="en-US"/>
              <a:t>– Ask them if there’s any way you can support them. </a:t>
            </a:r>
          </a:p>
          <a:p>
            <a:pPr algn="just">
              <a:defRPr/>
            </a:pPr>
            <a:r>
              <a:rPr lang="en-US">
                <a:latin typeface="D-DIN"/>
              </a:rPr>
              <a:t>– Offer to accompany them to their destination or sit with them for a while. </a:t>
            </a:r>
          </a:p>
          <a:p>
            <a:pPr algn="just">
              <a:defRPr/>
            </a:pPr>
            <a:r>
              <a:rPr lang="en-US"/>
              <a:t>– Share resources with them and offer to help them make a report if they want to. </a:t>
            </a:r>
          </a:p>
          <a:p>
            <a:pPr algn="just">
              <a:defRPr/>
            </a:pPr>
            <a:r>
              <a:rPr lang="en-US">
                <a:latin typeface="D-DIN"/>
              </a:rPr>
              <a:t>– If you’ve documented the incident, ask them if they want you to give them the documentation</a:t>
            </a:r>
            <a:r>
              <a:rPr lang="en-US">
                <a:effectLst/>
                <a:latin typeface="D-DIN"/>
              </a:rPr>
              <a:t>.</a:t>
            </a:r>
          </a:p>
          <a:p>
            <a:pPr>
              <a:lnSpc>
                <a:spcPct val="107000"/>
              </a:lnSpc>
              <a:spcAft>
                <a:spcPts val="846"/>
              </a:spcAft>
            </a:pPr>
            <a:endParaRPr lang="en-US" sz="1900" dirty="0">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pPr defTabSz="966538">
              <a:defRPr/>
            </a:pPr>
            <a:fld id="{6F8E2375-F1B1-284C-A827-B0E603FDBDD8}" type="slidenum">
              <a:rPr lang="en-US">
                <a:solidFill>
                  <a:prstClr val="black"/>
                </a:solidFill>
              </a:rPr>
              <a:pPr defTabSz="966538">
                <a:defRPr/>
              </a:pPr>
              <a:t>26</a:t>
            </a:fld>
            <a:endParaRPr lang="en-US">
              <a:solidFill>
                <a:prstClr val="black"/>
              </a:solidFill>
            </a:endParaRPr>
          </a:p>
        </p:txBody>
      </p:sp>
    </p:spTree>
    <p:extLst>
      <p:ext uri="{BB962C8B-B14F-4D97-AF65-F5344CB8AC3E}">
        <p14:creationId xmlns:p14="http://schemas.microsoft.com/office/powerpoint/2010/main" val="30365584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latin typeface="D-DIN"/>
              </a:rPr>
              <a:t>Lastly, s</a:t>
            </a:r>
            <a:r>
              <a:rPr lang="en-US" dirty="0" err="1">
                <a:latin typeface="D-DIN"/>
              </a:rPr>
              <a:t>ometimes</a:t>
            </a:r>
            <a:r>
              <a:rPr lang="en-US" dirty="0">
                <a:effectLst/>
                <a:latin typeface="D-DIN"/>
              </a:rPr>
              <a:t>, we may want to respond directly to harassment by naming the inappropriate behavior confronting the person doing harm.</a:t>
            </a:r>
            <a:r>
              <a:rPr lang="en-US" dirty="0">
                <a:latin typeface="D-DIN"/>
              </a:rPr>
              <a:t> </a:t>
            </a:r>
            <a:r>
              <a:rPr lang="en-US" dirty="0">
                <a:effectLst/>
                <a:latin typeface="D-DIN"/>
              </a:rPr>
              <a:t>Use this one with caution, because Direct intervention can be risky – the person harassing may redirect their abuse towards the intervening bystander, or may escalate the situation in another way. </a:t>
            </a:r>
            <a:r>
              <a:rPr lang="en-US" b="1" dirty="0">
                <a:effectLst/>
                <a:latin typeface="D-DIN"/>
              </a:rPr>
              <a:t>The first key to Direct intervention is to assess the situation before you decide to respond, by asking yourself the following questions</a:t>
            </a:r>
            <a:r>
              <a:rPr lang="en-US" dirty="0">
                <a:effectLst/>
                <a:latin typeface="D-DIN"/>
              </a:rPr>
              <a:t>:</a:t>
            </a:r>
          </a:p>
          <a:p>
            <a:pPr algn="just"/>
            <a:r>
              <a:rPr lang="en-US" dirty="0">
                <a:effectLst/>
              </a:rPr>
              <a:t>1. Are you physically safe?</a:t>
            </a:r>
            <a:r>
              <a:rPr lang="en-US" dirty="0"/>
              <a:t> </a:t>
            </a:r>
            <a:endParaRPr lang="en-US" dirty="0">
              <a:effectLst/>
            </a:endParaRPr>
          </a:p>
          <a:p>
            <a:pPr algn="just"/>
            <a:r>
              <a:rPr lang="en-US" dirty="0">
                <a:effectLst/>
              </a:rPr>
              <a:t>2. Is the person being harassed physically safe?</a:t>
            </a:r>
            <a:r>
              <a:rPr lang="en-US" dirty="0"/>
              <a:t> </a:t>
            </a:r>
            <a:endParaRPr lang="en-US" dirty="0">
              <a:effectLst/>
            </a:endParaRPr>
          </a:p>
          <a:p>
            <a:pPr algn="just"/>
            <a:r>
              <a:rPr lang="en-US" dirty="0">
                <a:effectLst/>
              </a:rPr>
              <a:t>3. Does it seem unlikely that the situation will escalate?</a:t>
            </a:r>
            <a:r>
              <a:rPr lang="en-US" dirty="0"/>
              <a:t> </a:t>
            </a:r>
            <a:endParaRPr lang="en-US" dirty="0">
              <a:effectLst/>
            </a:endParaRPr>
          </a:p>
          <a:p>
            <a:pPr algn="just"/>
            <a:r>
              <a:rPr lang="en-US" dirty="0">
                <a:effectLst/>
              </a:rPr>
              <a:t>4. Can you tell if the person being harassed wants someone to speak up?</a:t>
            </a:r>
          </a:p>
          <a:p>
            <a:pPr algn="just"/>
            <a:r>
              <a:rPr lang="en-US" dirty="0">
                <a:effectLst/>
              </a:rPr>
              <a:t>If you can answer yes to all of these questions, you might choose a direct response.</a:t>
            </a:r>
            <a:r>
              <a:rPr lang="en-US" dirty="0"/>
              <a:t> </a:t>
            </a:r>
            <a:endParaRPr lang="en-US" dirty="0">
              <a:effectLst/>
            </a:endParaRPr>
          </a:p>
          <a:p>
            <a:pPr algn="just"/>
            <a:r>
              <a:rPr lang="en-US" b="1" dirty="0">
                <a:effectLst/>
              </a:rPr>
              <a:t>The second key to Direct intervention is to keep it short and succinct. </a:t>
            </a:r>
            <a:r>
              <a:rPr lang="en-US" dirty="0">
                <a:effectLst/>
              </a:rPr>
              <a:t>As tempting as it may be, avoid engaging in dialogue, debate, or an argument – since this is how situations can escalate. If the person harassing responds to your Direct intervention, focus your attention on assisting the person who was harmed, instead of engaging with the person doing the harm.</a:t>
            </a:r>
          </a:p>
          <a:p>
            <a:pPr algn="just"/>
            <a:r>
              <a:rPr lang="en-US" dirty="0">
                <a:effectLst/>
              </a:rPr>
              <a:t>If you choose to intervene directly, here are some examples of what you can say:</a:t>
            </a:r>
          </a:p>
          <a:p>
            <a:pPr algn="just"/>
            <a:r>
              <a:rPr lang="en-US" dirty="0">
                <a:effectLst/>
              </a:rPr>
              <a:t>– “That’s inappropriate,” “That’s homophobic,” “That’s disrespectful,” “That’s racist,” “That’s not okay,” “That’s harassment,” etc.</a:t>
            </a:r>
          </a:p>
          <a:p>
            <a:pPr algn="just"/>
            <a:r>
              <a:rPr lang="en-US" dirty="0">
                <a:effectLst/>
              </a:rPr>
              <a:t>– “Leave them alone.”</a:t>
            </a:r>
            <a:r>
              <a:rPr lang="en-US" dirty="0"/>
              <a:t> </a:t>
            </a:r>
            <a:endParaRPr lang="en-US" dirty="0">
              <a:effectLst/>
            </a:endParaRPr>
          </a:p>
          <a:p>
            <a:pPr algn="just"/>
            <a:r>
              <a:rPr lang="en-US" dirty="0">
                <a:effectLst/>
              </a:rPr>
              <a:t>– “Please stop right now.”</a:t>
            </a:r>
          </a:p>
          <a:p>
            <a:pPr algn="just"/>
            <a:r>
              <a:rPr lang="en-US" dirty="0">
                <a:effectLst/>
              </a:rPr>
              <a:t>– “They’ve asked you to leave them alone and I’m here to support them.”</a:t>
            </a:r>
          </a:p>
          <a:p>
            <a:pPr algn="just"/>
            <a:r>
              <a:rPr lang="en-US" dirty="0">
                <a:effectLst/>
              </a:rPr>
              <a:t>A note about safety: We don’t ever want you to get hurt while trying to help someone out. Always </a:t>
            </a:r>
            <a:r>
              <a:rPr lang="en-US" dirty="0" err="1"/>
              <a:t>prioritise</a:t>
            </a:r>
            <a:r>
              <a:rPr lang="en-US" dirty="0"/>
              <a:t> </a:t>
            </a:r>
            <a:r>
              <a:rPr lang="en-US" dirty="0">
                <a:effectLst/>
              </a:rPr>
              <a:t>safety and consider possibilities that are unlikely to put you or anyone else in harm’s way.</a:t>
            </a:r>
            <a:endParaRPr lang="en-US" dirty="0"/>
          </a:p>
          <a:p>
            <a:pPr algn="just"/>
            <a:r>
              <a:rPr lang="en-US" dirty="0"/>
              <a:t>Having said that we have concluded with the presentation of the 5D tool. </a:t>
            </a:r>
          </a:p>
          <a:p>
            <a:pPr algn="just"/>
            <a:endParaRPr lang="en-US" dirty="0">
              <a:effectLst/>
            </a:endParaRPr>
          </a:p>
          <a:p>
            <a:pPr algn="just"/>
            <a:r>
              <a:rPr lang="en-US" dirty="0">
                <a:effectLst/>
              </a:rPr>
              <a:t>---------------------------------</a:t>
            </a:r>
          </a:p>
          <a:p>
            <a:r>
              <a:rPr lang="en-US" b="1" dirty="0"/>
              <a:t>The case for waiting for a clear signal</a:t>
            </a:r>
          </a:p>
          <a:p>
            <a:r>
              <a:rPr lang="en-US" dirty="0"/>
              <a:t>Respecting autonomy matters. The person in that situation is an adult who may have a complex read of what's happening that you don't have access to. She may know that intervening will make things worse for her later. She may not want to be "rescued" in a way that infantilizes her or takes control away from her. Some practitioners argue that intervening without a signal can actually </a:t>
            </a:r>
            <a:r>
              <a:rPr lang="en-US" i="1" dirty="0"/>
              <a:t>increase</a:t>
            </a:r>
            <a:r>
              <a:rPr lang="en-US" dirty="0"/>
              <a:t> danger if the aggressor redirects anger at the target after the bystander leaves. There's also the real risk of misreading a heated but mutually engaged argument and embarrassing everyone involved.</a:t>
            </a:r>
          </a:p>
          <a:p>
            <a:r>
              <a:rPr lang="en-US" b="1" dirty="0"/>
              <a:t>The case against waiting</a:t>
            </a:r>
          </a:p>
          <a:p>
            <a:r>
              <a:rPr lang="en-US" dirty="0"/>
              <a:t>The problem with "wait for a signal" is that it places the burden on the person who is already under stress, afraid, and potentially calculating exactly how to manage a volatile situation — which leaves very little bandwidth to also send legible distress signals to strangers. Victims of intimate partner violence are often expert at minimizing visible signs of distress precisely </a:t>
            </a:r>
            <a:r>
              <a:rPr lang="en-US" i="1" dirty="0"/>
              <a:t>because</a:t>
            </a:r>
            <a:r>
              <a:rPr lang="en-US" dirty="0"/>
              <a:t> showing fear escalates things. A clear signal may never come, or may come too late.</a:t>
            </a:r>
          </a:p>
          <a:p>
            <a:r>
              <a:rPr lang="en-US" dirty="0"/>
              <a:t>There's also an asymmetry of costs worth considering: if you intervene and misread the situation, the cost is some awkwardness. If you don't intervene and the situation escalates, the cost is potentially very serious harm. Those aren't equivalent.</a:t>
            </a:r>
          </a:p>
          <a:p>
            <a:r>
              <a:rPr lang="en-US" b="1" dirty="0"/>
              <a:t>What most current guidance actually recommends</a:t>
            </a:r>
          </a:p>
          <a:p>
            <a:r>
              <a:rPr lang="en-US" dirty="0"/>
              <a:t>The field has largely moved away from "wait for a signal" toward </a:t>
            </a:r>
            <a:r>
              <a:rPr lang="en-US" b="1" dirty="0"/>
              <a:t>low-stakes, non-confrontational intervention that doesn't require certainty.</a:t>
            </a:r>
            <a:r>
              <a:rPr lang="en-US" dirty="0"/>
              <a:t> The key insight is that you don't need to be sure in order to act — you just need to act in a way that is </a:t>
            </a:r>
            <a:r>
              <a:rPr lang="en-US" i="1" dirty="0"/>
              <a:t>reversible and minimally intrusive.</a:t>
            </a:r>
            <a:endParaRPr lang="en-US" dirty="0"/>
          </a:p>
          <a:p>
            <a:r>
              <a:rPr lang="en-US" dirty="0"/>
              <a:t>This is where </a:t>
            </a:r>
            <a:r>
              <a:rPr lang="en-US" b="1" dirty="0"/>
              <a:t>Distract</a:t>
            </a:r>
            <a:r>
              <a:rPr lang="en-US" dirty="0"/>
              <a:t> becomes especially useful in exactly this scenario. You don't need to diagnose the situation correctly. You approach her (not him), pretend you know her, and give her an exit if she wants one. If she says "I'm fine, I don't know you" — fine, you apologize and walk away. If she takes the opening — she needed it. The intervention itself contains the diagnostic: her response tells you whether help was wanted.</a:t>
            </a:r>
          </a:p>
          <a:p>
            <a:r>
              <a:rPr lang="en-US" b="1" dirty="0"/>
              <a:t>The bottom line</a:t>
            </a:r>
          </a:p>
          <a:p>
            <a:r>
              <a:rPr lang="en-US" dirty="0"/>
              <a:t>The question isn't really </a:t>
            </a:r>
            <a:r>
              <a:rPr lang="en-US" i="1" dirty="0"/>
              <a:t>intervene vs. don't intervene</a:t>
            </a:r>
            <a:r>
              <a:rPr lang="en-US" dirty="0"/>
              <a:t> — it's </a:t>
            </a:r>
            <a:r>
              <a:rPr lang="en-US" b="1" dirty="0"/>
              <a:t>what kind of intervention doesn't require certainty and doesn't remove her agency.</a:t>
            </a:r>
            <a:r>
              <a:rPr lang="en-US" dirty="0"/>
              <a:t> Distract does this well. Direct confrontation of the aggressor does it less well, because it's harder to walk back and can escalate.</a:t>
            </a:r>
          </a:p>
          <a:p>
            <a:r>
              <a:rPr lang="en-US" dirty="0"/>
              <a:t>So: don't wait for a clear signal before </a:t>
            </a:r>
            <a:r>
              <a:rPr lang="en-US" i="1" dirty="0"/>
              <a:t>doing anything.</a:t>
            </a:r>
            <a:r>
              <a:rPr lang="en-US" dirty="0"/>
              <a:t> But be thoughtful about </a:t>
            </a:r>
            <a:r>
              <a:rPr lang="en-US" i="1" dirty="0"/>
              <a:t>what</a:t>
            </a:r>
            <a:r>
              <a:rPr lang="en-US" dirty="0"/>
              <a:t> you do — choose methods that give her the choice about whether to accept help, rather than making that choice for her.</a:t>
            </a:r>
          </a:p>
          <a:p>
            <a:pPr algn="just"/>
            <a:endParaRPr lang="en-US" dirty="0">
              <a:effectLst/>
            </a:endParaRPr>
          </a:p>
          <a:p>
            <a:pPr>
              <a:lnSpc>
                <a:spcPct val="107000"/>
              </a:lnSpc>
              <a:spcAft>
                <a:spcPts val="846"/>
              </a:spcAft>
            </a:pPr>
            <a:endParaRPr lang="en-US" sz="1900" dirty="0">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pPr defTabSz="966538">
              <a:defRPr/>
            </a:pPr>
            <a:fld id="{6F8E2375-F1B1-284C-A827-B0E603FDBDD8}" type="slidenum">
              <a:rPr lang="en-US">
                <a:solidFill>
                  <a:prstClr val="black"/>
                </a:solidFill>
              </a:rPr>
              <a:pPr defTabSz="966538">
                <a:defRPr/>
              </a:pPr>
              <a:t>27</a:t>
            </a:fld>
            <a:endParaRPr lang="en-US">
              <a:solidFill>
                <a:prstClr val="black"/>
              </a:solidFill>
            </a:endParaRPr>
          </a:p>
        </p:txBody>
      </p:sp>
    </p:spTree>
    <p:extLst>
      <p:ext uri="{BB962C8B-B14F-4D97-AF65-F5344CB8AC3E}">
        <p14:creationId xmlns:p14="http://schemas.microsoft.com/office/powerpoint/2010/main" val="31425210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https://www.youtube.com/watch?v=UHxAxRYIlfE</a:t>
            </a:r>
          </a:p>
        </p:txBody>
      </p:sp>
      <p:sp>
        <p:nvSpPr>
          <p:cNvPr id="4" name="Slide Number Placeholder 3"/>
          <p:cNvSpPr>
            <a:spLocks noGrp="1"/>
          </p:cNvSpPr>
          <p:nvPr>
            <p:ph type="sldNum" sz="quarter" idx="5"/>
          </p:nvPr>
        </p:nvSpPr>
        <p:spPr/>
        <p:txBody>
          <a:bodyPr/>
          <a:lstStyle/>
          <a:p>
            <a:fld id="{6F8E2375-F1B1-284C-A827-B0E603FDBDD8}" type="slidenum">
              <a:rPr lang="en-US" smtClean="0"/>
              <a:pPr/>
              <a:t>29</a:t>
            </a:fld>
            <a:endParaRPr lang="en-US"/>
          </a:p>
        </p:txBody>
      </p:sp>
    </p:spTree>
    <p:extLst>
      <p:ext uri="{BB962C8B-B14F-4D97-AF65-F5344CB8AC3E}">
        <p14:creationId xmlns:p14="http://schemas.microsoft.com/office/powerpoint/2010/main" val="42430388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defRPr/>
            </a:pPr>
            <a:r>
              <a:rPr lang="en-US">
                <a:latin typeface="D-DIN"/>
              </a:rPr>
              <a:t>It is crucial to acknowledge that not everyone is able to </a:t>
            </a:r>
            <a:r>
              <a:rPr lang="en-US">
                <a:effectLst/>
                <a:latin typeface="D-DIN"/>
              </a:rPr>
              <a:t>speak up</a:t>
            </a:r>
            <a:r>
              <a:rPr lang="en-US">
                <a:latin typeface="D-DIN"/>
              </a:rPr>
              <a:t> due to various factors such as power dynamics</a:t>
            </a:r>
            <a:r>
              <a:rPr lang="en-US">
                <a:effectLst/>
                <a:latin typeface="D-DIN"/>
              </a:rPr>
              <a:t>, the environment, </a:t>
            </a:r>
            <a:r>
              <a:rPr lang="en-US">
                <a:latin typeface="D-DIN"/>
              </a:rPr>
              <a:t>fear </a:t>
            </a:r>
            <a:r>
              <a:rPr lang="en-US">
                <a:effectLst/>
                <a:latin typeface="D-DIN"/>
              </a:rPr>
              <a:t>of retaliation, </a:t>
            </a:r>
            <a:r>
              <a:rPr lang="en-US">
                <a:latin typeface="D-DIN"/>
              </a:rPr>
              <a:t>personal </a:t>
            </a:r>
            <a:r>
              <a:rPr lang="en-US">
                <a:effectLst/>
                <a:latin typeface="D-DIN"/>
              </a:rPr>
              <a:t>traumas, mental or physical (dis)</a:t>
            </a:r>
            <a:r>
              <a:rPr lang="en-US">
                <a:latin typeface="D-DIN"/>
              </a:rPr>
              <a:t>abilities,</a:t>
            </a:r>
            <a:r>
              <a:rPr lang="en-US">
                <a:effectLst/>
                <a:latin typeface="D-DIN"/>
              </a:rPr>
              <a:t> social </a:t>
            </a:r>
            <a:r>
              <a:rPr lang="en-US">
                <a:latin typeface="D-DIN"/>
              </a:rPr>
              <a:t>status</a:t>
            </a:r>
            <a:r>
              <a:rPr lang="en-US">
                <a:effectLst/>
                <a:latin typeface="D-DIN"/>
              </a:rPr>
              <a:t>, </a:t>
            </a:r>
            <a:r>
              <a:rPr lang="en-US">
                <a:latin typeface="D-DIN"/>
              </a:rPr>
              <a:t>and </a:t>
            </a:r>
            <a:r>
              <a:rPr lang="en-US">
                <a:effectLst/>
                <a:latin typeface="D-DIN"/>
              </a:rPr>
              <a:t>identity</a:t>
            </a:r>
            <a:r>
              <a:rPr lang="en-US">
                <a:latin typeface="D-DIN"/>
              </a:rPr>
              <a:t>. These </a:t>
            </a:r>
            <a:r>
              <a:rPr lang="en-US">
                <a:effectLst/>
                <a:latin typeface="D-DIN"/>
              </a:rPr>
              <a:t>factors </a:t>
            </a:r>
            <a:r>
              <a:rPr lang="en-US">
                <a:latin typeface="D-DIN"/>
              </a:rPr>
              <a:t>significantly </a:t>
            </a:r>
            <a:r>
              <a:rPr lang="en-US">
                <a:effectLst/>
                <a:latin typeface="D-DIN"/>
              </a:rPr>
              <a:t>influence</a:t>
            </a:r>
            <a:r>
              <a:rPr lang="en-US">
                <a:latin typeface="D-DIN"/>
              </a:rPr>
              <a:t> individuals' ability to intervene</a:t>
            </a:r>
            <a:r>
              <a:rPr lang="en-US">
                <a:effectLst/>
                <a:latin typeface="D-DIN"/>
              </a:rPr>
              <a:t>.</a:t>
            </a:r>
            <a:endParaRPr lang="en-US">
              <a:latin typeface="D-DIN"/>
            </a:endParaRPr>
          </a:p>
          <a:p>
            <a:pPr algn="just">
              <a:defRPr/>
            </a:pPr>
            <a:r>
              <a:rPr lang="en-US">
                <a:latin typeface="D-DIN"/>
              </a:rPr>
              <a:t>It is essential to understand that not coming</a:t>
            </a:r>
            <a:r>
              <a:rPr lang="en-US">
                <a:effectLst/>
                <a:latin typeface="D-DIN"/>
              </a:rPr>
              <a:t> up with the </a:t>
            </a:r>
            <a:r>
              <a:rPr lang="en-US">
                <a:latin typeface="D-DIN"/>
              </a:rPr>
              <a:t>desired reaction should not make </a:t>
            </a:r>
            <a:r>
              <a:rPr lang="en-US">
                <a:effectLst/>
                <a:latin typeface="D-DIN"/>
              </a:rPr>
              <a:t>you </a:t>
            </a:r>
            <a:r>
              <a:rPr lang="en-US">
                <a:latin typeface="D-DIN"/>
              </a:rPr>
              <a:t>feel bad</a:t>
            </a:r>
            <a:r>
              <a:rPr lang="en-US">
                <a:effectLst/>
                <a:latin typeface="D-DIN"/>
              </a:rPr>
              <a:t>. </a:t>
            </a:r>
            <a:r>
              <a:rPr lang="en-US">
                <a:latin typeface="D-DIN"/>
              </a:rPr>
              <a:t>Your safety </a:t>
            </a:r>
            <a:r>
              <a:rPr lang="en-US">
                <a:effectLst/>
                <a:latin typeface="D-DIN"/>
              </a:rPr>
              <a:t>and </a:t>
            </a:r>
            <a:r>
              <a:rPr lang="en-US">
                <a:latin typeface="D-DIN"/>
              </a:rPr>
              <a:t>self-preservation take precedence in any situation</a:t>
            </a:r>
            <a:r>
              <a:rPr lang="en-US">
                <a:effectLst/>
                <a:latin typeface="D-DIN"/>
              </a:rPr>
              <a:t>. </a:t>
            </a:r>
            <a:r>
              <a:rPr lang="en-US">
                <a:latin typeface="D-DIN"/>
              </a:rPr>
              <a:t>It </a:t>
            </a:r>
            <a:r>
              <a:rPr lang="en-US">
                <a:effectLst/>
                <a:latin typeface="D-DIN"/>
              </a:rPr>
              <a:t>is </a:t>
            </a:r>
            <a:r>
              <a:rPr lang="en-US">
                <a:latin typeface="D-DIN"/>
              </a:rPr>
              <a:t>completely acceptable </a:t>
            </a:r>
            <a:r>
              <a:rPr lang="en-US">
                <a:effectLst/>
                <a:latin typeface="D-DIN"/>
              </a:rPr>
              <a:t>to </a:t>
            </a:r>
            <a:r>
              <a:rPr lang="en-US">
                <a:latin typeface="D-DIN"/>
              </a:rPr>
              <a:t>act in </a:t>
            </a:r>
            <a:r>
              <a:rPr lang="en-US">
                <a:effectLst/>
                <a:latin typeface="D-DIN"/>
              </a:rPr>
              <a:t>a </a:t>
            </a:r>
            <a:r>
              <a:rPr lang="en-US">
                <a:latin typeface="D-DIN"/>
              </a:rPr>
              <a:t>way </a:t>
            </a:r>
            <a:r>
              <a:rPr lang="en-US">
                <a:effectLst/>
                <a:latin typeface="D-DIN"/>
              </a:rPr>
              <a:t>that </a:t>
            </a:r>
            <a:r>
              <a:rPr lang="en-US">
                <a:latin typeface="D-DIN"/>
              </a:rPr>
              <a:t>makes </a:t>
            </a:r>
            <a:r>
              <a:rPr lang="en-US">
                <a:effectLst/>
                <a:latin typeface="D-DIN"/>
              </a:rPr>
              <a:t>you comfortable.</a:t>
            </a:r>
            <a:endParaRPr lang="en-US">
              <a:latin typeface="D-DIN"/>
            </a:endParaRPr>
          </a:p>
          <a:p>
            <a:pPr algn="just">
              <a:defRPr/>
            </a:pPr>
            <a:r>
              <a:rPr lang="en-US">
                <a:effectLst/>
                <a:latin typeface="D-DIN"/>
              </a:rPr>
              <a:t>We </a:t>
            </a:r>
            <a:r>
              <a:rPr lang="en-US">
                <a:latin typeface="D-DIN"/>
              </a:rPr>
              <a:t>understand that bystander intervention may seem daunting and </a:t>
            </a:r>
            <a:r>
              <a:rPr lang="en-US">
                <a:effectLst/>
                <a:latin typeface="D-DIN"/>
              </a:rPr>
              <a:t>even impossible</a:t>
            </a:r>
            <a:r>
              <a:rPr lang="en-US">
                <a:latin typeface="D-DIN"/>
              </a:rPr>
              <a:t> at times, therefore don’t be </a:t>
            </a:r>
            <a:r>
              <a:rPr lang="en-US">
                <a:effectLst/>
                <a:latin typeface="D-DIN"/>
              </a:rPr>
              <a:t>to </a:t>
            </a:r>
            <a:r>
              <a:rPr lang="en-US">
                <a:latin typeface="D-DIN"/>
              </a:rPr>
              <a:t>hard on yourself if </a:t>
            </a:r>
            <a:r>
              <a:rPr lang="en-US">
                <a:effectLst/>
                <a:latin typeface="D-DIN"/>
              </a:rPr>
              <a:t>you </a:t>
            </a:r>
            <a:r>
              <a:rPr lang="en-US">
                <a:latin typeface="D-DIN"/>
              </a:rPr>
              <a:t>feel </a:t>
            </a:r>
            <a:r>
              <a:rPr lang="en-US">
                <a:effectLst/>
                <a:latin typeface="D-DIN"/>
              </a:rPr>
              <a:t>that in </a:t>
            </a:r>
            <a:r>
              <a:rPr lang="en-US">
                <a:latin typeface="D-DIN"/>
              </a:rPr>
              <a:t>some cases </a:t>
            </a:r>
            <a:r>
              <a:rPr lang="en-US">
                <a:effectLst/>
                <a:latin typeface="D-DIN"/>
              </a:rPr>
              <a:t>you </a:t>
            </a:r>
            <a:r>
              <a:rPr lang="en-US">
                <a:latin typeface="D-DIN"/>
              </a:rPr>
              <a:t>have limited “power” to react</a:t>
            </a:r>
            <a:r>
              <a:rPr lang="en-US">
                <a:effectLst/>
                <a:latin typeface="D-DIN"/>
              </a:rPr>
              <a:t>.</a:t>
            </a:r>
          </a:p>
          <a:p>
            <a:pPr>
              <a:lnSpc>
                <a:spcPct val="107000"/>
              </a:lnSpc>
              <a:spcAft>
                <a:spcPts val="846"/>
              </a:spcAft>
            </a:pPr>
            <a:endParaRPr lang="en-US" sz="1900">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pPr defTabSz="966538">
              <a:defRPr/>
            </a:pPr>
            <a:fld id="{6F8E2375-F1B1-284C-A827-B0E603FDBDD8}" type="slidenum">
              <a:rPr lang="en-US">
                <a:solidFill>
                  <a:prstClr val="black"/>
                </a:solidFill>
              </a:rPr>
              <a:pPr defTabSz="966538">
                <a:defRPr/>
              </a:pPr>
              <a:t>30</a:t>
            </a:fld>
            <a:endParaRPr lang="en-US">
              <a:solidFill>
                <a:prstClr val="black"/>
              </a:solidFill>
            </a:endParaRPr>
          </a:p>
        </p:txBody>
      </p:sp>
    </p:spTree>
    <p:extLst>
      <p:ext uri="{BB962C8B-B14F-4D97-AF65-F5344CB8AC3E}">
        <p14:creationId xmlns:p14="http://schemas.microsoft.com/office/powerpoint/2010/main" val="157517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solidFill>
                <a:srgbClr val="161616"/>
              </a:solidFill>
              <a:latin typeface="Open Sans"/>
              <a:ea typeface="Open Sans"/>
              <a:cs typeface="Open Sans"/>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8</a:t>
            </a:fld>
            <a:endParaRPr lang="en-US"/>
          </a:p>
        </p:txBody>
      </p:sp>
    </p:spTree>
    <p:extLst>
      <p:ext uri="{BB962C8B-B14F-4D97-AF65-F5344CB8AC3E}">
        <p14:creationId xmlns:p14="http://schemas.microsoft.com/office/powerpoint/2010/main" val="30325540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a:p>
        </p:txBody>
      </p:sp>
      <p:sp>
        <p:nvSpPr>
          <p:cNvPr id="4" name="Slide Number Placeholder 3"/>
          <p:cNvSpPr>
            <a:spLocks noGrp="1"/>
          </p:cNvSpPr>
          <p:nvPr>
            <p:ph type="sldNum" sz="quarter" idx="5"/>
          </p:nvPr>
        </p:nvSpPr>
        <p:spPr/>
        <p:txBody>
          <a:bodyPr/>
          <a:lstStyle/>
          <a:p>
            <a:pPr defTabSz="966538">
              <a:defRPr/>
            </a:pPr>
            <a:fld id="{6F8E2375-F1B1-284C-A827-B0E603FDBDD8}" type="slidenum">
              <a:rPr lang="en-US">
                <a:solidFill>
                  <a:prstClr val="black"/>
                </a:solidFill>
              </a:rPr>
              <a:pPr defTabSz="966538">
                <a:defRPr/>
              </a:pPr>
              <a:t>31</a:t>
            </a:fld>
            <a:endParaRPr lang="en-US">
              <a:solidFill>
                <a:prstClr val="black"/>
              </a:solidFill>
            </a:endParaRPr>
          </a:p>
        </p:txBody>
      </p:sp>
    </p:spTree>
    <p:extLst>
      <p:ext uri="{BB962C8B-B14F-4D97-AF65-F5344CB8AC3E}">
        <p14:creationId xmlns:p14="http://schemas.microsoft.com/office/powerpoint/2010/main" val="33392983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t>https://www.mentimeter.com/app/presentation/alkputn96udfuo577zz8p43pcppcsyqd/edit?question=etd3obaicudi</a:t>
            </a:r>
          </a:p>
          <a:p>
            <a:pPr algn="just"/>
            <a:endParaRPr lang="en-GB" dirty="0"/>
          </a:p>
          <a:p>
            <a:pPr algn="just"/>
            <a:r>
              <a:rPr lang="en-GB" dirty="0"/>
              <a:t>The impact of your interventions, no matter how seemingly insignificant, can create ripples of positive influence within our academic community. As you move forward, we encourage you to continue learning, practicing, and refining your skills. Take every opportunity to foster an inclusive and respectful environment where everyone feels safe and supported.</a:t>
            </a:r>
          </a:p>
          <a:p>
            <a:pPr algn="just"/>
            <a:r>
              <a:rPr lang="en-GB" dirty="0"/>
              <a:t>Remember that bystander intervention is an ongoing process, and your efforts contribute to a culture of active compassion and accountability. </a:t>
            </a:r>
          </a:p>
          <a:p>
            <a:pPr algn="just"/>
            <a:r>
              <a:rPr lang="en-GB" dirty="0"/>
              <a:t>Thank you for your active participation and dedication to making a difference.</a:t>
            </a:r>
          </a:p>
          <a:p>
            <a:endParaRPr lang="en-GB" dirty="0"/>
          </a:p>
          <a:p>
            <a:pPr algn="just"/>
            <a:endParaRPr lang="en-GB" dirty="0">
              <a:latin typeface="D-DIN"/>
              <a:cs typeface="Calibri"/>
            </a:endParaRPr>
          </a:p>
        </p:txBody>
      </p:sp>
      <p:sp>
        <p:nvSpPr>
          <p:cNvPr id="4" name="Slide Number Placeholder 3"/>
          <p:cNvSpPr>
            <a:spLocks noGrp="1"/>
          </p:cNvSpPr>
          <p:nvPr>
            <p:ph type="sldNum" sz="quarter" idx="5"/>
          </p:nvPr>
        </p:nvSpPr>
        <p:spPr/>
        <p:txBody>
          <a:bodyPr/>
          <a:lstStyle/>
          <a:p>
            <a:pPr defTabSz="966538">
              <a:defRPr/>
            </a:pPr>
            <a:fld id="{6F8E2375-F1B1-284C-A827-B0E603FDBDD8}" type="slidenum">
              <a:rPr lang="en-US">
                <a:solidFill>
                  <a:prstClr val="black"/>
                </a:solidFill>
              </a:rPr>
              <a:pPr defTabSz="966538">
                <a:defRPr/>
              </a:pPr>
              <a:t>32</a:t>
            </a:fld>
            <a:endParaRPr lang="en-US">
              <a:solidFill>
                <a:prstClr val="black"/>
              </a:solidFill>
            </a:endParaRPr>
          </a:p>
        </p:txBody>
      </p:sp>
    </p:spTree>
    <p:extLst>
      <p:ext uri="{BB962C8B-B14F-4D97-AF65-F5344CB8AC3E}">
        <p14:creationId xmlns:p14="http://schemas.microsoft.com/office/powerpoint/2010/main" val="814875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a:t>Before you go, we would appreciate your response to the evaluation questionnaire... </a:t>
            </a:r>
            <a:endParaRPr lang="en-US"/>
          </a:p>
          <a:p>
            <a:pPr algn="just"/>
            <a:r>
              <a:rPr lang="en-GB"/>
              <a:t>Your feedback is really important for us! Please fill this exist survey before you go.  </a:t>
            </a:r>
            <a:endParaRPr lang="en-US"/>
          </a:p>
          <a:p>
            <a:pPr algn="just"/>
            <a:r>
              <a:rPr lang="en-US" sz="1300">
                <a:hlinkClick r:id="rId3" tooltip="https://forms.gle/LZQCK1gdPUM9xaju8"/>
              </a:rPr>
              <a:t>https://forms.gle/LZQCK1gdPUM9xaju8</a:t>
            </a:r>
            <a:r>
              <a:rPr lang="en-US" sz="1300"/>
              <a:t> </a:t>
            </a:r>
            <a:r>
              <a:rPr lang="en-GB">
                <a:latin typeface="D-DIN"/>
              </a:rPr>
              <a:t> </a:t>
            </a:r>
            <a:endParaRPr lang="en-US">
              <a:latin typeface="D-DIN"/>
            </a:endParaRPr>
          </a:p>
          <a:p>
            <a:endParaRPr lang="en-US">
              <a:latin typeface="Calibri"/>
              <a:cs typeface="Calibri"/>
            </a:endParaRPr>
          </a:p>
        </p:txBody>
      </p:sp>
      <p:sp>
        <p:nvSpPr>
          <p:cNvPr id="4" name="Slide Number Placeholder 3"/>
          <p:cNvSpPr>
            <a:spLocks noGrp="1"/>
          </p:cNvSpPr>
          <p:nvPr>
            <p:ph type="sldNum" sz="quarter" idx="5"/>
          </p:nvPr>
        </p:nvSpPr>
        <p:spPr/>
        <p:txBody>
          <a:bodyPr/>
          <a:lstStyle/>
          <a:p>
            <a:pPr defTabSz="966538">
              <a:defRPr/>
            </a:pPr>
            <a:fld id="{6F8E2375-F1B1-284C-A827-B0E603FDBDD8}" type="slidenum">
              <a:rPr lang="en-US">
                <a:solidFill>
                  <a:prstClr val="black"/>
                </a:solidFill>
              </a:rPr>
              <a:pPr defTabSz="966538">
                <a:defRPr/>
              </a:pPr>
              <a:t>34</a:t>
            </a:fld>
            <a:endParaRPr lang="en-US">
              <a:solidFill>
                <a:prstClr val="black"/>
              </a:solidFill>
            </a:endParaRPr>
          </a:p>
        </p:txBody>
      </p:sp>
    </p:spTree>
    <p:extLst>
      <p:ext uri="{BB962C8B-B14F-4D97-AF65-F5344CB8AC3E}">
        <p14:creationId xmlns:p14="http://schemas.microsoft.com/office/powerpoint/2010/main" val="1482909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a:latin typeface="D-DIN"/>
              </a:rPr>
              <a:t>According to </a:t>
            </a:r>
            <a:r>
              <a:rPr lang="en-GB" err="1">
                <a:latin typeface="D-DIN"/>
              </a:rPr>
              <a:t>UniSAFe’s</a:t>
            </a:r>
            <a:r>
              <a:rPr lang="en-GB">
                <a:latin typeface="D-DIN"/>
              </a:rPr>
              <a:t> understanding of gender-based violence, the term is used to capture all forms of gender-based violence, violence and abuse that are based on gender and goes beyond narrow legislation definitions. It captures physical violence, sexual violence, psychological violence, economic violence, sexual harassment, harassment on the grounds of gender, and environmental harassment – in both online and offline contexts. </a:t>
            </a:r>
            <a:endParaRPr lang="en-US">
              <a:latin typeface="D-DIN"/>
            </a:endParaRPr>
          </a:p>
          <a:p>
            <a:pPr algn="just"/>
            <a:r>
              <a:rPr lang="en-GB"/>
              <a:t>Gender-based violence is part of a wider system of dominance and power inequalities that goes beyond a binary understanding of gender and may include sexists (and racists) hostility and threats (Strid et al., 2021).</a:t>
            </a:r>
            <a:endParaRPr lang="en-US"/>
          </a:p>
          <a:p>
            <a:pPr algn="just"/>
            <a:endParaRPr lang="en-GB"/>
          </a:p>
          <a:p>
            <a:endParaRPr lang="en-GB">
              <a:latin typeface="D-DI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9</a:t>
            </a:fld>
            <a:endParaRPr lang="en-US"/>
          </a:p>
        </p:txBody>
      </p:sp>
    </p:spTree>
    <p:extLst>
      <p:ext uri="{BB962C8B-B14F-4D97-AF65-F5344CB8AC3E}">
        <p14:creationId xmlns:p14="http://schemas.microsoft.com/office/powerpoint/2010/main" val="2463989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C2248-5B65-3662-FA71-5C367E7850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106E68-63C4-2358-D4D5-AD8F39B905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898108-C274-0542-2908-51C01996070C}"/>
              </a:ext>
            </a:extLst>
          </p:cNvPr>
          <p:cNvSpPr>
            <a:spLocks noGrp="1"/>
          </p:cNvSpPr>
          <p:nvPr>
            <p:ph type="body" idx="1"/>
          </p:nvPr>
        </p:nvSpPr>
        <p:spPr/>
        <p:txBody>
          <a:bodyPr/>
          <a:lstStyle/>
          <a:p>
            <a:endParaRPr lang="en-US" b="1"/>
          </a:p>
          <a:p>
            <a:endParaRPr lang="en-GB"/>
          </a:p>
        </p:txBody>
      </p:sp>
      <p:sp>
        <p:nvSpPr>
          <p:cNvPr id="4" name="Slide Number Placeholder 3">
            <a:extLst>
              <a:ext uri="{FF2B5EF4-FFF2-40B4-BE49-F238E27FC236}">
                <a16:creationId xmlns:a16="http://schemas.microsoft.com/office/drawing/2014/main" id="{F55290C7-5244-43A7-5D99-7D027D1FB547}"/>
              </a:ext>
            </a:extLst>
          </p:cNvPr>
          <p:cNvSpPr>
            <a:spLocks noGrp="1"/>
          </p:cNvSpPr>
          <p:nvPr>
            <p:ph type="sldNum" sz="quarter" idx="5"/>
          </p:nvPr>
        </p:nvSpPr>
        <p:spPr/>
        <p:txBody>
          <a:bodyPr/>
          <a:lstStyle/>
          <a:p>
            <a:fld id="{6F8E2375-F1B1-284C-A827-B0E603FDBDD8}" type="slidenum">
              <a:rPr lang="en-US" smtClean="0"/>
              <a:pPr/>
              <a:t>11</a:t>
            </a:fld>
            <a:endParaRPr lang="en-US"/>
          </a:p>
        </p:txBody>
      </p:sp>
    </p:spTree>
    <p:extLst>
      <p:ext uri="{BB962C8B-B14F-4D97-AF65-F5344CB8AC3E}">
        <p14:creationId xmlns:p14="http://schemas.microsoft.com/office/powerpoint/2010/main" val="29070244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300" dirty="0">
                <a:solidFill>
                  <a:srgbClr val="0F2235"/>
                </a:solidFill>
                <a:latin typeface="Calibri"/>
                <a:ea typeface="Calibri"/>
                <a:cs typeface="Calibri"/>
              </a:rPr>
              <a:t>Bystander intervention refers to the </a:t>
            </a:r>
            <a:r>
              <a:rPr lang="en-US" sz="1300" b="1" dirty="0">
                <a:solidFill>
                  <a:srgbClr val="0F2235"/>
                </a:solidFill>
                <a:latin typeface="Calibri"/>
                <a:ea typeface="Calibri"/>
                <a:cs typeface="Calibri"/>
              </a:rPr>
              <a:t>actions taken </a:t>
            </a:r>
            <a:r>
              <a:rPr lang="en-US" sz="1300" dirty="0">
                <a:solidFill>
                  <a:srgbClr val="0F2235"/>
                </a:solidFill>
                <a:latin typeface="Calibri"/>
                <a:ea typeface="Calibri"/>
                <a:cs typeface="Calibri"/>
              </a:rPr>
              <a:t>by individuals who observe a potentially harmful situation. The main purpose, but not the only one, is to prevent (further) violence from occurring. </a:t>
            </a:r>
          </a:p>
          <a:p>
            <a:endParaRPr lang="en-GB" dirty="0"/>
          </a:p>
          <a:p>
            <a:pPr defTabSz="966612">
              <a:defRPr/>
            </a:pPr>
            <a:r>
              <a:rPr lang="en-US" sz="1900" dirty="0">
                <a:latin typeface="Calibri"/>
                <a:ea typeface="Calibri"/>
                <a:cs typeface="Calibri"/>
              </a:rPr>
              <a:t>A bystander is anyone who observes a situation but does not necessarily acknowledge that the situation requires intervention. </a:t>
            </a:r>
            <a:r>
              <a:rPr lang="en-US" sz="1900" b="1" dirty="0">
                <a:latin typeface="Calibri"/>
                <a:ea typeface="Calibri"/>
                <a:cs typeface="Calibri"/>
              </a:rPr>
              <a:t>An active bystander, on the other hand, is someone who recognizes a situation as problematic and chooses how to respond.</a:t>
            </a:r>
          </a:p>
          <a:p>
            <a:endParaRPr lang="LID4096" dirty="0"/>
          </a:p>
        </p:txBody>
      </p:sp>
      <p:sp>
        <p:nvSpPr>
          <p:cNvPr id="4" name="Slide Number Placeholder 3"/>
          <p:cNvSpPr>
            <a:spLocks noGrp="1"/>
          </p:cNvSpPr>
          <p:nvPr>
            <p:ph type="sldNum" sz="quarter" idx="5"/>
          </p:nvPr>
        </p:nvSpPr>
        <p:spPr/>
        <p:txBody>
          <a:bodyPr/>
          <a:lstStyle/>
          <a:p>
            <a:pPr defTabSz="966538">
              <a:defRPr/>
            </a:pPr>
            <a:fld id="{6F8E2375-F1B1-284C-A827-B0E603FDBDD8}" type="slidenum">
              <a:rPr lang="en-US">
                <a:solidFill>
                  <a:prstClr val="black"/>
                </a:solidFill>
              </a:rPr>
              <a:pPr defTabSz="966538">
                <a:defRPr/>
              </a:pPr>
              <a:t>13</a:t>
            </a:fld>
            <a:endParaRPr lang="en-US">
              <a:solidFill>
                <a:prstClr val="black"/>
              </a:solidFill>
            </a:endParaRPr>
          </a:p>
        </p:txBody>
      </p:sp>
    </p:spTree>
    <p:extLst>
      <p:ext uri="{BB962C8B-B14F-4D97-AF65-F5344CB8AC3E}">
        <p14:creationId xmlns:p14="http://schemas.microsoft.com/office/powerpoint/2010/main" val="1609653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Font typeface="Symbol" panose="020F0302020204030204"/>
              <a:buChar char="•"/>
            </a:pPr>
            <a:r>
              <a:rPr lang="en-GB" dirty="0"/>
              <a:t> When you intervene as a bystander, you can help prevent the immediate physical and emotional harm to the victim and reduce the likelihood of further abuse. </a:t>
            </a:r>
          </a:p>
          <a:p>
            <a:pPr algn="just">
              <a:buFont typeface="Symbol" panose="020F0302020204030204"/>
              <a:buChar char="•"/>
            </a:pPr>
            <a:r>
              <a:rPr lang="en-GB" dirty="0"/>
              <a:t>It sends a message of no tolerance: By taking a stand against gender-based violence, you can help create a </a:t>
            </a:r>
            <a:r>
              <a:rPr lang="en-GB" b="1" dirty="0"/>
              <a:t>culture of respect and safety </a:t>
            </a:r>
            <a:r>
              <a:rPr lang="en-GB" dirty="0"/>
              <a:t>in your academic community, workplace, or society at large. </a:t>
            </a:r>
          </a:p>
          <a:p>
            <a:pPr algn="just">
              <a:buFont typeface="Symbol" panose="020F0302020204030204"/>
              <a:buChar char="•"/>
            </a:pPr>
            <a:r>
              <a:rPr lang="en-GB" dirty="0"/>
              <a:t>It empowers the victim: By showing support and solidarity with the victim, you can help them feel less isolated and more confident to seek help and report the incident. </a:t>
            </a:r>
          </a:p>
          <a:p>
            <a:pPr algn="just">
              <a:buFont typeface="Symbol" panose="020F0302020204030204"/>
              <a:buChar char="•"/>
            </a:pPr>
            <a:r>
              <a:rPr lang="en-GB" dirty="0"/>
              <a:t>It challenges social norms: Gender-based violence often occurs due to </a:t>
            </a:r>
            <a:r>
              <a:rPr lang="en-GB" b="1" dirty="0"/>
              <a:t>cultural norms and attitudes that reinforce gender inequality and stereotypes</a:t>
            </a:r>
            <a:r>
              <a:rPr lang="en-GB" dirty="0"/>
              <a:t>. By intervening, you can challenge these harmful norms and promote positive change. </a:t>
            </a:r>
          </a:p>
          <a:p>
            <a:pPr algn="just">
              <a:buFont typeface="Symbol" panose="020F0302020204030204"/>
              <a:buChar char="•"/>
            </a:pPr>
            <a:r>
              <a:rPr lang="en-GB" dirty="0"/>
              <a:t>It promotes accountability: When bystanders intervene, it signals to the perpetrator that their behaviour is </a:t>
            </a:r>
            <a:r>
              <a:rPr lang="en-GB" b="1" dirty="0"/>
              <a:t>unacceptable</a:t>
            </a:r>
            <a:r>
              <a:rPr lang="en-GB" dirty="0"/>
              <a:t>, and they will be held accountable. It also </a:t>
            </a:r>
            <a:r>
              <a:rPr lang="en-GB" b="1" dirty="0"/>
              <a:t>encourages others </a:t>
            </a:r>
            <a:r>
              <a:rPr lang="en-GB" dirty="0"/>
              <a:t>to speak up and take action against gender-based violence. </a:t>
            </a:r>
          </a:p>
          <a:p>
            <a:pPr algn="just">
              <a:buFont typeface="Arial" panose="020F0302020204030204"/>
              <a:buChar char="•"/>
            </a:pPr>
            <a:endParaRPr lang="en-GB" dirty="0">
              <a:effectLst/>
            </a:endParaRPr>
          </a:p>
        </p:txBody>
      </p:sp>
      <p:sp>
        <p:nvSpPr>
          <p:cNvPr id="4" name="Slide Number Placeholder 3"/>
          <p:cNvSpPr>
            <a:spLocks noGrp="1"/>
          </p:cNvSpPr>
          <p:nvPr>
            <p:ph type="sldNum" sz="quarter" idx="5"/>
          </p:nvPr>
        </p:nvSpPr>
        <p:spPr/>
        <p:txBody>
          <a:bodyPr/>
          <a:lstStyle/>
          <a:p>
            <a:pPr defTabSz="966538">
              <a:defRPr/>
            </a:pPr>
            <a:fld id="{6F8E2375-F1B1-284C-A827-B0E603FDBDD8}" type="slidenum">
              <a:rPr lang="en-US">
                <a:solidFill>
                  <a:prstClr val="black"/>
                </a:solidFill>
              </a:rPr>
              <a:pPr defTabSz="966538">
                <a:defRPr/>
              </a:pPr>
              <a:t>14</a:t>
            </a:fld>
            <a:endParaRPr lang="en-US">
              <a:solidFill>
                <a:prstClr val="black"/>
              </a:solidFill>
            </a:endParaRPr>
          </a:p>
        </p:txBody>
      </p:sp>
    </p:spTree>
    <p:extLst>
      <p:ext uri="{BB962C8B-B14F-4D97-AF65-F5344CB8AC3E}">
        <p14:creationId xmlns:p14="http://schemas.microsoft.com/office/powerpoint/2010/main" val="18620349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t>Be being alert, we mean developing the ability to "read the room" and maintain </a:t>
            </a:r>
            <a:r>
              <a:rPr lang="en-GB" b="1" dirty="0"/>
              <a:t>a keen awareness of our surroundings</a:t>
            </a:r>
            <a:r>
              <a:rPr lang="en-GB" dirty="0"/>
              <a:t>, regardless of our location. This heightened attentiveness allows us to detect the underlying power dynamics at play and </a:t>
            </a:r>
            <a:r>
              <a:rPr lang="en-GB" b="1" dirty="0"/>
              <a:t>sharpen our observational skills </a:t>
            </a:r>
            <a:r>
              <a:rPr lang="en-GB" dirty="0"/>
              <a:t>to identify dominant behaviours that may contribute to a potentially harmful or uncomfortable situation.</a:t>
            </a:r>
          </a:p>
          <a:p>
            <a:pPr algn="just"/>
            <a:endParaRPr lang="en-US" dirty="0"/>
          </a:p>
          <a:p>
            <a:pPr algn="just"/>
            <a:r>
              <a:rPr lang="en-GB" dirty="0"/>
              <a:t>When we are alert, we become </a:t>
            </a:r>
            <a:r>
              <a:rPr lang="en-GB" b="1" dirty="0"/>
              <a:t>attuned</a:t>
            </a:r>
            <a:r>
              <a:rPr lang="en-GB" dirty="0"/>
              <a:t> to </a:t>
            </a:r>
            <a:r>
              <a:rPr lang="en-GB" b="1" dirty="0"/>
              <a:t>subtle cues</a:t>
            </a:r>
            <a:r>
              <a:rPr lang="en-GB" dirty="0"/>
              <a:t> such as </a:t>
            </a:r>
            <a:r>
              <a:rPr lang="en-GB" u="sng" dirty="0"/>
              <a:t>body language, tone of voice, and facial expressions</a:t>
            </a:r>
            <a:r>
              <a:rPr lang="en-GB" dirty="0"/>
              <a:t> that can reveal the dynamics between individuals. We pay attention to </a:t>
            </a:r>
            <a:r>
              <a:rPr lang="en-GB" b="1" dirty="0"/>
              <a:t>nonverbal signals </a:t>
            </a:r>
            <a:r>
              <a:rPr lang="en-GB" dirty="0"/>
              <a:t>that may indicate </a:t>
            </a:r>
            <a:r>
              <a:rPr lang="en-GB" u="sng" dirty="0"/>
              <a:t>someone feeling intimidated, fearful, or overwhelmed</a:t>
            </a:r>
            <a:r>
              <a:rPr lang="en-GB" dirty="0"/>
              <a:t>. Moreover, being alert involves taking note of </a:t>
            </a:r>
            <a:r>
              <a:rPr lang="en-GB" b="1" dirty="0"/>
              <a:t>any notable shifts in behaviour or sudden changes</a:t>
            </a:r>
            <a:r>
              <a:rPr lang="en-GB" dirty="0"/>
              <a:t> in the atmosphere around us. </a:t>
            </a:r>
          </a:p>
          <a:p>
            <a:pPr algn="just"/>
            <a:endParaRPr lang="en-GB" dirty="0"/>
          </a:p>
          <a:p>
            <a:pPr algn="just"/>
            <a:r>
              <a:rPr lang="en-GB" dirty="0"/>
              <a:t>In essence, being alert is about actively engaging our senses, maintaining </a:t>
            </a:r>
            <a:r>
              <a:rPr lang="en-GB" b="1" dirty="0"/>
              <a:t>an increased level of awareness</a:t>
            </a:r>
            <a:r>
              <a:rPr lang="en-GB" dirty="0"/>
              <a:t>, and developing a deep understanding of the dynamics and context of the environment. </a:t>
            </a:r>
            <a:endParaRPr lang="LID4096" dirty="0"/>
          </a:p>
        </p:txBody>
      </p:sp>
      <p:sp>
        <p:nvSpPr>
          <p:cNvPr id="4" name="Slide Number Placeholder 3"/>
          <p:cNvSpPr>
            <a:spLocks noGrp="1"/>
          </p:cNvSpPr>
          <p:nvPr>
            <p:ph type="sldNum" sz="quarter" idx="5"/>
          </p:nvPr>
        </p:nvSpPr>
        <p:spPr/>
        <p:txBody>
          <a:bodyPr/>
          <a:lstStyle/>
          <a:p>
            <a:pPr defTabSz="966538">
              <a:defRPr/>
            </a:pPr>
            <a:fld id="{6F8E2375-F1B1-284C-A827-B0E603FDBDD8}" type="slidenum">
              <a:rPr lang="en-US">
                <a:solidFill>
                  <a:prstClr val="black"/>
                </a:solidFill>
              </a:rPr>
              <a:pPr defTabSz="966538">
                <a:defRPr/>
              </a:pPr>
              <a:t>17</a:t>
            </a:fld>
            <a:endParaRPr lang="en-US">
              <a:solidFill>
                <a:prstClr val="black"/>
              </a:solidFill>
            </a:endParaRPr>
          </a:p>
        </p:txBody>
      </p:sp>
    </p:spTree>
    <p:extLst>
      <p:ext uri="{BB962C8B-B14F-4D97-AF65-F5344CB8AC3E}">
        <p14:creationId xmlns:p14="http://schemas.microsoft.com/office/powerpoint/2010/main" val="12353526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t>As a second tip and step is recognising the problem. This involves developing the ability </a:t>
            </a:r>
            <a:r>
              <a:rPr lang="en-GB" b="1" dirty="0"/>
              <a:t>to identify situations where someone may be in need of help </a:t>
            </a:r>
            <a:r>
              <a:rPr lang="en-GB" dirty="0"/>
              <a:t>or support. It requires being attentive to </a:t>
            </a:r>
            <a:r>
              <a:rPr lang="en-GB" b="1" dirty="0"/>
              <a:t>red flags or indicators </a:t>
            </a:r>
            <a:r>
              <a:rPr lang="en-GB" dirty="0"/>
              <a:t>that something is wrong.</a:t>
            </a:r>
          </a:p>
          <a:p>
            <a:pPr algn="just"/>
            <a:endParaRPr lang="en-US" dirty="0"/>
          </a:p>
          <a:p>
            <a:pPr algn="just"/>
            <a:r>
              <a:rPr lang="en-GB" dirty="0"/>
              <a:t>By paying attention </a:t>
            </a:r>
            <a:r>
              <a:rPr lang="en-GB" b="1" dirty="0"/>
              <a:t>to cues </a:t>
            </a:r>
            <a:r>
              <a:rPr lang="en-GB" dirty="0"/>
              <a:t>such as signs of distress, discomfort, fear, or unease, we can better discern when intervention may be necessary. </a:t>
            </a:r>
          </a:p>
          <a:p>
            <a:pPr algn="just"/>
            <a:endParaRPr lang="en-US" dirty="0"/>
          </a:p>
          <a:p>
            <a:pPr algn="just"/>
            <a:r>
              <a:rPr lang="en-GB" dirty="0"/>
              <a:t>In addition to being alert to individual behaviours, it is essential to familiarise ourselves with the </a:t>
            </a:r>
            <a:r>
              <a:rPr lang="en-GB" b="1" dirty="0"/>
              <a:t>different forms of gender-based violence </a:t>
            </a:r>
            <a:r>
              <a:rPr lang="en-GB" dirty="0"/>
              <a:t>that we mentioned before. This includes understanding the </a:t>
            </a:r>
            <a:r>
              <a:rPr lang="en-GB" b="1" dirty="0"/>
              <a:t>entire spectrum of violence</a:t>
            </a:r>
            <a:r>
              <a:rPr lang="en-GB" dirty="0"/>
              <a:t>, ranging from microaggressions and “jokes”, to verbal abuse and harassment to physical assault and sexual violence. By educating ourselves about these various forms, we become better equipped to recognise them when they occur and respond appropriately.</a:t>
            </a:r>
          </a:p>
        </p:txBody>
      </p:sp>
      <p:sp>
        <p:nvSpPr>
          <p:cNvPr id="4" name="Slide Number Placeholder 3"/>
          <p:cNvSpPr>
            <a:spLocks noGrp="1"/>
          </p:cNvSpPr>
          <p:nvPr>
            <p:ph type="sldNum" sz="quarter" idx="5"/>
          </p:nvPr>
        </p:nvSpPr>
        <p:spPr/>
        <p:txBody>
          <a:bodyPr/>
          <a:lstStyle/>
          <a:p>
            <a:pPr defTabSz="966538">
              <a:defRPr/>
            </a:pPr>
            <a:fld id="{6F8E2375-F1B1-284C-A827-B0E603FDBDD8}" type="slidenum">
              <a:rPr lang="en-US">
                <a:solidFill>
                  <a:prstClr val="black"/>
                </a:solidFill>
              </a:rPr>
              <a:pPr defTabSz="966538">
                <a:defRPr/>
              </a:pPr>
              <a:t>18</a:t>
            </a:fld>
            <a:endParaRPr lang="en-US">
              <a:solidFill>
                <a:prstClr val="black"/>
              </a:solidFill>
            </a:endParaRPr>
          </a:p>
        </p:txBody>
      </p:sp>
    </p:spTree>
    <p:extLst>
      <p:ext uri="{BB962C8B-B14F-4D97-AF65-F5344CB8AC3E}">
        <p14:creationId xmlns:p14="http://schemas.microsoft.com/office/powerpoint/2010/main" val="27398750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not excuses — </a:t>
            </a:r>
            <a:r>
              <a:rPr lang="en-US" b="1" dirty="0"/>
              <a:t>they are very human responses to an uncomfortable situation</a:t>
            </a:r>
            <a:r>
              <a:rPr lang="en-US" dirty="0"/>
              <a:t>. The goal of this training is not to judge you but to give you enough tools that next time, you have more options than silence.</a:t>
            </a:r>
          </a:p>
          <a:p>
            <a:endParaRPr lang="en-US" dirty="0"/>
          </a:p>
          <a:p>
            <a:r>
              <a:rPr lang="en-US" b="1" dirty="0"/>
              <a:t>"This is none of my business"</a:t>
            </a:r>
            <a:r>
              <a:rPr lang="en-US" dirty="0"/>
              <a:t> It makes sense to want to respect people's privacy and autonomy. But GBV doesn't happen in a vacuum — it happens in shared spaces, workplaces, and communities that we are all part of. When we witness it and do nothing, </a:t>
            </a:r>
            <a:r>
              <a:rPr lang="en-US" u="sng" dirty="0"/>
              <a:t>that silence becomes part of the environment that allows it to continue</a:t>
            </a:r>
            <a:r>
              <a:rPr lang="en-US" dirty="0"/>
              <a:t>. </a:t>
            </a:r>
            <a:br>
              <a:rPr lang="en-US" dirty="0"/>
            </a:br>
            <a:endParaRPr lang="en-US" dirty="0"/>
          </a:p>
          <a:p>
            <a:r>
              <a:rPr lang="en-US" b="1" dirty="0"/>
              <a:t>"Someone else will do something"</a:t>
            </a:r>
            <a:r>
              <a:rPr lang="en-US" dirty="0"/>
              <a:t> This is one of the most human responses there is — and also one of the most studied. It has a name: the bystander effect. The more people are present, the more everyone assumes someone else will act — and the less likely anyone is to. If you are thinking this, so is everyone else in the room.</a:t>
            </a:r>
          </a:p>
          <a:p>
            <a:br>
              <a:rPr lang="en-US" dirty="0"/>
            </a:br>
            <a:endParaRPr lang="en-US" dirty="0"/>
          </a:p>
          <a:p>
            <a:r>
              <a:rPr lang="en-US" b="1" dirty="0"/>
              <a:t>"I can't save everyone"</a:t>
            </a:r>
            <a:r>
              <a:rPr lang="en-US" dirty="0"/>
              <a:t> No, and that is not what is being asked. Bystander intervention is not about being a hero or solving the problem single-handedly. It is about doing one small thing — forwarding an email, asking if someone is okay, naming what you saw. Small actions matter, and they add up.</a:t>
            </a:r>
          </a:p>
          <a:p>
            <a:br>
              <a:rPr lang="en-US" dirty="0"/>
            </a:br>
            <a:endParaRPr lang="en-US" dirty="0"/>
          </a:p>
          <a:p>
            <a:r>
              <a:rPr lang="en-US" b="1" dirty="0"/>
              <a:t>"I'm so shy, I can't speak up"</a:t>
            </a:r>
            <a:r>
              <a:rPr lang="en-US" dirty="0"/>
              <a:t> That is completely valid — and direct confrontation is just one of the options. The 5Ds exist precisely because not everyone can or should intervene in the same way. Delegating to someone else, documenting what happened, or checking in quietly afterward are all interventions. </a:t>
            </a:r>
            <a:r>
              <a:rPr lang="en-US" u="sng" dirty="0"/>
              <a:t>You don't have to be loud to act.</a:t>
            </a:r>
          </a:p>
          <a:p>
            <a:br>
              <a:rPr lang="en-US" dirty="0"/>
            </a:br>
            <a:endParaRPr lang="en-US" dirty="0"/>
          </a:p>
          <a:p>
            <a:r>
              <a:rPr lang="en-US" b="1" dirty="0"/>
              <a:t>"I will make things worse. It's better if I don't say anything."</a:t>
            </a:r>
            <a:r>
              <a:rPr lang="en-US" dirty="0"/>
              <a:t> This fear is understandable and worth taking seriously — poor intervention can sometimes escalate a situation. </a:t>
            </a:r>
            <a:r>
              <a:rPr lang="en-US" b="1" dirty="0"/>
              <a:t>But "doing nothing" is also a choice with consequences. </a:t>
            </a:r>
            <a:r>
              <a:rPr lang="en-US" dirty="0"/>
              <a:t>Research consistently shows that targets of GbV feel </a:t>
            </a:r>
            <a:r>
              <a:rPr lang="en-US" u="sng" dirty="0"/>
              <a:t>more isolated, more ashamed, and less likely to seek help </a:t>
            </a:r>
            <a:r>
              <a:rPr lang="en-US" dirty="0"/>
              <a:t>when bystanders stay silent. </a:t>
            </a:r>
            <a:r>
              <a:rPr lang="en-US" b="1" dirty="0"/>
              <a:t>The risk of imperfect action is usually lower than the cost of inaction </a:t>
            </a:r>
            <a:r>
              <a:rPr lang="en-US" dirty="0"/>
              <a:t>— and the 5Ds are designed to help you act in ways that </a:t>
            </a:r>
            <a:r>
              <a:rPr lang="en-US" dirty="0" err="1"/>
              <a:t>minimise</a:t>
            </a:r>
            <a:r>
              <a:rPr lang="en-US" dirty="0"/>
              <a:t> risk.</a:t>
            </a:r>
          </a:p>
          <a:p>
            <a:endParaRPr lang="en-GB" dirty="0"/>
          </a:p>
        </p:txBody>
      </p:sp>
      <p:sp>
        <p:nvSpPr>
          <p:cNvPr id="4" name="Slide Number Placeholder 3"/>
          <p:cNvSpPr>
            <a:spLocks noGrp="1"/>
          </p:cNvSpPr>
          <p:nvPr>
            <p:ph type="sldNum" sz="quarter" idx="5"/>
          </p:nvPr>
        </p:nvSpPr>
        <p:spPr/>
        <p:txBody>
          <a:bodyPr/>
          <a:lstStyle/>
          <a:p>
            <a:pPr defTabSz="966538">
              <a:defRPr/>
            </a:pPr>
            <a:fld id="{6F8E2375-F1B1-284C-A827-B0E603FDBDD8}" type="slidenum">
              <a:rPr lang="en-US">
                <a:solidFill>
                  <a:prstClr val="black"/>
                </a:solidFill>
              </a:rPr>
              <a:pPr defTabSz="966538">
                <a:defRPr/>
              </a:pPr>
              <a:t>19</a:t>
            </a:fld>
            <a:endParaRPr lang="en-US">
              <a:solidFill>
                <a:prstClr val="black"/>
              </a:solidFill>
            </a:endParaRPr>
          </a:p>
        </p:txBody>
      </p:sp>
    </p:spTree>
    <p:extLst>
      <p:ext uri="{BB962C8B-B14F-4D97-AF65-F5344CB8AC3E}">
        <p14:creationId xmlns:p14="http://schemas.microsoft.com/office/powerpoint/2010/main" val="2464601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06141" y="1882941"/>
            <a:ext cx="3758364" cy="1861285"/>
          </a:xfrm>
        </p:spPr>
        <p:txBody>
          <a:bodyPr/>
          <a:lstStyle>
            <a:lvl1pPr>
              <a:lnSpc>
                <a:spcPct val="90000"/>
              </a:lnSpc>
              <a:defRPr sz="3200">
                <a:solidFill>
                  <a:srgbClr val="0F2235"/>
                </a:solidFill>
              </a:defRPr>
            </a:lvl1pPr>
          </a:lstStyle>
          <a:p>
            <a:r>
              <a:rPr lang="en-US"/>
              <a:t>Click to edit Master title style</a:t>
            </a:r>
          </a:p>
        </p:txBody>
      </p:sp>
      <p:sp>
        <p:nvSpPr>
          <p:cNvPr id="4" name="Espace réservé du numéro de diapositive 4">
            <a:extLst>
              <a:ext uri="{FF2B5EF4-FFF2-40B4-BE49-F238E27FC236}">
                <a16:creationId xmlns:a16="http://schemas.microsoft.com/office/drawing/2014/main" id="{EAD03393-C32B-7446-8852-7DD35EEDB67D}"/>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5" name="Image 5">
            <a:extLst>
              <a:ext uri="{FF2B5EF4-FFF2-40B4-BE49-F238E27FC236}">
                <a16:creationId xmlns:a16="http://schemas.microsoft.com/office/drawing/2014/main" id="{7243D911-2FB7-448A-A3DA-B4ED54835FEB}"/>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258766" y="3962901"/>
            <a:ext cx="5106076" cy="5106076"/>
          </a:xfrm>
          <a:prstGeom prst="rect">
            <a:avLst/>
          </a:prstGeom>
        </p:spPr>
      </p:pic>
      <p:pic>
        <p:nvPicPr>
          <p:cNvPr id="8" name="Image 7" descr="Une image contenant texte, logo, Police, Graphique&#10;&#10;Description générée automatiquement">
            <a:extLst>
              <a:ext uri="{FF2B5EF4-FFF2-40B4-BE49-F238E27FC236}">
                <a16:creationId xmlns:a16="http://schemas.microsoft.com/office/drawing/2014/main" id="{3A378521-78DA-214B-D182-8588BF295D7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extLst>
      <p:ext uri="{BB962C8B-B14F-4D97-AF65-F5344CB8AC3E}">
        <p14:creationId xmlns:p14="http://schemas.microsoft.com/office/powerpoint/2010/main" val="1595227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06141" y="1882941"/>
            <a:ext cx="3758364" cy="1861285"/>
          </a:xfrm>
        </p:spPr>
        <p:txBody>
          <a:bodyPr/>
          <a:lstStyle>
            <a:lvl1pPr>
              <a:lnSpc>
                <a:spcPct val="90000"/>
              </a:lnSpc>
              <a:defRPr sz="3200">
                <a:solidFill>
                  <a:srgbClr val="0F2235"/>
                </a:solidFill>
              </a:defRPr>
            </a:lvl1pPr>
          </a:lstStyle>
          <a:p>
            <a:r>
              <a:rPr lang="en-US"/>
              <a:t>Click to edit Master title style</a:t>
            </a:r>
          </a:p>
        </p:txBody>
      </p:sp>
      <p:sp>
        <p:nvSpPr>
          <p:cNvPr id="4" name="Espace réservé du numéro de diapositive 4">
            <a:extLst>
              <a:ext uri="{FF2B5EF4-FFF2-40B4-BE49-F238E27FC236}">
                <a16:creationId xmlns:a16="http://schemas.microsoft.com/office/drawing/2014/main" id="{EAD03393-C32B-7446-8852-7DD35EEDB67D}"/>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5" name="Image 5">
            <a:extLst>
              <a:ext uri="{FF2B5EF4-FFF2-40B4-BE49-F238E27FC236}">
                <a16:creationId xmlns:a16="http://schemas.microsoft.com/office/drawing/2014/main" id="{7243D911-2FB7-448A-A3DA-B4ED54835FEB}"/>
              </a:ext>
            </a:extLst>
          </p:cNvPr>
          <p:cNvPicPr>
            <a:picLocks noChangeAspect="1"/>
          </p:cNvPicPr>
          <p:nvPr userDrawn="1"/>
        </p:nvPicPr>
        <p:blipFill>
          <a:blip r:embed="rId2">
            <a:alphaModFix amt="3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spTree>
    <p:extLst>
      <p:ext uri="{BB962C8B-B14F-4D97-AF65-F5344CB8AC3E}">
        <p14:creationId xmlns:p14="http://schemas.microsoft.com/office/powerpoint/2010/main" val="15151064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5" name="Straight Connector 4"/>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7" name="Espace réservé du numéro de diapositive 4">
            <a:extLst>
              <a:ext uri="{FF2B5EF4-FFF2-40B4-BE49-F238E27FC236}">
                <a16:creationId xmlns:a16="http://schemas.microsoft.com/office/drawing/2014/main" id="{F338BC9D-FA7F-5447-9F8E-AB7515DBD88F}"/>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6" name="Image 5">
            <a:extLst>
              <a:ext uri="{FF2B5EF4-FFF2-40B4-BE49-F238E27FC236}">
                <a16:creationId xmlns:a16="http://schemas.microsoft.com/office/drawing/2014/main" id="{56C0BB08-3043-42B6-ABE6-B9CBC6E32BFB}"/>
              </a:ext>
            </a:extLst>
          </p:cNvPr>
          <p:cNvPicPr>
            <a:picLocks noChangeAspect="1"/>
          </p:cNvPicPr>
          <p:nvPr userDrawn="1"/>
        </p:nvPicPr>
        <p:blipFill>
          <a:blip r:embed="rId2">
            <a:alphaModFix amt="3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spTree>
    <p:extLst>
      <p:ext uri="{BB962C8B-B14F-4D97-AF65-F5344CB8AC3E}">
        <p14:creationId xmlns:p14="http://schemas.microsoft.com/office/powerpoint/2010/main" val="2317346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pic>
        <p:nvPicPr>
          <p:cNvPr id="6" name="Image 5">
            <a:extLst>
              <a:ext uri="{FF2B5EF4-FFF2-40B4-BE49-F238E27FC236}">
                <a16:creationId xmlns:a16="http://schemas.microsoft.com/office/drawing/2014/main" id="{029E551B-2A1B-A747-8013-E8E6879FEB7F}"/>
              </a:ext>
            </a:extLst>
          </p:cNvPr>
          <p:cNvPicPr>
            <a:picLocks noChangeAspect="1"/>
          </p:cNvPicPr>
          <p:nvPr userDrawn="1"/>
        </p:nvPicPr>
        <p:blipFill>
          <a:blip r:embed="rId2">
            <a:alphaModFix amt="3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7" name="Straight Connector 4">
            <a:extLst>
              <a:ext uri="{FF2B5EF4-FFF2-40B4-BE49-F238E27FC236}">
                <a16:creationId xmlns:a16="http://schemas.microsoft.com/office/drawing/2014/main" id="{728F4451-9DEA-4247-B64E-C1747BECCC2A}"/>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58C1BC63-BD40-6241-8639-5CA50A9D3917}"/>
              </a:ext>
            </a:extLst>
          </p:cNvPr>
          <p:cNvSpPr>
            <a:spLocks noChangeArrowheads="1"/>
          </p:cNvSpPr>
          <p:nvPr userDrawn="1"/>
        </p:nvSpPr>
        <p:spPr bwMode="auto">
          <a:xfrm>
            <a:off x="1265322" y="6408216"/>
            <a:ext cx="6445995" cy="21544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chemeClr val="bg1">
                    <a:lumMod val="75000"/>
                  </a:schemeClr>
                </a:solidFill>
                <a:effectLst/>
                <a:latin typeface="D-DIN" panose="020B0504030202030204" pitchFamily="34" charset="77"/>
              </a:rPr>
              <a:t>This project has received funding from the European Union’s Horizon 2020 research and innovation </a:t>
            </a:r>
            <a:r>
              <a:rPr kumimoji="0" lang="en-US" altLang="fr-FR" sz="800" b="0" i="0" u="none" strike="noStrike" cap="none" normalizeH="0" baseline="0" err="1">
                <a:ln>
                  <a:noFill/>
                </a:ln>
                <a:solidFill>
                  <a:schemeClr val="bg1">
                    <a:lumMod val="75000"/>
                  </a:schemeClr>
                </a:solidFill>
                <a:effectLst/>
                <a:latin typeface="D-DIN" panose="020B0504030202030204" pitchFamily="34" charset="77"/>
              </a:rPr>
              <a:t>programme</a:t>
            </a:r>
            <a:r>
              <a:rPr kumimoji="0" lang="en-US" altLang="fr-FR" sz="800" b="0" i="0" u="none" strike="noStrike" cap="none" normalizeH="0" baseline="0">
                <a:ln>
                  <a:noFill/>
                </a:ln>
                <a:solidFill>
                  <a:schemeClr val="bg1">
                    <a:lumMod val="75000"/>
                  </a:schemeClr>
                </a:solidFill>
                <a:effectLst/>
                <a:latin typeface="D-DIN" panose="020B0504030202030204" pitchFamily="34" charset="77"/>
              </a:rPr>
              <a:t> under grant agreement No 101006261</a:t>
            </a:r>
            <a:endParaRPr kumimoji="0" lang="fr-FR" altLang="fr-FR" sz="800" b="0" i="0" u="none" strike="noStrike" cap="none" normalizeH="0" baseline="0">
              <a:ln>
                <a:noFill/>
              </a:ln>
              <a:solidFill>
                <a:schemeClr val="bg1">
                  <a:lumMod val="75000"/>
                </a:schemeClr>
              </a:solidFill>
              <a:effectLst/>
              <a:latin typeface="D-DIN" panose="020B0504030202030204" pitchFamily="34" charset="77"/>
            </a:endParaRPr>
          </a:p>
        </p:txBody>
      </p:sp>
      <p:pic>
        <p:nvPicPr>
          <p:cNvPr id="9" name="Image 8">
            <a:extLst>
              <a:ext uri="{FF2B5EF4-FFF2-40B4-BE49-F238E27FC236}">
                <a16:creationId xmlns:a16="http://schemas.microsoft.com/office/drawing/2014/main" id="{973B4B14-B59F-7B47-88AC-5D4F6C691712}"/>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2" name="Espace réservé du numéro de diapositive 4">
            <a:extLst>
              <a:ext uri="{FF2B5EF4-FFF2-40B4-BE49-F238E27FC236}">
                <a16:creationId xmlns:a16="http://schemas.microsoft.com/office/drawing/2014/main" id="{33C1A946-B5E3-A749-89BC-9B776C389431}"/>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Tree>
    <p:extLst>
      <p:ext uri="{BB962C8B-B14F-4D97-AF65-F5344CB8AC3E}">
        <p14:creationId xmlns:p14="http://schemas.microsoft.com/office/powerpoint/2010/main" val="4616380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rgbClr val="0F223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46922" y="1882941"/>
            <a:ext cx="3758364" cy="1861285"/>
          </a:xfrm>
        </p:spPr>
        <p:txBody>
          <a:bodyPr/>
          <a:lstStyle>
            <a:lvl1pPr>
              <a:lnSpc>
                <a:spcPct val="90000"/>
              </a:lnSpc>
              <a:defRPr sz="3200">
                <a:solidFill>
                  <a:srgbClr val="FFFFFF"/>
                </a:solidFill>
              </a:defRPr>
            </a:lvl1pPr>
          </a:lstStyle>
          <a:p>
            <a:r>
              <a:rPr lang="en-US"/>
              <a:t>Click to edit Master title style</a:t>
            </a:r>
          </a:p>
        </p:txBody>
      </p:sp>
      <p:pic>
        <p:nvPicPr>
          <p:cNvPr id="6" name="Image 5">
            <a:extLst>
              <a:ext uri="{FF2B5EF4-FFF2-40B4-BE49-F238E27FC236}">
                <a16:creationId xmlns:a16="http://schemas.microsoft.com/office/drawing/2014/main" id="{957C694D-9BA6-C241-889D-6AC17E6B5566}"/>
              </a:ext>
            </a:extLst>
          </p:cNvPr>
          <p:cNvPicPr>
            <a:picLocks noChangeAspect="1"/>
          </p:cNvPicPr>
          <p:nvPr userDrawn="1"/>
        </p:nvPicPr>
        <p:blipFill>
          <a:blip r:embed="rId2">
            <a:alphaModFix amt="3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pic>
        <p:nvPicPr>
          <p:cNvPr id="8" name="Picture 7" descr="A picture containing text, clipart&#10;&#10;Description automatically generated">
            <a:extLst>
              <a:ext uri="{FF2B5EF4-FFF2-40B4-BE49-F238E27FC236}">
                <a16:creationId xmlns:a16="http://schemas.microsoft.com/office/drawing/2014/main" id="{D50D809A-F76F-472D-A4BD-E730A17A87A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0767" y="345921"/>
            <a:ext cx="1564849" cy="329235"/>
          </a:xfrm>
          <a:prstGeom prst="rect">
            <a:avLst/>
          </a:prstGeom>
        </p:spPr>
      </p:pic>
    </p:spTree>
    <p:extLst>
      <p:ext uri="{BB962C8B-B14F-4D97-AF65-F5344CB8AC3E}">
        <p14:creationId xmlns:p14="http://schemas.microsoft.com/office/powerpoint/2010/main" val="31478570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060575"/>
            <a:ext cx="6096000" cy="4797425"/>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7" name="Image 6">
            <a:extLst>
              <a:ext uri="{FF2B5EF4-FFF2-40B4-BE49-F238E27FC236}">
                <a16:creationId xmlns:a16="http://schemas.microsoft.com/office/drawing/2014/main" id="{B6894A4E-F8F8-4E4A-BE8E-73FCCE0E0ED2}"/>
              </a:ext>
            </a:extLst>
          </p:cNvPr>
          <p:cNvPicPr>
            <a:picLocks noChangeAspect="1"/>
          </p:cNvPicPr>
          <p:nvPr userDrawn="1"/>
        </p:nvPicPr>
        <p:blipFill>
          <a:blip r:embed="rId2">
            <a:alphaModFix amt="3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8" name="Straight Connector 4">
            <a:extLst>
              <a:ext uri="{FF2B5EF4-FFF2-40B4-BE49-F238E27FC236}">
                <a16:creationId xmlns:a16="http://schemas.microsoft.com/office/drawing/2014/main" id="{7A3D5ADF-0FF0-F74C-8C46-EC4A8FF102DC}"/>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CB162B83-8B66-2F4E-85DF-7585E43B8FE9}"/>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sp>
        <p:nvSpPr>
          <p:cNvPr id="12" name="Rectangle 7">
            <a:extLst>
              <a:ext uri="{FF2B5EF4-FFF2-40B4-BE49-F238E27FC236}">
                <a16:creationId xmlns:a16="http://schemas.microsoft.com/office/drawing/2014/main" id="{8AF03ADF-8665-8B40-A283-7CF24950C49F}"/>
              </a:ext>
            </a:extLst>
          </p:cNvPr>
          <p:cNvSpPr>
            <a:spLocks noChangeArrowheads="1"/>
          </p:cNvSpPr>
          <p:nvPr userDrawn="1"/>
        </p:nvSpPr>
        <p:spPr bwMode="auto">
          <a:xfrm>
            <a:off x="1265322" y="6346661"/>
            <a:ext cx="3328155"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fr-FR" sz="800" b="0" i="0" u="none" strike="noStrike" cap="none" normalizeH="0" baseline="0">
                <a:ln>
                  <a:noFill/>
                </a:ln>
                <a:solidFill>
                  <a:schemeClr val="bg1"/>
                </a:solidFill>
                <a:effectLst/>
                <a:latin typeface="D-DIN" panose="020B0504030202030204" pitchFamily="34" charset="77"/>
              </a:rPr>
              <a:t>This project has received funding from the European Union’s Horizon 2020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fr-FR" sz="800" b="0" i="0" u="none" strike="noStrike" cap="none" normalizeH="0" baseline="0">
                <a:ln>
                  <a:noFill/>
                </a:ln>
                <a:solidFill>
                  <a:schemeClr val="bg1"/>
                </a:solidFill>
                <a:effectLst/>
                <a:latin typeface="D-DIN" panose="020B0504030202030204" pitchFamily="34" charset="77"/>
              </a:rPr>
              <a:t>research and innovation </a:t>
            </a:r>
            <a:r>
              <a:rPr kumimoji="0" lang="en-US" altLang="fr-FR" sz="800" b="0" i="0" u="none" strike="noStrike" cap="none" normalizeH="0" baseline="0" err="1">
                <a:ln>
                  <a:noFill/>
                </a:ln>
                <a:solidFill>
                  <a:schemeClr val="bg1"/>
                </a:solidFill>
                <a:effectLst/>
                <a:latin typeface="D-DIN" panose="020B0504030202030204" pitchFamily="34" charset="77"/>
              </a:rPr>
              <a:t>programme</a:t>
            </a:r>
            <a:r>
              <a:rPr kumimoji="0" lang="en-US" altLang="fr-FR" sz="800" b="0" i="0" u="none" strike="noStrike" cap="none" normalizeH="0" baseline="0">
                <a:ln>
                  <a:noFill/>
                </a:ln>
                <a:solidFill>
                  <a:schemeClr val="bg1"/>
                </a:solidFill>
                <a:effectLst/>
                <a:latin typeface="D-DIN" panose="020B0504030202030204" pitchFamily="34" charset="77"/>
              </a:rPr>
              <a:t> under grant agreement No 101006261</a:t>
            </a:r>
          </a:p>
        </p:txBody>
      </p:sp>
      <p:pic>
        <p:nvPicPr>
          <p:cNvPr id="13" name="Image 12">
            <a:extLst>
              <a:ext uri="{FF2B5EF4-FFF2-40B4-BE49-F238E27FC236}">
                <a16:creationId xmlns:a16="http://schemas.microsoft.com/office/drawing/2014/main" id="{6C289D1C-0975-0E44-BE2F-076CA8D003E9}"/>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4" name="Espace réservé du numéro de diapositive 4">
            <a:extLst>
              <a:ext uri="{FF2B5EF4-FFF2-40B4-BE49-F238E27FC236}">
                <a16:creationId xmlns:a16="http://schemas.microsoft.com/office/drawing/2014/main" id="{5E66EC68-A22C-FE46-9D62-355797F95BE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Tree>
    <p:extLst>
      <p:ext uri="{BB962C8B-B14F-4D97-AF65-F5344CB8AC3E}">
        <p14:creationId xmlns:p14="http://schemas.microsoft.com/office/powerpoint/2010/main" val="21266082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8_Custom Layout">
    <p:spTree>
      <p:nvGrpSpPr>
        <p:cNvPr id="1" name=""/>
        <p:cNvGrpSpPr/>
        <p:nvPr/>
      </p:nvGrpSpPr>
      <p:grpSpPr>
        <a:xfrm>
          <a:off x="0" y="0"/>
          <a:ext cx="0" cy="0"/>
          <a:chOff x="0" y="0"/>
          <a:chExt cx="0" cy="0"/>
        </a:xfrm>
      </p:grpSpPr>
      <p:sp>
        <p:nvSpPr>
          <p:cNvPr id="3" name="Rectangle 2"/>
          <p:cNvSpPr/>
          <p:nvPr userDrawn="1"/>
        </p:nvSpPr>
        <p:spPr>
          <a:xfrm>
            <a:off x="0" y="1"/>
            <a:ext cx="12192000"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D-DIN" panose="020B0504030202030204" pitchFamily="34" charset="77"/>
            </a:endParaRPr>
          </a:p>
        </p:txBody>
      </p:sp>
      <p:sp>
        <p:nvSpPr>
          <p:cNvPr id="6" name="Picture Placeholder 8"/>
          <p:cNvSpPr>
            <a:spLocks noGrp="1"/>
          </p:cNvSpPr>
          <p:nvPr>
            <p:ph type="pic" sz="quarter" idx="12"/>
          </p:nvPr>
        </p:nvSpPr>
        <p:spPr>
          <a:xfrm>
            <a:off x="0" y="1"/>
            <a:ext cx="6096000" cy="6858000"/>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4" name="Image 3">
            <a:extLst>
              <a:ext uri="{FF2B5EF4-FFF2-40B4-BE49-F238E27FC236}">
                <a16:creationId xmlns:a16="http://schemas.microsoft.com/office/drawing/2014/main" id="{2C375E9E-FE6E-5742-8036-4C10860A86C4}"/>
              </a:ext>
            </a:extLst>
          </p:cNvPr>
          <p:cNvPicPr>
            <a:picLocks noChangeAspect="1"/>
          </p:cNvPicPr>
          <p:nvPr userDrawn="1"/>
        </p:nvPicPr>
        <p:blipFill>
          <a:blip r:embed="rId2">
            <a:lum/>
            <a:alphaModFix amt="3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a:noFill/>
        </p:spPr>
      </p:pic>
      <p:pic>
        <p:nvPicPr>
          <p:cNvPr id="9" name="Image 8">
            <a:extLst>
              <a:ext uri="{FF2B5EF4-FFF2-40B4-BE49-F238E27FC236}">
                <a16:creationId xmlns:a16="http://schemas.microsoft.com/office/drawing/2014/main" id="{622DE258-2E0C-214F-95DA-597BE352AA1B}"/>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0" name="Espace réservé du numéro de diapositive 4">
            <a:extLst>
              <a:ext uri="{FF2B5EF4-FFF2-40B4-BE49-F238E27FC236}">
                <a16:creationId xmlns:a16="http://schemas.microsoft.com/office/drawing/2014/main" id="{6272DD9C-2FE4-1441-9E44-F05D7D83D166}"/>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12" name="Rectangle 7">
            <a:extLst>
              <a:ext uri="{FF2B5EF4-FFF2-40B4-BE49-F238E27FC236}">
                <a16:creationId xmlns:a16="http://schemas.microsoft.com/office/drawing/2014/main" id="{18D66B2D-1EB2-4720-A87B-12F3D77AF71A}"/>
              </a:ext>
            </a:extLst>
          </p:cNvPr>
          <p:cNvSpPr>
            <a:spLocks noChangeArrowheads="1"/>
          </p:cNvSpPr>
          <p:nvPr userDrawn="1"/>
        </p:nvSpPr>
        <p:spPr bwMode="auto">
          <a:xfrm>
            <a:off x="1265322" y="6346661"/>
            <a:ext cx="3328155"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fr-FR" sz="800" b="0" i="0" u="none" strike="noStrike" cap="none" normalizeH="0" baseline="0">
                <a:ln>
                  <a:noFill/>
                </a:ln>
                <a:solidFill>
                  <a:schemeClr val="bg1"/>
                </a:solidFill>
                <a:effectLst/>
                <a:latin typeface="D-DIN" panose="020B0504030202030204" pitchFamily="34" charset="77"/>
              </a:rPr>
              <a:t>This project has received funding from the European Union’s Horizon 2020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fr-FR" sz="800" b="0" i="0" u="none" strike="noStrike" cap="none" normalizeH="0" baseline="0">
                <a:ln>
                  <a:noFill/>
                </a:ln>
                <a:solidFill>
                  <a:schemeClr val="bg1"/>
                </a:solidFill>
                <a:effectLst/>
                <a:latin typeface="D-DIN" panose="020B0504030202030204" pitchFamily="34" charset="77"/>
              </a:rPr>
              <a:t>research and innovation </a:t>
            </a:r>
            <a:r>
              <a:rPr kumimoji="0" lang="en-US" altLang="fr-FR" sz="800" b="0" i="0" u="none" strike="noStrike" cap="none" normalizeH="0" baseline="0" err="1">
                <a:ln>
                  <a:noFill/>
                </a:ln>
                <a:solidFill>
                  <a:schemeClr val="bg1"/>
                </a:solidFill>
                <a:effectLst/>
                <a:latin typeface="D-DIN" panose="020B0504030202030204" pitchFamily="34" charset="77"/>
              </a:rPr>
              <a:t>programme</a:t>
            </a:r>
            <a:r>
              <a:rPr kumimoji="0" lang="en-US" altLang="fr-FR" sz="800" b="0" i="0" u="none" strike="noStrike" cap="none" normalizeH="0" baseline="0">
                <a:ln>
                  <a:noFill/>
                </a:ln>
                <a:solidFill>
                  <a:schemeClr val="bg1"/>
                </a:solidFill>
                <a:effectLst/>
                <a:latin typeface="D-DIN" panose="020B0504030202030204" pitchFamily="34" charset="77"/>
              </a:rPr>
              <a:t> under grant agreement No 101006261</a:t>
            </a:r>
          </a:p>
        </p:txBody>
      </p:sp>
    </p:spTree>
    <p:extLst>
      <p:ext uri="{BB962C8B-B14F-4D97-AF65-F5344CB8AC3E}">
        <p14:creationId xmlns:p14="http://schemas.microsoft.com/office/powerpoint/2010/main" val="42469915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A897265-F23D-4B6E-A916-CCEAB037C779}"/>
              </a:ext>
            </a:extLst>
          </p:cNvPr>
          <p:cNvSpPr/>
          <p:nvPr userDrawn="1"/>
        </p:nvSpPr>
        <p:spPr>
          <a:xfrm>
            <a:off x="5380722" y="0"/>
            <a:ext cx="6937282" cy="6858000"/>
          </a:xfrm>
          <a:prstGeom prst="rect">
            <a:avLst/>
          </a:prstGeom>
          <a:gradFill>
            <a:gsLst>
              <a:gs pos="0">
                <a:srgbClr val="AED7BD"/>
              </a:gs>
              <a:gs pos="100000">
                <a:srgbClr val="5792CE"/>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D-DIN" panose="020B0504030202030204" pitchFamily="34" charset="77"/>
            </a:endParaRPr>
          </a:p>
        </p:txBody>
      </p:sp>
      <p:sp>
        <p:nvSpPr>
          <p:cNvPr id="2" name="Title 1"/>
          <p:cNvSpPr>
            <a:spLocks noGrp="1"/>
          </p:cNvSpPr>
          <p:nvPr>
            <p:ph type="title"/>
          </p:nvPr>
        </p:nvSpPr>
        <p:spPr>
          <a:xfrm>
            <a:off x="1058103"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72B53771-F558-3C4E-8C2C-CE11F7857A5A}"/>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6" name="Rectangle 7">
            <a:extLst>
              <a:ext uri="{FF2B5EF4-FFF2-40B4-BE49-F238E27FC236}">
                <a16:creationId xmlns:a16="http://schemas.microsoft.com/office/drawing/2014/main" id="{750AB2BB-73BB-408B-ADBA-948327FBBA65}"/>
              </a:ext>
            </a:extLst>
          </p:cNvPr>
          <p:cNvSpPr>
            <a:spLocks noChangeArrowheads="1"/>
          </p:cNvSpPr>
          <p:nvPr userDrawn="1"/>
        </p:nvSpPr>
        <p:spPr bwMode="auto">
          <a:xfrm>
            <a:off x="1265322" y="6408216"/>
            <a:ext cx="6445995" cy="21544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chemeClr val="bg1">
                    <a:lumMod val="75000"/>
                  </a:schemeClr>
                </a:solidFill>
                <a:effectLst/>
                <a:latin typeface="D-DIN" panose="020B0504030202030204" pitchFamily="34" charset="77"/>
              </a:rPr>
              <a:t>This project has received funding from the European Union’s Horizon 2020 research and innovation </a:t>
            </a:r>
            <a:r>
              <a:rPr kumimoji="0" lang="en-US" altLang="fr-FR" sz="800" b="0" i="0" u="none" strike="noStrike" cap="none" normalizeH="0" baseline="0" err="1">
                <a:ln>
                  <a:noFill/>
                </a:ln>
                <a:solidFill>
                  <a:schemeClr val="bg1">
                    <a:lumMod val="75000"/>
                  </a:schemeClr>
                </a:solidFill>
                <a:effectLst/>
                <a:latin typeface="D-DIN" panose="020B0504030202030204" pitchFamily="34" charset="77"/>
              </a:rPr>
              <a:t>programme</a:t>
            </a:r>
            <a:r>
              <a:rPr kumimoji="0" lang="en-US" altLang="fr-FR" sz="800" b="0" i="0" u="none" strike="noStrike" cap="none" normalizeH="0" baseline="0">
                <a:ln>
                  <a:noFill/>
                </a:ln>
                <a:solidFill>
                  <a:schemeClr val="bg1">
                    <a:lumMod val="75000"/>
                  </a:schemeClr>
                </a:solidFill>
                <a:effectLst/>
                <a:latin typeface="D-DIN" panose="020B0504030202030204" pitchFamily="34" charset="77"/>
              </a:rPr>
              <a:t> under grant agreement No 101006261</a:t>
            </a:r>
            <a:endParaRPr kumimoji="0" lang="fr-FR" altLang="fr-FR" sz="800" b="0" i="0" u="none" strike="noStrike" cap="none" normalizeH="0" baseline="0">
              <a:ln>
                <a:noFill/>
              </a:ln>
              <a:solidFill>
                <a:schemeClr val="bg1">
                  <a:lumMod val="75000"/>
                </a:schemeClr>
              </a:solidFill>
              <a:effectLst/>
              <a:latin typeface="D-DIN" panose="020B0504030202030204" pitchFamily="34" charset="77"/>
            </a:endParaRPr>
          </a:p>
        </p:txBody>
      </p:sp>
    </p:spTree>
    <p:extLst>
      <p:ext uri="{BB962C8B-B14F-4D97-AF65-F5344CB8AC3E}">
        <p14:creationId xmlns:p14="http://schemas.microsoft.com/office/powerpoint/2010/main" val="16670829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4D2881E-EDE5-FF44-AD62-5B2F22734456}"/>
              </a:ext>
            </a:extLst>
          </p:cNvPr>
          <p:cNvSpPr/>
          <p:nvPr userDrawn="1"/>
        </p:nvSpPr>
        <p:spPr>
          <a:xfrm>
            <a:off x="0" y="6206591"/>
            <a:ext cx="12192000" cy="651409"/>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13"/>
          </p:nvPr>
        </p:nvSpPr>
        <p:spPr>
          <a:xfrm>
            <a:off x="4105507"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2" name="Picture Placeholder 8"/>
          <p:cNvSpPr>
            <a:spLocks noGrp="1"/>
          </p:cNvSpPr>
          <p:nvPr>
            <p:ph type="pic" sz="quarter" idx="14"/>
          </p:nvPr>
        </p:nvSpPr>
        <p:spPr>
          <a:xfrm>
            <a:off x="8211015"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Title 1">
            <a:extLst>
              <a:ext uri="{FF2B5EF4-FFF2-40B4-BE49-F238E27FC236}">
                <a16:creationId xmlns:a16="http://schemas.microsoft.com/office/drawing/2014/main" id="{A6B95F0A-0CE7-C34C-9B99-E8119112FED8}"/>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8" name="Straight Connector 4">
            <a:extLst>
              <a:ext uri="{FF2B5EF4-FFF2-40B4-BE49-F238E27FC236}">
                <a16:creationId xmlns:a16="http://schemas.microsoft.com/office/drawing/2014/main" id="{CF8FF5EC-69A2-504B-86AC-C674A8F1EE9E}"/>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10" name="Espace réservé du numéro de diapositive 4">
            <a:extLst>
              <a:ext uri="{FF2B5EF4-FFF2-40B4-BE49-F238E27FC236}">
                <a16:creationId xmlns:a16="http://schemas.microsoft.com/office/drawing/2014/main" id="{5E8C399F-0229-6648-8662-6AE72DBCB4D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Tree>
    <p:extLst>
      <p:ext uri="{BB962C8B-B14F-4D97-AF65-F5344CB8AC3E}">
        <p14:creationId xmlns:p14="http://schemas.microsoft.com/office/powerpoint/2010/main" val="18956118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6677024" y="368300"/>
            <a:ext cx="4752976" cy="5911119"/>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Title 1">
            <a:extLst>
              <a:ext uri="{FF2B5EF4-FFF2-40B4-BE49-F238E27FC236}">
                <a16:creationId xmlns:a16="http://schemas.microsoft.com/office/drawing/2014/main" id="{F08B6C41-A70E-754A-A33B-B8012EFA1FA2}"/>
              </a:ext>
            </a:extLst>
          </p:cNvPr>
          <p:cNvSpPr>
            <a:spLocks noGrp="1"/>
          </p:cNvSpPr>
          <p:nvPr>
            <p:ph type="title"/>
          </p:nvPr>
        </p:nvSpPr>
        <p:spPr>
          <a:xfrm>
            <a:off x="986890"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204DF36F-84FB-BF41-90C5-B4335F97F8B6}"/>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spTree>
    <p:extLst>
      <p:ext uri="{BB962C8B-B14F-4D97-AF65-F5344CB8AC3E}">
        <p14:creationId xmlns:p14="http://schemas.microsoft.com/office/powerpoint/2010/main" val="2532342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5" name="Straight Connector 4"/>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7" name="Espace réservé du numéro de diapositive 4">
            <a:extLst>
              <a:ext uri="{FF2B5EF4-FFF2-40B4-BE49-F238E27FC236}">
                <a16:creationId xmlns:a16="http://schemas.microsoft.com/office/drawing/2014/main" id="{F338BC9D-FA7F-5447-9F8E-AB7515DBD88F}"/>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3" name="Image 2" descr="Une image contenant texte, logo, Police, Graphique&#10;&#10;Description générée automatiquement">
            <a:extLst>
              <a:ext uri="{FF2B5EF4-FFF2-40B4-BE49-F238E27FC236}">
                <a16:creationId xmlns:a16="http://schemas.microsoft.com/office/drawing/2014/main" id="{7612A9FC-8503-D860-FFD3-B37431A1540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
        <p:nvSpPr>
          <p:cNvPr id="8" name="Text Placeholder 7">
            <a:extLst>
              <a:ext uri="{FF2B5EF4-FFF2-40B4-BE49-F238E27FC236}">
                <a16:creationId xmlns:a16="http://schemas.microsoft.com/office/drawing/2014/main" id="{C9436C66-5852-FAD0-4700-65DC7A93480A}"/>
              </a:ext>
            </a:extLst>
          </p:cNvPr>
          <p:cNvSpPr>
            <a:spLocks noGrp="1"/>
          </p:cNvSpPr>
          <p:nvPr>
            <p:ph type="body" sz="quarter" idx="10"/>
          </p:nvPr>
        </p:nvSpPr>
        <p:spPr>
          <a:xfrm>
            <a:off x="1046163" y="2168525"/>
            <a:ext cx="10026650" cy="3978275"/>
          </a:xfrm>
        </p:spPr>
        <p:txBody>
          <a:bodyPr/>
          <a:lstStyle>
            <a:lvl1pPr>
              <a:defRPr sz="2400">
                <a:solidFill>
                  <a:srgbClr val="5792CE"/>
                </a:solidFill>
              </a:defRPr>
            </a:lvl1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pic>
        <p:nvPicPr>
          <p:cNvPr id="6" name="Image 5">
            <a:extLst>
              <a:ext uri="{FF2B5EF4-FFF2-40B4-BE49-F238E27FC236}">
                <a16:creationId xmlns:a16="http://schemas.microsoft.com/office/drawing/2014/main" id="{029E551B-2A1B-A747-8013-E8E6879FEB7F}"/>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7" name="Straight Connector 4">
            <a:extLst>
              <a:ext uri="{FF2B5EF4-FFF2-40B4-BE49-F238E27FC236}">
                <a16:creationId xmlns:a16="http://schemas.microsoft.com/office/drawing/2014/main" id="{728F4451-9DEA-4247-B64E-C1747BECCC2A}"/>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973B4B14-B59F-7B47-88AC-5D4F6C691712}"/>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2" name="Espace réservé du numéro de diapositive 4">
            <a:extLst>
              <a:ext uri="{FF2B5EF4-FFF2-40B4-BE49-F238E27FC236}">
                <a16:creationId xmlns:a16="http://schemas.microsoft.com/office/drawing/2014/main" id="{33C1A946-B5E3-A749-89BC-9B776C389431}"/>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5" name="Rectangle 7">
            <a:extLst>
              <a:ext uri="{FF2B5EF4-FFF2-40B4-BE49-F238E27FC236}">
                <a16:creationId xmlns:a16="http://schemas.microsoft.com/office/drawing/2014/main" id="{89EFE595-4F6C-994A-6F9A-253F5CEDC1C8}"/>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pic>
        <p:nvPicPr>
          <p:cNvPr id="10" name="Image 9" descr="Une image contenant texte, logo, Police, Graphique&#10;&#10;Description générée automatiquement">
            <a:extLst>
              <a:ext uri="{FF2B5EF4-FFF2-40B4-BE49-F238E27FC236}">
                <a16:creationId xmlns:a16="http://schemas.microsoft.com/office/drawing/2014/main" id="{45ED96F1-9492-1826-A096-909EC877606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
        <p:nvSpPr>
          <p:cNvPr id="4" name="ZoneTexte 3">
            <a:extLst>
              <a:ext uri="{FF2B5EF4-FFF2-40B4-BE49-F238E27FC236}">
                <a16:creationId xmlns:a16="http://schemas.microsoft.com/office/drawing/2014/main" id="{DA0AA504-3413-61D6-0EE4-8D7A19FD48CE}"/>
              </a:ext>
            </a:extLst>
          </p:cNvPr>
          <p:cNvSpPr txBox="1"/>
          <p:nvPr userDrawn="1"/>
        </p:nvSpPr>
        <p:spPr>
          <a:xfrm>
            <a:off x="2420282" y="6339901"/>
            <a:ext cx="6114116" cy="338554"/>
          </a:xfrm>
          <a:prstGeom prst="rect">
            <a:avLst/>
          </a:prstGeom>
          <a:noFill/>
        </p:spPr>
        <p:txBody>
          <a:bodyPr wrap="square">
            <a:spAutoFit/>
          </a:bodyPr>
          <a:lstStyle/>
          <a:p>
            <a:r>
              <a:rPr lang="en-GB" sz="800">
                <a:solidFill>
                  <a:schemeClr val="bg1"/>
                </a:solidFill>
                <a:latin typeface="Arial" panose="020B0604020202020204" pitchFamily="34" charset="0"/>
                <a:cs typeface="Arial" panose="020B0604020202020204" pitchFamily="34" charset="0"/>
              </a:rPr>
              <a:t>Views and opinions expressed are however those of the author(s) only and do not necessarily reflect those of the European Union or the European Research Executive Agency (REA). Neither the European Union nor the REA can be held responsible for them.</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rgbClr val="0F223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46922" y="1882941"/>
            <a:ext cx="3758364" cy="1861285"/>
          </a:xfrm>
        </p:spPr>
        <p:txBody>
          <a:bodyPr/>
          <a:lstStyle>
            <a:lvl1pPr>
              <a:lnSpc>
                <a:spcPct val="90000"/>
              </a:lnSpc>
              <a:defRPr sz="3200">
                <a:solidFill>
                  <a:srgbClr val="FFFFFF"/>
                </a:solidFill>
              </a:defRPr>
            </a:lvl1pPr>
          </a:lstStyle>
          <a:p>
            <a:r>
              <a:rPr lang="en-US"/>
              <a:t>Click to edit Master title style</a:t>
            </a:r>
          </a:p>
        </p:txBody>
      </p:sp>
      <p:pic>
        <p:nvPicPr>
          <p:cNvPr id="6" name="Image 5">
            <a:extLst>
              <a:ext uri="{FF2B5EF4-FFF2-40B4-BE49-F238E27FC236}">
                <a16:creationId xmlns:a16="http://schemas.microsoft.com/office/drawing/2014/main" id="{957C694D-9BA6-C241-889D-6AC17E6B5566}"/>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sp>
        <p:nvSpPr>
          <p:cNvPr id="5" name="Rectangle 7">
            <a:extLst>
              <a:ext uri="{FF2B5EF4-FFF2-40B4-BE49-F238E27FC236}">
                <a16:creationId xmlns:a16="http://schemas.microsoft.com/office/drawing/2014/main" id="{26C37D05-8C39-8D0E-4523-3E57A25D217F}"/>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060575"/>
            <a:ext cx="6096000" cy="4797425"/>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r>
              <a:rPr lang="en-US"/>
              <a:t>Click icon to add picture</a:t>
            </a:r>
          </a:p>
        </p:txBody>
      </p:sp>
      <p:pic>
        <p:nvPicPr>
          <p:cNvPr id="7" name="Image 6">
            <a:extLst>
              <a:ext uri="{FF2B5EF4-FFF2-40B4-BE49-F238E27FC236}">
                <a16:creationId xmlns:a16="http://schemas.microsoft.com/office/drawing/2014/main" id="{B6894A4E-F8F8-4E4A-BE8E-73FCCE0E0ED2}"/>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8" name="Straight Connector 4">
            <a:extLst>
              <a:ext uri="{FF2B5EF4-FFF2-40B4-BE49-F238E27FC236}">
                <a16:creationId xmlns:a16="http://schemas.microsoft.com/office/drawing/2014/main" id="{7A3D5ADF-0FF0-F74C-8C46-EC4A8FF102DC}"/>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CB162B83-8B66-2F4E-85DF-7585E43B8FE9}"/>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pic>
        <p:nvPicPr>
          <p:cNvPr id="13" name="Image 12">
            <a:extLst>
              <a:ext uri="{FF2B5EF4-FFF2-40B4-BE49-F238E27FC236}">
                <a16:creationId xmlns:a16="http://schemas.microsoft.com/office/drawing/2014/main" id="{6C289D1C-0975-0E44-BE2F-076CA8D003E9}"/>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4" name="Espace réservé du numéro de diapositive 4">
            <a:extLst>
              <a:ext uri="{FF2B5EF4-FFF2-40B4-BE49-F238E27FC236}">
                <a16:creationId xmlns:a16="http://schemas.microsoft.com/office/drawing/2014/main" id="{5E66EC68-A22C-FE46-9D62-355797F95BE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9D0C50CC-4362-4406-F0A4-87407CFDCA21}"/>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4" name="Image 3" descr="Une image contenant texte, logo, Police, Graphique&#10;&#10;Description générée automatiquement">
            <a:extLst>
              <a:ext uri="{FF2B5EF4-FFF2-40B4-BE49-F238E27FC236}">
                <a16:creationId xmlns:a16="http://schemas.microsoft.com/office/drawing/2014/main" id="{A37FC56B-4E1C-8D48-F5DC-0CEA91DB744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8_Custom Layout">
    <p:spTree>
      <p:nvGrpSpPr>
        <p:cNvPr id="1" name=""/>
        <p:cNvGrpSpPr/>
        <p:nvPr/>
      </p:nvGrpSpPr>
      <p:grpSpPr>
        <a:xfrm>
          <a:off x="0" y="0"/>
          <a:ext cx="0" cy="0"/>
          <a:chOff x="0" y="0"/>
          <a:chExt cx="0" cy="0"/>
        </a:xfrm>
      </p:grpSpPr>
      <p:sp>
        <p:nvSpPr>
          <p:cNvPr id="3" name="Rectangle 2"/>
          <p:cNvSpPr/>
          <p:nvPr userDrawn="1"/>
        </p:nvSpPr>
        <p:spPr>
          <a:xfrm>
            <a:off x="0" y="1"/>
            <a:ext cx="12192000"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D-DIN" panose="020B0504030202030204" pitchFamily="34" charset="77"/>
            </a:endParaRPr>
          </a:p>
        </p:txBody>
      </p:sp>
      <p:sp>
        <p:nvSpPr>
          <p:cNvPr id="6" name="Picture Placeholder 8"/>
          <p:cNvSpPr>
            <a:spLocks noGrp="1"/>
          </p:cNvSpPr>
          <p:nvPr>
            <p:ph type="pic" sz="quarter" idx="12"/>
          </p:nvPr>
        </p:nvSpPr>
        <p:spPr>
          <a:xfrm>
            <a:off x="0" y="1"/>
            <a:ext cx="6096000" cy="6858000"/>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r>
              <a:rPr lang="en-US"/>
              <a:t>Click icon to add picture</a:t>
            </a:r>
          </a:p>
        </p:txBody>
      </p:sp>
      <p:pic>
        <p:nvPicPr>
          <p:cNvPr id="4" name="Image 3">
            <a:extLst>
              <a:ext uri="{FF2B5EF4-FFF2-40B4-BE49-F238E27FC236}">
                <a16:creationId xmlns:a16="http://schemas.microsoft.com/office/drawing/2014/main" id="{2C375E9E-FE6E-5742-8036-4C10860A86C4}"/>
              </a:ext>
            </a:extLst>
          </p:cNvPr>
          <p:cNvPicPr>
            <a:picLocks noChangeAspect="1"/>
          </p:cNvPicPr>
          <p:nvPr userDrawn="1"/>
        </p:nvPicPr>
        <p:blipFill>
          <a:blip r:embed="rId2">
            <a:lum/>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a:noFill/>
        </p:spPr>
      </p:pic>
      <p:pic>
        <p:nvPicPr>
          <p:cNvPr id="9" name="Image 8">
            <a:extLst>
              <a:ext uri="{FF2B5EF4-FFF2-40B4-BE49-F238E27FC236}">
                <a16:creationId xmlns:a16="http://schemas.microsoft.com/office/drawing/2014/main" id="{622DE258-2E0C-214F-95DA-597BE352AA1B}"/>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0" name="Espace réservé du numéro de diapositive 4">
            <a:extLst>
              <a:ext uri="{FF2B5EF4-FFF2-40B4-BE49-F238E27FC236}">
                <a16:creationId xmlns:a16="http://schemas.microsoft.com/office/drawing/2014/main" id="{6272DD9C-2FE4-1441-9E44-F05D7D83D166}"/>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37CCBB35-8574-DDBD-11DC-D28564B9A67C}"/>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14" name="Image 13" descr="Une image contenant noir, obscurité&#10;&#10;Description générée automatiquement">
            <a:extLst>
              <a:ext uri="{FF2B5EF4-FFF2-40B4-BE49-F238E27FC236}">
                <a16:creationId xmlns:a16="http://schemas.microsoft.com/office/drawing/2014/main" id="{0A95371C-5F0B-B427-7055-4F41946894B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5135" y="291001"/>
            <a:ext cx="1734360" cy="269594"/>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A897265-F23D-4B6E-A916-CCEAB037C779}"/>
              </a:ext>
            </a:extLst>
          </p:cNvPr>
          <p:cNvSpPr/>
          <p:nvPr userDrawn="1"/>
        </p:nvSpPr>
        <p:spPr>
          <a:xfrm>
            <a:off x="5380722" y="0"/>
            <a:ext cx="6937282" cy="6858000"/>
          </a:xfrm>
          <a:prstGeom prst="rect">
            <a:avLst/>
          </a:prstGeom>
          <a:gradFill>
            <a:gsLst>
              <a:gs pos="0">
                <a:srgbClr val="AED7BD"/>
              </a:gs>
              <a:gs pos="100000">
                <a:srgbClr val="5792CE"/>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D-DIN" panose="020B0504030202030204" pitchFamily="34" charset="77"/>
            </a:endParaRPr>
          </a:p>
        </p:txBody>
      </p:sp>
      <p:sp>
        <p:nvSpPr>
          <p:cNvPr id="2" name="Title 1"/>
          <p:cNvSpPr>
            <a:spLocks noGrp="1"/>
          </p:cNvSpPr>
          <p:nvPr>
            <p:ph type="title"/>
          </p:nvPr>
        </p:nvSpPr>
        <p:spPr>
          <a:xfrm>
            <a:off x="1058103"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72B53771-F558-3C4E-8C2C-CE11F7857A5A}"/>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3" name="Image 2" descr="Une image contenant texte, logo, Police, Graphique&#10;&#10;Description générée automatiquement">
            <a:extLst>
              <a:ext uri="{FF2B5EF4-FFF2-40B4-BE49-F238E27FC236}">
                <a16:creationId xmlns:a16="http://schemas.microsoft.com/office/drawing/2014/main" id="{83E2963E-A6A1-1A89-D003-89E04D2DB6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4D2881E-EDE5-FF44-AD62-5B2F22734456}"/>
              </a:ext>
            </a:extLst>
          </p:cNvPr>
          <p:cNvSpPr/>
          <p:nvPr userDrawn="1"/>
        </p:nvSpPr>
        <p:spPr>
          <a:xfrm>
            <a:off x="0" y="6206591"/>
            <a:ext cx="12192000" cy="651409"/>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r>
              <a:rPr lang="en-US"/>
              <a:t>Click icon to add picture</a:t>
            </a:r>
          </a:p>
        </p:txBody>
      </p:sp>
      <p:sp>
        <p:nvSpPr>
          <p:cNvPr id="11" name="Picture Placeholder 8"/>
          <p:cNvSpPr>
            <a:spLocks noGrp="1"/>
          </p:cNvSpPr>
          <p:nvPr>
            <p:ph type="pic" sz="quarter" idx="13"/>
          </p:nvPr>
        </p:nvSpPr>
        <p:spPr>
          <a:xfrm>
            <a:off x="4105507"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r>
              <a:rPr lang="en-US"/>
              <a:t>Click icon to add picture</a:t>
            </a:r>
          </a:p>
        </p:txBody>
      </p:sp>
      <p:sp>
        <p:nvSpPr>
          <p:cNvPr id="12" name="Picture Placeholder 8"/>
          <p:cNvSpPr>
            <a:spLocks noGrp="1"/>
          </p:cNvSpPr>
          <p:nvPr>
            <p:ph type="pic" sz="quarter" idx="14"/>
          </p:nvPr>
        </p:nvSpPr>
        <p:spPr>
          <a:xfrm>
            <a:off x="8211015"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r>
              <a:rPr lang="en-US"/>
              <a:t>Click icon to add picture</a:t>
            </a:r>
          </a:p>
        </p:txBody>
      </p:sp>
      <p:sp>
        <p:nvSpPr>
          <p:cNvPr id="7" name="Title 1">
            <a:extLst>
              <a:ext uri="{FF2B5EF4-FFF2-40B4-BE49-F238E27FC236}">
                <a16:creationId xmlns:a16="http://schemas.microsoft.com/office/drawing/2014/main" id="{A6B95F0A-0CE7-C34C-9B99-E8119112FED8}"/>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8" name="Straight Connector 4">
            <a:extLst>
              <a:ext uri="{FF2B5EF4-FFF2-40B4-BE49-F238E27FC236}">
                <a16:creationId xmlns:a16="http://schemas.microsoft.com/office/drawing/2014/main" id="{CF8FF5EC-69A2-504B-86AC-C674A8F1EE9E}"/>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10" name="Espace réservé du numéro de diapositive 4">
            <a:extLst>
              <a:ext uri="{FF2B5EF4-FFF2-40B4-BE49-F238E27FC236}">
                <a16:creationId xmlns:a16="http://schemas.microsoft.com/office/drawing/2014/main" id="{5E8C399F-0229-6648-8662-6AE72DBCB4D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2" name="Image 1" descr="Une image contenant texte, logo, Police, Graphique&#10;&#10;Description générée automatiquement">
            <a:extLst>
              <a:ext uri="{FF2B5EF4-FFF2-40B4-BE49-F238E27FC236}">
                <a16:creationId xmlns:a16="http://schemas.microsoft.com/office/drawing/2014/main" id="{3C65A35B-A31B-11BE-C616-3994570DFD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pic>
        <p:nvPicPr>
          <p:cNvPr id="3" name="Image 2">
            <a:extLst>
              <a:ext uri="{FF2B5EF4-FFF2-40B4-BE49-F238E27FC236}">
                <a16:creationId xmlns:a16="http://schemas.microsoft.com/office/drawing/2014/main" id="{8B0DC928-03B1-CEEB-1D21-24BE0838F5DE}"/>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4" name="Rectangle 7">
            <a:extLst>
              <a:ext uri="{FF2B5EF4-FFF2-40B4-BE49-F238E27FC236}">
                <a16:creationId xmlns:a16="http://schemas.microsoft.com/office/drawing/2014/main" id="{3706F894-5B62-8E0D-9739-3B6080003DD4}"/>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6677024" y="368300"/>
            <a:ext cx="4752976" cy="5911119"/>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r>
              <a:rPr lang="en-US"/>
              <a:t>Click icon to add picture</a:t>
            </a:r>
          </a:p>
        </p:txBody>
      </p:sp>
      <p:sp>
        <p:nvSpPr>
          <p:cNvPr id="6" name="Title 1">
            <a:extLst>
              <a:ext uri="{FF2B5EF4-FFF2-40B4-BE49-F238E27FC236}">
                <a16:creationId xmlns:a16="http://schemas.microsoft.com/office/drawing/2014/main" id="{F08B6C41-A70E-754A-A33B-B8012EFA1FA2}"/>
              </a:ext>
            </a:extLst>
          </p:cNvPr>
          <p:cNvSpPr>
            <a:spLocks noGrp="1"/>
          </p:cNvSpPr>
          <p:nvPr>
            <p:ph type="title"/>
          </p:nvPr>
        </p:nvSpPr>
        <p:spPr>
          <a:xfrm>
            <a:off x="986890"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204DF36F-84FB-BF41-90C5-B4335F97F8B6}"/>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2" name="Image 1" descr="Une image contenant texte, logo, Police, Graphique&#10;&#10;Description générée automatiquement">
            <a:extLst>
              <a:ext uri="{FF2B5EF4-FFF2-40B4-BE49-F238E27FC236}">
                <a16:creationId xmlns:a16="http://schemas.microsoft.com/office/drawing/2014/main" id="{6A35993A-4359-DE95-81B3-2CAFC82ED60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5.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1.emf"/><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5135" y="1257300"/>
            <a:ext cx="10086975" cy="1028700"/>
          </a:xfrm>
          <a:prstGeom prst="rect">
            <a:avLst/>
          </a:prstGeom>
          <a:effectLst/>
        </p:spPr>
        <p:txBody>
          <a:bodyPr vert="horz" lIns="0" tIns="192024" rIns="0" bIns="0" rtlCol="0" anchor="t" anchorCtr="0">
            <a:noAutofit/>
          </a:bodyPr>
          <a:lstStyle/>
          <a:p>
            <a:r>
              <a:rPr lang="en-US"/>
              <a:t>Your title here</a:t>
            </a:r>
          </a:p>
        </p:txBody>
      </p:sp>
      <p:sp>
        <p:nvSpPr>
          <p:cNvPr id="3" name="Текст 2"/>
          <p:cNvSpPr>
            <a:spLocks noGrp="1"/>
          </p:cNvSpPr>
          <p:nvPr>
            <p:ph type="body" idx="1"/>
          </p:nvPr>
        </p:nvSpPr>
        <p:spPr>
          <a:xfrm>
            <a:off x="985135" y="2514600"/>
            <a:ext cx="10086976" cy="3429000"/>
          </a:xfrm>
          <a:prstGeom prst="rect">
            <a:avLst/>
          </a:prstGeom>
        </p:spPr>
        <p:txBody>
          <a:bodyPr vert="horz" lIns="0" tIns="0" rIns="0" bIns="0" rtlCol="0">
            <a:normAutofit/>
          </a:bodyPr>
          <a:lstStyle/>
          <a:p>
            <a:pPr lvl="0"/>
            <a:r>
              <a:rPr lang="en-US"/>
              <a:t>Heading 1</a:t>
            </a:r>
          </a:p>
          <a:p>
            <a:pPr lvl="1"/>
            <a:r>
              <a:rPr lang="en-US"/>
              <a:t>Paragraph text</a:t>
            </a:r>
          </a:p>
          <a:p>
            <a:pPr lvl="1"/>
            <a:endParaRPr lang="en-US"/>
          </a:p>
        </p:txBody>
      </p:sp>
      <p:sp>
        <p:nvSpPr>
          <p:cNvPr id="5" name="Espace réservé du numéro de diapositive 4">
            <a:extLst>
              <a:ext uri="{FF2B5EF4-FFF2-40B4-BE49-F238E27FC236}">
                <a16:creationId xmlns:a16="http://schemas.microsoft.com/office/drawing/2014/main" id="{EB5AFD27-38D0-B34A-9F98-1157C9C27642}"/>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4" name="Image 3">
            <a:extLst>
              <a:ext uri="{FF2B5EF4-FFF2-40B4-BE49-F238E27FC236}">
                <a16:creationId xmlns:a16="http://schemas.microsoft.com/office/drawing/2014/main" id="{4B2A271E-711C-7146-B62D-B4430EA88177}"/>
              </a:ext>
            </a:extLst>
          </p:cNvPr>
          <p:cNvPicPr>
            <a:picLocks noChangeAspect="1"/>
          </p:cNvPicPr>
          <p:nvPr userDrawn="1"/>
        </p:nvPicPr>
        <p:blipFill>
          <a:blip r:embed="rId11"/>
          <a:stretch>
            <a:fillRect/>
          </a:stretch>
        </p:blipFill>
        <p:spPr>
          <a:xfrm>
            <a:off x="985135" y="6422543"/>
            <a:ext cx="280187" cy="186791"/>
          </a:xfrm>
          <a:prstGeom prst="rect">
            <a:avLst/>
          </a:prstGeom>
        </p:spPr>
      </p:pic>
      <p:sp>
        <p:nvSpPr>
          <p:cNvPr id="13" name="Rectangle 7">
            <a:extLst>
              <a:ext uri="{FF2B5EF4-FFF2-40B4-BE49-F238E27FC236}">
                <a16:creationId xmlns:a16="http://schemas.microsoft.com/office/drawing/2014/main" id="{6E555F39-166E-F74E-8774-2B281085E62E}"/>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6" name="Image 5">
            <a:extLst>
              <a:ext uri="{FF2B5EF4-FFF2-40B4-BE49-F238E27FC236}">
                <a16:creationId xmlns:a16="http://schemas.microsoft.com/office/drawing/2014/main" id="{D3754AFC-9046-0AD0-68BD-411108BDA1F4}"/>
              </a:ext>
            </a:extLst>
          </p:cNvPr>
          <p:cNvPicPr>
            <a:picLocks noChangeAspect="1"/>
          </p:cNvPicPr>
          <p:nvPr userDrawn="1"/>
        </p:nvPicPr>
        <p:blipFill>
          <a:blip r:embed="rId12">
            <a:alphaModFix amt="20000"/>
            <a:extLst>
              <a:ext uri="{28A0092B-C50C-407E-A947-70E740481C1C}">
                <a14:useLocalDpi xmlns:a14="http://schemas.microsoft.com/office/drawing/2010/main" val="0"/>
              </a:ext>
            </a:extLst>
          </a:blip>
          <a:stretch>
            <a:fillRect/>
          </a:stretch>
        </p:blipFill>
        <p:spPr>
          <a:xfrm>
            <a:off x="9267558" y="3956140"/>
            <a:ext cx="5106076" cy="5106076"/>
          </a:xfrm>
          <a:prstGeom prst="rect">
            <a:avLst/>
          </a:prstGeom>
        </p:spPr>
      </p:pic>
      <p:sp>
        <p:nvSpPr>
          <p:cNvPr id="8" name="ZoneTexte 7">
            <a:extLst>
              <a:ext uri="{FF2B5EF4-FFF2-40B4-BE49-F238E27FC236}">
                <a16:creationId xmlns:a16="http://schemas.microsoft.com/office/drawing/2014/main" id="{0F3AD9A8-D578-F9EE-26E1-BDCD30DB0054}"/>
              </a:ext>
            </a:extLst>
          </p:cNvPr>
          <p:cNvSpPr txBox="1"/>
          <p:nvPr userDrawn="1"/>
        </p:nvSpPr>
        <p:spPr>
          <a:xfrm>
            <a:off x="2235982" y="6339901"/>
            <a:ext cx="6114116" cy="338554"/>
          </a:xfrm>
          <a:prstGeom prst="rect">
            <a:avLst/>
          </a:prstGeom>
          <a:noFill/>
        </p:spPr>
        <p:txBody>
          <a:bodyPr wrap="square">
            <a:spAutoFit/>
          </a:bodyPr>
          <a:lstStyle/>
          <a:p>
            <a:r>
              <a:rPr lang="en-GB" sz="800">
                <a:latin typeface="Arial" panose="020B0604020202020204" pitchFamily="34" charset="0"/>
                <a:cs typeface="Arial" panose="020B0604020202020204" pitchFamily="34" charset="0"/>
              </a:rPr>
              <a:t>Views and opinions expressed are however those of the author(s) only and do not necessarily reflect those of the European Union or the European Research Executive Agency (REA). Neither the European Union nor the REA can be held responsible for them.</a:t>
            </a:r>
          </a:p>
        </p:txBody>
      </p:sp>
    </p:spTree>
    <p:extLst>
      <p:ext uri="{BB962C8B-B14F-4D97-AF65-F5344CB8AC3E}">
        <p14:creationId xmlns:p14="http://schemas.microsoft.com/office/powerpoint/2010/main" val="1377184672"/>
      </p:ext>
    </p:extLst>
  </p:cSld>
  <p:clrMap bg1="lt1" tx1="dk1" bg2="lt2" tx2="dk2" accent1="accent1" accent2="accent2" accent3="accent3" accent4="accent4" accent5="accent5" accent6="accent6" hlink="hlink" folHlink="folHlink"/>
  <p:sldLayoutIdLst>
    <p:sldLayoutId id="2147484007" r:id="rId1"/>
    <p:sldLayoutId id="2147484012" r:id="rId2"/>
    <p:sldLayoutId id="2147484032" r:id="rId3"/>
    <p:sldLayoutId id="2147484010" r:id="rId4"/>
    <p:sldLayoutId id="2147484033" r:id="rId5"/>
    <p:sldLayoutId id="2147484035" r:id="rId6"/>
    <p:sldLayoutId id="2147484008" r:id="rId7"/>
    <p:sldLayoutId id="2147484026" r:id="rId8"/>
    <p:sldLayoutId id="2147484024" r:id="rId9"/>
  </p:sldLayoutIdLst>
  <p:hf hdr="0" ftr="0" dt="0"/>
  <p:txStyles>
    <p:titleStyle>
      <a:lvl1pPr algn="l" defTabSz="914318" rtl="0" eaLnBrk="1" latinLnBrk="0" hangingPunct="1">
        <a:lnSpc>
          <a:spcPct val="80000"/>
        </a:lnSpc>
        <a:spcBef>
          <a:spcPct val="0"/>
        </a:spcBef>
        <a:buNone/>
        <a:defRPr sz="44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p:titleStyle>
    <p:bodyStyle>
      <a:lvl1pPr marL="0" indent="0" algn="l" defTabSz="914318" rtl="0" eaLnBrk="1" latinLnBrk="0" hangingPunct="1">
        <a:lnSpc>
          <a:spcPct val="150000"/>
        </a:lnSpc>
        <a:spcBef>
          <a:spcPts val="1000"/>
        </a:spcBef>
        <a:buFont typeface="Arial" panose="020B0604020202020204" pitchFamily="34" charset="0"/>
        <a:buNone/>
        <a:defRPr sz="2800" kern="1200">
          <a:solidFill>
            <a:srgbClr val="0F2235"/>
          </a:solidFill>
          <a:latin typeface="Arial" panose="020B0604020202020204" pitchFamily="34" charset="0"/>
          <a:ea typeface="+mn-ea"/>
          <a:cs typeface="Arial" panose="020B0604020202020204" pitchFamily="34" charset="0"/>
        </a:defRPr>
      </a:lvl1pPr>
      <a:lvl2pPr marL="0" indent="0" algn="l" defTabSz="914318" rtl="0" eaLnBrk="1" latinLnBrk="0" hangingPunct="1">
        <a:lnSpc>
          <a:spcPct val="150000"/>
        </a:lnSpc>
        <a:spcBef>
          <a:spcPts val="499"/>
        </a:spcBef>
        <a:buFont typeface="Arial" panose="020B0604020202020204" pitchFamily="34" charset="0"/>
        <a:buNone/>
        <a:defRPr sz="1800" kern="1200">
          <a:solidFill>
            <a:srgbClr val="0F2235"/>
          </a:solidFill>
          <a:latin typeface="Arial" panose="020B0604020202020204" pitchFamily="34" charset="0"/>
          <a:ea typeface="+mn-ea"/>
          <a:cs typeface="Arial" panose="020B0604020202020204" pitchFamily="34" charset="0"/>
        </a:defRPr>
      </a:lvl2pPr>
      <a:lvl3pPr marL="0" indent="0" algn="l" defTabSz="914318" rtl="0" eaLnBrk="1" latinLnBrk="0" hangingPunct="1">
        <a:lnSpc>
          <a:spcPct val="150000"/>
        </a:lnSpc>
        <a:spcBef>
          <a:spcPts val="499"/>
        </a:spcBef>
        <a:buFont typeface="Arial" panose="020B0604020202020204" pitchFamily="34" charset="0"/>
        <a:buNone/>
        <a:defRPr sz="1200" kern="1200">
          <a:solidFill>
            <a:schemeClr val="tx1"/>
          </a:solidFill>
          <a:latin typeface="D-DIN" panose="020B0504030202030204" pitchFamily="34" charset="77"/>
          <a:ea typeface="+mn-ea"/>
          <a:cs typeface="+mn-cs"/>
        </a:defRPr>
      </a:lvl3pPr>
      <a:lvl4pPr marL="0" indent="0" algn="l" defTabSz="914318" rtl="0" eaLnBrk="1" latinLnBrk="0" hangingPunct="1">
        <a:lnSpc>
          <a:spcPct val="150000"/>
        </a:lnSpc>
        <a:spcBef>
          <a:spcPts val="499"/>
        </a:spcBef>
        <a:buFont typeface="Arial" panose="020B0604020202020204" pitchFamily="34" charset="0"/>
        <a:buNone/>
        <a:defRPr sz="1000" kern="1200">
          <a:solidFill>
            <a:schemeClr val="tx1">
              <a:alpha val="70000"/>
            </a:schemeClr>
          </a:solidFill>
          <a:latin typeface="D-DIN" panose="020B0504030202030204" pitchFamily="34" charset="77"/>
          <a:ea typeface="+mn-ea"/>
          <a:cs typeface="+mn-cs"/>
        </a:defRPr>
      </a:lvl4pPr>
      <a:lvl5pPr marL="0" indent="0" algn="l" defTabSz="914318" rtl="0" eaLnBrk="1" latinLnBrk="0" hangingPunct="1">
        <a:lnSpc>
          <a:spcPct val="150000"/>
        </a:lnSpc>
        <a:spcBef>
          <a:spcPts val="499"/>
        </a:spcBef>
        <a:buFont typeface="Arial" panose="020B0604020202020204" pitchFamily="34" charset="0"/>
        <a:buNone/>
        <a:defRPr sz="1000" kern="1200" baseline="0">
          <a:solidFill>
            <a:schemeClr val="tx1">
              <a:alpha val="50000"/>
            </a:schemeClr>
          </a:solidFill>
          <a:latin typeface="D-DIN" panose="020B0504030202030204" pitchFamily="34" charset="77"/>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18" rtl="0" eaLnBrk="1" latinLnBrk="0" hangingPunct="1">
        <a:defRPr sz="1800" kern="1200">
          <a:solidFill>
            <a:schemeClr val="tx1"/>
          </a:solidFill>
          <a:latin typeface="+mn-lt"/>
          <a:ea typeface="+mn-ea"/>
          <a:cs typeface="+mn-cs"/>
        </a:defRPr>
      </a:lvl1pPr>
      <a:lvl2pPr marL="457159" algn="l" defTabSz="914318" rtl="0" eaLnBrk="1" latinLnBrk="0" hangingPunct="1">
        <a:defRPr sz="1800" kern="1200">
          <a:solidFill>
            <a:schemeClr val="tx1"/>
          </a:solidFill>
          <a:latin typeface="+mn-lt"/>
          <a:ea typeface="+mn-ea"/>
          <a:cs typeface="+mn-cs"/>
        </a:defRPr>
      </a:lvl2pPr>
      <a:lvl3pPr marL="914318" algn="l" defTabSz="914318" rtl="0" eaLnBrk="1" latinLnBrk="0" hangingPunct="1">
        <a:defRPr sz="1800" kern="1200">
          <a:solidFill>
            <a:schemeClr val="tx1"/>
          </a:solidFill>
          <a:latin typeface="+mn-lt"/>
          <a:ea typeface="+mn-ea"/>
          <a:cs typeface="+mn-cs"/>
        </a:defRPr>
      </a:lvl3pPr>
      <a:lvl4pPr marL="1371478" algn="l" defTabSz="914318" rtl="0" eaLnBrk="1" latinLnBrk="0" hangingPunct="1">
        <a:defRPr sz="1800" kern="1200">
          <a:solidFill>
            <a:schemeClr val="tx1"/>
          </a:solidFill>
          <a:latin typeface="+mn-lt"/>
          <a:ea typeface="+mn-ea"/>
          <a:cs typeface="+mn-cs"/>
        </a:defRPr>
      </a:lvl4pPr>
      <a:lvl5pPr marL="1828636" algn="l" defTabSz="914318" rtl="0" eaLnBrk="1" latinLnBrk="0" hangingPunct="1">
        <a:defRPr sz="1800" kern="1200">
          <a:solidFill>
            <a:schemeClr val="tx1"/>
          </a:solidFill>
          <a:latin typeface="+mn-lt"/>
          <a:ea typeface="+mn-ea"/>
          <a:cs typeface="+mn-cs"/>
        </a:defRPr>
      </a:lvl5pPr>
      <a:lvl6pPr marL="2285794" algn="l" defTabSz="914318" rtl="0" eaLnBrk="1" latinLnBrk="0" hangingPunct="1">
        <a:defRPr sz="1800" kern="1200">
          <a:solidFill>
            <a:schemeClr val="tx1"/>
          </a:solidFill>
          <a:latin typeface="+mn-lt"/>
          <a:ea typeface="+mn-ea"/>
          <a:cs typeface="+mn-cs"/>
        </a:defRPr>
      </a:lvl6pPr>
      <a:lvl7pPr marL="2742953" algn="l" defTabSz="914318" rtl="0" eaLnBrk="1" latinLnBrk="0" hangingPunct="1">
        <a:defRPr sz="1800" kern="1200">
          <a:solidFill>
            <a:schemeClr val="tx1"/>
          </a:solidFill>
          <a:latin typeface="+mn-lt"/>
          <a:ea typeface="+mn-ea"/>
          <a:cs typeface="+mn-cs"/>
        </a:defRPr>
      </a:lvl7pPr>
      <a:lvl8pPr marL="3200112" algn="l" defTabSz="914318" rtl="0" eaLnBrk="1" latinLnBrk="0" hangingPunct="1">
        <a:defRPr sz="1800" kern="1200">
          <a:solidFill>
            <a:schemeClr val="tx1"/>
          </a:solidFill>
          <a:latin typeface="+mn-lt"/>
          <a:ea typeface="+mn-ea"/>
          <a:cs typeface="+mn-cs"/>
        </a:defRPr>
      </a:lvl8pPr>
      <a:lvl9pPr marL="3657271" algn="l" defTabSz="91431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840">
          <p15:clr>
            <a:srgbClr val="F26B43"/>
          </p15:clr>
        </p15:guide>
        <p15:guide id="1" orient="horz" pos="2160">
          <p15:clr>
            <a:srgbClr val="F26B43"/>
          </p15:clr>
        </p15:guide>
        <p15:guide id="14" orient="horz" pos="232" userDrawn="1">
          <p15:clr>
            <a:srgbClr val="F26B43"/>
          </p15:clr>
        </p15:guide>
        <p15:guide id="27" orient="horz" pos="4032">
          <p15:clr>
            <a:srgbClr val="F26B43"/>
          </p15:clr>
        </p15:guide>
        <p15:guide id="28" pos="257" userDrawn="1">
          <p15:clr>
            <a:srgbClr val="F26B43"/>
          </p15:clr>
        </p15:guide>
        <p15:guide id="29" pos="7200">
          <p15:clr>
            <a:srgbClr val="F26B43"/>
          </p15:clr>
        </p15:guide>
        <p15:guide id="44">
          <p15:clr>
            <a:srgbClr val="F26B43"/>
          </p15:clr>
        </p15:guide>
        <p15:guide id="45" pos="7680">
          <p15:clr>
            <a:srgbClr val="F26B43"/>
          </p15:clr>
        </p15:guide>
        <p15:guide id="46" orient="horz">
          <p15:clr>
            <a:srgbClr val="F26B43"/>
          </p15:clr>
        </p15:guide>
        <p15:guide id="47" orient="horz" pos="4320">
          <p15:clr>
            <a:srgbClr val="F26B43"/>
          </p15:clr>
        </p15:guide>
        <p15:guide id="48" pos="846" userDrawn="1">
          <p15:clr>
            <a:srgbClr val="F26B43"/>
          </p15:clr>
        </p15:guide>
        <p15:guide id="51" orient="horz" pos="129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5135" y="1257300"/>
            <a:ext cx="10086975" cy="1028700"/>
          </a:xfrm>
          <a:prstGeom prst="rect">
            <a:avLst/>
          </a:prstGeom>
          <a:effectLst/>
        </p:spPr>
        <p:txBody>
          <a:bodyPr vert="horz" lIns="0" tIns="192024" rIns="0" bIns="0" rtlCol="0" anchor="t" anchorCtr="0">
            <a:noAutofit/>
          </a:bodyPr>
          <a:lstStyle/>
          <a:p>
            <a:r>
              <a:rPr lang="en-US"/>
              <a:t>Your title here</a:t>
            </a:r>
          </a:p>
        </p:txBody>
      </p:sp>
      <p:sp>
        <p:nvSpPr>
          <p:cNvPr id="3" name="Текст 2"/>
          <p:cNvSpPr>
            <a:spLocks noGrp="1"/>
          </p:cNvSpPr>
          <p:nvPr>
            <p:ph type="body" idx="1"/>
          </p:nvPr>
        </p:nvSpPr>
        <p:spPr>
          <a:xfrm>
            <a:off x="985135" y="2514600"/>
            <a:ext cx="10086976" cy="3429000"/>
          </a:xfrm>
          <a:prstGeom prst="rect">
            <a:avLst/>
          </a:prstGeom>
        </p:spPr>
        <p:txBody>
          <a:bodyPr vert="horz" lIns="0" tIns="0" rIns="0" bIns="0" rtlCol="0">
            <a:normAutofit/>
          </a:bodyPr>
          <a:lstStyle/>
          <a:p>
            <a:pPr lvl="0"/>
            <a:r>
              <a:rPr lang="en-US"/>
              <a:t>Write here subtitle</a:t>
            </a:r>
          </a:p>
          <a:p>
            <a:pPr lvl="1"/>
            <a:r>
              <a:rPr lang="en-US"/>
              <a:t>Write here subtitle</a:t>
            </a:r>
          </a:p>
          <a:p>
            <a:pPr lvl="1"/>
            <a:endParaRPr lang="en-US"/>
          </a:p>
          <a:p>
            <a:pPr lvl="2"/>
            <a:r>
              <a:rPr lang="en-US"/>
              <a:t>Write here text</a:t>
            </a:r>
          </a:p>
          <a:p>
            <a:pPr lvl="3"/>
            <a:r>
              <a:rPr lang="en-US"/>
              <a:t>Write here text</a:t>
            </a:r>
          </a:p>
          <a:p>
            <a:pPr lvl="4"/>
            <a:r>
              <a:rPr lang="en-US"/>
              <a:t>Write here text </a:t>
            </a:r>
          </a:p>
        </p:txBody>
      </p:sp>
      <p:sp>
        <p:nvSpPr>
          <p:cNvPr id="5" name="Espace réservé du numéro de diapositive 4">
            <a:extLst>
              <a:ext uri="{FF2B5EF4-FFF2-40B4-BE49-F238E27FC236}">
                <a16:creationId xmlns:a16="http://schemas.microsoft.com/office/drawing/2014/main" id="{EB5AFD27-38D0-B34A-9F98-1157C9C27642}"/>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4" name="Image 3">
            <a:extLst>
              <a:ext uri="{FF2B5EF4-FFF2-40B4-BE49-F238E27FC236}">
                <a16:creationId xmlns:a16="http://schemas.microsoft.com/office/drawing/2014/main" id="{4B2A271E-711C-7146-B62D-B4430EA88177}"/>
              </a:ext>
            </a:extLst>
          </p:cNvPr>
          <p:cNvPicPr>
            <a:picLocks noChangeAspect="1"/>
          </p:cNvPicPr>
          <p:nvPr userDrawn="1"/>
        </p:nvPicPr>
        <p:blipFill>
          <a:blip r:embed="rId11"/>
          <a:stretch>
            <a:fillRect/>
          </a:stretch>
        </p:blipFill>
        <p:spPr>
          <a:xfrm>
            <a:off x="985135" y="6422543"/>
            <a:ext cx="280187" cy="186791"/>
          </a:xfrm>
          <a:prstGeom prst="rect">
            <a:avLst/>
          </a:prstGeom>
        </p:spPr>
      </p:pic>
      <p:sp>
        <p:nvSpPr>
          <p:cNvPr id="13" name="Rectangle 7">
            <a:extLst>
              <a:ext uri="{FF2B5EF4-FFF2-40B4-BE49-F238E27FC236}">
                <a16:creationId xmlns:a16="http://schemas.microsoft.com/office/drawing/2014/main" id="{6E555F39-166E-F74E-8774-2B281085E62E}"/>
              </a:ext>
            </a:extLst>
          </p:cNvPr>
          <p:cNvSpPr>
            <a:spLocks noChangeArrowheads="1"/>
          </p:cNvSpPr>
          <p:nvPr userDrawn="1"/>
        </p:nvSpPr>
        <p:spPr bwMode="auto">
          <a:xfrm>
            <a:off x="1265322" y="6408216"/>
            <a:ext cx="6445995" cy="21544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chemeClr val="bg1">
                    <a:lumMod val="75000"/>
                  </a:schemeClr>
                </a:solidFill>
                <a:effectLst/>
                <a:latin typeface="D-DIN" panose="020B0504030202030204" pitchFamily="34" charset="77"/>
              </a:rPr>
              <a:t>This project has received funding from the European Union’s Horizon 2020 research and innovation </a:t>
            </a:r>
            <a:r>
              <a:rPr kumimoji="0" lang="en-US" altLang="fr-FR" sz="800" b="0" i="0" u="none" strike="noStrike" cap="none" normalizeH="0" baseline="0" err="1">
                <a:ln>
                  <a:noFill/>
                </a:ln>
                <a:solidFill>
                  <a:schemeClr val="bg1">
                    <a:lumMod val="75000"/>
                  </a:schemeClr>
                </a:solidFill>
                <a:effectLst/>
                <a:latin typeface="D-DIN" panose="020B0504030202030204" pitchFamily="34" charset="77"/>
              </a:rPr>
              <a:t>programme</a:t>
            </a:r>
            <a:r>
              <a:rPr kumimoji="0" lang="en-US" altLang="fr-FR" sz="800" b="0" i="0" u="none" strike="noStrike" cap="none" normalizeH="0" baseline="0">
                <a:ln>
                  <a:noFill/>
                </a:ln>
                <a:solidFill>
                  <a:schemeClr val="bg1">
                    <a:lumMod val="75000"/>
                  </a:schemeClr>
                </a:solidFill>
                <a:effectLst/>
                <a:latin typeface="D-DIN" panose="020B0504030202030204" pitchFamily="34" charset="77"/>
              </a:rPr>
              <a:t> under grant agreement No 101006261</a:t>
            </a:r>
            <a:endParaRPr kumimoji="0" lang="fr-FR" altLang="fr-FR" sz="800" b="0" i="0" u="none" strike="noStrike" cap="none" normalizeH="0" baseline="0">
              <a:ln>
                <a:noFill/>
              </a:ln>
              <a:solidFill>
                <a:schemeClr val="bg1">
                  <a:lumMod val="75000"/>
                </a:schemeClr>
              </a:solidFill>
              <a:effectLst/>
              <a:latin typeface="D-DIN" panose="020B0504030202030204" pitchFamily="34" charset="77"/>
            </a:endParaRPr>
          </a:p>
        </p:txBody>
      </p:sp>
      <p:pic>
        <p:nvPicPr>
          <p:cNvPr id="7" name="Picture 6" descr="Logo&#10;&#10;Description automatically generated">
            <a:extLst>
              <a:ext uri="{FF2B5EF4-FFF2-40B4-BE49-F238E27FC236}">
                <a16:creationId xmlns:a16="http://schemas.microsoft.com/office/drawing/2014/main" id="{F39F0DCC-5F5B-4AEE-89BD-978188CECC53}"/>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476005" y="348822"/>
            <a:ext cx="1578633" cy="332090"/>
          </a:xfrm>
          <a:prstGeom prst="rect">
            <a:avLst/>
          </a:prstGeom>
        </p:spPr>
      </p:pic>
    </p:spTree>
    <p:extLst>
      <p:ext uri="{BB962C8B-B14F-4D97-AF65-F5344CB8AC3E}">
        <p14:creationId xmlns:p14="http://schemas.microsoft.com/office/powerpoint/2010/main" val="1125486931"/>
      </p:ext>
    </p:extLst>
  </p:cSld>
  <p:clrMap bg1="lt1" tx1="dk1" bg2="lt2" tx2="dk2" accent1="accent1" accent2="accent2" accent3="accent3" accent4="accent4" accent5="accent5" accent6="accent6" hlink="hlink" folHlink="folHlink"/>
  <p:sldLayoutIdLst>
    <p:sldLayoutId id="2147484037" r:id="rId1"/>
    <p:sldLayoutId id="2147484038" r:id="rId2"/>
    <p:sldLayoutId id="2147484039" r:id="rId3"/>
    <p:sldLayoutId id="2147484040" r:id="rId4"/>
    <p:sldLayoutId id="2147484041" r:id="rId5"/>
    <p:sldLayoutId id="2147484042" r:id="rId6"/>
    <p:sldLayoutId id="2147484043" r:id="rId7"/>
    <p:sldLayoutId id="2147484044" r:id="rId8"/>
    <p:sldLayoutId id="2147484045" r:id="rId9"/>
  </p:sldLayoutIdLst>
  <p:hf hdr="0" ftr="0" dt="0"/>
  <p:txStyles>
    <p:title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p:titleStyle>
    <p:bodyStyle>
      <a:lvl1pPr marL="0" indent="0" algn="l" defTabSz="914318" rtl="0" eaLnBrk="1" latinLnBrk="0" hangingPunct="1">
        <a:lnSpc>
          <a:spcPct val="150000"/>
        </a:lnSpc>
        <a:spcBef>
          <a:spcPts val="1000"/>
        </a:spcBef>
        <a:buFont typeface="Arial" panose="020B0604020202020204" pitchFamily="34" charset="0"/>
        <a:buNone/>
        <a:defRPr sz="2800" kern="1200">
          <a:solidFill>
            <a:srgbClr val="0F2235"/>
          </a:solidFill>
          <a:latin typeface="D-DIN Exp" panose="020B0504020202030204" pitchFamily="34" charset="0"/>
          <a:ea typeface="+mn-ea"/>
          <a:cs typeface="+mn-cs"/>
        </a:defRPr>
      </a:lvl1pPr>
      <a:lvl2pPr marL="0" indent="0" algn="l" defTabSz="914318" rtl="0" eaLnBrk="1" latinLnBrk="0" hangingPunct="1">
        <a:lnSpc>
          <a:spcPct val="150000"/>
        </a:lnSpc>
        <a:spcBef>
          <a:spcPts val="499"/>
        </a:spcBef>
        <a:buFont typeface="Arial" panose="020B0604020202020204" pitchFamily="34" charset="0"/>
        <a:buNone/>
        <a:defRPr sz="1800" kern="1200">
          <a:solidFill>
            <a:srgbClr val="0F2235"/>
          </a:solidFill>
          <a:latin typeface="D-DIN Exp" panose="020B0504020202030204" pitchFamily="34" charset="0"/>
          <a:ea typeface="+mn-ea"/>
          <a:cs typeface="+mn-cs"/>
        </a:defRPr>
      </a:lvl2pPr>
      <a:lvl3pPr marL="0" indent="0" algn="l" defTabSz="914318" rtl="0" eaLnBrk="1" latinLnBrk="0" hangingPunct="1">
        <a:lnSpc>
          <a:spcPct val="150000"/>
        </a:lnSpc>
        <a:spcBef>
          <a:spcPts val="499"/>
        </a:spcBef>
        <a:buFont typeface="Arial" panose="020B0604020202020204" pitchFamily="34" charset="0"/>
        <a:buNone/>
        <a:defRPr sz="1200" kern="1200">
          <a:solidFill>
            <a:schemeClr val="tx1"/>
          </a:solidFill>
          <a:latin typeface="D-DIN" panose="020B0504030202030204" pitchFamily="34" charset="77"/>
          <a:ea typeface="+mn-ea"/>
          <a:cs typeface="+mn-cs"/>
        </a:defRPr>
      </a:lvl3pPr>
      <a:lvl4pPr marL="0" indent="0" algn="l" defTabSz="914318" rtl="0" eaLnBrk="1" latinLnBrk="0" hangingPunct="1">
        <a:lnSpc>
          <a:spcPct val="150000"/>
        </a:lnSpc>
        <a:spcBef>
          <a:spcPts val="499"/>
        </a:spcBef>
        <a:buFont typeface="Arial" panose="020B0604020202020204" pitchFamily="34" charset="0"/>
        <a:buNone/>
        <a:defRPr sz="1000" kern="1200">
          <a:solidFill>
            <a:schemeClr val="tx1">
              <a:alpha val="70000"/>
            </a:schemeClr>
          </a:solidFill>
          <a:latin typeface="D-DIN" panose="020B0504030202030204" pitchFamily="34" charset="77"/>
          <a:ea typeface="+mn-ea"/>
          <a:cs typeface="+mn-cs"/>
        </a:defRPr>
      </a:lvl4pPr>
      <a:lvl5pPr marL="0" indent="0" algn="l" defTabSz="914318" rtl="0" eaLnBrk="1" latinLnBrk="0" hangingPunct="1">
        <a:lnSpc>
          <a:spcPct val="150000"/>
        </a:lnSpc>
        <a:spcBef>
          <a:spcPts val="499"/>
        </a:spcBef>
        <a:buFont typeface="Arial" panose="020B0604020202020204" pitchFamily="34" charset="0"/>
        <a:buNone/>
        <a:defRPr sz="1000" kern="1200" baseline="0">
          <a:solidFill>
            <a:schemeClr val="tx1">
              <a:alpha val="50000"/>
            </a:schemeClr>
          </a:solidFill>
          <a:latin typeface="D-DIN" panose="020B0504030202030204" pitchFamily="34" charset="77"/>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18" rtl="0" eaLnBrk="1" latinLnBrk="0" hangingPunct="1">
        <a:defRPr sz="1800" kern="1200">
          <a:solidFill>
            <a:schemeClr val="tx1"/>
          </a:solidFill>
          <a:latin typeface="+mn-lt"/>
          <a:ea typeface="+mn-ea"/>
          <a:cs typeface="+mn-cs"/>
        </a:defRPr>
      </a:lvl1pPr>
      <a:lvl2pPr marL="457159" algn="l" defTabSz="914318" rtl="0" eaLnBrk="1" latinLnBrk="0" hangingPunct="1">
        <a:defRPr sz="1800" kern="1200">
          <a:solidFill>
            <a:schemeClr val="tx1"/>
          </a:solidFill>
          <a:latin typeface="+mn-lt"/>
          <a:ea typeface="+mn-ea"/>
          <a:cs typeface="+mn-cs"/>
        </a:defRPr>
      </a:lvl2pPr>
      <a:lvl3pPr marL="914318" algn="l" defTabSz="914318" rtl="0" eaLnBrk="1" latinLnBrk="0" hangingPunct="1">
        <a:defRPr sz="1800" kern="1200">
          <a:solidFill>
            <a:schemeClr val="tx1"/>
          </a:solidFill>
          <a:latin typeface="+mn-lt"/>
          <a:ea typeface="+mn-ea"/>
          <a:cs typeface="+mn-cs"/>
        </a:defRPr>
      </a:lvl3pPr>
      <a:lvl4pPr marL="1371478" algn="l" defTabSz="914318" rtl="0" eaLnBrk="1" latinLnBrk="0" hangingPunct="1">
        <a:defRPr sz="1800" kern="1200">
          <a:solidFill>
            <a:schemeClr val="tx1"/>
          </a:solidFill>
          <a:latin typeface="+mn-lt"/>
          <a:ea typeface="+mn-ea"/>
          <a:cs typeface="+mn-cs"/>
        </a:defRPr>
      </a:lvl4pPr>
      <a:lvl5pPr marL="1828636" algn="l" defTabSz="914318" rtl="0" eaLnBrk="1" latinLnBrk="0" hangingPunct="1">
        <a:defRPr sz="1800" kern="1200">
          <a:solidFill>
            <a:schemeClr val="tx1"/>
          </a:solidFill>
          <a:latin typeface="+mn-lt"/>
          <a:ea typeface="+mn-ea"/>
          <a:cs typeface="+mn-cs"/>
        </a:defRPr>
      </a:lvl5pPr>
      <a:lvl6pPr marL="2285794" algn="l" defTabSz="914318" rtl="0" eaLnBrk="1" latinLnBrk="0" hangingPunct="1">
        <a:defRPr sz="1800" kern="1200">
          <a:solidFill>
            <a:schemeClr val="tx1"/>
          </a:solidFill>
          <a:latin typeface="+mn-lt"/>
          <a:ea typeface="+mn-ea"/>
          <a:cs typeface="+mn-cs"/>
        </a:defRPr>
      </a:lvl6pPr>
      <a:lvl7pPr marL="2742953" algn="l" defTabSz="914318" rtl="0" eaLnBrk="1" latinLnBrk="0" hangingPunct="1">
        <a:defRPr sz="1800" kern="1200">
          <a:solidFill>
            <a:schemeClr val="tx1"/>
          </a:solidFill>
          <a:latin typeface="+mn-lt"/>
          <a:ea typeface="+mn-ea"/>
          <a:cs typeface="+mn-cs"/>
        </a:defRPr>
      </a:lvl7pPr>
      <a:lvl8pPr marL="3200112" algn="l" defTabSz="914318" rtl="0" eaLnBrk="1" latinLnBrk="0" hangingPunct="1">
        <a:defRPr sz="1800" kern="1200">
          <a:solidFill>
            <a:schemeClr val="tx1"/>
          </a:solidFill>
          <a:latin typeface="+mn-lt"/>
          <a:ea typeface="+mn-ea"/>
          <a:cs typeface="+mn-cs"/>
        </a:defRPr>
      </a:lvl8pPr>
      <a:lvl9pPr marL="3657271" algn="l" defTabSz="91431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840">
          <p15:clr>
            <a:srgbClr val="F26B43"/>
          </p15:clr>
        </p15:guide>
        <p15:guide id="1" orient="horz" pos="2160">
          <p15:clr>
            <a:srgbClr val="F26B43"/>
          </p15:clr>
        </p15:guide>
        <p15:guide id="14" orient="horz" pos="232">
          <p15:clr>
            <a:srgbClr val="F26B43"/>
          </p15:clr>
        </p15:guide>
        <p15:guide id="27" orient="horz" pos="4032">
          <p15:clr>
            <a:srgbClr val="F26B43"/>
          </p15:clr>
        </p15:guide>
        <p15:guide id="28" pos="257">
          <p15:clr>
            <a:srgbClr val="F26B43"/>
          </p15:clr>
        </p15:guide>
        <p15:guide id="29" pos="7200">
          <p15:clr>
            <a:srgbClr val="F26B43"/>
          </p15:clr>
        </p15:guide>
        <p15:guide id="44">
          <p15:clr>
            <a:srgbClr val="F26B43"/>
          </p15:clr>
        </p15:guide>
        <p15:guide id="45" pos="7680">
          <p15:clr>
            <a:srgbClr val="F26B43"/>
          </p15:clr>
        </p15:guide>
        <p15:guide id="46" orient="horz">
          <p15:clr>
            <a:srgbClr val="F26B43"/>
          </p15:clr>
        </p15:guide>
        <p15:guide id="47" orient="horz" pos="4320">
          <p15:clr>
            <a:srgbClr val="F26B43"/>
          </p15:clr>
        </p15:guide>
        <p15:guide id="48" pos="846">
          <p15:clr>
            <a:srgbClr val="F26B43"/>
          </p15:clr>
        </p15:guide>
        <p15:guide id="51" orient="horz" pos="129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hyperlink" Target="https://righttobe.org/guides/bystander-intervention-training/"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hyperlink" Target="https://righttobe.org/guides/bystander-intervention-training/"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4.xml"/><Relationship Id="rId1"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hyperlink" Target="https://righttobe.org/guides/bystander-intervention-training/"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righttobe.org/guides/bystander-intervention-training/" TargetMode="External"/><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hyperlink" Target="https://righttobe.org/guides/bystander-intervention-training/" TargetMode="External"/><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hyperlink" Target="https://righttobe.org/guides/bystander-intervention-training/"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video" Target="https://www.youtube.com/embed/UHxAxRYIlfE?feature=oembed" TargetMode="External"/><Relationship Id="rId4" Type="http://schemas.openxmlformats.org/officeDocument/2006/relationships/image" Target="../media/image1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ceuedu.sharepoint.com/sites/genderequality/SitePages/Speak-out-against-harassment.aspx?source=https%3A%2F%2Fceuedu.sharepoint.com%2Fsites%2Fgenderequality%2FSitePages%2FForms%2FByAuthor.aspx&amp;isSPOFile=1&amp;xsdata=MDV8MDJ8fDc1NjM2Njc1NGVkNTQ5ODZmNWVlMDhkZWExNTJhMWNkfGQ5YzQ1OTEzNzY1MzRiZTI5MjBiYmRiMDM4NjM4MTg0fDB8MHw2MzkxMjU1NzM0MDcyMDg5NDJ8VW5rbm93bnxWR1ZoYlhOVFpXTjFjbWwwZVZObGNuWnBZMlY4ZXlKRFFTSTZJbFJsWVcxelgwRlVVRk5sY25acFkyVmZVMUJQVEU5R0lpd2lWaUk2SWpBdU1DNHdNREF3SWl3aVVDSTZJbGRwYmpNeUlpd2lRVTRpT2lKUGRHaGxjaUlzSWxkVUlqb3hNWDA9fDF8TDJOb1lYUnpMekU1T2paa1l6QTVZMlF4TFdOaU56Z3RORFJqTUMxaVpqSTRMV1E1T0dKaFpqTTBOVGxqWWw4NVpETTVOelF4WVMwMU4yVmpMVFEzWTJVdFltRmhPQzAxTVdFNVltUTVZbUpqTmpOQWRXNXhMbWRpYkM1emNHRmpaWE12YldWemMyRm5aWE12TVRjM05qazJNRFUwTURRMk53PT18NjgxMDAxZjEzMzNkNGNmNjc1MDMwOGRlYTE1MmExY2R8NTNhNWQ4YmYzMTE4NDQzYjhiYzBjZjgwNjk1MDE3NTk%3D&amp;sdata=dnI3Tk92eUZhV1UzM25xUGJPMlJqa0ZadC9taWIxcEJrSjhpU29sRHE0az0%3D&amp;ovuser=d9c45913-7653-4be2-920b-bdb038638184%2CPuerto-MichautD%40ceu.edu&amp;OR=Teams-HL&amp;CT=1777279723074&amp;clickparams=eyJBcHBOYW1lIjoiVGVhbXMtRGVza3RvcCIsIkFwcFZlcnNpb24iOiI0OS8yNjAzMTIyMzAyMCJ9#are-you-a-victim-survivor-of-gender-based-violence-in-need-of-support" TargetMode="Externa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svg"/><Relationship Id="rId1" Type="http://schemas.openxmlformats.org/officeDocument/2006/relationships/slideLayout" Target="../slideLayouts/slideLayout13.xml"/><Relationship Id="rId4" Type="http://schemas.openxmlformats.org/officeDocument/2006/relationships/hyperlink" Target="https://www.linkedin.com/company/gendersafe-gbv"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s://www.coe.int/en/web/gender-matters/what-is-gender-based-violence#:~:text=Defining%20gender%2Dbased%20violence%20against%20women&amp;text=Gender%2Dbased%20violence%20refers%20to,orientation%20and%2For%20gender%20identity."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7">
            <a:extLst>
              <a:ext uri="{FF2B5EF4-FFF2-40B4-BE49-F238E27FC236}">
                <a16:creationId xmlns:a16="http://schemas.microsoft.com/office/drawing/2014/main" id="{24520777-B918-4140-B0B1-4065658DB36E}"/>
              </a:ext>
            </a:extLst>
          </p:cNvPr>
          <p:cNvSpPr txBox="1"/>
          <p:nvPr/>
        </p:nvSpPr>
        <p:spPr>
          <a:xfrm>
            <a:off x="943030" y="3931094"/>
            <a:ext cx="7306448" cy="830997"/>
          </a:xfrm>
          <a:prstGeom prst="rect">
            <a:avLst/>
          </a:prstGeom>
          <a:noFill/>
        </p:spPr>
        <p:txBody>
          <a:bodyPr wrap="square" lIns="0" tIns="45720" rIns="0" bIns="45720" rtlCol="0" anchor="t">
            <a:spAutoFit/>
          </a:bodyPr>
          <a:lstStyle/>
          <a:p>
            <a:endParaRPr lang="en-US" sz="4800">
              <a:solidFill>
                <a:srgbClr val="FFFFFF"/>
              </a:solidFill>
              <a:latin typeface="Arial" panose="020B0604020202020204" pitchFamily="34" charset="0"/>
              <a:ea typeface="Open Sans"/>
              <a:cs typeface="Arial" panose="020B0604020202020204" pitchFamily="34" charset="0"/>
            </a:endParaRPr>
          </a:p>
        </p:txBody>
      </p:sp>
      <p:sp>
        <p:nvSpPr>
          <p:cNvPr id="4" name="TextBox 7">
            <a:extLst>
              <a:ext uri="{FF2B5EF4-FFF2-40B4-BE49-F238E27FC236}">
                <a16:creationId xmlns:a16="http://schemas.microsoft.com/office/drawing/2014/main" id="{D38AFE21-FFA0-E449-BF7B-69C5978EF388}"/>
              </a:ext>
            </a:extLst>
          </p:cNvPr>
          <p:cNvSpPr txBox="1"/>
          <p:nvPr/>
        </p:nvSpPr>
        <p:spPr>
          <a:xfrm>
            <a:off x="943030" y="4762091"/>
            <a:ext cx="7306448" cy="584775"/>
          </a:xfrm>
          <a:prstGeom prst="rect">
            <a:avLst/>
          </a:prstGeom>
          <a:noFill/>
        </p:spPr>
        <p:txBody>
          <a:bodyPr wrap="square" lIns="0" tIns="45720" rIns="0" bIns="45720" rtlCol="0" anchor="t">
            <a:spAutoFit/>
          </a:bodyPr>
          <a:lstStyle/>
          <a:p>
            <a:endParaRPr lang="en-US" sz="3200">
              <a:solidFill>
                <a:srgbClr val="5792CE"/>
              </a:solidFill>
              <a:latin typeface="Arial" panose="020B0604020202020204" pitchFamily="34" charset="0"/>
              <a:ea typeface="Open Sans" charset="0"/>
              <a:cs typeface="Arial" panose="020B0604020202020204" pitchFamily="34" charset="0"/>
            </a:endParaRPr>
          </a:p>
        </p:txBody>
      </p:sp>
      <p:sp>
        <p:nvSpPr>
          <p:cNvPr id="2" name="Title 1">
            <a:extLst>
              <a:ext uri="{FF2B5EF4-FFF2-40B4-BE49-F238E27FC236}">
                <a16:creationId xmlns:a16="http://schemas.microsoft.com/office/drawing/2014/main" id="{D8CB09EA-0CC9-05E0-2A20-C32250FEB137}"/>
              </a:ext>
            </a:extLst>
          </p:cNvPr>
          <p:cNvSpPr>
            <a:spLocks noGrp="1"/>
          </p:cNvSpPr>
          <p:nvPr/>
        </p:nvSpPr>
        <p:spPr>
          <a:xfrm>
            <a:off x="943889" y="2966551"/>
            <a:ext cx="9690747" cy="922096"/>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en-US" sz="4000" b="1">
                <a:latin typeface="Arial"/>
                <a:cs typeface="Arial"/>
              </a:rPr>
              <a:t>Active Bystander Intervention</a:t>
            </a:r>
            <a:endParaRPr lang="en-US" b="1">
              <a:latin typeface="Arial"/>
              <a:cs typeface="Arial"/>
            </a:endParaRPr>
          </a:p>
        </p:txBody>
      </p:sp>
      <p:pic>
        <p:nvPicPr>
          <p:cNvPr id="8" name="Image 7" descr="Une image contenant texte, Police, Graphique, graphisme&#10;&#10;Description générée automatiquement">
            <a:extLst>
              <a:ext uri="{FF2B5EF4-FFF2-40B4-BE49-F238E27FC236}">
                <a16:creationId xmlns:a16="http://schemas.microsoft.com/office/drawing/2014/main" id="{3854B33A-1C38-F9A8-9158-9CC2FC6FE4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2350" y="624206"/>
            <a:ext cx="4857750" cy="755103"/>
          </a:xfrm>
          <a:prstGeom prst="rect">
            <a:avLst/>
          </a:prstGeom>
        </p:spPr>
      </p:pic>
      <p:sp>
        <p:nvSpPr>
          <p:cNvPr id="5" name="TextBox 7">
            <a:extLst>
              <a:ext uri="{FF2B5EF4-FFF2-40B4-BE49-F238E27FC236}">
                <a16:creationId xmlns:a16="http://schemas.microsoft.com/office/drawing/2014/main" id="{D38AFE21-FFA0-E449-BF7B-69C5978EF388}"/>
              </a:ext>
            </a:extLst>
          </p:cNvPr>
          <p:cNvSpPr txBox="1"/>
          <p:nvPr/>
        </p:nvSpPr>
        <p:spPr>
          <a:xfrm>
            <a:off x="943030" y="4159748"/>
            <a:ext cx="7809084" cy="892552"/>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800" dirty="0">
                <a:solidFill>
                  <a:srgbClr val="FF0000"/>
                </a:solidFill>
                <a:latin typeface="Arial"/>
                <a:ea typeface="Open Sans" charset="0"/>
                <a:cs typeface="Arial"/>
              </a:rPr>
              <a:t>Facilitator's name(s) (pronouns), </a:t>
            </a:r>
            <a:r>
              <a:rPr lang="en-US" sz="2800" dirty="0" err="1">
                <a:solidFill>
                  <a:srgbClr val="FF0000"/>
                </a:solidFill>
                <a:latin typeface="Arial"/>
                <a:ea typeface="Open Sans" charset="0"/>
                <a:cs typeface="Arial"/>
              </a:rPr>
              <a:t>organisation</a:t>
            </a:r>
            <a:endParaRPr lang="en-US" sz="2800" dirty="0" err="1">
              <a:solidFill>
                <a:srgbClr val="000000"/>
              </a:solidFill>
              <a:latin typeface="Arial"/>
              <a:ea typeface="Open Sans" charset="0"/>
              <a:cs typeface="Arial"/>
            </a:endParaRPr>
          </a:p>
          <a:p>
            <a:r>
              <a:rPr lang="en-US" sz="2400" b="1">
                <a:solidFill>
                  <a:srgbClr val="FF0000"/>
                </a:solidFill>
                <a:latin typeface="Arial"/>
                <a:ea typeface="Open Sans" charset="0"/>
                <a:cs typeface="Arial"/>
              </a:rPr>
              <a:t>Day, xx Month 202x</a:t>
            </a:r>
            <a:endParaRPr lang="en-US">
              <a:latin typeface="Arial"/>
              <a:cs typeface="Arial"/>
            </a:endParaRPr>
          </a:p>
        </p:txBody>
      </p:sp>
    </p:spTree>
    <p:extLst>
      <p:ext uri="{BB962C8B-B14F-4D97-AF65-F5344CB8AC3E}">
        <p14:creationId xmlns:p14="http://schemas.microsoft.com/office/powerpoint/2010/main" val="19002197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D69C5-0C3B-73F9-9355-A85BE434A721}"/>
              </a:ext>
            </a:extLst>
          </p:cNvPr>
          <p:cNvSpPr>
            <a:spLocks noGrp="1"/>
          </p:cNvSpPr>
          <p:nvPr>
            <p:ph type="title"/>
          </p:nvPr>
        </p:nvSpPr>
        <p:spPr/>
        <p:txBody>
          <a:bodyPr/>
          <a:lstStyle/>
          <a:p>
            <a:r>
              <a:rPr lang="en-US" sz="4000" err="1">
                <a:latin typeface="D-DIN Exp"/>
              </a:rPr>
              <a:t>GenderSAFE’s</a:t>
            </a:r>
            <a:r>
              <a:rPr lang="en-US" sz="4000">
                <a:latin typeface="D-DIN Exp"/>
              </a:rPr>
              <a:t> understanding of gender-based violence</a:t>
            </a:r>
            <a:br>
              <a:rPr lang="en-US" sz="4000"/>
            </a:br>
            <a:endParaRPr lang="en-AT" sz="4000"/>
          </a:p>
        </p:txBody>
      </p:sp>
      <p:sp>
        <p:nvSpPr>
          <p:cNvPr id="3" name="Title 1"/>
          <p:cNvSpPr txBox="1">
            <a:spLocks/>
          </p:cNvSpPr>
          <p:nvPr/>
        </p:nvSpPr>
        <p:spPr>
          <a:xfrm>
            <a:off x="6635112" y="828643"/>
            <a:ext cx="4389674" cy="1275047"/>
          </a:xfrm>
          <a:prstGeom prst="rect">
            <a:avLst/>
          </a:prstGeom>
          <a:effectLst/>
        </p:spPr>
        <p:txBody>
          <a:bodyPr vert="horz" lIns="0" tIns="192024" rIns="0" bIns="0" rtlCol="0" anchor="t" anchorCtr="0">
            <a:normAutofit fontScale="97500"/>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pPr>
              <a:lnSpc>
                <a:spcPct val="100000"/>
              </a:lnSpc>
            </a:pPr>
            <a:endParaRPr lang="en-US"/>
          </a:p>
        </p:txBody>
      </p:sp>
      <p:sp>
        <p:nvSpPr>
          <p:cNvPr id="21" name="TextBox 7">
            <a:extLst>
              <a:ext uri="{FF2B5EF4-FFF2-40B4-BE49-F238E27FC236}">
                <a16:creationId xmlns:a16="http://schemas.microsoft.com/office/drawing/2014/main" id="{0D0E1B75-0F8F-5A4A-9C79-A1AF0B7D671E}"/>
              </a:ext>
            </a:extLst>
          </p:cNvPr>
          <p:cNvSpPr txBox="1"/>
          <p:nvPr/>
        </p:nvSpPr>
        <p:spPr>
          <a:xfrm>
            <a:off x="6095999" y="1189290"/>
            <a:ext cx="5707117" cy="5051447"/>
          </a:xfrm>
          <a:prstGeom prst="rect">
            <a:avLst/>
          </a:prstGeom>
          <a:noFill/>
        </p:spPr>
        <p:txBody>
          <a:bodyPr wrap="square" lIns="0" rIns="0" rtlCol="0">
            <a:spAutoFit/>
          </a:bodyPr>
          <a:lstStyle/>
          <a:p>
            <a:pPr marL="742915" lvl="1" indent="-285750">
              <a:lnSpc>
                <a:spcPct val="130000"/>
              </a:lnSpc>
              <a:buFont typeface="Arial" panose="020B0604020202020204" pitchFamily="34" charset="0"/>
              <a:buChar char="•"/>
            </a:pPr>
            <a:r>
              <a:rPr lang="en-US" sz="2500">
                <a:latin typeface="Arial"/>
                <a:cs typeface="Arial"/>
              </a:rPr>
              <a:t>Occurs along a </a:t>
            </a:r>
            <a:r>
              <a:rPr lang="en-US" sz="2500" b="1">
                <a:latin typeface="Arial"/>
                <a:cs typeface="Arial"/>
              </a:rPr>
              <a:t>continuum</a:t>
            </a:r>
          </a:p>
          <a:p>
            <a:pPr marL="742915" lvl="1" indent="-285750">
              <a:lnSpc>
                <a:spcPct val="130000"/>
              </a:lnSpc>
              <a:buFont typeface="Arial" panose="020B0604020202020204" pitchFamily="34" charset="0"/>
              <a:buChar char="•"/>
            </a:pPr>
            <a:endParaRPr lang="en-US" sz="2500">
              <a:latin typeface="Arial"/>
              <a:cs typeface="Arial"/>
            </a:endParaRPr>
          </a:p>
          <a:p>
            <a:pPr marL="742915" lvl="1" indent="-285750">
              <a:lnSpc>
                <a:spcPct val="130000"/>
              </a:lnSpc>
              <a:buFont typeface="Arial" panose="020B0604020202020204" pitchFamily="34" charset="0"/>
              <a:buChar char="•"/>
            </a:pPr>
            <a:r>
              <a:rPr lang="en-US" sz="2500">
                <a:latin typeface="Arial"/>
                <a:cs typeface="Arial"/>
              </a:rPr>
              <a:t>It is </a:t>
            </a:r>
            <a:r>
              <a:rPr lang="en-US" sz="2500" b="1">
                <a:latin typeface="Arial"/>
                <a:cs typeface="Arial"/>
              </a:rPr>
              <a:t>intersectional</a:t>
            </a:r>
          </a:p>
          <a:p>
            <a:pPr marL="742915" lvl="1" indent="-285750">
              <a:lnSpc>
                <a:spcPct val="130000"/>
              </a:lnSpc>
              <a:buFont typeface="Arial" panose="020B0604020202020204" pitchFamily="34" charset="0"/>
              <a:buChar char="•"/>
            </a:pPr>
            <a:endParaRPr lang="en-US" sz="2500">
              <a:latin typeface="Arial"/>
              <a:cs typeface="Arial"/>
            </a:endParaRPr>
          </a:p>
          <a:p>
            <a:pPr marL="742915" lvl="1" indent="-285750">
              <a:lnSpc>
                <a:spcPct val="130000"/>
              </a:lnSpc>
              <a:buFont typeface="Arial" panose="020B0604020202020204" pitchFamily="34" charset="0"/>
              <a:buChar char="•"/>
            </a:pPr>
            <a:r>
              <a:rPr lang="en-US" sz="2500">
                <a:latin typeface="Arial"/>
                <a:cs typeface="Arial"/>
              </a:rPr>
              <a:t>A </a:t>
            </a:r>
            <a:r>
              <a:rPr lang="en-US" sz="2500" b="1">
                <a:latin typeface="Arial"/>
                <a:cs typeface="Arial"/>
              </a:rPr>
              <a:t>single act </a:t>
            </a:r>
            <a:r>
              <a:rPr lang="en-US" sz="2500">
                <a:latin typeface="Arial"/>
                <a:cs typeface="Arial"/>
              </a:rPr>
              <a:t>can constitute gender-based violence</a:t>
            </a:r>
          </a:p>
          <a:p>
            <a:pPr marL="742915" lvl="1" indent="-285750">
              <a:lnSpc>
                <a:spcPct val="130000"/>
              </a:lnSpc>
              <a:buFont typeface="Arial" panose="020B0604020202020204" pitchFamily="34" charset="0"/>
              <a:buChar char="•"/>
            </a:pPr>
            <a:endParaRPr lang="en-US" sz="2500">
              <a:latin typeface="Arial"/>
              <a:cs typeface="Arial"/>
            </a:endParaRPr>
          </a:p>
          <a:p>
            <a:pPr marL="742915" lvl="1" indent="-285750">
              <a:lnSpc>
                <a:spcPct val="130000"/>
              </a:lnSpc>
              <a:buFont typeface="Arial" panose="020B0604020202020204" pitchFamily="34" charset="0"/>
              <a:buChar char="•"/>
            </a:pPr>
            <a:endParaRPr lang="en-US" sz="2500">
              <a:latin typeface="Arial"/>
              <a:cs typeface="Arial"/>
            </a:endParaRPr>
          </a:p>
          <a:p>
            <a:pPr>
              <a:lnSpc>
                <a:spcPct val="130000"/>
              </a:lnSpc>
            </a:pPr>
            <a:endParaRPr lang="en-US" sz="2500">
              <a:latin typeface="Arial"/>
              <a:cs typeface="Arial"/>
            </a:endParaRPr>
          </a:p>
          <a:p>
            <a:pPr algn="ctr">
              <a:lnSpc>
                <a:spcPct val="130000"/>
              </a:lnSpc>
            </a:pPr>
            <a:r>
              <a:rPr lang="en-US" sz="2000" i="1">
                <a:latin typeface="Arial"/>
                <a:cs typeface="Arial"/>
              </a:rPr>
              <a:t>Art. 10 and 11 Model Policy Framework</a:t>
            </a:r>
          </a:p>
        </p:txBody>
      </p:sp>
      <p:sp>
        <p:nvSpPr>
          <p:cNvPr id="4" name="Rectangle 3">
            <a:extLst>
              <a:ext uri="{FF2B5EF4-FFF2-40B4-BE49-F238E27FC236}">
                <a16:creationId xmlns:a16="http://schemas.microsoft.com/office/drawing/2014/main" id="{D7742835-1D20-D249-B331-6C3A511C24BE}"/>
              </a:ext>
            </a:extLst>
          </p:cNvPr>
          <p:cNvSpPr/>
          <p:nvPr/>
        </p:nvSpPr>
        <p:spPr>
          <a:xfrm>
            <a:off x="591665" y="6211613"/>
            <a:ext cx="4789179" cy="4973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T">
              <a:latin typeface="Arial"/>
              <a:cs typeface="Arial"/>
            </a:endParaRPr>
          </a:p>
        </p:txBody>
      </p:sp>
    </p:spTree>
    <p:extLst>
      <p:ext uri="{BB962C8B-B14F-4D97-AF65-F5344CB8AC3E}">
        <p14:creationId xmlns:p14="http://schemas.microsoft.com/office/powerpoint/2010/main" val="32488753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4F10DE-7DC9-48F1-7777-9FA99D8E8B56}"/>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D9423B0B-64FE-B462-DE89-287EA9E5F585}"/>
              </a:ext>
            </a:extLst>
          </p:cNvPr>
          <p:cNvSpPr>
            <a:spLocks noGrp="1"/>
          </p:cNvSpPr>
          <p:nvPr>
            <p:ph type="title"/>
          </p:nvPr>
        </p:nvSpPr>
        <p:spPr>
          <a:xfrm>
            <a:off x="1052512" y="863232"/>
            <a:ext cx="10086975" cy="778381"/>
          </a:xfrm>
        </p:spPr>
        <p:txBody>
          <a:bodyPr/>
          <a:lstStyle/>
          <a:p>
            <a:r>
              <a:rPr lang="en-US" b="1"/>
              <a:t>Gender-based Violence is a continuum</a:t>
            </a:r>
            <a:endParaRPr lang="LID4096" b="1"/>
          </a:p>
        </p:txBody>
      </p:sp>
      <p:sp>
        <p:nvSpPr>
          <p:cNvPr id="4" name="TextBox 3">
            <a:extLst>
              <a:ext uri="{FF2B5EF4-FFF2-40B4-BE49-F238E27FC236}">
                <a16:creationId xmlns:a16="http://schemas.microsoft.com/office/drawing/2014/main" id="{B290BA1D-5F89-9EFA-6562-A35599C89426}"/>
              </a:ext>
            </a:extLst>
          </p:cNvPr>
          <p:cNvSpPr txBox="1"/>
          <p:nvPr/>
        </p:nvSpPr>
        <p:spPr>
          <a:xfrm>
            <a:off x="6543511" y="1641613"/>
            <a:ext cx="5322850" cy="4093941"/>
          </a:xfrm>
          <a:prstGeom prst="rect">
            <a:avLst/>
          </a:prstGeom>
          <a:noFill/>
        </p:spPr>
        <p:txBody>
          <a:bodyPr wrap="square" lIns="91440" tIns="45720" rIns="91440" bIns="45720" anchor="t">
            <a:spAutoFit/>
          </a:bodyPr>
          <a:lstStyle/>
          <a:p>
            <a:pPr marL="0" marR="0">
              <a:lnSpc>
                <a:spcPct val="115000"/>
              </a:lnSpc>
              <a:spcBef>
                <a:spcPts val="0"/>
              </a:spcBef>
              <a:spcAft>
                <a:spcPts val="800"/>
              </a:spcAft>
            </a:pPr>
            <a:r>
              <a:rPr lang="en-GB" sz="1500">
                <a:effectLst/>
                <a:latin typeface="Arial" panose="020B0604020202020204" pitchFamily="34" charset="0"/>
                <a:ea typeface="Arial" panose="020B0604020202020204" pitchFamily="34" charset="0"/>
                <a:cs typeface="Arial" panose="020B0604020202020204" pitchFamily="34" charset="0"/>
              </a:rPr>
              <a:t>Gender-based violence is understood as a </a:t>
            </a:r>
            <a:r>
              <a:rPr lang="en-GB" sz="1500" b="1">
                <a:effectLst/>
                <a:latin typeface="Arial" panose="020B0604020202020204" pitchFamily="34" charset="0"/>
                <a:ea typeface="Arial" panose="020B0604020202020204" pitchFamily="34" charset="0"/>
                <a:cs typeface="Arial" panose="020B0604020202020204" pitchFamily="34" charset="0"/>
              </a:rPr>
              <a:t>continuum</a:t>
            </a:r>
            <a:r>
              <a:rPr lang="en-GB" sz="1500">
                <a:effectLst/>
                <a:latin typeface="Arial" panose="020B0604020202020204" pitchFamily="34" charset="0"/>
                <a:ea typeface="Arial" panose="020B0604020202020204" pitchFamily="34" charset="0"/>
                <a:cs typeface="Arial" panose="020B0604020202020204" pitchFamily="34" charset="0"/>
              </a:rPr>
              <a:t> whereby seemingly ‘innocent’ or ‘mild’ forms of misconduct when not addressed tend to </a:t>
            </a:r>
            <a:r>
              <a:rPr lang="en-GB" sz="1500" b="1">
                <a:effectLst/>
                <a:latin typeface="Arial" panose="020B0604020202020204" pitchFamily="34" charset="0"/>
                <a:ea typeface="Arial" panose="020B0604020202020204" pitchFamily="34" charset="0"/>
                <a:cs typeface="Arial" panose="020B0604020202020204" pitchFamily="34" charset="0"/>
              </a:rPr>
              <a:t>gradually escalate </a:t>
            </a:r>
            <a:r>
              <a:rPr lang="en-GB" sz="1500">
                <a:effectLst/>
                <a:latin typeface="Arial" panose="020B0604020202020204" pitchFamily="34" charset="0"/>
                <a:ea typeface="Arial" panose="020B0604020202020204" pitchFamily="34" charset="0"/>
                <a:cs typeface="Arial" panose="020B0604020202020204" pitchFamily="34" charset="0"/>
              </a:rPr>
              <a:t>into more severe and grave forms of violence. </a:t>
            </a:r>
          </a:p>
          <a:p>
            <a:pPr marL="0" marR="0">
              <a:lnSpc>
                <a:spcPct val="115000"/>
              </a:lnSpc>
              <a:spcBef>
                <a:spcPts val="0"/>
              </a:spcBef>
              <a:spcAft>
                <a:spcPts val="800"/>
              </a:spcAft>
            </a:pPr>
            <a:r>
              <a:rPr lang="en-GB" sz="1500">
                <a:effectLst/>
                <a:latin typeface="Arial" panose="020B0604020202020204" pitchFamily="34" charset="0"/>
                <a:ea typeface="Arial" panose="020B0604020202020204" pitchFamily="34" charset="0"/>
                <a:cs typeface="Arial" panose="020B0604020202020204" pitchFamily="34" charset="0"/>
              </a:rPr>
              <a:t>On the mildest end of such a continuum, one can think of microaggressions, inappropriate questions about people’s private lives, comments about one’s looks, followed by ‘unintended’ bodily contact, sexist jokes, manoeuvring victims into unwanted ‘intimate’ encounters, and so forth, up to situations that involve physical and/or sexual violence and even rape.</a:t>
            </a:r>
            <a:endParaRPr lang="en-GB" sz="1500" b="1">
              <a:latin typeface="Arial" panose="020B0604020202020204" pitchFamily="34" charset="0"/>
              <a:ea typeface="Arial" panose="020B0604020202020204" pitchFamily="34" charset="0"/>
              <a:cs typeface="Arial" panose="020B0604020202020204" pitchFamily="34" charset="0"/>
            </a:endParaRPr>
          </a:p>
          <a:p>
            <a:pPr marL="0" marR="0">
              <a:lnSpc>
                <a:spcPct val="115000"/>
              </a:lnSpc>
              <a:spcBef>
                <a:spcPts val="0"/>
              </a:spcBef>
              <a:spcAft>
                <a:spcPts val="800"/>
              </a:spcAft>
            </a:pPr>
            <a:endParaRPr lang="en-GB" sz="1500" b="1">
              <a:effectLst/>
              <a:latin typeface="Arial" panose="020B0604020202020204" pitchFamily="34" charset="0"/>
              <a:ea typeface="Arial" panose="020B0604020202020204" pitchFamily="34" charset="0"/>
              <a:cs typeface="Arial" panose="020B0604020202020204" pitchFamily="34" charset="0"/>
            </a:endParaRPr>
          </a:p>
          <a:p>
            <a:pPr marL="0" marR="0">
              <a:lnSpc>
                <a:spcPct val="115000"/>
              </a:lnSpc>
              <a:spcBef>
                <a:spcPts val="0"/>
              </a:spcBef>
              <a:spcAft>
                <a:spcPts val="800"/>
              </a:spcAft>
            </a:pPr>
            <a:r>
              <a:rPr lang="en-GB" sz="1500" b="1">
                <a:effectLst/>
                <a:latin typeface="Arial" panose="020B0604020202020204" pitchFamily="34" charset="0"/>
                <a:ea typeface="Arial" panose="020B0604020202020204" pitchFamily="34" charset="0"/>
                <a:cs typeface="Arial" panose="020B0604020202020204" pitchFamily="34" charset="0"/>
              </a:rPr>
              <a:t>Violence is an encompassing term that captures all stages of the continuum.</a:t>
            </a:r>
            <a:endParaRPr lang="en-GB" sz="1500" b="1">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CF685D1-2AF3-B613-839E-A6ED0928CEA2}"/>
              </a:ext>
            </a:extLst>
          </p:cNvPr>
          <p:cNvCxnSpPr>
            <a:cxnSpLocks/>
          </p:cNvCxnSpPr>
          <p:nvPr/>
        </p:nvCxnSpPr>
        <p:spPr>
          <a:xfrm>
            <a:off x="6256433" y="2443611"/>
            <a:ext cx="0" cy="1375687"/>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pic>
        <p:nvPicPr>
          <p:cNvPr id="1026" name="Picture 2">
            <a:extLst>
              <a:ext uri="{FF2B5EF4-FFF2-40B4-BE49-F238E27FC236}">
                <a16:creationId xmlns:a16="http://schemas.microsoft.com/office/drawing/2014/main" id="{C6E6701A-0AD7-91A5-1546-A14BE09CC0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69" y="1641613"/>
            <a:ext cx="5490999" cy="520860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81384714-43E1-4D0F-33CB-809724EB72D1}"/>
              </a:ext>
            </a:extLst>
          </p:cNvPr>
          <p:cNvSpPr/>
          <p:nvPr/>
        </p:nvSpPr>
        <p:spPr>
          <a:xfrm>
            <a:off x="5935568" y="6324312"/>
            <a:ext cx="3618335" cy="4973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T">
              <a:latin typeface="Arial"/>
              <a:cs typeface="Arial"/>
            </a:endParaRPr>
          </a:p>
        </p:txBody>
      </p:sp>
    </p:spTree>
    <p:extLst>
      <p:ext uri="{BB962C8B-B14F-4D97-AF65-F5344CB8AC3E}">
        <p14:creationId xmlns:p14="http://schemas.microsoft.com/office/powerpoint/2010/main" val="1322379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0DF59-87E4-D395-7D66-DB64D6F89DDC}"/>
              </a:ext>
            </a:extLst>
          </p:cNvPr>
          <p:cNvSpPr>
            <a:spLocks noGrp="1"/>
          </p:cNvSpPr>
          <p:nvPr>
            <p:ph type="title"/>
          </p:nvPr>
        </p:nvSpPr>
        <p:spPr>
          <a:xfrm>
            <a:off x="1046163" y="711200"/>
            <a:ext cx="10086975" cy="778381"/>
          </a:xfrm>
        </p:spPr>
        <p:txBody>
          <a:bodyPr/>
          <a:lstStyle/>
          <a:p>
            <a:r>
              <a:rPr lang="en-US" b="1"/>
              <a:t>Why some forms of GbV are harder to </a:t>
            </a:r>
            <a:r>
              <a:rPr lang="en-US" b="1" err="1"/>
              <a:t>recognise</a:t>
            </a:r>
            <a:br>
              <a:rPr lang="en-US"/>
            </a:br>
            <a:endParaRPr lang="en-AT"/>
          </a:p>
        </p:txBody>
      </p:sp>
      <p:sp>
        <p:nvSpPr>
          <p:cNvPr id="3" name="Slide Number Placeholder 2">
            <a:extLst>
              <a:ext uri="{FF2B5EF4-FFF2-40B4-BE49-F238E27FC236}">
                <a16:creationId xmlns:a16="http://schemas.microsoft.com/office/drawing/2014/main" id="{18953E95-BF05-EAEC-83B0-E9547C539E2D}"/>
              </a:ext>
            </a:extLst>
          </p:cNvPr>
          <p:cNvSpPr>
            <a:spLocks noGrp="1"/>
          </p:cNvSpPr>
          <p:nvPr>
            <p:ph type="sldNum" sz="quarter" idx="4"/>
          </p:nvPr>
        </p:nvSpPr>
        <p:spPr/>
        <p:txBody>
          <a:bodyPr/>
          <a:lstStyle/>
          <a:p>
            <a:fld id="{783777ED-E0AE-DD49-A1E6-113717D9A99F}" type="slidenum">
              <a:rPr lang="fr-FR" smtClean="0">
                <a:latin typeface="Arial"/>
                <a:cs typeface="Arial"/>
              </a:rPr>
              <a:pPr/>
              <a:t>12</a:t>
            </a:fld>
            <a:endParaRPr lang="fr-FR">
              <a:latin typeface="Arial"/>
              <a:cs typeface="Arial"/>
            </a:endParaRPr>
          </a:p>
        </p:txBody>
      </p:sp>
      <p:sp>
        <p:nvSpPr>
          <p:cNvPr id="4" name="Text Placeholder 3">
            <a:extLst>
              <a:ext uri="{FF2B5EF4-FFF2-40B4-BE49-F238E27FC236}">
                <a16:creationId xmlns:a16="http://schemas.microsoft.com/office/drawing/2014/main" id="{492227B6-2182-8DEB-C9F9-5964525B2678}"/>
              </a:ext>
            </a:extLst>
          </p:cNvPr>
          <p:cNvSpPr>
            <a:spLocks noGrp="1"/>
          </p:cNvSpPr>
          <p:nvPr>
            <p:ph type="body" sz="quarter" idx="10"/>
          </p:nvPr>
        </p:nvSpPr>
        <p:spPr>
          <a:xfrm>
            <a:off x="436563" y="1653518"/>
            <a:ext cx="11429616" cy="3978275"/>
          </a:xfrm>
        </p:spPr>
        <p:txBody>
          <a:bodyPr>
            <a:noAutofit/>
          </a:bodyPr>
          <a:lstStyle/>
          <a:p>
            <a:pPr>
              <a:lnSpc>
                <a:spcPct val="100000"/>
              </a:lnSpc>
            </a:pPr>
            <a:r>
              <a:rPr lang="en-US" sz="1300" b="1" i="1">
                <a:solidFill>
                  <a:schemeClr val="tx1"/>
                </a:solidFill>
              </a:rPr>
              <a:t>Milder forms on the continuum</a:t>
            </a:r>
            <a:endParaRPr lang="en-US" sz="1300" b="1">
              <a:solidFill>
                <a:schemeClr val="tx1"/>
              </a:solidFill>
            </a:endParaRPr>
          </a:p>
          <a:p>
            <a:pPr marL="171450" indent="-171450">
              <a:lnSpc>
                <a:spcPct val="100000"/>
              </a:lnSpc>
              <a:buFont typeface="Arial" panose="020B0604020202020204" pitchFamily="34" charset="0"/>
              <a:buChar char="•"/>
            </a:pPr>
            <a:r>
              <a:rPr lang="en-US" sz="1300">
                <a:solidFill>
                  <a:schemeClr val="tx1"/>
                </a:solidFill>
              </a:rPr>
              <a:t>No single dramatic incident — harm accumulates gradually and is easy to dismiss as "not that serious"</a:t>
            </a:r>
          </a:p>
          <a:p>
            <a:pPr marL="171450" indent="-171450">
              <a:lnSpc>
                <a:spcPct val="100000"/>
              </a:lnSpc>
              <a:buFont typeface="Arial" panose="020B0604020202020204" pitchFamily="34" charset="0"/>
              <a:buChar char="•"/>
            </a:pPr>
            <a:r>
              <a:rPr lang="en-US" sz="1300">
                <a:solidFill>
                  <a:schemeClr val="tx1"/>
                </a:solidFill>
              </a:rPr>
              <a:t>Designed to stay below the threshold of what targets, bystanders and institutions feel confident naming</a:t>
            </a:r>
          </a:p>
          <a:p>
            <a:pPr marL="171450" indent="-171450">
              <a:lnSpc>
                <a:spcPct val="100000"/>
              </a:lnSpc>
              <a:buFont typeface="Arial" panose="020B0604020202020204" pitchFamily="34" charset="0"/>
              <a:buChar char="•"/>
            </a:pPr>
            <a:r>
              <a:rPr lang="en-US" sz="1300">
                <a:solidFill>
                  <a:schemeClr val="tx1"/>
                </a:solidFill>
              </a:rPr>
              <a:t>Plausible deniability is built in: "it was a joke," "I was just looking," "it was informal"</a:t>
            </a:r>
          </a:p>
          <a:p>
            <a:pPr marL="171450" indent="-171450">
              <a:lnSpc>
                <a:spcPct val="100000"/>
              </a:lnSpc>
              <a:buFont typeface="Arial" panose="020B0604020202020204" pitchFamily="34" charset="0"/>
              <a:buChar char="•"/>
            </a:pPr>
            <a:r>
              <a:rPr lang="en-US" sz="1300">
                <a:solidFill>
                  <a:schemeClr val="tx1"/>
                </a:solidFill>
              </a:rPr>
              <a:t>Self-doubt is </a:t>
            </a:r>
            <a:r>
              <a:rPr lang="en-US" sz="1300" err="1">
                <a:solidFill>
                  <a:schemeClr val="tx1"/>
                </a:solidFill>
              </a:rPr>
              <a:t>weaponised</a:t>
            </a:r>
            <a:r>
              <a:rPr lang="en-US" sz="1300">
                <a:solidFill>
                  <a:schemeClr val="tx1"/>
                </a:solidFill>
              </a:rPr>
              <a:t> — the milder the </a:t>
            </a:r>
            <a:r>
              <a:rPr lang="en-US" sz="1300" err="1">
                <a:solidFill>
                  <a:schemeClr val="tx1"/>
                </a:solidFill>
              </a:rPr>
              <a:t>behaviour</a:t>
            </a:r>
            <a:r>
              <a:rPr lang="en-US" sz="1300">
                <a:solidFill>
                  <a:schemeClr val="tx1"/>
                </a:solidFill>
              </a:rPr>
              <a:t>, the easier it is to convince someone their perception is wrong</a:t>
            </a:r>
          </a:p>
          <a:p>
            <a:pPr marL="171450" indent="-171450">
              <a:lnSpc>
                <a:spcPct val="100000"/>
              </a:lnSpc>
              <a:buFont typeface="Arial" panose="020B0604020202020204" pitchFamily="34" charset="0"/>
              <a:buChar char="•"/>
            </a:pPr>
            <a:endParaRPr lang="en-US" sz="1300">
              <a:solidFill>
                <a:schemeClr val="tx1"/>
              </a:solidFill>
            </a:endParaRPr>
          </a:p>
          <a:p>
            <a:pPr>
              <a:lnSpc>
                <a:spcPct val="100000"/>
              </a:lnSpc>
            </a:pPr>
            <a:r>
              <a:rPr lang="en-US" sz="1300" b="1" i="1">
                <a:solidFill>
                  <a:schemeClr val="tx1"/>
                </a:solidFill>
              </a:rPr>
              <a:t>Certain types of GBV</a:t>
            </a:r>
            <a:endParaRPr lang="en-US" sz="1300" b="1">
              <a:solidFill>
                <a:schemeClr val="tx1"/>
              </a:solidFill>
            </a:endParaRPr>
          </a:p>
          <a:p>
            <a:pPr marL="171450" indent="-171450">
              <a:lnSpc>
                <a:spcPct val="100000"/>
              </a:lnSpc>
              <a:buFont typeface="Arial" panose="020B0604020202020204" pitchFamily="34" charset="0"/>
              <a:buChar char="•"/>
            </a:pPr>
            <a:r>
              <a:rPr lang="en-US" sz="1300" b="1">
                <a:solidFill>
                  <a:schemeClr val="tx1"/>
                </a:solidFill>
              </a:rPr>
              <a:t>Physical and sexual violence</a:t>
            </a:r>
            <a:r>
              <a:rPr lang="en-US" sz="1300">
                <a:solidFill>
                  <a:schemeClr val="tx1"/>
                </a:solidFill>
              </a:rPr>
              <a:t> might leave visible traces and has a clear moment of transgression — other forms often don't</a:t>
            </a:r>
          </a:p>
          <a:p>
            <a:pPr marL="171450" indent="-171450">
              <a:lnSpc>
                <a:spcPct val="100000"/>
              </a:lnSpc>
              <a:buFont typeface="Arial" panose="020B0604020202020204" pitchFamily="34" charset="0"/>
              <a:buChar char="•"/>
            </a:pPr>
            <a:r>
              <a:rPr lang="en-US" sz="1300" b="1">
                <a:solidFill>
                  <a:schemeClr val="tx1"/>
                </a:solidFill>
              </a:rPr>
              <a:t>Psychological violence</a:t>
            </a:r>
            <a:r>
              <a:rPr lang="en-US" sz="1300">
                <a:solidFill>
                  <a:schemeClr val="tx1"/>
                </a:solidFill>
              </a:rPr>
              <a:t> is invisible, cumulative, and easily reframed as personality conflict or oversensitivity</a:t>
            </a:r>
          </a:p>
          <a:p>
            <a:pPr marL="171450" indent="-171450">
              <a:lnSpc>
                <a:spcPct val="100000"/>
              </a:lnSpc>
              <a:buFont typeface="Arial" panose="020B0604020202020204" pitchFamily="34" charset="0"/>
              <a:buChar char="•"/>
            </a:pPr>
            <a:r>
              <a:rPr lang="en-US" sz="1300" b="1" err="1">
                <a:solidFill>
                  <a:schemeClr val="tx1"/>
                </a:solidFill>
              </a:rPr>
              <a:t>Organisational</a:t>
            </a:r>
            <a:r>
              <a:rPr lang="en-US" sz="1300" b="1">
                <a:solidFill>
                  <a:schemeClr val="tx1"/>
                </a:solidFill>
              </a:rPr>
              <a:t> violence</a:t>
            </a:r>
            <a:r>
              <a:rPr lang="en-US" sz="1300">
                <a:solidFill>
                  <a:schemeClr val="tx1"/>
                </a:solidFill>
              </a:rPr>
              <a:t> has no identifiable perpetrator — harm is distributed across structures, policies and collective inaction</a:t>
            </a:r>
          </a:p>
          <a:p>
            <a:pPr marL="171450" indent="-171450">
              <a:lnSpc>
                <a:spcPct val="100000"/>
              </a:lnSpc>
              <a:buFont typeface="Arial" panose="020B0604020202020204" pitchFamily="34" charset="0"/>
              <a:buChar char="•"/>
            </a:pPr>
            <a:r>
              <a:rPr lang="en-US" sz="1300">
                <a:solidFill>
                  <a:schemeClr val="tx1"/>
                </a:solidFill>
              </a:rPr>
              <a:t>Bureaucratic and administrative processes carry an appearance of neutrality that personal acts of harassment don't</a:t>
            </a:r>
          </a:p>
          <a:p>
            <a:pPr marL="171450" indent="-171450">
              <a:lnSpc>
                <a:spcPct val="100000"/>
              </a:lnSpc>
              <a:buFont typeface="Arial" panose="020B0604020202020204" pitchFamily="34" charset="0"/>
              <a:buChar char="•"/>
            </a:pPr>
            <a:r>
              <a:rPr lang="en-US" sz="1300">
                <a:solidFill>
                  <a:schemeClr val="tx1"/>
                </a:solidFill>
              </a:rPr>
              <a:t>Much </a:t>
            </a:r>
            <a:r>
              <a:rPr lang="en-US" sz="1300" err="1">
                <a:solidFill>
                  <a:schemeClr val="tx1"/>
                </a:solidFill>
              </a:rPr>
              <a:t>organisational</a:t>
            </a:r>
            <a:r>
              <a:rPr lang="en-US" sz="1300">
                <a:solidFill>
                  <a:schemeClr val="tx1"/>
                </a:solidFill>
              </a:rPr>
              <a:t> violence is what </a:t>
            </a:r>
            <a:r>
              <a:rPr lang="en-US" sz="1300" i="1">
                <a:solidFill>
                  <a:schemeClr val="tx1"/>
                </a:solidFill>
              </a:rPr>
              <a:t>doesn't happen</a:t>
            </a:r>
            <a:r>
              <a:rPr lang="en-US" sz="1300">
                <a:solidFill>
                  <a:schemeClr val="tx1"/>
                </a:solidFill>
              </a:rPr>
              <a:t>: the complaint not processed, the promotion that didn’t happen…</a:t>
            </a:r>
          </a:p>
          <a:p>
            <a:pPr marL="171450" indent="-171450">
              <a:lnSpc>
                <a:spcPct val="100000"/>
              </a:lnSpc>
              <a:buFont typeface="Arial" panose="020B0604020202020204" pitchFamily="34" charset="0"/>
              <a:buChar char="•"/>
            </a:pPr>
            <a:endParaRPr lang="en-US" sz="1300">
              <a:solidFill>
                <a:schemeClr val="tx1"/>
              </a:solidFill>
            </a:endParaRPr>
          </a:p>
          <a:p>
            <a:pPr algn="ctr">
              <a:lnSpc>
                <a:spcPct val="100000"/>
              </a:lnSpc>
            </a:pPr>
            <a:r>
              <a:rPr lang="en-US" sz="2500" b="1" err="1">
                <a:solidFill>
                  <a:srgbClr val="0F2235"/>
                </a:solidFill>
              </a:rPr>
              <a:t>Recognising</a:t>
            </a:r>
            <a:r>
              <a:rPr lang="en-US" sz="2500" b="1">
                <a:solidFill>
                  <a:srgbClr val="0F2235"/>
                </a:solidFill>
              </a:rPr>
              <a:t> them requires reading patterns, not just reacting to incidents</a:t>
            </a:r>
          </a:p>
          <a:p>
            <a:pPr marL="171450" indent="-171450">
              <a:lnSpc>
                <a:spcPct val="100000"/>
              </a:lnSpc>
              <a:buFont typeface="Arial" panose="020B0604020202020204" pitchFamily="34" charset="0"/>
              <a:buChar char="•"/>
            </a:pPr>
            <a:endParaRPr lang="en-US" sz="1300">
              <a:solidFill>
                <a:schemeClr val="tx1"/>
              </a:solidFill>
            </a:endParaRPr>
          </a:p>
          <a:p>
            <a:pPr>
              <a:lnSpc>
                <a:spcPct val="100000"/>
              </a:lnSpc>
            </a:pPr>
            <a:endParaRPr lang="en-AT" sz="1300">
              <a:solidFill>
                <a:schemeClr val="tx1"/>
              </a:solidFill>
            </a:endParaRPr>
          </a:p>
        </p:txBody>
      </p:sp>
      <p:sp>
        <p:nvSpPr>
          <p:cNvPr id="5" name="Rectangle 4">
            <a:extLst>
              <a:ext uri="{FF2B5EF4-FFF2-40B4-BE49-F238E27FC236}">
                <a16:creationId xmlns:a16="http://schemas.microsoft.com/office/drawing/2014/main" id="{E75B2F45-8902-1FCC-7E76-1FBFB308ACD1}"/>
              </a:ext>
            </a:extLst>
          </p:cNvPr>
          <p:cNvSpPr/>
          <p:nvPr/>
        </p:nvSpPr>
        <p:spPr>
          <a:xfrm>
            <a:off x="665237" y="6267239"/>
            <a:ext cx="7932225" cy="4973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T">
              <a:latin typeface="Arial"/>
              <a:cs typeface="Arial"/>
            </a:endParaRPr>
          </a:p>
        </p:txBody>
      </p:sp>
    </p:spTree>
    <p:extLst>
      <p:ext uri="{BB962C8B-B14F-4D97-AF65-F5344CB8AC3E}">
        <p14:creationId xmlns:p14="http://schemas.microsoft.com/office/powerpoint/2010/main" val="10041435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0226" y="1246732"/>
            <a:ext cx="3758364" cy="1861285"/>
          </a:xfrm>
        </p:spPr>
        <p:txBody>
          <a:bodyPr/>
          <a:lstStyle/>
          <a:p>
            <a:r>
              <a:rPr lang="en-US" b="1"/>
              <a:t>What is bystander intervention?</a:t>
            </a:r>
          </a:p>
        </p:txBody>
      </p:sp>
      <p:sp>
        <p:nvSpPr>
          <p:cNvPr id="3" name="Espace réservé du numéro de diapositive 2">
            <a:extLst>
              <a:ext uri="{FF2B5EF4-FFF2-40B4-BE49-F238E27FC236}">
                <a16:creationId xmlns:a16="http://schemas.microsoft.com/office/drawing/2014/main" id="{7470DBDA-6206-754F-BC95-9305144B370A}"/>
              </a:ext>
            </a:extLst>
          </p:cNvPr>
          <p:cNvSpPr>
            <a:spLocks noGrp="1"/>
          </p:cNvSpPr>
          <p:nvPr>
            <p:ph type="sldNum" sz="quarter" idx="4"/>
          </p:nvPr>
        </p:nvSpPr>
        <p:spPr/>
        <p:txBody>
          <a:bodyPr/>
          <a:lstStyle/>
          <a:p>
            <a:pPr marL="0" marR="0" lvl="0" indent="0" algn="r" defTabSz="914330" rtl="0" eaLnBrk="1" fontAlgn="auto" latinLnBrk="0" hangingPunct="1">
              <a:lnSpc>
                <a:spcPct val="100000"/>
              </a:lnSpc>
              <a:spcBef>
                <a:spcPts val="0"/>
              </a:spcBef>
              <a:spcAft>
                <a:spcPts val="0"/>
              </a:spcAft>
              <a:buClrTx/>
              <a:buSzTx/>
              <a:buFontTx/>
              <a:buNone/>
              <a:tabLst/>
              <a:defRPr/>
            </a:pPr>
            <a:fld id="{783777ED-E0AE-DD49-A1E6-113717D9A99F}" type="slidenum">
              <a:rPr kumimoji="0" lang="fr-FR" sz="1400" b="0" i="0" u="none" strike="noStrike" kern="1200" cap="none" spc="0" normalizeH="0" baseline="0" noProof="0" smtClean="0">
                <a:ln>
                  <a:noFill/>
                </a:ln>
                <a:solidFill>
                  <a:srgbClr val="5792CE"/>
                </a:solidFill>
                <a:effectLst/>
                <a:uLnTx/>
                <a:uFillTx/>
                <a:latin typeface="Arial"/>
                <a:cs typeface="Arial"/>
              </a:rPr>
              <a:pPr marL="0" marR="0" lvl="0" indent="0" algn="r" defTabSz="914330" rtl="0" eaLnBrk="1" fontAlgn="auto" latinLnBrk="0" hangingPunct="1">
                <a:lnSpc>
                  <a:spcPct val="100000"/>
                </a:lnSpc>
                <a:spcBef>
                  <a:spcPts val="0"/>
                </a:spcBef>
                <a:spcAft>
                  <a:spcPts val="0"/>
                </a:spcAft>
                <a:buClrTx/>
                <a:buSzTx/>
                <a:buFontTx/>
                <a:buNone/>
                <a:tabLst/>
                <a:defRPr/>
              </a:pPr>
              <a:t>13</a:t>
            </a:fld>
            <a:endParaRPr kumimoji="0" lang="fr-FR" sz="1400" b="0" i="0" u="none" strike="noStrike" kern="1200" cap="none" spc="0" normalizeH="0" baseline="0" noProof="0">
              <a:ln>
                <a:noFill/>
              </a:ln>
              <a:solidFill>
                <a:srgbClr val="5792CE"/>
              </a:solidFill>
              <a:effectLst/>
              <a:uLnTx/>
              <a:uFillTx/>
              <a:latin typeface="Arial"/>
              <a:cs typeface="Arial"/>
            </a:endParaRPr>
          </a:p>
        </p:txBody>
      </p:sp>
      <p:sp>
        <p:nvSpPr>
          <p:cNvPr id="8" name="TextBox 7"/>
          <p:cNvSpPr txBox="1"/>
          <p:nvPr/>
        </p:nvSpPr>
        <p:spPr>
          <a:xfrm>
            <a:off x="744827" y="2733295"/>
            <a:ext cx="3411218" cy="2454198"/>
          </a:xfrm>
          <a:prstGeom prst="rect">
            <a:avLst/>
          </a:prstGeom>
          <a:noFill/>
        </p:spPr>
        <p:txBody>
          <a:bodyPr wrap="square" lIns="0" tIns="45720" rIns="0" bIns="45720" rtlCol="0" anchor="t">
            <a:spAutoFit/>
          </a:bodyPr>
          <a:lstStyle/>
          <a:p>
            <a:pPr marL="0" marR="0" lvl="0" indent="0" algn="l" defTabSz="914330" rtl="0" eaLnBrk="1" fontAlgn="auto" latinLnBrk="0" hangingPunct="1">
              <a:lnSpc>
                <a:spcPct val="13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F2235"/>
                </a:solidFill>
                <a:effectLst/>
                <a:uLnTx/>
                <a:uFillTx/>
                <a:latin typeface="Arial"/>
                <a:cs typeface="Arial"/>
              </a:rPr>
              <a:t>Bystander intervention refers to the </a:t>
            </a:r>
            <a:r>
              <a:rPr kumimoji="0" lang="en-US" sz="2400" b="1" i="0" u="none" strike="noStrike" kern="1200" cap="none" spc="0" normalizeH="0" baseline="0" noProof="0">
                <a:ln>
                  <a:noFill/>
                </a:ln>
                <a:solidFill>
                  <a:srgbClr val="0F2235"/>
                </a:solidFill>
                <a:effectLst/>
                <a:uLnTx/>
                <a:uFillTx/>
                <a:latin typeface="Arial"/>
                <a:cs typeface="Arial"/>
              </a:rPr>
              <a:t>actions taken </a:t>
            </a:r>
            <a:r>
              <a:rPr kumimoji="0" lang="en-US" sz="2400" b="0" i="0" u="none" strike="noStrike" kern="1200" cap="none" spc="0" normalizeH="0" baseline="0" noProof="0">
                <a:ln>
                  <a:noFill/>
                </a:ln>
                <a:solidFill>
                  <a:srgbClr val="0F2235"/>
                </a:solidFill>
                <a:effectLst/>
                <a:uLnTx/>
                <a:uFillTx/>
                <a:latin typeface="Arial"/>
                <a:cs typeface="Arial"/>
              </a:rPr>
              <a:t>by individuals who observe a (potentially) harmful situation. </a:t>
            </a:r>
          </a:p>
        </p:txBody>
      </p:sp>
      <p:sp>
        <p:nvSpPr>
          <p:cNvPr id="10" name="Oval 9"/>
          <p:cNvSpPr/>
          <p:nvPr/>
        </p:nvSpPr>
        <p:spPr>
          <a:xfrm>
            <a:off x="5667900" y="1603376"/>
            <a:ext cx="1424470" cy="1424470"/>
          </a:xfrm>
          <a:prstGeom prst="ellipse">
            <a:avLst/>
          </a:prstGeom>
          <a:gradFill>
            <a:gsLst>
              <a:gs pos="100000">
                <a:srgbClr val="5792CE"/>
              </a:gs>
              <a:gs pos="0">
                <a:srgbClr val="AED7BD"/>
              </a:gs>
            </a:gsLst>
            <a:lin ang="7200000" scaled="0"/>
          </a:gradFill>
          <a:ln w="6350">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0" bIns="45720" numCol="1" spcCol="0" rtlCol="0" fromWordArt="0" anchor="t" anchorCtr="0" forceAA="0" compatLnSpc="1">
            <a:prstTxWarp prst="textNoShape">
              <a:avLst/>
            </a:prstTxWarp>
            <a:no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Arial"/>
              <a:cs typeface="Arial"/>
            </a:endParaRPr>
          </a:p>
        </p:txBody>
      </p:sp>
      <p:sp>
        <p:nvSpPr>
          <p:cNvPr id="15" name="TextBox 14"/>
          <p:cNvSpPr txBox="1"/>
          <p:nvPr/>
        </p:nvSpPr>
        <p:spPr>
          <a:xfrm>
            <a:off x="5641965" y="3429000"/>
            <a:ext cx="1434688" cy="461665"/>
          </a:xfrm>
          <a:prstGeom prst="rect">
            <a:avLst/>
          </a:prstGeom>
          <a:noFill/>
        </p:spPr>
        <p:txBody>
          <a:bodyPr wrap="none" lIns="0" tIns="45720" rIns="0" bIns="45720" rtlCol="0" anchor="t">
            <a:sp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0F2235"/>
                </a:solidFill>
                <a:effectLst/>
                <a:uLnTx/>
                <a:uFillTx/>
                <a:latin typeface="Arial"/>
                <a:ea typeface="Open Sans"/>
                <a:cs typeface="Arial"/>
              </a:rPr>
              <a:t>What for?</a:t>
            </a:r>
          </a:p>
        </p:txBody>
      </p:sp>
      <p:sp>
        <p:nvSpPr>
          <p:cNvPr id="17" name="TextBox 16"/>
          <p:cNvSpPr txBox="1"/>
          <p:nvPr/>
        </p:nvSpPr>
        <p:spPr>
          <a:xfrm>
            <a:off x="8426871" y="3429000"/>
            <a:ext cx="2665794" cy="461665"/>
          </a:xfrm>
          <a:prstGeom prst="rect">
            <a:avLst/>
          </a:prstGeom>
          <a:noFill/>
        </p:spPr>
        <p:txBody>
          <a:bodyPr wrap="none" lIns="0" tIns="45720" rIns="0" bIns="45720" rtlCol="0" anchor="t">
            <a:sp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0F2235"/>
                </a:solidFill>
                <a:effectLst/>
                <a:uLnTx/>
                <a:uFillTx/>
                <a:latin typeface="Arial"/>
                <a:ea typeface="Open Sans"/>
                <a:cs typeface="Arial"/>
              </a:rPr>
              <a:t>How to intervene?</a:t>
            </a:r>
          </a:p>
        </p:txBody>
      </p:sp>
      <p:cxnSp>
        <p:nvCxnSpPr>
          <p:cNvPr id="19" name="Straight Connector 18"/>
          <p:cNvCxnSpPr>
            <a:cxnSpLocks/>
            <a:stCxn id="10" idx="4"/>
          </p:cNvCxnSpPr>
          <p:nvPr/>
        </p:nvCxnSpPr>
        <p:spPr>
          <a:xfrm>
            <a:off x="6380135" y="3027846"/>
            <a:ext cx="0" cy="238539"/>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24" name="Oval 9">
            <a:extLst>
              <a:ext uri="{FF2B5EF4-FFF2-40B4-BE49-F238E27FC236}">
                <a16:creationId xmlns:a16="http://schemas.microsoft.com/office/drawing/2014/main" id="{6A4CED41-10AD-0D4C-8D12-32EE80DE7CA3}"/>
              </a:ext>
            </a:extLst>
          </p:cNvPr>
          <p:cNvSpPr/>
          <p:nvPr/>
        </p:nvSpPr>
        <p:spPr>
          <a:xfrm>
            <a:off x="9017979" y="1603376"/>
            <a:ext cx="1424470" cy="1424470"/>
          </a:xfrm>
          <a:prstGeom prst="ellipse">
            <a:avLst/>
          </a:prstGeom>
          <a:gradFill>
            <a:gsLst>
              <a:gs pos="100000">
                <a:srgbClr val="5792CE"/>
              </a:gs>
              <a:gs pos="0">
                <a:srgbClr val="AED7BD"/>
              </a:gs>
            </a:gsLst>
            <a:lin ang="7200000" scaled="0"/>
          </a:gradFill>
          <a:ln w="6350">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0" bIns="45720" numCol="1" spcCol="0" rtlCol="0" fromWordArt="0" anchor="t" anchorCtr="0" forceAA="0" compatLnSpc="1">
            <a:prstTxWarp prst="textNoShape">
              <a:avLst/>
            </a:prstTxWarp>
            <a:no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Arial"/>
              <a:cs typeface="Arial"/>
            </a:endParaRPr>
          </a:p>
        </p:txBody>
      </p:sp>
      <p:cxnSp>
        <p:nvCxnSpPr>
          <p:cNvPr id="27" name="Straight Connector 18">
            <a:extLst>
              <a:ext uri="{FF2B5EF4-FFF2-40B4-BE49-F238E27FC236}">
                <a16:creationId xmlns:a16="http://schemas.microsoft.com/office/drawing/2014/main" id="{2742FB5E-275F-A042-8489-D918DD1663D1}"/>
              </a:ext>
            </a:extLst>
          </p:cNvPr>
          <p:cNvCxnSpPr>
            <a:cxnSpLocks/>
          </p:cNvCxnSpPr>
          <p:nvPr/>
        </p:nvCxnSpPr>
        <p:spPr>
          <a:xfrm>
            <a:off x="9748836" y="3058268"/>
            <a:ext cx="0" cy="238539"/>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4" name="Shape 2571">
            <a:extLst>
              <a:ext uri="{FF2B5EF4-FFF2-40B4-BE49-F238E27FC236}">
                <a16:creationId xmlns:a16="http://schemas.microsoft.com/office/drawing/2014/main" id="{853BAC7D-44E9-A6E1-72B7-9952D349ECC3}"/>
              </a:ext>
            </a:extLst>
          </p:cNvPr>
          <p:cNvSpPr/>
          <p:nvPr/>
        </p:nvSpPr>
        <p:spPr>
          <a:xfrm>
            <a:off x="5963710" y="1897928"/>
            <a:ext cx="832849" cy="835367"/>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FFFFFF"/>
          </a:solidFill>
          <a:ln w="12700">
            <a:miter lim="400000"/>
          </a:ln>
        </p:spPr>
        <p:txBody>
          <a:bodyPr lIns="14284" tIns="14284" rIns="14284" bIns="14284" anchor="ctr"/>
          <a:lstStyle/>
          <a:p>
            <a:pPr marL="0" marR="0" lvl="0" indent="0" algn="l" defTabSz="171399"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125"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a:ea typeface="Calibri" charset="0"/>
              <a:cs typeface="Arial"/>
              <a:sym typeface="Gill Sans"/>
            </a:endParaRPr>
          </a:p>
        </p:txBody>
      </p:sp>
      <p:sp>
        <p:nvSpPr>
          <p:cNvPr id="5" name="Shape 2553">
            <a:extLst>
              <a:ext uri="{FF2B5EF4-FFF2-40B4-BE49-F238E27FC236}">
                <a16:creationId xmlns:a16="http://schemas.microsoft.com/office/drawing/2014/main" id="{629F8AAA-8AE5-0A2E-E666-6109E389C237}"/>
              </a:ext>
            </a:extLst>
          </p:cNvPr>
          <p:cNvSpPr/>
          <p:nvPr/>
        </p:nvSpPr>
        <p:spPr>
          <a:xfrm>
            <a:off x="9300344" y="1867663"/>
            <a:ext cx="849758" cy="865632"/>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FFFFFF"/>
          </a:solidFill>
          <a:ln w="12700">
            <a:miter lim="400000"/>
          </a:ln>
        </p:spPr>
        <p:txBody>
          <a:bodyPr lIns="14284" tIns="14284" rIns="14284" bIns="14284" anchor="ctr"/>
          <a:lstStyle/>
          <a:p>
            <a:pPr marL="0" marR="0" lvl="0" indent="0" algn="l" defTabSz="171399"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125"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a:ea typeface="Calibri" charset="0"/>
              <a:cs typeface="Arial"/>
              <a:sym typeface="Gill Sans"/>
            </a:endParaRPr>
          </a:p>
        </p:txBody>
      </p:sp>
    </p:spTree>
    <p:extLst>
      <p:ext uri="{BB962C8B-B14F-4D97-AF65-F5344CB8AC3E}">
        <p14:creationId xmlns:p14="http://schemas.microsoft.com/office/powerpoint/2010/main" val="9470559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B65BD-1B59-FD06-4DA2-A8ED0B8EE3AA}"/>
              </a:ext>
            </a:extLst>
          </p:cNvPr>
          <p:cNvSpPr>
            <a:spLocks noGrp="1"/>
          </p:cNvSpPr>
          <p:nvPr>
            <p:ph type="title"/>
          </p:nvPr>
        </p:nvSpPr>
        <p:spPr/>
        <p:txBody>
          <a:bodyPr/>
          <a:lstStyle/>
          <a:p>
            <a:r>
              <a:rPr lang="en-GB" sz="3600" b="1"/>
              <a:t>Intervening: what for?</a:t>
            </a:r>
            <a:endParaRPr lang="LID4096" sz="3600" b="1"/>
          </a:p>
        </p:txBody>
      </p:sp>
      <p:sp>
        <p:nvSpPr>
          <p:cNvPr id="3" name="Slide Number Placeholder 2">
            <a:extLst>
              <a:ext uri="{FF2B5EF4-FFF2-40B4-BE49-F238E27FC236}">
                <a16:creationId xmlns:a16="http://schemas.microsoft.com/office/drawing/2014/main" id="{079051B1-FFD9-12F1-3D0E-E134D232F288}"/>
              </a:ext>
            </a:extLst>
          </p:cNvPr>
          <p:cNvSpPr>
            <a:spLocks noGrp="1"/>
          </p:cNvSpPr>
          <p:nvPr>
            <p:ph type="sldNum" sz="quarter" idx="4"/>
          </p:nvPr>
        </p:nvSpPr>
        <p:spPr/>
        <p:txBody>
          <a:bodyPr/>
          <a:lstStyle/>
          <a:p>
            <a:pPr marL="0" marR="0" lvl="0" indent="0" algn="r" defTabSz="914330" rtl="0" eaLnBrk="1" fontAlgn="auto" latinLnBrk="0" hangingPunct="1">
              <a:lnSpc>
                <a:spcPct val="100000"/>
              </a:lnSpc>
              <a:spcBef>
                <a:spcPts val="0"/>
              </a:spcBef>
              <a:spcAft>
                <a:spcPts val="0"/>
              </a:spcAft>
              <a:buClrTx/>
              <a:buSzTx/>
              <a:buFontTx/>
              <a:buNone/>
              <a:tabLst/>
              <a:defRPr/>
            </a:pPr>
            <a:fld id="{783777ED-E0AE-DD49-A1E6-113717D9A99F}" type="slidenum">
              <a:rPr kumimoji="0" lang="fr-FR" sz="1400" b="0" i="0" u="none" strike="noStrike" kern="1200" cap="none" spc="0" normalizeH="0" baseline="0" noProof="0" smtClean="0">
                <a:ln>
                  <a:noFill/>
                </a:ln>
                <a:solidFill>
                  <a:srgbClr val="5792CE"/>
                </a:solidFill>
                <a:effectLst/>
                <a:uLnTx/>
                <a:uFillTx/>
                <a:latin typeface="D-DIN" panose="020B0504030202030204" pitchFamily="34" charset="77"/>
                <a:ea typeface="+mn-ea"/>
                <a:cs typeface="+mn-cs"/>
              </a:rPr>
              <a:pPr marL="0" marR="0" lvl="0" indent="0" algn="r" defTabSz="914330" rtl="0" eaLnBrk="1" fontAlgn="auto" latinLnBrk="0" hangingPunct="1">
                <a:lnSpc>
                  <a:spcPct val="100000"/>
                </a:lnSpc>
                <a:spcBef>
                  <a:spcPts val="0"/>
                </a:spcBef>
                <a:spcAft>
                  <a:spcPts val="0"/>
                </a:spcAft>
                <a:buClrTx/>
                <a:buSzTx/>
                <a:buFontTx/>
                <a:buNone/>
                <a:tabLst/>
                <a:defRPr/>
              </a:pPr>
              <a:t>14</a:t>
            </a:fld>
            <a:endParaRPr kumimoji="0" lang="fr-FR" sz="1400" b="0" i="0" u="none" strike="noStrike" kern="1200" cap="none" spc="0" normalizeH="0" baseline="0" noProof="0">
              <a:ln>
                <a:noFill/>
              </a:ln>
              <a:solidFill>
                <a:srgbClr val="5792CE"/>
              </a:solidFill>
              <a:effectLst/>
              <a:uLnTx/>
              <a:uFillTx/>
              <a:latin typeface="D-DIN" panose="020B0504030202030204" pitchFamily="34" charset="77"/>
              <a:ea typeface="+mn-ea"/>
              <a:cs typeface="+mn-cs"/>
            </a:endParaRPr>
          </a:p>
        </p:txBody>
      </p:sp>
      <p:sp>
        <p:nvSpPr>
          <p:cNvPr id="5" name="TextBox 4">
            <a:extLst>
              <a:ext uri="{FF2B5EF4-FFF2-40B4-BE49-F238E27FC236}">
                <a16:creationId xmlns:a16="http://schemas.microsoft.com/office/drawing/2014/main" id="{C5CCA3A6-16A0-8F6D-9F88-2C9ED4FBA158}"/>
              </a:ext>
            </a:extLst>
          </p:cNvPr>
          <p:cNvSpPr txBox="1"/>
          <p:nvPr/>
        </p:nvSpPr>
        <p:spPr>
          <a:xfrm>
            <a:off x="1046922" y="2257695"/>
            <a:ext cx="10611785" cy="2681311"/>
          </a:xfrm>
          <a:prstGeom prst="rect">
            <a:avLst/>
          </a:prstGeom>
          <a:noFill/>
        </p:spPr>
        <p:txBody>
          <a:bodyPr wrap="square" lIns="0" tIns="45720" rIns="0" bIns="45720" rtlCol="0" anchor="t">
            <a:spAutoFit/>
          </a:bodyPr>
          <a:lstStyle/>
          <a:p>
            <a:pPr marL="342900" indent="-342900">
              <a:lnSpc>
                <a:spcPct val="150000"/>
              </a:lnSpc>
              <a:buFont typeface="Wingdings" panose="05000000000000000000" pitchFamily="2" charset="2"/>
              <a:buChar char="q"/>
              <a:defRPr/>
            </a:pPr>
            <a:r>
              <a:rPr lang="en-US" sz="2300" dirty="0">
                <a:solidFill>
                  <a:srgbClr val="0F2235"/>
                </a:solidFill>
                <a:latin typeface="Arial" panose="020B0604020202020204" pitchFamily="34" charset="0"/>
                <a:ea typeface="Open Sans"/>
                <a:cs typeface="Arial" panose="020B0604020202020204" pitchFamily="34" charset="0"/>
              </a:rPr>
              <a:t>To prevent</a:t>
            </a:r>
            <a:r>
              <a:rPr kumimoji="0" lang="en-US" sz="2300" b="0" i="0" u="none" strike="noStrike" kern="1200" cap="none" spc="0" normalizeH="0" baseline="0" noProof="0" dirty="0">
                <a:ln>
                  <a:noFill/>
                </a:ln>
                <a:solidFill>
                  <a:srgbClr val="0F2235"/>
                </a:solidFill>
                <a:effectLst/>
                <a:uLnTx/>
                <a:uFillTx/>
                <a:latin typeface="Arial" panose="020B0604020202020204" pitchFamily="34" charset="0"/>
                <a:ea typeface="Open Sans"/>
                <a:cs typeface="Arial" panose="020B0604020202020204" pitchFamily="34" charset="0"/>
              </a:rPr>
              <a:t> (further) harm or escalation</a:t>
            </a:r>
          </a:p>
          <a:p>
            <a:pPr marL="342900" indent="-342900">
              <a:lnSpc>
                <a:spcPct val="150000"/>
              </a:lnSpc>
              <a:buFont typeface="Wingdings" panose="05000000000000000000" pitchFamily="2" charset="2"/>
              <a:buChar char="q"/>
              <a:defRPr/>
            </a:pPr>
            <a:r>
              <a:rPr lang="en-US" sz="2300" dirty="0">
                <a:solidFill>
                  <a:srgbClr val="0F2235"/>
                </a:solidFill>
                <a:latin typeface="Arial" panose="020B0604020202020204" pitchFamily="34" charset="0"/>
                <a:ea typeface="+mn-lt"/>
                <a:cs typeface="Arial" panose="020B0604020202020204" pitchFamily="34" charset="0"/>
              </a:rPr>
              <a:t>To </a:t>
            </a:r>
            <a:r>
              <a:rPr lang="en-US" sz="2300" dirty="0">
                <a:solidFill>
                  <a:srgbClr val="0F2235"/>
                </a:solidFill>
                <a:latin typeface="Arial" panose="020B0604020202020204" pitchFamily="34" charset="0"/>
                <a:ea typeface="Open Sans"/>
                <a:cs typeface="Arial" panose="020B0604020202020204" pitchFamily="34" charset="0"/>
              </a:rPr>
              <a:t>send</a:t>
            </a:r>
            <a:r>
              <a:rPr kumimoji="0" lang="en-US" sz="2300" b="0" i="0" u="none" strike="noStrike" kern="1200" cap="none" spc="0" normalizeH="0" baseline="0" noProof="0" dirty="0">
                <a:ln>
                  <a:noFill/>
                </a:ln>
                <a:solidFill>
                  <a:srgbClr val="0F2235"/>
                </a:solidFill>
                <a:effectLst/>
                <a:uLnTx/>
                <a:uFillTx/>
                <a:latin typeface="Arial" panose="020B0604020202020204" pitchFamily="34" charset="0"/>
                <a:ea typeface="Open Sans"/>
                <a:cs typeface="Arial" panose="020B0604020202020204" pitchFamily="34" charset="0"/>
              </a:rPr>
              <a:t> a message of zero tolerance</a:t>
            </a:r>
            <a:r>
              <a:rPr lang="en-US" sz="2300" dirty="0">
                <a:solidFill>
                  <a:srgbClr val="0F2235"/>
                </a:solidFill>
                <a:latin typeface="Arial" panose="020B0604020202020204" pitchFamily="34" charset="0"/>
                <a:ea typeface="Open Sans"/>
                <a:cs typeface="Arial" panose="020B0604020202020204" pitchFamily="34" charset="0"/>
              </a:rPr>
              <a:t> to gender-based violence</a:t>
            </a:r>
            <a:endParaRPr kumimoji="0" lang="en-US" sz="2300" b="0" i="0" u="none" strike="noStrike" kern="1200" cap="none" spc="0" normalizeH="0" baseline="0" noProof="0" dirty="0">
              <a:ln>
                <a:noFill/>
              </a:ln>
              <a:solidFill>
                <a:srgbClr val="0F2235"/>
              </a:solidFill>
              <a:effectLst/>
              <a:uLnTx/>
              <a:uFillTx/>
              <a:latin typeface="Arial" panose="020B0604020202020204" pitchFamily="34" charset="0"/>
              <a:ea typeface="Open Sans"/>
              <a:cs typeface="Arial" panose="020B0604020202020204" pitchFamily="34" charset="0"/>
            </a:endParaRPr>
          </a:p>
          <a:p>
            <a:pPr marL="342900" indent="-342900">
              <a:lnSpc>
                <a:spcPct val="150000"/>
              </a:lnSpc>
              <a:buFont typeface="Wingdings" panose="05000000000000000000" pitchFamily="2" charset="2"/>
              <a:buChar char="q"/>
              <a:defRPr/>
            </a:pPr>
            <a:r>
              <a:rPr lang="en-US" sz="2300" dirty="0">
                <a:solidFill>
                  <a:srgbClr val="0F2235"/>
                </a:solidFill>
                <a:latin typeface="Arial" panose="020B0604020202020204" pitchFamily="34" charset="0"/>
                <a:ea typeface="+mn-lt"/>
                <a:cs typeface="Arial" panose="020B0604020202020204" pitchFamily="34" charset="0"/>
              </a:rPr>
              <a:t>To </a:t>
            </a:r>
            <a:r>
              <a:rPr lang="en-US" sz="2300" dirty="0">
                <a:solidFill>
                  <a:srgbClr val="0F2235"/>
                </a:solidFill>
                <a:latin typeface="Arial" panose="020B0604020202020204" pitchFamily="34" charset="0"/>
                <a:ea typeface="Open Sans"/>
                <a:cs typeface="Arial" panose="020B0604020202020204" pitchFamily="34" charset="0"/>
              </a:rPr>
              <a:t>empower</a:t>
            </a:r>
            <a:r>
              <a:rPr kumimoji="0" lang="en-US" sz="2300" b="0" i="0" u="none" strike="noStrike" kern="1200" cap="none" spc="0" normalizeH="0" baseline="0" noProof="0" dirty="0">
                <a:ln>
                  <a:noFill/>
                </a:ln>
                <a:solidFill>
                  <a:srgbClr val="0F2235"/>
                </a:solidFill>
                <a:effectLst/>
                <a:uLnTx/>
                <a:uFillTx/>
                <a:latin typeface="Arial" panose="020B0604020202020204" pitchFamily="34" charset="0"/>
                <a:ea typeface="Open Sans"/>
                <a:cs typeface="Arial" panose="020B0604020202020204" pitchFamily="34" charset="0"/>
              </a:rPr>
              <a:t> the victim</a:t>
            </a:r>
            <a:r>
              <a:rPr lang="en-US" sz="2300" dirty="0">
                <a:solidFill>
                  <a:srgbClr val="0F2235"/>
                </a:solidFill>
                <a:latin typeface="Arial" panose="020B0604020202020204" pitchFamily="34" charset="0"/>
                <a:ea typeface="Open Sans"/>
                <a:cs typeface="Arial" panose="020B0604020202020204" pitchFamily="34" charset="0"/>
              </a:rPr>
              <a:t>/survivor: support and validation</a:t>
            </a:r>
            <a:r>
              <a:rPr kumimoji="0" lang="en-US" sz="2300" b="0" i="0" u="none" strike="noStrike" kern="1200" cap="none" spc="0" normalizeH="0" baseline="0" noProof="0" dirty="0">
                <a:ln>
                  <a:noFill/>
                </a:ln>
                <a:solidFill>
                  <a:srgbClr val="0F2235"/>
                </a:solidFill>
                <a:effectLst/>
                <a:uLnTx/>
                <a:uFillTx/>
                <a:latin typeface="Arial" panose="020B0604020202020204" pitchFamily="34" charset="0"/>
                <a:ea typeface="Open Sans"/>
                <a:cs typeface="Arial" panose="020B0604020202020204" pitchFamily="34" charset="0"/>
              </a:rPr>
              <a:t> </a:t>
            </a:r>
            <a:endParaRPr kumimoji="0" lang="en-US" sz="2300" b="0" i="0" u="none" strike="noStrike" kern="1200" cap="none" spc="0" normalizeH="0" baseline="0" noProof="0" dirty="0">
              <a:ln>
                <a:noFill/>
              </a:ln>
              <a:solidFill>
                <a:srgbClr val="0F2235"/>
              </a:solidFill>
              <a:effectLst/>
              <a:uLnTx/>
              <a:uFillTx/>
              <a:latin typeface="Arial" panose="020B0604020202020204" pitchFamily="34" charset="0"/>
              <a:ea typeface="Open Sans" charset="0"/>
              <a:cs typeface="Arial" panose="020B0604020202020204" pitchFamily="34" charset="0"/>
            </a:endParaRPr>
          </a:p>
          <a:p>
            <a:pPr marL="342900" indent="-342900">
              <a:lnSpc>
                <a:spcPct val="150000"/>
              </a:lnSpc>
              <a:buFont typeface="Wingdings" panose="05000000000000000000" pitchFamily="2" charset="2"/>
              <a:buChar char="q"/>
              <a:defRPr/>
            </a:pPr>
            <a:r>
              <a:rPr lang="en-US" sz="2300" dirty="0">
                <a:solidFill>
                  <a:srgbClr val="0F2235"/>
                </a:solidFill>
                <a:latin typeface="Arial" panose="020B0604020202020204" pitchFamily="34" charset="0"/>
                <a:ea typeface="+mn-lt"/>
                <a:cs typeface="Arial" panose="020B0604020202020204" pitchFamily="34" charset="0"/>
              </a:rPr>
              <a:t>To </a:t>
            </a:r>
            <a:r>
              <a:rPr lang="en-US" sz="2300" dirty="0">
                <a:solidFill>
                  <a:srgbClr val="0F2235"/>
                </a:solidFill>
                <a:latin typeface="Arial" panose="020B0604020202020204" pitchFamily="34" charset="0"/>
                <a:ea typeface="Open Sans"/>
                <a:cs typeface="Arial" panose="020B0604020202020204" pitchFamily="34" charset="0"/>
              </a:rPr>
              <a:t>challenge</a:t>
            </a:r>
            <a:r>
              <a:rPr kumimoji="0" lang="en-US" sz="2300" b="0" i="0" u="none" strike="noStrike" kern="1200" cap="none" spc="0" normalizeH="0" baseline="0" noProof="0" dirty="0">
                <a:ln>
                  <a:noFill/>
                </a:ln>
                <a:solidFill>
                  <a:srgbClr val="0F2235"/>
                </a:solidFill>
                <a:effectLst/>
                <a:uLnTx/>
                <a:uFillTx/>
                <a:latin typeface="Arial" panose="020B0604020202020204" pitchFamily="34" charset="0"/>
                <a:ea typeface="Open Sans"/>
                <a:cs typeface="Arial" panose="020B0604020202020204" pitchFamily="34" charset="0"/>
              </a:rPr>
              <a:t> social norms</a:t>
            </a:r>
          </a:p>
          <a:p>
            <a:pPr marL="342900" indent="-342900">
              <a:lnSpc>
                <a:spcPct val="150000"/>
              </a:lnSpc>
              <a:buFont typeface="Wingdings" panose="05000000000000000000" pitchFamily="2" charset="2"/>
              <a:buChar char="q"/>
              <a:defRPr/>
            </a:pPr>
            <a:r>
              <a:rPr lang="en-US" sz="2300" dirty="0">
                <a:solidFill>
                  <a:srgbClr val="0F2235"/>
                </a:solidFill>
                <a:latin typeface="Arial" panose="020B0604020202020204" pitchFamily="34" charset="0"/>
                <a:ea typeface="+mn-lt"/>
                <a:cs typeface="Arial" panose="020B0604020202020204" pitchFamily="34" charset="0"/>
              </a:rPr>
              <a:t>To </a:t>
            </a:r>
            <a:r>
              <a:rPr lang="en-US" sz="2300" dirty="0">
                <a:solidFill>
                  <a:srgbClr val="0F2235"/>
                </a:solidFill>
                <a:latin typeface="Arial" panose="020B0604020202020204" pitchFamily="34" charset="0"/>
                <a:ea typeface="Open Sans"/>
                <a:cs typeface="Arial" panose="020B0604020202020204" pitchFamily="34" charset="0"/>
              </a:rPr>
              <a:t>promote</a:t>
            </a:r>
            <a:r>
              <a:rPr kumimoji="0" lang="en-US" sz="2300" b="0" i="0" u="none" strike="noStrike" kern="1200" cap="none" spc="0" normalizeH="0" baseline="0" noProof="0" dirty="0">
                <a:ln>
                  <a:noFill/>
                </a:ln>
                <a:solidFill>
                  <a:srgbClr val="0F2235"/>
                </a:solidFill>
                <a:effectLst/>
                <a:uLnTx/>
                <a:uFillTx/>
                <a:latin typeface="Arial" panose="020B0604020202020204" pitchFamily="34" charset="0"/>
                <a:ea typeface="Open Sans"/>
                <a:cs typeface="Arial" panose="020B0604020202020204" pitchFamily="34" charset="0"/>
              </a:rPr>
              <a:t> accountability</a:t>
            </a:r>
          </a:p>
        </p:txBody>
      </p:sp>
    </p:spTree>
    <p:extLst>
      <p:ext uri="{BB962C8B-B14F-4D97-AF65-F5344CB8AC3E}">
        <p14:creationId xmlns:p14="http://schemas.microsoft.com/office/powerpoint/2010/main" val="34722604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09AF5-5EEE-45B7-CAC5-33CE74166EEC}"/>
              </a:ext>
            </a:extLst>
          </p:cNvPr>
          <p:cNvSpPr>
            <a:spLocks noGrp="1"/>
          </p:cNvSpPr>
          <p:nvPr>
            <p:ph type="title"/>
          </p:nvPr>
        </p:nvSpPr>
        <p:spPr/>
        <p:txBody>
          <a:bodyPr/>
          <a:lstStyle/>
          <a:p>
            <a:r>
              <a:rPr lang="de-AT" sz="3600" b="1" dirty="0"/>
              <a:t>As such…</a:t>
            </a:r>
            <a:endParaRPr lang="en-AT" sz="3600" b="1" dirty="0"/>
          </a:p>
        </p:txBody>
      </p:sp>
      <p:sp>
        <p:nvSpPr>
          <p:cNvPr id="3" name="Slide Number Placeholder 2">
            <a:extLst>
              <a:ext uri="{FF2B5EF4-FFF2-40B4-BE49-F238E27FC236}">
                <a16:creationId xmlns:a16="http://schemas.microsoft.com/office/drawing/2014/main" id="{8E700A3B-0D2E-353F-E4A4-D6E714C2A3D0}"/>
              </a:ext>
            </a:extLst>
          </p:cNvPr>
          <p:cNvSpPr>
            <a:spLocks noGrp="1"/>
          </p:cNvSpPr>
          <p:nvPr>
            <p:ph type="sldNum" sz="quarter" idx="4"/>
          </p:nvPr>
        </p:nvSpPr>
        <p:spPr/>
        <p:txBody>
          <a:bodyPr/>
          <a:lstStyle/>
          <a:p>
            <a:fld id="{783777ED-E0AE-DD49-A1E6-113717D9A99F}" type="slidenum">
              <a:rPr lang="fr-FR" smtClean="0">
                <a:latin typeface="Arial"/>
                <a:cs typeface="Arial"/>
              </a:rPr>
              <a:pPr/>
              <a:t>15</a:t>
            </a:fld>
            <a:endParaRPr lang="fr-FR">
              <a:latin typeface="Arial"/>
              <a:cs typeface="Arial"/>
            </a:endParaRPr>
          </a:p>
        </p:txBody>
      </p:sp>
      <p:sp>
        <p:nvSpPr>
          <p:cNvPr id="7" name="Rectangle 3">
            <a:extLst>
              <a:ext uri="{FF2B5EF4-FFF2-40B4-BE49-F238E27FC236}">
                <a16:creationId xmlns:a16="http://schemas.microsoft.com/office/drawing/2014/main" id="{57C18B31-D0D8-6AAE-0944-1C3333A4F00C}"/>
              </a:ext>
            </a:extLst>
          </p:cNvPr>
          <p:cNvSpPr>
            <a:spLocks noGrp="1" noChangeArrowheads="1"/>
          </p:cNvSpPr>
          <p:nvPr>
            <p:ph type="body" sz="quarter" idx="10"/>
          </p:nvPr>
        </p:nvSpPr>
        <p:spPr bwMode="auto">
          <a:xfrm>
            <a:off x="1046922" y="1908313"/>
            <a:ext cx="9937147" cy="3985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lang="en-GB" sz="2300" dirty="0">
              <a:solidFill>
                <a:srgbClr val="0F2235"/>
              </a:solidFill>
              <a:latin typeface="Arial"/>
              <a:ea typeface="Open Sans"/>
              <a:cs typeface="Arial"/>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lang="en-GB" sz="2300" dirty="0">
                <a:solidFill>
                  <a:srgbClr val="0F2235"/>
                </a:solidFill>
                <a:latin typeface="Arial"/>
                <a:ea typeface="Open Sans"/>
                <a:cs typeface="Arial"/>
              </a:rPr>
              <a:t>It does not require absolute certainty that what you are witnessing is GBV </a:t>
            </a: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q"/>
              <a:tabLst/>
            </a:pPr>
            <a:endParaRPr lang="en-GB" sz="2300" dirty="0">
              <a:solidFill>
                <a:srgbClr val="0F2235"/>
              </a:solidFill>
              <a:latin typeface="Arial"/>
              <a:ea typeface="Open Sans"/>
              <a:cs typeface="Arial"/>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lang="en-GB" sz="2300" dirty="0">
                <a:solidFill>
                  <a:srgbClr val="0F2235"/>
                </a:solidFill>
                <a:latin typeface="Arial"/>
                <a:ea typeface="Open Sans"/>
                <a:cs typeface="Arial"/>
              </a:rPr>
              <a:t>It does not require the target to be visibly struggling or unable to handle the situation </a:t>
            </a: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q"/>
              <a:tabLst/>
            </a:pPr>
            <a:endParaRPr lang="en-GB" sz="2300" dirty="0">
              <a:solidFill>
                <a:srgbClr val="0F2235"/>
              </a:solidFill>
              <a:latin typeface="Arial"/>
              <a:ea typeface="Open Sans"/>
              <a:cs typeface="Arial"/>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lang="en-GB" sz="2300" dirty="0">
                <a:solidFill>
                  <a:srgbClr val="0F2235"/>
                </a:solidFill>
                <a:latin typeface="Arial"/>
                <a:ea typeface="Open Sans"/>
                <a:cs typeface="Arial"/>
              </a:rPr>
              <a:t>It does not always mean direct confrontation — there are many ways to intervene </a:t>
            </a: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q"/>
              <a:tabLst/>
            </a:pPr>
            <a:endParaRPr lang="en-GB" sz="2300" dirty="0">
              <a:solidFill>
                <a:srgbClr val="0F2235"/>
              </a:solidFill>
              <a:latin typeface="Arial"/>
              <a:ea typeface="Open Sans"/>
              <a:cs typeface="Arial"/>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lang="en-GB" sz="2300" dirty="0">
                <a:solidFill>
                  <a:srgbClr val="0F2235"/>
                </a:solidFill>
                <a:latin typeface="Arial"/>
                <a:ea typeface="Open Sans"/>
                <a:cs typeface="Arial"/>
              </a:rPr>
              <a:t>It can happen in the moment, or afterwards </a:t>
            </a:r>
          </a:p>
        </p:txBody>
      </p:sp>
    </p:spTree>
    <p:extLst>
      <p:ext uri="{BB962C8B-B14F-4D97-AF65-F5344CB8AC3E}">
        <p14:creationId xmlns:p14="http://schemas.microsoft.com/office/powerpoint/2010/main" val="678027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 calcmode="lin" valueType="num">
                                      <p:cBhvr additive="base">
                                        <p:cTn id="7"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anim calcmode="lin" valueType="num">
                                      <p:cBhvr additive="base">
                                        <p:cTn id="13"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anim calcmode="lin" valueType="num">
                                      <p:cBhvr additive="base">
                                        <p:cTn id="19"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xEl>
                                              <p:pRg st="7" end="7"/>
                                            </p:txEl>
                                          </p:spTgt>
                                        </p:tgtEl>
                                        <p:attrNameLst>
                                          <p:attrName>style.visibility</p:attrName>
                                        </p:attrNameLst>
                                      </p:cBhvr>
                                      <p:to>
                                        <p:strVal val="visible"/>
                                      </p:to>
                                    </p:set>
                                    <p:anim calcmode="lin" valueType="num">
                                      <p:cBhvr additive="base">
                                        <p:cTn id="25" dur="500" fill="hold"/>
                                        <p:tgtEl>
                                          <p:spTgt spid="7">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17F42-0BD0-CCF3-8A96-39288CC3C147}"/>
              </a:ext>
            </a:extLst>
          </p:cNvPr>
          <p:cNvSpPr>
            <a:spLocks noGrp="1"/>
          </p:cNvSpPr>
          <p:nvPr>
            <p:ph type="title"/>
          </p:nvPr>
        </p:nvSpPr>
        <p:spPr>
          <a:xfrm>
            <a:off x="1059577" y="761655"/>
            <a:ext cx="7869933" cy="1861285"/>
          </a:xfrm>
        </p:spPr>
        <p:txBody>
          <a:bodyPr/>
          <a:lstStyle/>
          <a:p>
            <a:r>
              <a:rPr lang="en-GB" sz="4000" b="1"/>
              <a:t>How to intervene?</a:t>
            </a:r>
            <a:endParaRPr lang="LID4096" sz="4000" b="1"/>
          </a:p>
        </p:txBody>
      </p:sp>
      <p:sp>
        <p:nvSpPr>
          <p:cNvPr id="3" name="Slide Number Placeholder 2">
            <a:extLst>
              <a:ext uri="{FF2B5EF4-FFF2-40B4-BE49-F238E27FC236}">
                <a16:creationId xmlns:a16="http://schemas.microsoft.com/office/drawing/2014/main" id="{BCEDA248-F4A4-C9AC-231F-7EB9C747F623}"/>
              </a:ext>
            </a:extLst>
          </p:cNvPr>
          <p:cNvSpPr>
            <a:spLocks noGrp="1"/>
          </p:cNvSpPr>
          <p:nvPr>
            <p:ph type="sldNum" sz="quarter" idx="4"/>
          </p:nvPr>
        </p:nvSpPr>
        <p:spPr/>
        <p:txBody>
          <a:bodyPr/>
          <a:lstStyle/>
          <a:p>
            <a:pPr marL="0" marR="0" lvl="0" indent="0" algn="r" defTabSz="914330" rtl="0" eaLnBrk="1" fontAlgn="auto" latinLnBrk="0" hangingPunct="1">
              <a:lnSpc>
                <a:spcPct val="100000"/>
              </a:lnSpc>
              <a:spcBef>
                <a:spcPts val="0"/>
              </a:spcBef>
              <a:spcAft>
                <a:spcPts val="0"/>
              </a:spcAft>
              <a:buClrTx/>
              <a:buSzTx/>
              <a:buFontTx/>
              <a:buNone/>
              <a:tabLst/>
              <a:defRPr/>
            </a:pPr>
            <a:fld id="{783777ED-E0AE-DD49-A1E6-113717D9A99F}" type="slidenum">
              <a:rPr kumimoji="0" lang="fr-FR" sz="1400" b="0" i="0" u="none" strike="noStrike" kern="1200" cap="none" spc="0" normalizeH="0" baseline="0" noProof="0" smtClean="0">
                <a:ln>
                  <a:noFill/>
                </a:ln>
                <a:solidFill>
                  <a:srgbClr val="5792CE"/>
                </a:solidFill>
                <a:effectLst/>
                <a:uLnTx/>
                <a:uFillTx/>
                <a:latin typeface="Arial"/>
                <a:cs typeface="Arial"/>
              </a:rPr>
              <a:pPr marL="0" marR="0" lvl="0" indent="0" algn="r" defTabSz="914330" rtl="0" eaLnBrk="1" fontAlgn="auto" latinLnBrk="0" hangingPunct="1">
                <a:lnSpc>
                  <a:spcPct val="100000"/>
                </a:lnSpc>
                <a:spcBef>
                  <a:spcPts val="0"/>
                </a:spcBef>
                <a:spcAft>
                  <a:spcPts val="0"/>
                </a:spcAft>
                <a:buClrTx/>
                <a:buSzTx/>
                <a:buFontTx/>
                <a:buNone/>
                <a:tabLst/>
                <a:defRPr/>
              </a:pPr>
              <a:t>16</a:t>
            </a:fld>
            <a:endParaRPr kumimoji="0" lang="fr-FR" sz="1400" b="0" i="0" u="none" strike="noStrike" kern="1200" cap="none" spc="0" normalizeH="0" baseline="0" noProof="0">
              <a:ln>
                <a:noFill/>
              </a:ln>
              <a:solidFill>
                <a:srgbClr val="5792CE"/>
              </a:solidFill>
              <a:effectLst/>
              <a:uLnTx/>
              <a:uFillTx/>
              <a:latin typeface="Arial"/>
              <a:cs typeface="Arial"/>
            </a:endParaRPr>
          </a:p>
        </p:txBody>
      </p:sp>
      <p:sp>
        <p:nvSpPr>
          <p:cNvPr id="4" name="Oval 3">
            <a:extLst>
              <a:ext uri="{FF2B5EF4-FFF2-40B4-BE49-F238E27FC236}">
                <a16:creationId xmlns:a16="http://schemas.microsoft.com/office/drawing/2014/main" id="{64AF5DF8-81A3-050E-81E9-3672065FC1B5}"/>
              </a:ext>
            </a:extLst>
          </p:cNvPr>
          <p:cNvSpPr/>
          <p:nvPr/>
        </p:nvSpPr>
        <p:spPr>
          <a:xfrm>
            <a:off x="821533" y="2422526"/>
            <a:ext cx="1424470" cy="1424470"/>
          </a:xfrm>
          <a:prstGeom prst="ellipse">
            <a:avLst/>
          </a:prstGeom>
          <a:gradFill>
            <a:gsLst>
              <a:gs pos="100000">
                <a:srgbClr val="5792CE"/>
              </a:gs>
              <a:gs pos="0">
                <a:srgbClr val="AED7BD"/>
              </a:gs>
            </a:gsLst>
            <a:lin ang="7200000" scaled="0"/>
          </a:gradFill>
          <a:ln w="6350">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0" bIns="45720" numCol="1" spcCol="0" rtlCol="0" fromWordArt="0" anchor="t"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000000"/>
              </a:solidFill>
              <a:effectLst/>
              <a:uLnTx/>
              <a:uFillTx/>
              <a:latin typeface="Arial"/>
              <a:cs typeface="Arial"/>
            </a:endParaRPr>
          </a:p>
        </p:txBody>
      </p:sp>
      <p:sp>
        <p:nvSpPr>
          <p:cNvPr id="5" name="TextBox 4">
            <a:extLst>
              <a:ext uri="{FF2B5EF4-FFF2-40B4-BE49-F238E27FC236}">
                <a16:creationId xmlns:a16="http://schemas.microsoft.com/office/drawing/2014/main" id="{B3438F91-62C3-2388-0D78-747DC7AE1B17}"/>
              </a:ext>
            </a:extLst>
          </p:cNvPr>
          <p:cNvSpPr txBox="1"/>
          <p:nvPr/>
        </p:nvSpPr>
        <p:spPr>
          <a:xfrm>
            <a:off x="332038" y="4248150"/>
            <a:ext cx="2361801" cy="461665"/>
          </a:xfrm>
          <a:prstGeom prst="rect">
            <a:avLst/>
          </a:prstGeom>
          <a:noFill/>
        </p:spPr>
        <p:txBody>
          <a:bodyPr wrap="square" lIns="0" tIns="45720" rIns="0" bIns="45720" rtlCol="0" anchor="t">
            <a:sp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0F2235"/>
                </a:solidFill>
                <a:effectLst/>
                <a:uLnTx/>
                <a:uFillTx/>
                <a:latin typeface="Arial"/>
                <a:ea typeface="Open Sans"/>
                <a:cs typeface="Arial"/>
              </a:rPr>
              <a:t>Be alert</a:t>
            </a:r>
          </a:p>
        </p:txBody>
      </p:sp>
      <p:sp>
        <p:nvSpPr>
          <p:cNvPr id="6" name="TextBox 5">
            <a:extLst>
              <a:ext uri="{FF2B5EF4-FFF2-40B4-BE49-F238E27FC236}">
                <a16:creationId xmlns:a16="http://schemas.microsoft.com/office/drawing/2014/main" id="{233C0D54-5746-EE11-9867-2AF938FAFDC3}"/>
              </a:ext>
            </a:extLst>
          </p:cNvPr>
          <p:cNvSpPr txBox="1"/>
          <p:nvPr/>
        </p:nvSpPr>
        <p:spPr>
          <a:xfrm>
            <a:off x="3349383" y="4248150"/>
            <a:ext cx="2365199" cy="1200329"/>
          </a:xfrm>
          <a:prstGeom prst="rect">
            <a:avLst/>
          </a:prstGeom>
          <a:noFill/>
        </p:spPr>
        <p:txBody>
          <a:bodyPr wrap="square" lIns="0" tIns="45720" rIns="0" bIns="45720" rtlCol="0" anchor="t">
            <a:sp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err="1">
                <a:ln>
                  <a:noFill/>
                </a:ln>
                <a:solidFill>
                  <a:srgbClr val="0F2235"/>
                </a:solidFill>
                <a:effectLst/>
                <a:uLnTx/>
                <a:uFillTx/>
                <a:latin typeface="Arial"/>
                <a:ea typeface="Open Sans"/>
                <a:cs typeface="Arial"/>
              </a:rPr>
              <a:t>Recognise</a:t>
            </a:r>
            <a:r>
              <a:rPr kumimoji="0" lang="en-US" sz="2400" b="1" i="0" u="none" strike="noStrike" kern="1200" cap="none" spc="0" normalizeH="0" baseline="0" noProof="0">
                <a:ln>
                  <a:noFill/>
                </a:ln>
                <a:solidFill>
                  <a:srgbClr val="0F2235"/>
                </a:solidFill>
                <a:effectLst/>
                <a:uLnTx/>
                <a:uFillTx/>
                <a:latin typeface="Arial"/>
                <a:ea typeface="Open Sans"/>
                <a:cs typeface="Arial"/>
              </a:rPr>
              <a:t> the situation as a problem</a:t>
            </a:r>
          </a:p>
        </p:txBody>
      </p:sp>
      <p:sp>
        <p:nvSpPr>
          <p:cNvPr id="7" name="Oval 9">
            <a:extLst>
              <a:ext uri="{FF2B5EF4-FFF2-40B4-BE49-F238E27FC236}">
                <a16:creationId xmlns:a16="http://schemas.microsoft.com/office/drawing/2014/main" id="{083E7E9D-0372-A2B5-5D5F-412E76D808CE}"/>
              </a:ext>
            </a:extLst>
          </p:cNvPr>
          <p:cNvSpPr/>
          <p:nvPr/>
        </p:nvSpPr>
        <p:spPr>
          <a:xfrm>
            <a:off x="3790194" y="2422526"/>
            <a:ext cx="1424470" cy="1424470"/>
          </a:xfrm>
          <a:prstGeom prst="ellipse">
            <a:avLst/>
          </a:prstGeom>
          <a:gradFill>
            <a:gsLst>
              <a:gs pos="100000">
                <a:srgbClr val="5792CE"/>
              </a:gs>
              <a:gs pos="0">
                <a:srgbClr val="AED7BD"/>
              </a:gs>
            </a:gsLst>
            <a:lin ang="7200000" scaled="0"/>
          </a:gradFill>
          <a:ln w="6350">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0" bIns="45720" numCol="1" spcCol="0" rtlCol="0" fromWordArt="0" anchor="t" anchorCtr="0" forceAA="0" compatLnSpc="1">
            <a:prstTxWarp prst="textNoShape">
              <a:avLst/>
            </a:prstTxWarp>
            <a:no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Arial"/>
              <a:cs typeface="Arial"/>
            </a:endParaRPr>
          </a:p>
        </p:txBody>
      </p:sp>
      <p:cxnSp>
        <p:nvCxnSpPr>
          <p:cNvPr id="8" name="Straight Connector 18">
            <a:extLst>
              <a:ext uri="{FF2B5EF4-FFF2-40B4-BE49-F238E27FC236}">
                <a16:creationId xmlns:a16="http://schemas.microsoft.com/office/drawing/2014/main" id="{FFD899ED-019C-A069-54BC-0EF0C2A3D1F9}"/>
              </a:ext>
            </a:extLst>
          </p:cNvPr>
          <p:cNvCxnSpPr>
            <a:cxnSpLocks/>
          </p:cNvCxnSpPr>
          <p:nvPr/>
        </p:nvCxnSpPr>
        <p:spPr>
          <a:xfrm>
            <a:off x="4521051" y="3877418"/>
            <a:ext cx="0" cy="238539"/>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7AF14404-2DBB-5A74-F388-D4A5448E4196}"/>
              </a:ext>
            </a:extLst>
          </p:cNvPr>
          <p:cNvSpPr/>
          <p:nvPr/>
        </p:nvSpPr>
        <p:spPr>
          <a:xfrm>
            <a:off x="6917533" y="2422526"/>
            <a:ext cx="1424470" cy="1424470"/>
          </a:xfrm>
          <a:prstGeom prst="ellipse">
            <a:avLst/>
          </a:prstGeom>
          <a:gradFill>
            <a:gsLst>
              <a:gs pos="100000">
                <a:srgbClr val="5792CE"/>
              </a:gs>
              <a:gs pos="0">
                <a:srgbClr val="AED7BD"/>
              </a:gs>
            </a:gsLst>
            <a:lin ang="7200000" scaled="0"/>
          </a:gradFill>
          <a:ln w="6350">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0" bIns="45720" numCol="1" spcCol="0" rtlCol="0" fromWordArt="0" anchor="t" anchorCtr="0" forceAA="0" compatLnSpc="1">
            <a:prstTxWarp prst="textNoShape">
              <a:avLst/>
            </a:prstTxWarp>
            <a:no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Arial"/>
              <a:cs typeface="Arial"/>
            </a:endParaRPr>
          </a:p>
        </p:txBody>
      </p:sp>
      <p:sp>
        <p:nvSpPr>
          <p:cNvPr id="13" name="TextBox 12">
            <a:extLst>
              <a:ext uri="{FF2B5EF4-FFF2-40B4-BE49-F238E27FC236}">
                <a16:creationId xmlns:a16="http://schemas.microsoft.com/office/drawing/2014/main" id="{70976985-F87D-D611-A9EA-5C3C1DE467C0}"/>
              </a:ext>
            </a:extLst>
          </p:cNvPr>
          <p:cNvSpPr txBox="1"/>
          <p:nvPr/>
        </p:nvSpPr>
        <p:spPr>
          <a:xfrm>
            <a:off x="6428038" y="4248150"/>
            <a:ext cx="2361801" cy="830997"/>
          </a:xfrm>
          <a:prstGeom prst="rect">
            <a:avLst/>
          </a:prstGeom>
          <a:noFill/>
        </p:spPr>
        <p:txBody>
          <a:bodyPr wrap="square" lIns="0" tIns="45720" rIns="0" bIns="45720" rtlCol="0" anchor="t">
            <a:sp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0F2235"/>
                </a:solidFill>
                <a:effectLst/>
                <a:uLnTx/>
                <a:uFillTx/>
                <a:latin typeface="Arial"/>
                <a:ea typeface="Open Sans"/>
                <a:cs typeface="Arial"/>
              </a:rPr>
              <a:t>Assume Responsibility</a:t>
            </a:r>
          </a:p>
        </p:txBody>
      </p:sp>
      <p:sp>
        <p:nvSpPr>
          <p:cNvPr id="14" name="TextBox 13">
            <a:extLst>
              <a:ext uri="{FF2B5EF4-FFF2-40B4-BE49-F238E27FC236}">
                <a16:creationId xmlns:a16="http://schemas.microsoft.com/office/drawing/2014/main" id="{56C65BB1-1656-C562-44A8-F8D234C14EE9}"/>
              </a:ext>
            </a:extLst>
          </p:cNvPr>
          <p:cNvSpPr txBox="1"/>
          <p:nvPr/>
        </p:nvSpPr>
        <p:spPr>
          <a:xfrm>
            <a:off x="9399360" y="4294316"/>
            <a:ext cx="2365199" cy="830997"/>
          </a:xfrm>
          <a:prstGeom prst="rect">
            <a:avLst/>
          </a:prstGeom>
          <a:noFill/>
        </p:spPr>
        <p:txBody>
          <a:bodyPr wrap="square" lIns="0" tIns="45720" rIns="0" bIns="45720" rtlCol="0" anchor="t">
            <a:sp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0F2235"/>
                </a:solidFill>
                <a:effectLst/>
                <a:uLnTx/>
                <a:uFillTx/>
                <a:latin typeface="Arial"/>
                <a:ea typeface="Open Sans"/>
                <a:cs typeface="Arial"/>
              </a:rPr>
              <a:t>When safe, take action</a:t>
            </a:r>
          </a:p>
        </p:txBody>
      </p:sp>
      <p:sp>
        <p:nvSpPr>
          <p:cNvPr id="15" name="Oval 9">
            <a:extLst>
              <a:ext uri="{FF2B5EF4-FFF2-40B4-BE49-F238E27FC236}">
                <a16:creationId xmlns:a16="http://schemas.microsoft.com/office/drawing/2014/main" id="{8D3FD10B-EAC9-2175-D964-33791ECCD625}"/>
              </a:ext>
            </a:extLst>
          </p:cNvPr>
          <p:cNvSpPr/>
          <p:nvPr/>
        </p:nvSpPr>
        <p:spPr>
          <a:xfrm>
            <a:off x="9788834" y="2452948"/>
            <a:ext cx="1424470" cy="1424470"/>
          </a:xfrm>
          <a:prstGeom prst="ellipse">
            <a:avLst/>
          </a:prstGeom>
          <a:gradFill>
            <a:gsLst>
              <a:gs pos="100000">
                <a:srgbClr val="5792CE"/>
              </a:gs>
              <a:gs pos="0">
                <a:srgbClr val="AED7BD"/>
              </a:gs>
            </a:gsLst>
            <a:lin ang="7200000" scaled="0"/>
          </a:gradFill>
          <a:ln w="6350">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0" bIns="45720" numCol="1" spcCol="0" rtlCol="0" fromWordArt="0" anchor="t" anchorCtr="0" forceAA="0" compatLnSpc="1">
            <a:prstTxWarp prst="textNoShape">
              <a:avLst/>
            </a:prstTxWarp>
            <a:no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Arial"/>
              <a:cs typeface="Arial"/>
            </a:endParaRPr>
          </a:p>
        </p:txBody>
      </p:sp>
      <p:cxnSp>
        <p:nvCxnSpPr>
          <p:cNvPr id="16" name="Straight Connector 18">
            <a:extLst>
              <a:ext uri="{FF2B5EF4-FFF2-40B4-BE49-F238E27FC236}">
                <a16:creationId xmlns:a16="http://schemas.microsoft.com/office/drawing/2014/main" id="{62BC3F9A-95DB-9FAD-94C3-B00A19CF14A7}"/>
              </a:ext>
            </a:extLst>
          </p:cNvPr>
          <p:cNvCxnSpPr>
            <a:cxnSpLocks/>
          </p:cNvCxnSpPr>
          <p:nvPr/>
        </p:nvCxnSpPr>
        <p:spPr>
          <a:xfrm>
            <a:off x="10519691" y="3907840"/>
            <a:ext cx="0" cy="238539"/>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18" name="Shape 2553">
            <a:extLst>
              <a:ext uri="{FF2B5EF4-FFF2-40B4-BE49-F238E27FC236}">
                <a16:creationId xmlns:a16="http://schemas.microsoft.com/office/drawing/2014/main" id="{420A1C8A-A1BF-C9C5-8678-8081E25FA332}"/>
              </a:ext>
            </a:extLst>
          </p:cNvPr>
          <p:cNvSpPr/>
          <p:nvPr/>
        </p:nvSpPr>
        <p:spPr>
          <a:xfrm>
            <a:off x="10202712" y="2823517"/>
            <a:ext cx="633957" cy="663252"/>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FFFFFF"/>
          </a:solidFill>
          <a:ln w="12700">
            <a:miter lim="400000"/>
          </a:ln>
        </p:spPr>
        <p:txBody>
          <a:bodyPr lIns="14284" tIns="14284" rIns="14284" bIns="14284" anchor="ctr"/>
          <a:lstStyle/>
          <a:p>
            <a:pPr marL="0" marR="0" lvl="0" indent="0" algn="l" defTabSz="171399"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125"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a:ea typeface="Calibri" charset="0"/>
              <a:cs typeface="Arial"/>
              <a:sym typeface="Gill Sans"/>
            </a:endParaRPr>
          </a:p>
        </p:txBody>
      </p:sp>
      <p:cxnSp>
        <p:nvCxnSpPr>
          <p:cNvPr id="19" name="Straight Connector 18">
            <a:extLst>
              <a:ext uri="{FF2B5EF4-FFF2-40B4-BE49-F238E27FC236}">
                <a16:creationId xmlns:a16="http://schemas.microsoft.com/office/drawing/2014/main" id="{42631D7F-59C8-B8DD-3EDF-6EF2FB84E326}"/>
              </a:ext>
            </a:extLst>
          </p:cNvPr>
          <p:cNvCxnSpPr>
            <a:cxnSpLocks/>
          </p:cNvCxnSpPr>
          <p:nvPr/>
        </p:nvCxnSpPr>
        <p:spPr>
          <a:xfrm>
            <a:off x="1530619" y="3877418"/>
            <a:ext cx="0" cy="238539"/>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17DEA5A6-34AF-140A-7E13-C48E90673E5C}"/>
              </a:ext>
            </a:extLst>
          </p:cNvPr>
          <p:cNvCxnSpPr>
            <a:cxnSpLocks/>
          </p:cNvCxnSpPr>
          <p:nvPr/>
        </p:nvCxnSpPr>
        <p:spPr>
          <a:xfrm>
            <a:off x="7607569" y="3877418"/>
            <a:ext cx="0" cy="238539"/>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21" name="Shape 2785">
            <a:extLst>
              <a:ext uri="{FF2B5EF4-FFF2-40B4-BE49-F238E27FC236}">
                <a16:creationId xmlns:a16="http://schemas.microsoft.com/office/drawing/2014/main" id="{2BF8356D-A423-3DC3-4A92-9EF5755ED12B}"/>
              </a:ext>
            </a:extLst>
          </p:cNvPr>
          <p:cNvSpPr/>
          <p:nvPr/>
        </p:nvSpPr>
        <p:spPr>
          <a:xfrm>
            <a:off x="1171594" y="2823517"/>
            <a:ext cx="718049" cy="543323"/>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rgbClr val="FFFFFF"/>
          </a:solidFill>
          <a:ln w="12700">
            <a:miter lim="400000"/>
          </a:ln>
        </p:spPr>
        <p:txBody>
          <a:bodyPr lIns="14284" tIns="14284" rIns="14284" bIns="14284" anchor="ctr"/>
          <a:lstStyle/>
          <a:p>
            <a:pPr marL="0" marR="0" lvl="0" indent="0" algn="l" defTabSz="171399"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125"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a:ea typeface="Calibri" charset="0"/>
              <a:cs typeface="Arial"/>
              <a:sym typeface="Gill Sans"/>
            </a:endParaRPr>
          </a:p>
        </p:txBody>
      </p:sp>
      <p:sp>
        <p:nvSpPr>
          <p:cNvPr id="22" name="Shape 2540">
            <a:extLst>
              <a:ext uri="{FF2B5EF4-FFF2-40B4-BE49-F238E27FC236}">
                <a16:creationId xmlns:a16="http://schemas.microsoft.com/office/drawing/2014/main" id="{989DD55A-9709-41FE-B01C-1D84389DF9D3}"/>
              </a:ext>
            </a:extLst>
          </p:cNvPr>
          <p:cNvSpPr/>
          <p:nvPr/>
        </p:nvSpPr>
        <p:spPr>
          <a:xfrm>
            <a:off x="4252174" y="2823517"/>
            <a:ext cx="500510" cy="556970"/>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FFFFFF"/>
          </a:solidFill>
          <a:ln w="12700">
            <a:miter lim="400000"/>
          </a:ln>
        </p:spPr>
        <p:txBody>
          <a:bodyPr lIns="14284" tIns="14284" rIns="14284" bIns="14284" anchor="ctr"/>
          <a:lstStyle/>
          <a:p>
            <a:pPr marL="0" marR="0" lvl="0" indent="0" algn="l" defTabSz="171399"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125"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a:ea typeface="Calibri" charset="0"/>
              <a:cs typeface="Arial"/>
              <a:sym typeface="Gill Sans"/>
            </a:endParaRPr>
          </a:p>
        </p:txBody>
      </p:sp>
      <p:sp>
        <p:nvSpPr>
          <p:cNvPr id="23" name="Freeform 848">
            <a:extLst>
              <a:ext uri="{FF2B5EF4-FFF2-40B4-BE49-F238E27FC236}">
                <a16:creationId xmlns:a16="http://schemas.microsoft.com/office/drawing/2014/main" id="{13821BF8-B7A9-D109-8641-70CA6EC3CE11}"/>
              </a:ext>
            </a:extLst>
          </p:cNvPr>
          <p:cNvSpPr>
            <a:spLocks noEditPoints="1"/>
          </p:cNvSpPr>
          <p:nvPr/>
        </p:nvSpPr>
        <p:spPr bwMode="auto">
          <a:xfrm>
            <a:off x="7334519" y="2881554"/>
            <a:ext cx="546100" cy="506413"/>
          </a:xfrm>
          <a:custGeom>
            <a:avLst/>
            <a:gdLst>
              <a:gd name="T0" fmla="*/ 125 w 160"/>
              <a:gd name="T1" fmla="*/ 53 h 147"/>
              <a:gd name="T2" fmla="*/ 93 w 160"/>
              <a:gd name="T3" fmla="*/ 15 h 147"/>
              <a:gd name="T4" fmla="*/ 80 w 160"/>
              <a:gd name="T5" fmla="*/ 0 h 147"/>
              <a:gd name="T6" fmla="*/ 67 w 160"/>
              <a:gd name="T7" fmla="*/ 15 h 147"/>
              <a:gd name="T8" fmla="*/ 35 w 160"/>
              <a:gd name="T9" fmla="*/ 53 h 147"/>
              <a:gd name="T10" fmla="*/ 17 w 160"/>
              <a:gd name="T11" fmla="*/ 121 h 147"/>
              <a:gd name="T12" fmla="*/ 18 w 160"/>
              <a:gd name="T13" fmla="*/ 125 h 147"/>
              <a:gd name="T14" fmla="*/ 57 w 160"/>
              <a:gd name="T15" fmla="*/ 132 h 147"/>
              <a:gd name="T16" fmla="*/ 104 w 160"/>
              <a:gd name="T17" fmla="*/ 132 h 147"/>
              <a:gd name="T18" fmla="*/ 143 w 160"/>
              <a:gd name="T19" fmla="*/ 125 h 147"/>
              <a:gd name="T20" fmla="*/ 144 w 160"/>
              <a:gd name="T21" fmla="*/ 121 h 147"/>
              <a:gd name="T22" fmla="*/ 72 w 160"/>
              <a:gd name="T23" fmla="*/ 13 h 147"/>
              <a:gd name="T24" fmla="*/ 88 w 160"/>
              <a:gd name="T25" fmla="*/ 13 h 147"/>
              <a:gd name="T26" fmla="*/ 72 w 160"/>
              <a:gd name="T27" fmla="*/ 14 h 147"/>
              <a:gd name="T28" fmla="*/ 80 w 160"/>
              <a:gd name="T29" fmla="*/ 141 h 147"/>
              <a:gd name="T30" fmla="*/ 80 w 160"/>
              <a:gd name="T31" fmla="*/ 133 h 147"/>
              <a:gd name="T32" fmla="*/ 80 w 160"/>
              <a:gd name="T33" fmla="*/ 141 h 147"/>
              <a:gd name="T34" fmla="*/ 102 w 160"/>
              <a:gd name="T35" fmla="*/ 127 h 147"/>
              <a:gd name="T36" fmla="*/ 97 w 160"/>
              <a:gd name="T37" fmla="*/ 127 h 147"/>
              <a:gd name="T38" fmla="*/ 91 w 160"/>
              <a:gd name="T39" fmla="*/ 128 h 147"/>
              <a:gd name="T40" fmla="*/ 86 w 160"/>
              <a:gd name="T41" fmla="*/ 128 h 147"/>
              <a:gd name="T42" fmla="*/ 76 w 160"/>
              <a:gd name="T43" fmla="*/ 128 h 147"/>
              <a:gd name="T44" fmla="*/ 70 w 160"/>
              <a:gd name="T45" fmla="*/ 128 h 147"/>
              <a:gd name="T46" fmla="*/ 65 w 160"/>
              <a:gd name="T47" fmla="*/ 127 h 147"/>
              <a:gd name="T48" fmla="*/ 59 w 160"/>
              <a:gd name="T49" fmla="*/ 127 h 147"/>
              <a:gd name="T50" fmla="*/ 44 w 160"/>
              <a:gd name="T51" fmla="*/ 124 h 147"/>
              <a:gd name="T52" fmla="*/ 40 w 160"/>
              <a:gd name="T53" fmla="*/ 77 h 147"/>
              <a:gd name="T54" fmla="*/ 61 w 160"/>
              <a:gd name="T55" fmla="*/ 23 h 147"/>
              <a:gd name="T56" fmla="*/ 70 w 160"/>
              <a:gd name="T57" fmla="*/ 20 h 147"/>
              <a:gd name="T58" fmla="*/ 90 w 160"/>
              <a:gd name="T59" fmla="*/ 20 h 147"/>
              <a:gd name="T60" fmla="*/ 120 w 160"/>
              <a:gd name="T61" fmla="*/ 53 h 147"/>
              <a:gd name="T62" fmla="*/ 137 w 160"/>
              <a:gd name="T63" fmla="*/ 121 h 147"/>
              <a:gd name="T64" fmla="*/ 98 w 160"/>
              <a:gd name="T65" fmla="*/ 34 h 147"/>
              <a:gd name="T66" fmla="*/ 66 w 160"/>
              <a:gd name="T67" fmla="*/ 35 h 147"/>
              <a:gd name="T68" fmla="*/ 51 w 160"/>
              <a:gd name="T69" fmla="*/ 56 h 147"/>
              <a:gd name="T70" fmla="*/ 48 w 160"/>
              <a:gd name="T71" fmla="*/ 53 h 147"/>
              <a:gd name="T72" fmla="*/ 97 w 160"/>
              <a:gd name="T73" fmla="*/ 30 h 147"/>
              <a:gd name="T74" fmla="*/ 13 w 160"/>
              <a:gd name="T75" fmla="*/ 58 h 147"/>
              <a:gd name="T76" fmla="*/ 13 w 160"/>
              <a:gd name="T77" fmla="*/ 94 h 147"/>
              <a:gd name="T78" fmla="*/ 11 w 160"/>
              <a:gd name="T79" fmla="*/ 99 h 147"/>
              <a:gd name="T80" fmla="*/ 0 w 160"/>
              <a:gd name="T81" fmla="*/ 76 h 147"/>
              <a:gd name="T82" fmla="*/ 13 w 160"/>
              <a:gd name="T83" fmla="*/ 54 h 147"/>
              <a:gd name="T84" fmla="*/ 20 w 160"/>
              <a:gd name="T85" fmla="*/ 92 h 147"/>
              <a:gd name="T86" fmla="*/ 24 w 160"/>
              <a:gd name="T87" fmla="*/ 59 h 147"/>
              <a:gd name="T88" fmla="*/ 24 w 160"/>
              <a:gd name="T89" fmla="*/ 88 h 147"/>
              <a:gd name="T90" fmla="*/ 22 w 160"/>
              <a:gd name="T91" fmla="*/ 93 h 147"/>
              <a:gd name="T92" fmla="*/ 160 w 160"/>
              <a:gd name="T93" fmla="*/ 76 h 147"/>
              <a:gd name="T94" fmla="*/ 149 w 160"/>
              <a:gd name="T95" fmla="*/ 99 h 147"/>
              <a:gd name="T96" fmla="*/ 147 w 160"/>
              <a:gd name="T97" fmla="*/ 94 h 147"/>
              <a:gd name="T98" fmla="*/ 147 w 160"/>
              <a:gd name="T99" fmla="*/ 58 h 147"/>
              <a:gd name="T100" fmla="*/ 151 w 160"/>
              <a:gd name="T101" fmla="*/ 54 h 147"/>
              <a:gd name="T102" fmla="*/ 140 w 160"/>
              <a:gd name="T103" fmla="*/ 59 h 147"/>
              <a:gd name="T104" fmla="*/ 138 w 160"/>
              <a:gd name="T105" fmla="*/ 93 h 147"/>
              <a:gd name="T106" fmla="*/ 136 w 160"/>
              <a:gd name="T107" fmla="*/ 88 h 147"/>
              <a:gd name="T108" fmla="*/ 136 w 160"/>
              <a:gd name="T109" fmla="*/ 5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0" h="147">
                <a:moveTo>
                  <a:pt x="125" y="77"/>
                </a:moveTo>
                <a:cubicBezTo>
                  <a:pt x="125" y="53"/>
                  <a:pt x="125" y="53"/>
                  <a:pt x="125" y="53"/>
                </a:cubicBezTo>
                <a:cubicBezTo>
                  <a:pt x="126" y="35"/>
                  <a:pt x="113" y="23"/>
                  <a:pt x="103" y="18"/>
                </a:cubicBezTo>
                <a:cubicBezTo>
                  <a:pt x="100" y="17"/>
                  <a:pt x="97" y="16"/>
                  <a:pt x="93" y="15"/>
                </a:cubicBezTo>
                <a:cubicBezTo>
                  <a:pt x="93" y="13"/>
                  <a:pt x="93" y="13"/>
                  <a:pt x="93" y="13"/>
                </a:cubicBezTo>
                <a:cubicBezTo>
                  <a:pt x="93" y="6"/>
                  <a:pt x="87" y="0"/>
                  <a:pt x="80" y="0"/>
                </a:cubicBezTo>
                <a:cubicBezTo>
                  <a:pt x="73" y="0"/>
                  <a:pt x="67" y="6"/>
                  <a:pt x="67" y="13"/>
                </a:cubicBezTo>
                <a:cubicBezTo>
                  <a:pt x="67" y="15"/>
                  <a:pt x="67" y="15"/>
                  <a:pt x="67" y="15"/>
                </a:cubicBezTo>
                <a:cubicBezTo>
                  <a:pt x="64" y="16"/>
                  <a:pt x="61" y="17"/>
                  <a:pt x="58" y="18"/>
                </a:cubicBezTo>
                <a:cubicBezTo>
                  <a:pt x="47" y="24"/>
                  <a:pt x="35" y="36"/>
                  <a:pt x="35" y="53"/>
                </a:cubicBezTo>
                <a:cubicBezTo>
                  <a:pt x="35" y="77"/>
                  <a:pt x="35" y="77"/>
                  <a:pt x="35" y="77"/>
                </a:cubicBezTo>
                <a:cubicBezTo>
                  <a:pt x="35" y="94"/>
                  <a:pt x="29" y="109"/>
                  <a:pt x="17" y="121"/>
                </a:cubicBezTo>
                <a:cubicBezTo>
                  <a:pt x="16" y="121"/>
                  <a:pt x="16" y="123"/>
                  <a:pt x="16" y="123"/>
                </a:cubicBezTo>
                <a:cubicBezTo>
                  <a:pt x="16" y="124"/>
                  <a:pt x="17" y="125"/>
                  <a:pt x="18" y="125"/>
                </a:cubicBezTo>
                <a:cubicBezTo>
                  <a:pt x="44" y="130"/>
                  <a:pt x="44" y="130"/>
                  <a:pt x="44" y="130"/>
                </a:cubicBezTo>
                <a:cubicBezTo>
                  <a:pt x="48" y="130"/>
                  <a:pt x="53" y="131"/>
                  <a:pt x="57" y="132"/>
                </a:cubicBezTo>
                <a:cubicBezTo>
                  <a:pt x="61" y="141"/>
                  <a:pt x="71" y="147"/>
                  <a:pt x="80" y="147"/>
                </a:cubicBezTo>
                <a:cubicBezTo>
                  <a:pt x="90" y="147"/>
                  <a:pt x="100" y="141"/>
                  <a:pt x="104" y="132"/>
                </a:cubicBezTo>
                <a:cubicBezTo>
                  <a:pt x="108" y="131"/>
                  <a:pt x="113" y="130"/>
                  <a:pt x="117" y="130"/>
                </a:cubicBezTo>
                <a:cubicBezTo>
                  <a:pt x="143" y="125"/>
                  <a:pt x="143" y="125"/>
                  <a:pt x="143" y="125"/>
                </a:cubicBezTo>
                <a:cubicBezTo>
                  <a:pt x="144" y="125"/>
                  <a:pt x="144" y="124"/>
                  <a:pt x="145" y="123"/>
                </a:cubicBezTo>
                <a:cubicBezTo>
                  <a:pt x="145" y="123"/>
                  <a:pt x="145" y="121"/>
                  <a:pt x="144" y="121"/>
                </a:cubicBezTo>
                <a:cubicBezTo>
                  <a:pt x="132" y="108"/>
                  <a:pt x="125" y="94"/>
                  <a:pt x="125" y="77"/>
                </a:cubicBezTo>
                <a:close/>
                <a:moveTo>
                  <a:pt x="72" y="13"/>
                </a:moveTo>
                <a:cubicBezTo>
                  <a:pt x="72" y="9"/>
                  <a:pt x="76" y="5"/>
                  <a:pt x="80" y="5"/>
                </a:cubicBezTo>
                <a:cubicBezTo>
                  <a:pt x="84" y="5"/>
                  <a:pt x="88" y="9"/>
                  <a:pt x="88" y="13"/>
                </a:cubicBezTo>
                <a:cubicBezTo>
                  <a:pt x="88" y="14"/>
                  <a:pt x="88" y="14"/>
                  <a:pt x="88" y="14"/>
                </a:cubicBezTo>
                <a:cubicBezTo>
                  <a:pt x="83" y="13"/>
                  <a:pt x="77" y="13"/>
                  <a:pt x="72" y="14"/>
                </a:cubicBezTo>
                <a:lnTo>
                  <a:pt x="72" y="13"/>
                </a:lnTo>
                <a:close/>
                <a:moveTo>
                  <a:pt x="80" y="141"/>
                </a:moveTo>
                <a:cubicBezTo>
                  <a:pt x="74" y="141"/>
                  <a:pt x="67" y="138"/>
                  <a:pt x="63" y="132"/>
                </a:cubicBezTo>
                <a:cubicBezTo>
                  <a:pt x="69" y="133"/>
                  <a:pt x="75" y="133"/>
                  <a:pt x="80" y="133"/>
                </a:cubicBezTo>
                <a:cubicBezTo>
                  <a:pt x="86" y="133"/>
                  <a:pt x="92" y="133"/>
                  <a:pt x="98" y="132"/>
                </a:cubicBezTo>
                <a:cubicBezTo>
                  <a:pt x="94" y="138"/>
                  <a:pt x="87" y="141"/>
                  <a:pt x="80" y="141"/>
                </a:cubicBezTo>
                <a:close/>
                <a:moveTo>
                  <a:pt x="116" y="124"/>
                </a:moveTo>
                <a:cubicBezTo>
                  <a:pt x="111" y="125"/>
                  <a:pt x="107" y="126"/>
                  <a:pt x="102" y="127"/>
                </a:cubicBezTo>
                <a:cubicBezTo>
                  <a:pt x="102" y="127"/>
                  <a:pt x="102" y="127"/>
                  <a:pt x="102" y="127"/>
                </a:cubicBezTo>
                <a:cubicBezTo>
                  <a:pt x="100" y="127"/>
                  <a:pt x="98" y="127"/>
                  <a:pt x="97" y="127"/>
                </a:cubicBezTo>
                <a:cubicBezTo>
                  <a:pt x="96" y="127"/>
                  <a:pt x="96" y="127"/>
                  <a:pt x="96" y="127"/>
                </a:cubicBezTo>
                <a:cubicBezTo>
                  <a:pt x="95" y="127"/>
                  <a:pt x="93" y="128"/>
                  <a:pt x="91" y="128"/>
                </a:cubicBezTo>
                <a:cubicBezTo>
                  <a:pt x="91" y="128"/>
                  <a:pt x="91" y="128"/>
                  <a:pt x="91" y="128"/>
                </a:cubicBezTo>
                <a:cubicBezTo>
                  <a:pt x="89" y="128"/>
                  <a:pt x="88" y="128"/>
                  <a:pt x="86" y="128"/>
                </a:cubicBezTo>
                <a:cubicBezTo>
                  <a:pt x="86" y="128"/>
                  <a:pt x="86" y="128"/>
                  <a:pt x="85" y="128"/>
                </a:cubicBezTo>
                <a:cubicBezTo>
                  <a:pt x="82" y="128"/>
                  <a:pt x="79" y="128"/>
                  <a:pt x="76" y="128"/>
                </a:cubicBezTo>
                <a:cubicBezTo>
                  <a:pt x="75" y="128"/>
                  <a:pt x="75" y="128"/>
                  <a:pt x="75" y="128"/>
                </a:cubicBezTo>
                <a:cubicBezTo>
                  <a:pt x="73" y="128"/>
                  <a:pt x="72" y="128"/>
                  <a:pt x="70" y="128"/>
                </a:cubicBezTo>
                <a:cubicBezTo>
                  <a:pt x="70" y="128"/>
                  <a:pt x="70" y="128"/>
                  <a:pt x="69" y="128"/>
                </a:cubicBezTo>
                <a:cubicBezTo>
                  <a:pt x="68" y="128"/>
                  <a:pt x="66" y="127"/>
                  <a:pt x="65" y="127"/>
                </a:cubicBezTo>
                <a:cubicBezTo>
                  <a:pt x="65" y="127"/>
                  <a:pt x="64" y="127"/>
                  <a:pt x="64" y="127"/>
                </a:cubicBezTo>
                <a:cubicBezTo>
                  <a:pt x="63" y="127"/>
                  <a:pt x="61" y="127"/>
                  <a:pt x="59" y="127"/>
                </a:cubicBezTo>
                <a:cubicBezTo>
                  <a:pt x="59" y="127"/>
                  <a:pt x="59" y="127"/>
                  <a:pt x="59" y="127"/>
                </a:cubicBezTo>
                <a:cubicBezTo>
                  <a:pt x="54" y="126"/>
                  <a:pt x="50" y="125"/>
                  <a:pt x="44" y="124"/>
                </a:cubicBezTo>
                <a:cubicBezTo>
                  <a:pt x="24" y="121"/>
                  <a:pt x="24" y="121"/>
                  <a:pt x="24" y="121"/>
                </a:cubicBezTo>
                <a:cubicBezTo>
                  <a:pt x="35" y="109"/>
                  <a:pt x="40" y="94"/>
                  <a:pt x="40" y="77"/>
                </a:cubicBezTo>
                <a:cubicBezTo>
                  <a:pt x="40" y="53"/>
                  <a:pt x="40" y="53"/>
                  <a:pt x="40" y="53"/>
                </a:cubicBezTo>
                <a:cubicBezTo>
                  <a:pt x="40" y="39"/>
                  <a:pt x="50" y="28"/>
                  <a:pt x="61" y="23"/>
                </a:cubicBezTo>
                <a:cubicBezTo>
                  <a:pt x="64" y="22"/>
                  <a:pt x="67" y="21"/>
                  <a:pt x="70" y="20"/>
                </a:cubicBezTo>
                <a:cubicBezTo>
                  <a:pt x="70" y="20"/>
                  <a:pt x="70" y="20"/>
                  <a:pt x="70" y="20"/>
                </a:cubicBezTo>
                <a:cubicBezTo>
                  <a:pt x="76" y="18"/>
                  <a:pt x="83" y="18"/>
                  <a:pt x="90" y="20"/>
                </a:cubicBezTo>
                <a:cubicBezTo>
                  <a:pt x="90" y="20"/>
                  <a:pt x="90" y="20"/>
                  <a:pt x="90" y="20"/>
                </a:cubicBezTo>
                <a:cubicBezTo>
                  <a:pt x="94" y="20"/>
                  <a:pt x="97" y="21"/>
                  <a:pt x="100" y="23"/>
                </a:cubicBezTo>
                <a:cubicBezTo>
                  <a:pt x="110" y="27"/>
                  <a:pt x="120" y="39"/>
                  <a:pt x="120" y="53"/>
                </a:cubicBezTo>
                <a:cubicBezTo>
                  <a:pt x="120" y="77"/>
                  <a:pt x="120" y="77"/>
                  <a:pt x="120" y="77"/>
                </a:cubicBezTo>
                <a:cubicBezTo>
                  <a:pt x="120" y="93"/>
                  <a:pt x="126" y="108"/>
                  <a:pt x="137" y="121"/>
                </a:cubicBezTo>
                <a:lnTo>
                  <a:pt x="116" y="124"/>
                </a:lnTo>
                <a:close/>
                <a:moveTo>
                  <a:pt x="98" y="34"/>
                </a:moveTo>
                <a:cubicBezTo>
                  <a:pt x="98" y="35"/>
                  <a:pt x="96" y="36"/>
                  <a:pt x="95" y="35"/>
                </a:cubicBezTo>
                <a:cubicBezTo>
                  <a:pt x="86" y="31"/>
                  <a:pt x="75" y="31"/>
                  <a:pt x="66" y="35"/>
                </a:cubicBezTo>
                <a:cubicBezTo>
                  <a:pt x="61" y="37"/>
                  <a:pt x="53" y="44"/>
                  <a:pt x="53" y="53"/>
                </a:cubicBezTo>
                <a:cubicBezTo>
                  <a:pt x="53" y="55"/>
                  <a:pt x="52" y="56"/>
                  <a:pt x="51" y="56"/>
                </a:cubicBezTo>
                <a:cubicBezTo>
                  <a:pt x="51" y="56"/>
                  <a:pt x="51" y="56"/>
                  <a:pt x="51" y="56"/>
                </a:cubicBezTo>
                <a:cubicBezTo>
                  <a:pt x="49" y="56"/>
                  <a:pt x="48" y="55"/>
                  <a:pt x="48" y="53"/>
                </a:cubicBezTo>
                <a:cubicBezTo>
                  <a:pt x="48" y="41"/>
                  <a:pt x="58" y="33"/>
                  <a:pt x="64" y="30"/>
                </a:cubicBezTo>
                <a:cubicBezTo>
                  <a:pt x="74" y="26"/>
                  <a:pt x="87" y="26"/>
                  <a:pt x="97" y="30"/>
                </a:cubicBezTo>
                <a:cubicBezTo>
                  <a:pt x="98" y="31"/>
                  <a:pt x="99" y="32"/>
                  <a:pt x="98" y="34"/>
                </a:cubicBezTo>
                <a:close/>
                <a:moveTo>
                  <a:pt x="13" y="58"/>
                </a:moveTo>
                <a:cubicBezTo>
                  <a:pt x="8" y="63"/>
                  <a:pt x="5" y="69"/>
                  <a:pt x="5" y="76"/>
                </a:cubicBezTo>
                <a:cubicBezTo>
                  <a:pt x="5" y="83"/>
                  <a:pt x="8" y="89"/>
                  <a:pt x="13" y="94"/>
                </a:cubicBezTo>
                <a:cubicBezTo>
                  <a:pt x="14" y="95"/>
                  <a:pt x="14" y="97"/>
                  <a:pt x="13" y="98"/>
                </a:cubicBezTo>
                <a:cubicBezTo>
                  <a:pt x="12" y="98"/>
                  <a:pt x="12" y="99"/>
                  <a:pt x="11" y="99"/>
                </a:cubicBezTo>
                <a:cubicBezTo>
                  <a:pt x="10" y="99"/>
                  <a:pt x="10" y="98"/>
                  <a:pt x="9" y="98"/>
                </a:cubicBezTo>
                <a:cubicBezTo>
                  <a:pt x="3" y="92"/>
                  <a:pt x="0" y="84"/>
                  <a:pt x="0" y="76"/>
                </a:cubicBezTo>
                <a:cubicBezTo>
                  <a:pt x="0" y="68"/>
                  <a:pt x="3" y="60"/>
                  <a:pt x="9" y="54"/>
                </a:cubicBezTo>
                <a:cubicBezTo>
                  <a:pt x="10" y="53"/>
                  <a:pt x="12" y="53"/>
                  <a:pt x="13" y="54"/>
                </a:cubicBezTo>
                <a:cubicBezTo>
                  <a:pt x="14" y="55"/>
                  <a:pt x="14" y="57"/>
                  <a:pt x="13" y="58"/>
                </a:cubicBezTo>
                <a:close/>
                <a:moveTo>
                  <a:pt x="20" y="92"/>
                </a:moveTo>
                <a:cubicBezTo>
                  <a:pt x="11" y="83"/>
                  <a:pt x="11" y="68"/>
                  <a:pt x="20" y="59"/>
                </a:cubicBezTo>
                <a:cubicBezTo>
                  <a:pt x="21" y="58"/>
                  <a:pt x="23" y="58"/>
                  <a:pt x="24" y="59"/>
                </a:cubicBezTo>
                <a:cubicBezTo>
                  <a:pt x="25" y="60"/>
                  <a:pt x="25" y="62"/>
                  <a:pt x="24" y="63"/>
                </a:cubicBezTo>
                <a:cubicBezTo>
                  <a:pt x="17" y="70"/>
                  <a:pt x="17" y="81"/>
                  <a:pt x="24" y="88"/>
                </a:cubicBezTo>
                <a:cubicBezTo>
                  <a:pt x="25" y="89"/>
                  <a:pt x="25" y="91"/>
                  <a:pt x="24" y="92"/>
                </a:cubicBezTo>
                <a:cubicBezTo>
                  <a:pt x="24" y="92"/>
                  <a:pt x="23" y="93"/>
                  <a:pt x="22" y="93"/>
                </a:cubicBezTo>
                <a:cubicBezTo>
                  <a:pt x="21" y="93"/>
                  <a:pt x="21" y="92"/>
                  <a:pt x="20" y="92"/>
                </a:cubicBezTo>
                <a:close/>
                <a:moveTo>
                  <a:pt x="160" y="76"/>
                </a:moveTo>
                <a:cubicBezTo>
                  <a:pt x="160" y="84"/>
                  <a:pt x="157" y="92"/>
                  <a:pt x="151" y="98"/>
                </a:cubicBezTo>
                <a:cubicBezTo>
                  <a:pt x="150" y="98"/>
                  <a:pt x="150" y="99"/>
                  <a:pt x="149" y="99"/>
                </a:cubicBezTo>
                <a:cubicBezTo>
                  <a:pt x="148" y="99"/>
                  <a:pt x="148" y="98"/>
                  <a:pt x="147" y="98"/>
                </a:cubicBezTo>
                <a:cubicBezTo>
                  <a:pt x="146" y="97"/>
                  <a:pt x="146" y="95"/>
                  <a:pt x="147" y="94"/>
                </a:cubicBezTo>
                <a:cubicBezTo>
                  <a:pt x="152" y="89"/>
                  <a:pt x="155" y="83"/>
                  <a:pt x="155" y="76"/>
                </a:cubicBezTo>
                <a:cubicBezTo>
                  <a:pt x="155" y="69"/>
                  <a:pt x="152" y="63"/>
                  <a:pt x="147" y="58"/>
                </a:cubicBezTo>
                <a:cubicBezTo>
                  <a:pt x="146" y="57"/>
                  <a:pt x="146" y="55"/>
                  <a:pt x="147" y="54"/>
                </a:cubicBezTo>
                <a:cubicBezTo>
                  <a:pt x="148" y="53"/>
                  <a:pt x="150" y="53"/>
                  <a:pt x="151" y="54"/>
                </a:cubicBezTo>
                <a:cubicBezTo>
                  <a:pt x="157" y="60"/>
                  <a:pt x="160" y="68"/>
                  <a:pt x="160" y="76"/>
                </a:cubicBezTo>
                <a:close/>
                <a:moveTo>
                  <a:pt x="140" y="59"/>
                </a:moveTo>
                <a:cubicBezTo>
                  <a:pt x="149" y="68"/>
                  <a:pt x="149" y="83"/>
                  <a:pt x="140" y="92"/>
                </a:cubicBezTo>
                <a:cubicBezTo>
                  <a:pt x="139" y="92"/>
                  <a:pt x="139" y="93"/>
                  <a:pt x="138" y="93"/>
                </a:cubicBezTo>
                <a:cubicBezTo>
                  <a:pt x="137" y="93"/>
                  <a:pt x="136" y="92"/>
                  <a:pt x="136" y="92"/>
                </a:cubicBezTo>
                <a:cubicBezTo>
                  <a:pt x="135" y="91"/>
                  <a:pt x="135" y="89"/>
                  <a:pt x="136" y="88"/>
                </a:cubicBezTo>
                <a:cubicBezTo>
                  <a:pt x="143" y="81"/>
                  <a:pt x="143" y="70"/>
                  <a:pt x="136" y="63"/>
                </a:cubicBezTo>
                <a:cubicBezTo>
                  <a:pt x="135" y="62"/>
                  <a:pt x="135" y="60"/>
                  <a:pt x="136" y="59"/>
                </a:cubicBezTo>
                <a:cubicBezTo>
                  <a:pt x="137" y="58"/>
                  <a:pt x="139" y="58"/>
                  <a:pt x="140" y="5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cs typeface="Arial"/>
            </a:endParaRPr>
          </a:p>
        </p:txBody>
      </p:sp>
    </p:spTree>
    <p:extLst>
      <p:ext uri="{BB962C8B-B14F-4D97-AF65-F5344CB8AC3E}">
        <p14:creationId xmlns:p14="http://schemas.microsoft.com/office/powerpoint/2010/main" val="647771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ppt_x"/>
                                          </p:val>
                                        </p:tav>
                                        <p:tav tm="100000">
                                          <p:val>
                                            <p:strVal val="#ppt_x"/>
                                          </p:val>
                                        </p:tav>
                                      </p:tavLst>
                                    </p:anim>
                                    <p:anim calcmode="lin" valueType="num">
                                      <p:cBhvr additive="base">
                                        <p:cTn id="52" dur="500" fill="hold"/>
                                        <p:tgtEl>
                                          <p:spTgt spid="2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ppt_x"/>
                                          </p:val>
                                        </p:tav>
                                        <p:tav tm="100000">
                                          <p:val>
                                            <p:strVal val="#ppt_x"/>
                                          </p:val>
                                        </p:tav>
                                      </p:tavLst>
                                    </p:anim>
                                    <p:anim calcmode="lin" valueType="num">
                                      <p:cBhvr additive="base">
                                        <p:cTn id="5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ppt_x"/>
                                          </p:val>
                                        </p:tav>
                                        <p:tav tm="100000">
                                          <p:val>
                                            <p:strVal val="#ppt_x"/>
                                          </p:val>
                                        </p:tav>
                                      </p:tavLst>
                                    </p:anim>
                                    <p:anim calcmode="lin" valueType="num">
                                      <p:cBhvr additive="base">
                                        <p:cTn id="66" dur="500" fill="hold"/>
                                        <p:tgtEl>
                                          <p:spTgt spid="15"/>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ppt_x"/>
                                          </p:val>
                                        </p:tav>
                                        <p:tav tm="100000">
                                          <p:val>
                                            <p:strVal val="#ppt_x"/>
                                          </p:val>
                                        </p:tav>
                                      </p:tavLst>
                                    </p:anim>
                                    <p:anim calcmode="lin" valueType="num">
                                      <p:cBhvr additive="base">
                                        <p:cTn id="70" dur="500" fill="hold"/>
                                        <p:tgtEl>
                                          <p:spTgt spid="1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ppt_x"/>
                                          </p:val>
                                        </p:tav>
                                        <p:tav tm="100000">
                                          <p:val>
                                            <p:strVal val="#ppt_x"/>
                                          </p:val>
                                        </p:tav>
                                      </p:tavLst>
                                    </p:anim>
                                    <p:anim calcmode="lin" valueType="num">
                                      <p:cBhvr additive="base">
                                        <p:cTn id="7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12" grpId="0" animBg="1"/>
      <p:bldP spid="13" grpId="0"/>
      <p:bldP spid="14" grpId="0"/>
      <p:bldP spid="15" grpId="0" animBg="1"/>
      <p:bldP spid="18" grpId="0" animBg="1"/>
      <p:bldP spid="21" grpId="0" animBg="1"/>
      <p:bldP spid="22" grpId="0" animBg="1"/>
      <p:bldP spid="2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386" y="1129932"/>
            <a:ext cx="10086975" cy="778381"/>
          </a:xfrm>
        </p:spPr>
        <p:txBody>
          <a:bodyPr/>
          <a:lstStyle/>
          <a:p>
            <a:r>
              <a:rPr lang="en-US" sz="4000" b="1"/>
              <a:t>Be alert</a:t>
            </a:r>
          </a:p>
        </p:txBody>
      </p:sp>
      <p:sp>
        <p:nvSpPr>
          <p:cNvPr id="19" name="TextBox 11">
            <a:extLst>
              <a:ext uri="{FF2B5EF4-FFF2-40B4-BE49-F238E27FC236}">
                <a16:creationId xmlns:a16="http://schemas.microsoft.com/office/drawing/2014/main" id="{BBE63CCB-EF19-8E4B-8D92-4EF4FE00B7AC}"/>
              </a:ext>
            </a:extLst>
          </p:cNvPr>
          <p:cNvSpPr txBox="1"/>
          <p:nvPr/>
        </p:nvSpPr>
        <p:spPr>
          <a:xfrm>
            <a:off x="892486" y="2632343"/>
            <a:ext cx="9731398" cy="2287678"/>
          </a:xfrm>
          <a:prstGeom prst="rect">
            <a:avLst/>
          </a:prstGeom>
          <a:noFill/>
        </p:spPr>
        <p:txBody>
          <a:bodyPr wrap="square" lIns="0" rIns="0" rtlCol="0">
            <a:spAutoFit/>
          </a:bodyPr>
          <a:lstStyle/>
          <a:p>
            <a:pPr marL="342900" marR="0" lvl="0" indent="-342900" algn="l" defTabSz="914330" rtl="0" eaLnBrk="1" fontAlgn="auto" latinLnBrk="0" hangingPunct="1">
              <a:lnSpc>
                <a:spcPct val="130000"/>
              </a:lnSpc>
              <a:spcBef>
                <a:spcPts val="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a:ln>
                  <a:noFill/>
                </a:ln>
                <a:solidFill>
                  <a:srgbClr val="FFFFFF"/>
                </a:solidFill>
                <a:effectLst/>
                <a:uLnTx/>
                <a:uFillTx/>
                <a:latin typeface="Arial"/>
                <a:cs typeface="Arial"/>
              </a:rPr>
              <a:t> Learn to read the room </a:t>
            </a:r>
          </a:p>
          <a:p>
            <a:pPr marL="342900" marR="0" lvl="0" indent="-342900" algn="l" defTabSz="914330" rtl="0" eaLnBrk="1" fontAlgn="auto" latinLnBrk="0" hangingPunct="1">
              <a:lnSpc>
                <a:spcPct val="130000"/>
              </a:lnSpc>
              <a:spcBef>
                <a:spcPts val="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a:ln>
                  <a:noFill/>
                </a:ln>
                <a:solidFill>
                  <a:srgbClr val="FFFFFF"/>
                </a:solidFill>
                <a:effectLst/>
                <a:uLnTx/>
                <a:uFillTx/>
                <a:latin typeface="Arial"/>
                <a:cs typeface="Arial"/>
              </a:rPr>
              <a:t> Be aware of your surroundings </a:t>
            </a:r>
          </a:p>
          <a:p>
            <a:pPr marL="342900" marR="0" lvl="0" indent="-342900" algn="l" defTabSz="914330" rtl="0" eaLnBrk="1" fontAlgn="auto" latinLnBrk="0" hangingPunct="1">
              <a:lnSpc>
                <a:spcPct val="130000"/>
              </a:lnSpc>
              <a:spcBef>
                <a:spcPts val="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a:ln>
                  <a:noFill/>
                </a:ln>
                <a:solidFill>
                  <a:srgbClr val="FFFFFF"/>
                </a:solidFill>
                <a:effectLst/>
                <a:uLnTx/>
                <a:uFillTx/>
                <a:latin typeface="Arial"/>
                <a:cs typeface="Arial"/>
              </a:rPr>
              <a:t> Sharpen your eyes for power imbalances, and look out for those at the bottom of the social pyramid</a:t>
            </a:r>
          </a:p>
        </p:txBody>
      </p:sp>
      <p:sp>
        <p:nvSpPr>
          <p:cNvPr id="3" name="Oval 2">
            <a:extLst>
              <a:ext uri="{FF2B5EF4-FFF2-40B4-BE49-F238E27FC236}">
                <a16:creationId xmlns:a16="http://schemas.microsoft.com/office/drawing/2014/main" id="{E145FD41-78AC-28A9-EB04-DC4F1661300E}"/>
              </a:ext>
            </a:extLst>
          </p:cNvPr>
          <p:cNvSpPr/>
          <p:nvPr/>
        </p:nvSpPr>
        <p:spPr>
          <a:xfrm>
            <a:off x="240632" y="773094"/>
            <a:ext cx="1638446" cy="1726902"/>
          </a:xfrm>
          <a:prstGeom prst="ellipse">
            <a:avLst/>
          </a:prstGeom>
          <a:gradFill>
            <a:gsLst>
              <a:gs pos="100000">
                <a:srgbClr val="5792CE"/>
              </a:gs>
              <a:gs pos="0">
                <a:srgbClr val="AED7BD"/>
              </a:gs>
            </a:gsLst>
            <a:lin ang="7200000" scaled="0"/>
          </a:gradFill>
          <a:ln w="6350">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0" bIns="45720" numCol="1" spcCol="0" rtlCol="0" fromWordArt="0" anchor="t" anchorCtr="0" forceAA="0" compatLnSpc="1">
            <a:prstTxWarp prst="textNoShape">
              <a:avLst/>
            </a:prstTxWarp>
            <a:noAutofit/>
          </a:bodyP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000000"/>
              </a:solidFill>
              <a:effectLst/>
              <a:uLnTx/>
              <a:uFillTx/>
              <a:latin typeface="Arial"/>
              <a:cs typeface="Arial"/>
            </a:endParaRPr>
          </a:p>
        </p:txBody>
      </p:sp>
      <p:sp>
        <p:nvSpPr>
          <p:cNvPr id="4" name="Shape 2785">
            <a:extLst>
              <a:ext uri="{FF2B5EF4-FFF2-40B4-BE49-F238E27FC236}">
                <a16:creationId xmlns:a16="http://schemas.microsoft.com/office/drawing/2014/main" id="{5A008725-5B03-93D4-4CF8-BBB00D5AD9F9}"/>
              </a:ext>
            </a:extLst>
          </p:cNvPr>
          <p:cNvSpPr/>
          <p:nvPr/>
        </p:nvSpPr>
        <p:spPr>
          <a:xfrm>
            <a:off x="570940" y="1244423"/>
            <a:ext cx="960143" cy="778381"/>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rgbClr val="FFFFFF"/>
          </a:solidFill>
          <a:ln w="12700">
            <a:miter lim="400000"/>
          </a:ln>
        </p:spPr>
        <p:txBody>
          <a:bodyPr lIns="14284" tIns="14284" rIns="14284" bIns="14284" anchor="ctr"/>
          <a:lstStyle/>
          <a:p>
            <a:pPr marL="0" marR="0" lvl="0" indent="0" algn="l" defTabSz="171399"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125"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a:ea typeface="Calibri" charset="0"/>
              <a:cs typeface="Arial"/>
              <a:sym typeface="Gill Sans"/>
            </a:endParaRPr>
          </a:p>
        </p:txBody>
      </p:sp>
    </p:spTree>
    <p:extLst>
      <p:ext uri="{BB962C8B-B14F-4D97-AF65-F5344CB8AC3E}">
        <p14:creationId xmlns:p14="http://schemas.microsoft.com/office/powerpoint/2010/main" val="9897979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5025" y="1084777"/>
            <a:ext cx="10086975" cy="778381"/>
          </a:xfrm>
        </p:spPr>
        <p:txBody>
          <a:bodyPr/>
          <a:lstStyle/>
          <a:p>
            <a:r>
              <a:rPr lang="en-US" sz="4000" b="1" err="1"/>
              <a:t>Recognise</a:t>
            </a:r>
            <a:r>
              <a:rPr lang="en-US" sz="4000" b="1"/>
              <a:t> the problem</a:t>
            </a:r>
          </a:p>
        </p:txBody>
      </p:sp>
      <p:sp>
        <p:nvSpPr>
          <p:cNvPr id="19" name="TextBox 11">
            <a:extLst>
              <a:ext uri="{FF2B5EF4-FFF2-40B4-BE49-F238E27FC236}">
                <a16:creationId xmlns:a16="http://schemas.microsoft.com/office/drawing/2014/main" id="{BBE63CCB-EF19-8E4B-8D92-4EF4FE00B7AC}"/>
              </a:ext>
            </a:extLst>
          </p:cNvPr>
          <p:cNvSpPr txBox="1"/>
          <p:nvPr/>
        </p:nvSpPr>
        <p:spPr>
          <a:xfrm>
            <a:off x="892486" y="2632343"/>
            <a:ext cx="11296219" cy="2274662"/>
          </a:xfrm>
          <a:prstGeom prst="rect">
            <a:avLst/>
          </a:prstGeom>
          <a:noFill/>
        </p:spPr>
        <p:txBody>
          <a:bodyPr wrap="square" lIns="0" rIns="0" rtlCol="0">
            <a:spAutoFit/>
          </a:bodyPr>
          <a:lstStyle/>
          <a:p>
            <a:pPr marL="342900" marR="0" lvl="0" indent="-342900" algn="l" defTabSz="914330" rtl="0" eaLnBrk="1" fontAlgn="auto" latinLnBrk="0" hangingPunct="1">
              <a:lnSpc>
                <a:spcPct val="130000"/>
              </a:lnSpc>
              <a:spcBef>
                <a:spcPts val="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a:ln>
                  <a:noFill/>
                </a:ln>
                <a:solidFill>
                  <a:srgbClr val="FFFFFF"/>
                </a:solidFill>
                <a:effectLst/>
                <a:uLnTx/>
                <a:uFillTx/>
                <a:latin typeface="Arial"/>
                <a:cs typeface="Arial"/>
              </a:rPr>
              <a:t> Do you </a:t>
            </a:r>
            <a:r>
              <a:rPr kumimoji="0" lang="en-US" sz="2800" b="0" i="0" u="none" strike="noStrike" kern="1200" cap="none" spc="0" normalizeH="0" baseline="0" noProof="0" err="1">
                <a:ln>
                  <a:noFill/>
                </a:ln>
                <a:solidFill>
                  <a:srgbClr val="FFFFFF"/>
                </a:solidFill>
                <a:effectLst/>
                <a:uLnTx/>
                <a:uFillTx/>
                <a:latin typeface="Arial"/>
                <a:cs typeface="Arial"/>
              </a:rPr>
              <a:t>recognise</a:t>
            </a:r>
            <a:r>
              <a:rPr kumimoji="0" lang="en-US" sz="2800" b="0" i="0" u="none" strike="noStrike" kern="1200" cap="none" spc="0" normalizeH="0" baseline="0" noProof="0">
                <a:ln>
                  <a:noFill/>
                </a:ln>
                <a:solidFill>
                  <a:srgbClr val="FFFFFF"/>
                </a:solidFill>
                <a:effectLst/>
                <a:uLnTx/>
                <a:uFillTx/>
                <a:latin typeface="Arial"/>
                <a:cs typeface="Arial"/>
              </a:rPr>
              <a:t> that someone needs help? </a:t>
            </a:r>
          </a:p>
          <a:p>
            <a:pPr marL="342900" marR="0" lvl="0" indent="-342900" algn="l" defTabSz="914330" rtl="0" eaLnBrk="1" fontAlgn="auto" latinLnBrk="0" hangingPunct="1">
              <a:lnSpc>
                <a:spcPct val="130000"/>
              </a:lnSpc>
              <a:spcBef>
                <a:spcPts val="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a:ln>
                  <a:noFill/>
                </a:ln>
                <a:solidFill>
                  <a:srgbClr val="FFFFFF"/>
                </a:solidFill>
                <a:effectLst/>
                <a:uLnTx/>
                <a:uFillTx/>
                <a:latin typeface="Arial"/>
                <a:cs typeface="Arial"/>
              </a:rPr>
              <a:t> Do you see red flags?</a:t>
            </a:r>
          </a:p>
          <a:p>
            <a:pPr marL="342900" marR="0" lvl="0" indent="-342900" algn="l" defTabSz="914330" rtl="0" eaLnBrk="1" fontAlgn="auto" latinLnBrk="0" hangingPunct="1">
              <a:lnSpc>
                <a:spcPct val="130000"/>
              </a:lnSpc>
              <a:spcBef>
                <a:spcPts val="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a:ln>
                  <a:noFill/>
                </a:ln>
                <a:solidFill>
                  <a:srgbClr val="FFFFFF"/>
                </a:solidFill>
                <a:effectLst/>
                <a:uLnTx/>
                <a:uFillTx/>
                <a:latin typeface="Arial"/>
                <a:cs typeface="Arial"/>
              </a:rPr>
              <a:t> </a:t>
            </a:r>
            <a:r>
              <a:rPr kumimoji="0" lang="en-US" sz="2800" b="0" i="0" u="none" strike="noStrike" kern="1200" cap="none" spc="0" normalizeH="0" baseline="0" noProof="0" err="1">
                <a:ln>
                  <a:noFill/>
                </a:ln>
                <a:solidFill>
                  <a:srgbClr val="FFFFFF"/>
                </a:solidFill>
                <a:effectLst/>
                <a:uLnTx/>
                <a:uFillTx/>
                <a:latin typeface="Arial"/>
                <a:cs typeface="Arial"/>
              </a:rPr>
              <a:t>Familiarise</a:t>
            </a:r>
            <a:r>
              <a:rPr kumimoji="0" lang="en-US" sz="2800" b="0" i="0" u="none" strike="noStrike" kern="1200" cap="none" spc="0" normalizeH="0" baseline="0" noProof="0">
                <a:ln>
                  <a:noFill/>
                </a:ln>
                <a:solidFill>
                  <a:srgbClr val="FFFFFF"/>
                </a:solidFill>
                <a:effectLst/>
                <a:uLnTx/>
                <a:uFillTx/>
                <a:latin typeface="Arial"/>
                <a:cs typeface="Arial"/>
              </a:rPr>
              <a:t> yourself with the different forms of gender-based violence</a:t>
            </a:r>
          </a:p>
        </p:txBody>
      </p:sp>
      <p:sp>
        <p:nvSpPr>
          <p:cNvPr id="5" name="Oval 9">
            <a:extLst>
              <a:ext uri="{FF2B5EF4-FFF2-40B4-BE49-F238E27FC236}">
                <a16:creationId xmlns:a16="http://schemas.microsoft.com/office/drawing/2014/main" id="{148DB537-6D2D-73DA-0D47-1660E919931B}"/>
              </a:ext>
            </a:extLst>
          </p:cNvPr>
          <p:cNvSpPr/>
          <p:nvPr/>
        </p:nvSpPr>
        <p:spPr>
          <a:xfrm>
            <a:off x="180719" y="832130"/>
            <a:ext cx="1697813" cy="1600579"/>
          </a:xfrm>
          <a:prstGeom prst="ellipse">
            <a:avLst/>
          </a:prstGeom>
          <a:gradFill>
            <a:gsLst>
              <a:gs pos="100000">
                <a:srgbClr val="5792CE"/>
              </a:gs>
              <a:gs pos="0">
                <a:srgbClr val="AED7BD"/>
              </a:gs>
            </a:gsLst>
            <a:lin ang="7200000" scaled="0"/>
          </a:gradFill>
          <a:ln w="6350">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0" bIns="45720" numCol="1" spcCol="0" rtlCol="0" fromWordArt="0" anchor="t" anchorCtr="0" forceAA="0" compatLnSpc="1">
            <a:prstTxWarp prst="textNoShape">
              <a:avLst/>
            </a:prstTxWarp>
            <a:no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Arial"/>
              <a:cs typeface="Arial"/>
            </a:endParaRPr>
          </a:p>
        </p:txBody>
      </p:sp>
      <p:sp>
        <p:nvSpPr>
          <p:cNvPr id="6" name="Shape 2540">
            <a:extLst>
              <a:ext uri="{FF2B5EF4-FFF2-40B4-BE49-F238E27FC236}">
                <a16:creationId xmlns:a16="http://schemas.microsoft.com/office/drawing/2014/main" id="{E29340A4-9201-77E9-863D-89FAA1457858}"/>
              </a:ext>
            </a:extLst>
          </p:cNvPr>
          <p:cNvSpPr/>
          <p:nvPr/>
        </p:nvSpPr>
        <p:spPr>
          <a:xfrm>
            <a:off x="659158" y="1239404"/>
            <a:ext cx="740933" cy="786030"/>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FFFFFF"/>
          </a:solidFill>
          <a:ln w="12700">
            <a:miter lim="400000"/>
          </a:ln>
        </p:spPr>
        <p:txBody>
          <a:bodyPr lIns="14284" tIns="14284" rIns="14284" bIns="14284" anchor="ctr"/>
          <a:lstStyle/>
          <a:p>
            <a:pPr marL="0" marR="0" lvl="0" indent="0" algn="l" defTabSz="171399"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125"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a:ea typeface="Calibri" charset="0"/>
              <a:cs typeface="Arial"/>
              <a:sym typeface="Gill Sans"/>
            </a:endParaRPr>
          </a:p>
        </p:txBody>
      </p:sp>
    </p:spTree>
    <p:extLst>
      <p:ext uri="{BB962C8B-B14F-4D97-AF65-F5344CB8AC3E}">
        <p14:creationId xmlns:p14="http://schemas.microsoft.com/office/powerpoint/2010/main" val="39228522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5025" y="1107355"/>
            <a:ext cx="10086975" cy="778381"/>
          </a:xfrm>
        </p:spPr>
        <p:txBody>
          <a:bodyPr/>
          <a:lstStyle/>
          <a:p>
            <a:r>
              <a:rPr lang="en-US" sz="4000" b="1"/>
              <a:t>Assume Responsibility</a:t>
            </a:r>
          </a:p>
        </p:txBody>
      </p:sp>
      <p:sp>
        <p:nvSpPr>
          <p:cNvPr id="19" name="TextBox 11">
            <a:extLst>
              <a:ext uri="{FF2B5EF4-FFF2-40B4-BE49-F238E27FC236}">
                <a16:creationId xmlns:a16="http://schemas.microsoft.com/office/drawing/2014/main" id="{BBE63CCB-EF19-8E4B-8D92-4EF4FE00B7AC}"/>
              </a:ext>
            </a:extLst>
          </p:cNvPr>
          <p:cNvSpPr txBox="1"/>
          <p:nvPr/>
        </p:nvSpPr>
        <p:spPr>
          <a:xfrm>
            <a:off x="870378" y="2853770"/>
            <a:ext cx="9731398" cy="2847831"/>
          </a:xfrm>
          <a:prstGeom prst="rect">
            <a:avLst/>
          </a:prstGeom>
          <a:noFill/>
        </p:spPr>
        <p:txBody>
          <a:bodyPr wrap="square" lIns="0" tIns="45720" rIns="0" bIns="45720" rtlCol="0" anchor="t">
            <a:spAutoFit/>
          </a:bodyPr>
          <a:lstStyle/>
          <a:p>
            <a:pPr marL="342900" indent="-342900">
              <a:lnSpc>
                <a:spcPct val="130000"/>
              </a:lnSpc>
              <a:buFont typeface="Wingdings" panose="05000000000000000000" pitchFamily="2" charset="2"/>
              <a:buChar char="q"/>
              <a:defRPr/>
            </a:pPr>
            <a:r>
              <a:rPr kumimoji="0" lang="en-US" sz="2800" b="0" i="0" u="none" strike="noStrike" kern="1200" cap="none" spc="0" normalizeH="0" baseline="0" noProof="0" dirty="0">
                <a:ln>
                  <a:noFill/>
                </a:ln>
                <a:solidFill>
                  <a:srgbClr val="FFFFFF"/>
                </a:solidFill>
                <a:effectLst/>
                <a:uLnTx/>
                <a:uFillTx/>
                <a:latin typeface="D-DIN"/>
              </a:rPr>
              <a:t> “This is </a:t>
            </a:r>
            <a:r>
              <a:rPr lang="en-US" sz="2800" dirty="0">
                <a:solidFill>
                  <a:srgbClr val="FFFFFF"/>
                </a:solidFill>
                <a:latin typeface="D-DIN"/>
              </a:rPr>
              <a:t>none</a:t>
            </a:r>
            <a:r>
              <a:rPr kumimoji="0" lang="en-US" sz="2800" b="0" i="0" u="none" strike="noStrike" kern="1200" cap="none" spc="0" normalizeH="0" baseline="0" noProof="0" dirty="0">
                <a:ln>
                  <a:noFill/>
                </a:ln>
                <a:solidFill>
                  <a:srgbClr val="FFFFFF"/>
                </a:solidFill>
                <a:effectLst/>
                <a:uLnTx/>
                <a:uFillTx/>
                <a:latin typeface="D-DIN"/>
              </a:rPr>
              <a:t> </a:t>
            </a:r>
            <a:r>
              <a:rPr lang="en-US" sz="2800" dirty="0">
                <a:solidFill>
                  <a:srgbClr val="FFFFFF"/>
                </a:solidFill>
                <a:latin typeface="D-DIN"/>
              </a:rPr>
              <a:t>of </a:t>
            </a:r>
            <a:r>
              <a:rPr kumimoji="0" lang="en-US" sz="2800" b="0" i="0" u="none" strike="noStrike" kern="1200" cap="none" spc="0" normalizeH="0" baseline="0" noProof="0" dirty="0">
                <a:ln>
                  <a:noFill/>
                </a:ln>
                <a:solidFill>
                  <a:srgbClr val="FFFFFF"/>
                </a:solidFill>
                <a:effectLst/>
                <a:uLnTx/>
                <a:uFillTx/>
                <a:latin typeface="D-DIN"/>
              </a:rPr>
              <a:t>my business”</a:t>
            </a:r>
          </a:p>
          <a:p>
            <a:pPr marL="342900" marR="0" lvl="0" indent="-342900" algn="l" defTabSz="914330" rtl="0" eaLnBrk="1" fontAlgn="auto" latinLnBrk="0" hangingPunct="1">
              <a:lnSpc>
                <a:spcPct val="130000"/>
              </a:lnSpc>
              <a:spcBef>
                <a:spcPts val="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srgbClr val="FFFFFF"/>
                </a:solidFill>
                <a:effectLst/>
                <a:uLnTx/>
                <a:uFillTx/>
                <a:latin typeface="D-DIN" panose="020B0504030202030204" pitchFamily="34" charset="77"/>
                <a:ea typeface="+mn-ea"/>
                <a:cs typeface="+mn-cs"/>
              </a:rPr>
              <a:t> “Someone else will do something” </a:t>
            </a:r>
            <a:r>
              <a:rPr kumimoji="0" lang="en-US" sz="2800" b="0" i="0" u="none" strike="noStrike" kern="1200" cap="none" spc="0" normalizeH="0" baseline="0" noProof="0" dirty="0">
                <a:ln>
                  <a:noFill/>
                </a:ln>
                <a:solidFill>
                  <a:srgbClr val="FFFFFF"/>
                </a:solidFill>
                <a:effectLst/>
                <a:uLnTx/>
                <a:uFillTx/>
                <a:latin typeface="D-DIN" panose="020B0504030202030204" pitchFamily="34" charset="77"/>
                <a:ea typeface="+mn-ea"/>
                <a:cs typeface="+mn-cs"/>
                <a:sym typeface="Wingdings" panose="05000000000000000000" pitchFamily="2" charset="2"/>
              </a:rPr>
              <a:t> bystander effect</a:t>
            </a:r>
            <a:endParaRPr kumimoji="0" lang="en-US" sz="2800" b="0" i="0" u="none" strike="noStrike" kern="1200" cap="none" spc="0" normalizeH="0" baseline="0" noProof="0" dirty="0">
              <a:ln>
                <a:noFill/>
              </a:ln>
              <a:solidFill>
                <a:srgbClr val="FFFFFF"/>
              </a:solidFill>
              <a:effectLst/>
              <a:uLnTx/>
              <a:uFillTx/>
              <a:latin typeface="D-DIN" panose="020B0504030202030204" pitchFamily="34" charset="77"/>
              <a:ea typeface="+mn-ea"/>
              <a:cs typeface="+mn-cs"/>
            </a:endParaRPr>
          </a:p>
          <a:p>
            <a:pPr marL="342900" marR="0" lvl="0" indent="-342900" algn="l" defTabSz="914330" rtl="0" eaLnBrk="1" fontAlgn="auto" latinLnBrk="0" hangingPunct="1">
              <a:lnSpc>
                <a:spcPct val="130000"/>
              </a:lnSpc>
              <a:spcBef>
                <a:spcPts val="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srgbClr val="FFFFFF"/>
                </a:solidFill>
                <a:effectLst/>
                <a:uLnTx/>
                <a:uFillTx/>
                <a:latin typeface="D-DIN" panose="020B0504030202030204" pitchFamily="34" charset="77"/>
                <a:ea typeface="+mn-ea"/>
                <a:cs typeface="+mn-cs"/>
              </a:rPr>
              <a:t> “I can’t save everyone”</a:t>
            </a:r>
          </a:p>
          <a:p>
            <a:pPr marL="342900" marR="0" lvl="0" indent="-342900" algn="l" defTabSz="914330" rtl="0" eaLnBrk="1" fontAlgn="auto" latinLnBrk="0" hangingPunct="1">
              <a:lnSpc>
                <a:spcPct val="130000"/>
              </a:lnSpc>
              <a:spcBef>
                <a:spcPts val="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srgbClr val="FFFFFF"/>
                </a:solidFill>
                <a:effectLst/>
                <a:uLnTx/>
                <a:uFillTx/>
                <a:latin typeface="D-DIN" panose="020B0504030202030204" pitchFamily="34" charset="77"/>
                <a:ea typeface="+mn-ea"/>
                <a:cs typeface="+mn-cs"/>
              </a:rPr>
              <a:t> “I’m so shy, I can’t speak up”</a:t>
            </a:r>
          </a:p>
          <a:p>
            <a:pPr marL="342900" marR="0" lvl="0" indent="-342900" algn="l" defTabSz="914330" rtl="0" eaLnBrk="1" fontAlgn="auto" latinLnBrk="0" hangingPunct="1">
              <a:lnSpc>
                <a:spcPct val="130000"/>
              </a:lnSpc>
              <a:spcBef>
                <a:spcPts val="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srgbClr val="FFFFFF"/>
                </a:solidFill>
                <a:effectLst/>
                <a:uLnTx/>
                <a:uFillTx/>
                <a:latin typeface="D-DIN"/>
              </a:rPr>
              <a:t> “I will make things worse. It’s better if I don’t say anything.”</a:t>
            </a:r>
            <a:endParaRPr lang="en-US" sz="2800" b="0" i="0" u="none" strike="noStrike" kern="1200" cap="none" spc="0" normalizeH="0" baseline="0" noProof="0" dirty="0">
              <a:ln>
                <a:noFill/>
              </a:ln>
              <a:solidFill>
                <a:srgbClr val="FFFFFF"/>
              </a:solidFill>
              <a:effectLst/>
              <a:uLnTx/>
              <a:uFillTx/>
              <a:latin typeface="D-DIN"/>
            </a:endParaRPr>
          </a:p>
        </p:txBody>
      </p:sp>
      <p:sp>
        <p:nvSpPr>
          <p:cNvPr id="5" name="Oval 9">
            <a:extLst>
              <a:ext uri="{FF2B5EF4-FFF2-40B4-BE49-F238E27FC236}">
                <a16:creationId xmlns:a16="http://schemas.microsoft.com/office/drawing/2014/main" id="{148DB537-6D2D-73DA-0D47-1660E919931B}"/>
              </a:ext>
            </a:extLst>
          </p:cNvPr>
          <p:cNvSpPr/>
          <p:nvPr/>
        </p:nvSpPr>
        <p:spPr>
          <a:xfrm>
            <a:off x="180719" y="832130"/>
            <a:ext cx="1697813" cy="1600579"/>
          </a:xfrm>
          <a:prstGeom prst="ellipse">
            <a:avLst/>
          </a:prstGeom>
          <a:gradFill>
            <a:gsLst>
              <a:gs pos="100000">
                <a:srgbClr val="5792CE"/>
              </a:gs>
              <a:gs pos="0">
                <a:srgbClr val="AED7BD"/>
              </a:gs>
            </a:gsLst>
            <a:lin ang="7200000" scaled="0"/>
          </a:gradFill>
          <a:ln w="6350">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0" bIns="45720" numCol="1" spcCol="0" rtlCol="0" fromWordArt="0" anchor="t" anchorCtr="0" forceAA="0" compatLnSpc="1">
            <a:prstTxWarp prst="textNoShape">
              <a:avLst/>
            </a:prstTxWarp>
            <a:no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D-DIN" panose="020B0504030202030204" pitchFamily="34" charset="77"/>
              <a:ea typeface="+mn-ea"/>
              <a:cs typeface="+mn-cs"/>
            </a:endParaRPr>
          </a:p>
        </p:txBody>
      </p:sp>
      <p:sp>
        <p:nvSpPr>
          <p:cNvPr id="3" name="Freeform 848">
            <a:extLst>
              <a:ext uri="{FF2B5EF4-FFF2-40B4-BE49-F238E27FC236}">
                <a16:creationId xmlns:a16="http://schemas.microsoft.com/office/drawing/2014/main" id="{FC8AAE58-A5EA-CDB6-9289-9A14EC7408AE}"/>
              </a:ext>
            </a:extLst>
          </p:cNvPr>
          <p:cNvSpPr>
            <a:spLocks noEditPoints="1"/>
          </p:cNvSpPr>
          <p:nvPr/>
        </p:nvSpPr>
        <p:spPr bwMode="auto">
          <a:xfrm>
            <a:off x="619435" y="1194643"/>
            <a:ext cx="824353" cy="826662"/>
          </a:xfrm>
          <a:custGeom>
            <a:avLst/>
            <a:gdLst>
              <a:gd name="T0" fmla="*/ 125 w 160"/>
              <a:gd name="T1" fmla="*/ 53 h 147"/>
              <a:gd name="T2" fmla="*/ 93 w 160"/>
              <a:gd name="T3" fmla="*/ 15 h 147"/>
              <a:gd name="T4" fmla="*/ 80 w 160"/>
              <a:gd name="T5" fmla="*/ 0 h 147"/>
              <a:gd name="T6" fmla="*/ 67 w 160"/>
              <a:gd name="T7" fmla="*/ 15 h 147"/>
              <a:gd name="T8" fmla="*/ 35 w 160"/>
              <a:gd name="T9" fmla="*/ 53 h 147"/>
              <a:gd name="T10" fmla="*/ 17 w 160"/>
              <a:gd name="T11" fmla="*/ 121 h 147"/>
              <a:gd name="T12" fmla="*/ 18 w 160"/>
              <a:gd name="T13" fmla="*/ 125 h 147"/>
              <a:gd name="T14" fmla="*/ 57 w 160"/>
              <a:gd name="T15" fmla="*/ 132 h 147"/>
              <a:gd name="T16" fmla="*/ 104 w 160"/>
              <a:gd name="T17" fmla="*/ 132 h 147"/>
              <a:gd name="T18" fmla="*/ 143 w 160"/>
              <a:gd name="T19" fmla="*/ 125 h 147"/>
              <a:gd name="T20" fmla="*/ 144 w 160"/>
              <a:gd name="T21" fmla="*/ 121 h 147"/>
              <a:gd name="T22" fmla="*/ 72 w 160"/>
              <a:gd name="T23" fmla="*/ 13 h 147"/>
              <a:gd name="T24" fmla="*/ 88 w 160"/>
              <a:gd name="T25" fmla="*/ 13 h 147"/>
              <a:gd name="T26" fmla="*/ 72 w 160"/>
              <a:gd name="T27" fmla="*/ 14 h 147"/>
              <a:gd name="T28" fmla="*/ 80 w 160"/>
              <a:gd name="T29" fmla="*/ 141 h 147"/>
              <a:gd name="T30" fmla="*/ 80 w 160"/>
              <a:gd name="T31" fmla="*/ 133 h 147"/>
              <a:gd name="T32" fmla="*/ 80 w 160"/>
              <a:gd name="T33" fmla="*/ 141 h 147"/>
              <a:gd name="T34" fmla="*/ 102 w 160"/>
              <a:gd name="T35" fmla="*/ 127 h 147"/>
              <a:gd name="T36" fmla="*/ 97 w 160"/>
              <a:gd name="T37" fmla="*/ 127 h 147"/>
              <a:gd name="T38" fmla="*/ 91 w 160"/>
              <a:gd name="T39" fmla="*/ 128 h 147"/>
              <a:gd name="T40" fmla="*/ 86 w 160"/>
              <a:gd name="T41" fmla="*/ 128 h 147"/>
              <a:gd name="T42" fmla="*/ 76 w 160"/>
              <a:gd name="T43" fmla="*/ 128 h 147"/>
              <a:gd name="T44" fmla="*/ 70 w 160"/>
              <a:gd name="T45" fmla="*/ 128 h 147"/>
              <a:gd name="T46" fmla="*/ 65 w 160"/>
              <a:gd name="T47" fmla="*/ 127 h 147"/>
              <a:gd name="T48" fmla="*/ 59 w 160"/>
              <a:gd name="T49" fmla="*/ 127 h 147"/>
              <a:gd name="T50" fmla="*/ 44 w 160"/>
              <a:gd name="T51" fmla="*/ 124 h 147"/>
              <a:gd name="T52" fmla="*/ 40 w 160"/>
              <a:gd name="T53" fmla="*/ 77 h 147"/>
              <a:gd name="T54" fmla="*/ 61 w 160"/>
              <a:gd name="T55" fmla="*/ 23 h 147"/>
              <a:gd name="T56" fmla="*/ 70 w 160"/>
              <a:gd name="T57" fmla="*/ 20 h 147"/>
              <a:gd name="T58" fmla="*/ 90 w 160"/>
              <a:gd name="T59" fmla="*/ 20 h 147"/>
              <a:gd name="T60" fmla="*/ 120 w 160"/>
              <a:gd name="T61" fmla="*/ 53 h 147"/>
              <a:gd name="T62" fmla="*/ 137 w 160"/>
              <a:gd name="T63" fmla="*/ 121 h 147"/>
              <a:gd name="T64" fmla="*/ 98 w 160"/>
              <a:gd name="T65" fmla="*/ 34 h 147"/>
              <a:gd name="T66" fmla="*/ 66 w 160"/>
              <a:gd name="T67" fmla="*/ 35 h 147"/>
              <a:gd name="T68" fmla="*/ 51 w 160"/>
              <a:gd name="T69" fmla="*/ 56 h 147"/>
              <a:gd name="T70" fmla="*/ 48 w 160"/>
              <a:gd name="T71" fmla="*/ 53 h 147"/>
              <a:gd name="T72" fmla="*/ 97 w 160"/>
              <a:gd name="T73" fmla="*/ 30 h 147"/>
              <a:gd name="T74" fmla="*/ 13 w 160"/>
              <a:gd name="T75" fmla="*/ 58 h 147"/>
              <a:gd name="T76" fmla="*/ 13 w 160"/>
              <a:gd name="T77" fmla="*/ 94 h 147"/>
              <a:gd name="T78" fmla="*/ 11 w 160"/>
              <a:gd name="T79" fmla="*/ 99 h 147"/>
              <a:gd name="T80" fmla="*/ 0 w 160"/>
              <a:gd name="T81" fmla="*/ 76 h 147"/>
              <a:gd name="T82" fmla="*/ 13 w 160"/>
              <a:gd name="T83" fmla="*/ 54 h 147"/>
              <a:gd name="T84" fmla="*/ 20 w 160"/>
              <a:gd name="T85" fmla="*/ 92 h 147"/>
              <a:gd name="T86" fmla="*/ 24 w 160"/>
              <a:gd name="T87" fmla="*/ 59 h 147"/>
              <a:gd name="T88" fmla="*/ 24 w 160"/>
              <a:gd name="T89" fmla="*/ 88 h 147"/>
              <a:gd name="T90" fmla="*/ 22 w 160"/>
              <a:gd name="T91" fmla="*/ 93 h 147"/>
              <a:gd name="T92" fmla="*/ 160 w 160"/>
              <a:gd name="T93" fmla="*/ 76 h 147"/>
              <a:gd name="T94" fmla="*/ 149 w 160"/>
              <a:gd name="T95" fmla="*/ 99 h 147"/>
              <a:gd name="T96" fmla="*/ 147 w 160"/>
              <a:gd name="T97" fmla="*/ 94 h 147"/>
              <a:gd name="T98" fmla="*/ 147 w 160"/>
              <a:gd name="T99" fmla="*/ 58 h 147"/>
              <a:gd name="T100" fmla="*/ 151 w 160"/>
              <a:gd name="T101" fmla="*/ 54 h 147"/>
              <a:gd name="T102" fmla="*/ 140 w 160"/>
              <a:gd name="T103" fmla="*/ 59 h 147"/>
              <a:gd name="T104" fmla="*/ 138 w 160"/>
              <a:gd name="T105" fmla="*/ 93 h 147"/>
              <a:gd name="T106" fmla="*/ 136 w 160"/>
              <a:gd name="T107" fmla="*/ 88 h 147"/>
              <a:gd name="T108" fmla="*/ 136 w 160"/>
              <a:gd name="T109" fmla="*/ 5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0" h="147">
                <a:moveTo>
                  <a:pt x="125" y="77"/>
                </a:moveTo>
                <a:cubicBezTo>
                  <a:pt x="125" y="53"/>
                  <a:pt x="125" y="53"/>
                  <a:pt x="125" y="53"/>
                </a:cubicBezTo>
                <a:cubicBezTo>
                  <a:pt x="126" y="35"/>
                  <a:pt x="113" y="23"/>
                  <a:pt x="103" y="18"/>
                </a:cubicBezTo>
                <a:cubicBezTo>
                  <a:pt x="100" y="17"/>
                  <a:pt x="97" y="16"/>
                  <a:pt x="93" y="15"/>
                </a:cubicBezTo>
                <a:cubicBezTo>
                  <a:pt x="93" y="13"/>
                  <a:pt x="93" y="13"/>
                  <a:pt x="93" y="13"/>
                </a:cubicBezTo>
                <a:cubicBezTo>
                  <a:pt x="93" y="6"/>
                  <a:pt x="87" y="0"/>
                  <a:pt x="80" y="0"/>
                </a:cubicBezTo>
                <a:cubicBezTo>
                  <a:pt x="73" y="0"/>
                  <a:pt x="67" y="6"/>
                  <a:pt x="67" y="13"/>
                </a:cubicBezTo>
                <a:cubicBezTo>
                  <a:pt x="67" y="15"/>
                  <a:pt x="67" y="15"/>
                  <a:pt x="67" y="15"/>
                </a:cubicBezTo>
                <a:cubicBezTo>
                  <a:pt x="64" y="16"/>
                  <a:pt x="61" y="17"/>
                  <a:pt x="58" y="18"/>
                </a:cubicBezTo>
                <a:cubicBezTo>
                  <a:pt x="47" y="24"/>
                  <a:pt x="35" y="36"/>
                  <a:pt x="35" y="53"/>
                </a:cubicBezTo>
                <a:cubicBezTo>
                  <a:pt x="35" y="77"/>
                  <a:pt x="35" y="77"/>
                  <a:pt x="35" y="77"/>
                </a:cubicBezTo>
                <a:cubicBezTo>
                  <a:pt x="35" y="94"/>
                  <a:pt x="29" y="109"/>
                  <a:pt x="17" y="121"/>
                </a:cubicBezTo>
                <a:cubicBezTo>
                  <a:pt x="16" y="121"/>
                  <a:pt x="16" y="123"/>
                  <a:pt x="16" y="123"/>
                </a:cubicBezTo>
                <a:cubicBezTo>
                  <a:pt x="16" y="124"/>
                  <a:pt x="17" y="125"/>
                  <a:pt x="18" y="125"/>
                </a:cubicBezTo>
                <a:cubicBezTo>
                  <a:pt x="44" y="130"/>
                  <a:pt x="44" y="130"/>
                  <a:pt x="44" y="130"/>
                </a:cubicBezTo>
                <a:cubicBezTo>
                  <a:pt x="48" y="130"/>
                  <a:pt x="53" y="131"/>
                  <a:pt x="57" y="132"/>
                </a:cubicBezTo>
                <a:cubicBezTo>
                  <a:pt x="61" y="141"/>
                  <a:pt x="71" y="147"/>
                  <a:pt x="80" y="147"/>
                </a:cubicBezTo>
                <a:cubicBezTo>
                  <a:pt x="90" y="147"/>
                  <a:pt x="100" y="141"/>
                  <a:pt x="104" y="132"/>
                </a:cubicBezTo>
                <a:cubicBezTo>
                  <a:pt x="108" y="131"/>
                  <a:pt x="113" y="130"/>
                  <a:pt x="117" y="130"/>
                </a:cubicBezTo>
                <a:cubicBezTo>
                  <a:pt x="143" y="125"/>
                  <a:pt x="143" y="125"/>
                  <a:pt x="143" y="125"/>
                </a:cubicBezTo>
                <a:cubicBezTo>
                  <a:pt x="144" y="125"/>
                  <a:pt x="144" y="124"/>
                  <a:pt x="145" y="123"/>
                </a:cubicBezTo>
                <a:cubicBezTo>
                  <a:pt x="145" y="123"/>
                  <a:pt x="145" y="121"/>
                  <a:pt x="144" y="121"/>
                </a:cubicBezTo>
                <a:cubicBezTo>
                  <a:pt x="132" y="108"/>
                  <a:pt x="125" y="94"/>
                  <a:pt x="125" y="77"/>
                </a:cubicBezTo>
                <a:close/>
                <a:moveTo>
                  <a:pt x="72" y="13"/>
                </a:moveTo>
                <a:cubicBezTo>
                  <a:pt x="72" y="9"/>
                  <a:pt x="76" y="5"/>
                  <a:pt x="80" y="5"/>
                </a:cubicBezTo>
                <a:cubicBezTo>
                  <a:pt x="84" y="5"/>
                  <a:pt x="88" y="9"/>
                  <a:pt x="88" y="13"/>
                </a:cubicBezTo>
                <a:cubicBezTo>
                  <a:pt x="88" y="14"/>
                  <a:pt x="88" y="14"/>
                  <a:pt x="88" y="14"/>
                </a:cubicBezTo>
                <a:cubicBezTo>
                  <a:pt x="83" y="13"/>
                  <a:pt x="77" y="13"/>
                  <a:pt x="72" y="14"/>
                </a:cubicBezTo>
                <a:lnTo>
                  <a:pt x="72" y="13"/>
                </a:lnTo>
                <a:close/>
                <a:moveTo>
                  <a:pt x="80" y="141"/>
                </a:moveTo>
                <a:cubicBezTo>
                  <a:pt x="74" y="141"/>
                  <a:pt x="67" y="138"/>
                  <a:pt x="63" y="132"/>
                </a:cubicBezTo>
                <a:cubicBezTo>
                  <a:pt x="69" y="133"/>
                  <a:pt x="75" y="133"/>
                  <a:pt x="80" y="133"/>
                </a:cubicBezTo>
                <a:cubicBezTo>
                  <a:pt x="86" y="133"/>
                  <a:pt x="92" y="133"/>
                  <a:pt x="98" y="132"/>
                </a:cubicBezTo>
                <a:cubicBezTo>
                  <a:pt x="94" y="138"/>
                  <a:pt x="87" y="141"/>
                  <a:pt x="80" y="141"/>
                </a:cubicBezTo>
                <a:close/>
                <a:moveTo>
                  <a:pt x="116" y="124"/>
                </a:moveTo>
                <a:cubicBezTo>
                  <a:pt x="111" y="125"/>
                  <a:pt x="107" y="126"/>
                  <a:pt x="102" y="127"/>
                </a:cubicBezTo>
                <a:cubicBezTo>
                  <a:pt x="102" y="127"/>
                  <a:pt x="102" y="127"/>
                  <a:pt x="102" y="127"/>
                </a:cubicBezTo>
                <a:cubicBezTo>
                  <a:pt x="100" y="127"/>
                  <a:pt x="98" y="127"/>
                  <a:pt x="97" y="127"/>
                </a:cubicBezTo>
                <a:cubicBezTo>
                  <a:pt x="96" y="127"/>
                  <a:pt x="96" y="127"/>
                  <a:pt x="96" y="127"/>
                </a:cubicBezTo>
                <a:cubicBezTo>
                  <a:pt x="95" y="127"/>
                  <a:pt x="93" y="128"/>
                  <a:pt x="91" y="128"/>
                </a:cubicBezTo>
                <a:cubicBezTo>
                  <a:pt x="91" y="128"/>
                  <a:pt x="91" y="128"/>
                  <a:pt x="91" y="128"/>
                </a:cubicBezTo>
                <a:cubicBezTo>
                  <a:pt x="89" y="128"/>
                  <a:pt x="88" y="128"/>
                  <a:pt x="86" y="128"/>
                </a:cubicBezTo>
                <a:cubicBezTo>
                  <a:pt x="86" y="128"/>
                  <a:pt x="86" y="128"/>
                  <a:pt x="85" y="128"/>
                </a:cubicBezTo>
                <a:cubicBezTo>
                  <a:pt x="82" y="128"/>
                  <a:pt x="79" y="128"/>
                  <a:pt x="76" y="128"/>
                </a:cubicBezTo>
                <a:cubicBezTo>
                  <a:pt x="75" y="128"/>
                  <a:pt x="75" y="128"/>
                  <a:pt x="75" y="128"/>
                </a:cubicBezTo>
                <a:cubicBezTo>
                  <a:pt x="73" y="128"/>
                  <a:pt x="72" y="128"/>
                  <a:pt x="70" y="128"/>
                </a:cubicBezTo>
                <a:cubicBezTo>
                  <a:pt x="70" y="128"/>
                  <a:pt x="70" y="128"/>
                  <a:pt x="69" y="128"/>
                </a:cubicBezTo>
                <a:cubicBezTo>
                  <a:pt x="68" y="128"/>
                  <a:pt x="66" y="127"/>
                  <a:pt x="65" y="127"/>
                </a:cubicBezTo>
                <a:cubicBezTo>
                  <a:pt x="65" y="127"/>
                  <a:pt x="64" y="127"/>
                  <a:pt x="64" y="127"/>
                </a:cubicBezTo>
                <a:cubicBezTo>
                  <a:pt x="63" y="127"/>
                  <a:pt x="61" y="127"/>
                  <a:pt x="59" y="127"/>
                </a:cubicBezTo>
                <a:cubicBezTo>
                  <a:pt x="59" y="127"/>
                  <a:pt x="59" y="127"/>
                  <a:pt x="59" y="127"/>
                </a:cubicBezTo>
                <a:cubicBezTo>
                  <a:pt x="54" y="126"/>
                  <a:pt x="50" y="125"/>
                  <a:pt x="44" y="124"/>
                </a:cubicBezTo>
                <a:cubicBezTo>
                  <a:pt x="24" y="121"/>
                  <a:pt x="24" y="121"/>
                  <a:pt x="24" y="121"/>
                </a:cubicBezTo>
                <a:cubicBezTo>
                  <a:pt x="35" y="109"/>
                  <a:pt x="40" y="94"/>
                  <a:pt x="40" y="77"/>
                </a:cubicBezTo>
                <a:cubicBezTo>
                  <a:pt x="40" y="53"/>
                  <a:pt x="40" y="53"/>
                  <a:pt x="40" y="53"/>
                </a:cubicBezTo>
                <a:cubicBezTo>
                  <a:pt x="40" y="39"/>
                  <a:pt x="50" y="28"/>
                  <a:pt x="61" y="23"/>
                </a:cubicBezTo>
                <a:cubicBezTo>
                  <a:pt x="64" y="22"/>
                  <a:pt x="67" y="21"/>
                  <a:pt x="70" y="20"/>
                </a:cubicBezTo>
                <a:cubicBezTo>
                  <a:pt x="70" y="20"/>
                  <a:pt x="70" y="20"/>
                  <a:pt x="70" y="20"/>
                </a:cubicBezTo>
                <a:cubicBezTo>
                  <a:pt x="76" y="18"/>
                  <a:pt x="83" y="18"/>
                  <a:pt x="90" y="20"/>
                </a:cubicBezTo>
                <a:cubicBezTo>
                  <a:pt x="90" y="20"/>
                  <a:pt x="90" y="20"/>
                  <a:pt x="90" y="20"/>
                </a:cubicBezTo>
                <a:cubicBezTo>
                  <a:pt x="94" y="20"/>
                  <a:pt x="97" y="21"/>
                  <a:pt x="100" y="23"/>
                </a:cubicBezTo>
                <a:cubicBezTo>
                  <a:pt x="110" y="27"/>
                  <a:pt x="120" y="39"/>
                  <a:pt x="120" y="53"/>
                </a:cubicBezTo>
                <a:cubicBezTo>
                  <a:pt x="120" y="77"/>
                  <a:pt x="120" y="77"/>
                  <a:pt x="120" y="77"/>
                </a:cubicBezTo>
                <a:cubicBezTo>
                  <a:pt x="120" y="93"/>
                  <a:pt x="126" y="108"/>
                  <a:pt x="137" y="121"/>
                </a:cubicBezTo>
                <a:lnTo>
                  <a:pt x="116" y="124"/>
                </a:lnTo>
                <a:close/>
                <a:moveTo>
                  <a:pt x="98" y="34"/>
                </a:moveTo>
                <a:cubicBezTo>
                  <a:pt x="98" y="35"/>
                  <a:pt x="96" y="36"/>
                  <a:pt x="95" y="35"/>
                </a:cubicBezTo>
                <a:cubicBezTo>
                  <a:pt x="86" y="31"/>
                  <a:pt x="75" y="31"/>
                  <a:pt x="66" y="35"/>
                </a:cubicBezTo>
                <a:cubicBezTo>
                  <a:pt x="61" y="37"/>
                  <a:pt x="53" y="44"/>
                  <a:pt x="53" y="53"/>
                </a:cubicBezTo>
                <a:cubicBezTo>
                  <a:pt x="53" y="55"/>
                  <a:pt x="52" y="56"/>
                  <a:pt x="51" y="56"/>
                </a:cubicBezTo>
                <a:cubicBezTo>
                  <a:pt x="51" y="56"/>
                  <a:pt x="51" y="56"/>
                  <a:pt x="51" y="56"/>
                </a:cubicBezTo>
                <a:cubicBezTo>
                  <a:pt x="49" y="56"/>
                  <a:pt x="48" y="55"/>
                  <a:pt x="48" y="53"/>
                </a:cubicBezTo>
                <a:cubicBezTo>
                  <a:pt x="48" y="41"/>
                  <a:pt x="58" y="33"/>
                  <a:pt x="64" y="30"/>
                </a:cubicBezTo>
                <a:cubicBezTo>
                  <a:pt x="74" y="26"/>
                  <a:pt x="87" y="26"/>
                  <a:pt x="97" y="30"/>
                </a:cubicBezTo>
                <a:cubicBezTo>
                  <a:pt x="98" y="31"/>
                  <a:pt x="99" y="32"/>
                  <a:pt x="98" y="34"/>
                </a:cubicBezTo>
                <a:close/>
                <a:moveTo>
                  <a:pt x="13" y="58"/>
                </a:moveTo>
                <a:cubicBezTo>
                  <a:pt x="8" y="63"/>
                  <a:pt x="5" y="69"/>
                  <a:pt x="5" y="76"/>
                </a:cubicBezTo>
                <a:cubicBezTo>
                  <a:pt x="5" y="83"/>
                  <a:pt x="8" y="89"/>
                  <a:pt x="13" y="94"/>
                </a:cubicBezTo>
                <a:cubicBezTo>
                  <a:pt x="14" y="95"/>
                  <a:pt x="14" y="97"/>
                  <a:pt x="13" y="98"/>
                </a:cubicBezTo>
                <a:cubicBezTo>
                  <a:pt x="12" y="98"/>
                  <a:pt x="12" y="99"/>
                  <a:pt x="11" y="99"/>
                </a:cubicBezTo>
                <a:cubicBezTo>
                  <a:pt x="10" y="99"/>
                  <a:pt x="10" y="98"/>
                  <a:pt x="9" y="98"/>
                </a:cubicBezTo>
                <a:cubicBezTo>
                  <a:pt x="3" y="92"/>
                  <a:pt x="0" y="84"/>
                  <a:pt x="0" y="76"/>
                </a:cubicBezTo>
                <a:cubicBezTo>
                  <a:pt x="0" y="68"/>
                  <a:pt x="3" y="60"/>
                  <a:pt x="9" y="54"/>
                </a:cubicBezTo>
                <a:cubicBezTo>
                  <a:pt x="10" y="53"/>
                  <a:pt x="12" y="53"/>
                  <a:pt x="13" y="54"/>
                </a:cubicBezTo>
                <a:cubicBezTo>
                  <a:pt x="14" y="55"/>
                  <a:pt x="14" y="57"/>
                  <a:pt x="13" y="58"/>
                </a:cubicBezTo>
                <a:close/>
                <a:moveTo>
                  <a:pt x="20" y="92"/>
                </a:moveTo>
                <a:cubicBezTo>
                  <a:pt x="11" y="83"/>
                  <a:pt x="11" y="68"/>
                  <a:pt x="20" y="59"/>
                </a:cubicBezTo>
                <a:cubicBezTo>
                  <a:pt x="21" y="58"/>
                  <a:pt x="23" y="58"/>
                  <a:pt x="24" y="59"/>
                </a:cubicBezTo>
                <a:cubicBezTo>
                  <a:pt x="25" y="60"/>
                  <a:pt x="25" y="62"/>
                  <a:pt x="24" y="63"/>
                </a:cubicBezTo>
                <a:cubicBezTo>
                  <a:pt x="17" y="70"/>
                  <a:pt x="17" y="81"/>
                  <a:pt x="24" y="88"/>
                </a:cubicBezTo>
                <a:cubicBezTo>
                  <a:pt x="25" y="89"/>
                  <a:pt x="25" y="91"/>
                  <a:pt x="24" y="92"/>
                </a:cubicBezTo>
                <a:cubicBezTo>
                  <a:pt x="24" y="92"/>
                  <a:pt x="23" y="93"/>
                  <a:pt x="22" y="93"/>
                </a:cubicBezTo>
                <a:cubicBezTo>
                  <a:pt x="21" y="93"/>
                  <a:pt x="21" y="92"/>
                  <a:pt x="20" y="92"/>
                </a:cubicBezTo>
                <a:close/>
                <a:moveTo>
                  <a:pt x="160" y="76"/>
                </a:moveTo>
                <a:cubicBezTo>
                  <a:pt x="160" y="84"/>
                  <a:pt x="157" y="92"/>
                  <a:pt x="151" y="98"/>
                </a:cubicBezTo>
                <a:cubicBezTo>
                  <a:pt x="150" y="98"/>
                  <a:pt x="150" y="99"/>
                  <a:pt x="149" y="99"/>
                </a:cubicBezTo>
                <a:cubicBezTo>
                  <a:pt x="148" y="99"/>
                  <a:pt x="148" y="98"/>
                  <a:pt x="147" y="98"/>
                </a:cubicBezTo>
                <a:cubicBezTo>
                  <a:pt x="146" y="97"/>
                  <a:pt x="146" y="95"/>
                  <a:pt x="147" y="94"/>
                </a:cubicBezTo>
                <a:cubicBezTo>
                  <a:pt x="152" y="89"/>
                  <a:pt x="155" y="83"/>
                  <a:pt x="155" y="76"/>
                </a:cubicBezTo>
                <a:cubicBezTo>
                  <a:pt x="155" y="69"/>
                  <a:pt x="152" y="63"/>
                  <a:pt x="147" y="58"/>
                </a:cubicBezTo>
                <a:cubicBezTo>
                  <a:pt x="146" y="57"/>
                  <a:pt x="146" y="55"/>
                  <a:pt x="147" y="54"/>
                </a:cubicBezTo>
                <a:cubicBezTo>
                  <a:pt x="148" y="53"/>
                  <a:pt x="150" y="53"/>
                  <a:pt x="151" y="54"/>
                </a:cubicBezTo>
                <a:cubicBezTo>
                  <a:pt x="157" y="60"/>
                  <a:pt x="160" y="68"/>
                  <a:pt x="160" y="76"/>
                </a:cubicBezTo>
                <a:close/>
                <a:moveTo>
                  <a:pt x="140" y="59"/>
                </a:moveTo>
                <a:cubicBezTo>
                  <a:pt x="149" y="68"/>
                  <a:pt x="149" y="83"/>
                  <a:pt x="140" y="92"/>
                </a:cubicBezTo>
                <a:cubicBezTo>
                  <a:pt x="139" y="92"/>
                  <a:pt x="139" y="93"/>
                  <a:pt x="138" y="93"/>
                </a:cubicBezTo>
                <a:cubicBezTo>
                  <a:pt x="137" y="93"/>
                  <a:pt x="136" y="92"/>
                  <a:pt x="136" y="92"/>
                </a:cubicBezTo>
                <a:cubicBezTo>
                  <a:pt x="135" y="91"/>
                  <a:pt x="135" y="89"/>
                  <a:pt x="136" y="88"/>
                </a:cubicBezTo>
                <a:cubicBezTo>
                  <a:pt x="143" y="81"/>
                  <a:pt x="143" y="70"/>
                  <a:pt x="136" y="63"/>
                </a:cubicBezTo>
                <a:cubicBezTo>
                  <a:pt x="135" y="62"/>
                  <a:pt x="135" y="60"/>
                  <a:pt x="136" y="59"/>
                </a:cubicBezTo>
                <a:cubicBezTo>
                  <a:pt x="137" y="58"/>
                  <a:pt x="139" y="58"/>
                  <a:pt x="140" y="5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D-DIN" panose="020B0504030202030204" pitchFamily="34" charset="77"/>
              <a:ea typeface="+mn-ea"/>
              <a:cs typeface="+mn-cs"/>
            </a:endParaRPr>
          </a:p>
        </p:txBody>
      </p:sp>
      <p:sp>
        <p:nvSpPr>
          <p:cNvPr id="4" name="TextBox 3">
            <a:extLst>
              <a:ext uri="{FF2B5EF4-FFF2-40B4-BE49-F238E27FC236}">
                <a16:creationId xmlns:a16="http://schemas.microsoft.com/office/drawing/2014/main" id="{E90AE60F-28E5-E0FD-F10A-85157FD687A1}"/>
              </a:ext>
            </a:extLst>
          </p:cNvPr>
          <p:cNvSpPr txBox="1"/>
          <p:nvPr/>
        </p:nvSpPr>
        <p:spPr>
          <a:xfrm rot="-1140000">
            <a:off x="8209702" y="3824517"/>
            <a:ext cx="4001109"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000" b="1" dirty="0">
                <a:solidFill>
                  <a:schemeClr val="bg1"/>
                </a:solidFill>
                <a:latin typeface="Arial"/>
                <a:ea typeface="Open Sans"/>
                <a:cs typeface="Arial"/>
              </a:rPr>
              <a:t>And many more!</a:t>
            </a:r>
            <a:endParaRPr lang="en-GB" sz="3000" b="1" dirty="0">
              <a:solidFill>
                <a:schemeClr val="bg1"/>
              </a:solidFill>
              <a:latin typeface="Arial"/>
              <a:cs typeface="Arial"/>
            </a:endParaRPr>
          </a:p>
        </p:txBody>
      </p:sp>
    </p:spTree>
    <p:extLst>
      <p:ext uri="{BB962C8B-B14F-4D97-AF65-F5344CB8AC3E}">
        <p14:creationId xmlns:p14="http://schemas.microsoft.com/office/powerpoint/2010/main" val="1425290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 calcmode="lin" valueType="num">
                                      <p:cBhvr additive="base">
                                        <p:cTn id="7"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xEl>
                                              <p:pRg st="1" end="1"/>
                                            </p:txEl>
                                          </p:spTgt>
                                        </p:tgtEl>
                                        <p:attrNameLst>
                                          <p:attrName>style.visibility</p:attrName>
                                        </p:attrNameLst>
                                      </p:cBhvr>
                                      <p:to>
                                        <p:strVal val="visible"/>
                                      </p:to>
                                    </p:set>
                                    <p:anim calcmode="lin" valueType="num">
                                      <p:cBhvr additive="base">
                                        <p:cTn id="13" dur="500" fill="hold"/>
                                        <p:tgtEl>
                                          <p:spTgt spid="1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
                                            <p:txEl>
                                              <p:pRg st="2" end="2"/>
                                            </p:txEl>
                                          </p:spTgt>
                                        </p:tgtEl>
                                        <p:attrNameLst>
                                          <p:attrName>style.visibility</p:attrName>
                                        </p:attrNameLst>
                                      </p:cBhvr>
                                      <p:to>
                                        <p:strVal val="visible"/>
                                      </p:to>
                                    </p:set>
                                    <p:anim calcmode="lin" valueType="num">
                                      <p:cBhvr additive="base">
                                        <p:cTn id="19" dur="500" fill="hold"/>
                                        <p:tgtEl>
                                          <p:spTgt spid="1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
                                            <p:txEl>
                                              <p:pRg st="3" end="3"/>
                                            </p:txEl>
                                          </p:spTgt>
                                        </p:tgtEl>
                                        <p:attrNameLst>
                                          <p:attrName>style.visibility</p:attrName>
                                        </p:attrNameLst>
                                      </p:cBhvr>
                                      <p:to>
                                        <p:strVal val="visible"/>
                                      </p:to>
                                    </p:set>
                                    <p:anim calcmode="lin" valueType="num">
                                      <p:cBhvr additive="base">
                                        <p:cTn id="25" dur="500" fill="hold"/>
                                        <p:tgtEl>
                                          <p:spTgt spid="1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
                                            <p:txEl>
                                              <p:pRg st="4" end="4"/>
                                            </p:txEl>
                                          </p:spTgt>
                                        </p:tgtEl>
                                        <p:attrNameLst>
                                          <p:attrName>style.visibility</p:attrName>
                                        </p:attrNameLst>
                                      </p:cBhvr>
                                      <p:to>
                                        <p:strVal val="visible"/>
                                      </p:to>
                                    </p:set>
                                    <p:anim calcmode="lin" valueType="num">
                                      <p:cBhvr additive="base">
                                        <p:cTn id="31" dur="500" fill="hold"/>
                                        <p:tgtEl>
                                          <p:spTgt spid="1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down)">
                                      <p:cBhvr>
                                        <p:cTn id="37" dur="580">
                                          <p:stCondLst>
                                            <p:cond delay="0"/>
                                          </p:stCondLst>
                                        </p:cTn>
                                        <p:tgtEl>
                                          <p:spTgt spid="4"/>
                                        </p:tgtEl>
                                      </p:cBhvr>
                                    </p:animEffect>
                                    <p:anim calcmode="lin" valueType="num">
                                      <p:cBhvr>
                                        <p:cTn id="3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43" dur="26">
                                          <p:stCondLst>
                                            <p:cond delay="650"/>
                                          </p:stCondLst>
                                        </p:cTn>
                                        <p:tgtEl>
                                          <p:spTgt spid="4"/>
                                        </p:tgtEl>
                                      </p:cBhvr>
                                      <p:to x="100000" y="60000"/>
                                    </p:animScale>
                                    <p:animScale>
                                      <p:cBhvr>
                                        <p:cTn id="44" dur="166" decel="50000">
                                          <p:stCondLst>
                                            <p:cond delay="676"/>
                                          </p:stCondLst>
                                        </p:cTn>
                                        <p:tgtEl>
                                          <p:spTgt spid="4"/>
                                        </p:tgtEl>
                                      </p:cBhvr>
                                      <p:to x="100000" y="100000"/>
                                    </p:animScale>
                                    <p:animScale>
                                      <p:cBhvr>
                                        <p:cTn id="45" dur="26">
                                          <p:stCondLst>
                                            <p:cond delay="1312"/>
                                          </p:stCondLst>
                                        </p:cTn>
                                        <p:tgtEl>
                                          <p:spTgt spid="4"/>
                                        </p:tgtEl>
                                      </p:cBhvr>
                                      <p:to x="100000" y="80000"/>
                                    </p:animScale>
                                    <p:animScale>
                                      <p:cBhvr>
                                        <p:cTn id="46" dur="166" decel="50000">
                                          <p:stCondLst>
                                            <p:cond delay="1338"/>
                                          </p:stCondLst>
                                        </p:cTn>
                                        <p:tgtEl>
                                          <p:spTgt spid="4"/>
                                        </p:tgtEl>
                                      </p:cBhvr>
                                      <p:to x="100000" y="100000"/>
                                    </p:animScale>
                                    <p:animScale>
                                      <p:cBhvr>
                                        <p:cTn id="47" dur="26">
                                          <p:stCondLst>
                                            <p:cond delay="1642"/>
                                          </p:stCondLst>
                                        </p:cTn>
                                        <p:tgtEl>
                                          <p:spTgt spid="4"/>
                                        </p:tgtEl>
                                      </p:cBhvr>
                                      <p:to x="100000" y="90000"/>
                                    </p:animScale>
                                    <p:animScale>
                                      <p:cBhvr>
                                        <p:cTn id="48" dur="166" decel="50000">
                                          <p:stCondLst>
                                            <p:cond delay="1668"/>
                                          </p:stCondLst>
                                        </p:cTn>
                                        <p:tgtEl>
                                          <p:spTgt spid="4"/>
                                        </p:tgtEl>
                                      </p:cBhvr>
                                      <p:to x="100000" y="100000"/>
                                    </p:animScale>
                                    <p:animScale>
                                      <p:cBhvr>
                                        <p:cTn id="49" dur="26">
                                          <p:stCondLst>
                                            <p:cond delay="1808"/>
                                          </p:stCondLst>
                                        </p:cTn>
                                        <p:tgtEl>
                                          <p:spTgt spid="4"/>
                                        </p:tgtEl>
                                      </p:cBhvr>
                                      <p:to x="100000" y="95000"/>
                                    </p:animScale>
                                    <p:animScale>
                                      <p:cBhvr>
                                        <p:cTn id="5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030E5D-2717-02BD-8401-308A3E96BC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95EBFD-F537-B4C9-140E-431E7B4A1596}"/>
              </a:ext>
            </a:extLst>
          </p:cNvPr>
          <p:cNvSpPr>
            <a:spLocks noGrp="1"/>
          </p:cNvSpPr>
          <p:nvPr>
            <p:ph type="title"/>
          </p:nvPr>
        </p:nvSpPr>
        <p:spPr>
          <a:xfrm>
            <a:off x="1046923" y="1129932"/>
            <a:ext cx="9728170" cy="778381"/>
          </a:xfrm>
        </p:spPr>
        <p:txBody>
          <a:bodyPr/>
          <a:lstStyle/>
          <a:p>
            <a:r>
              <a:rPr lang="en-GB" b="1"/>
              <a:t>Programme of the day</a:t>
            </a:r>
            <a:endParaRPr lang="en-GB" b="1">
              <a:latin typeface="Arial" panose="020B0604020202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6117804E-29DC-F646-B9C9-A26026D513A0}"/>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sp>
        <p:nvSpPr>
          <p:cNvPr id="3" name="Title 1">
            <a:extLst>
              <a:ext uri="{FF2B5EF4-FFF2-40B4-BE49-F238E27FC236}">
                <a16:creationId xmlns:a16="http://schemas.microsoft.com/office/drawing/2014/main" id="{B3E29796-AB67-D3A6-79B3-EEAF7E78D2C7}"/>
              </a:ext>
            </a:extLst>
          </p:cNvPr>
          <p:cNvSpPr txBox="1">
            <a:spLocks/>
          </p:cNvSpPr>
          <p:nvPr/>
        </p:nvSpPr>
        <p:spPr>
          <a:xfrm>
            <a:off x="3104322" y="1228878"/>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endParaRPr lang="en-US" b="1">
              <a:latin typeface="D-DIN Exp"/>
            </a:endParaRPr>
          </a:p>
        </p:txBody>
      </p:sp>
      <p:sp>
        <p:nvSpPr>
          <p:cNvPr id="4" name="ZoneTexte 5">
            <a:extLst>
              <a:ext uri="{FF2B5EF4-FFF2-40B4-BE49-F238E27FC236}">
                <a16:creationId xmlns:a16="http://schemas.microsoft.com/office/drawing/2014/main" id="{39921007-EB42-56DE-5350-BC423ACB0668}"/>
              </a:ext>
            </a:extLst>
          </p:cNvPr>
          <p:cNvSpPr txBox="1"/>
          <p:nvPr/>
        </p:nvSpPr>
        <p:spPr>
          <a:xfrm>
            <a:off x="590928" y="2272032"/>
            <a:ext cx="10300592" cy="477053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600">
                <a:solidFill>
                  <a:schemeClr val="bg1"/>
                </a:solidFill>
                <a:latin typeface="Arial" panose="020B0604020202020204" pitchFamily="34" charset="0"/>
                <a:ea typeface="Open Sans"/>
                <a:cs typeface="Arial" panose="020B0604020202020204" pitchFamily="34" charset="0"/>
              </a:rPr>
              <a:t>14:30 - 14:50	Welcome and Introduction</a:t>
            </a:r>
            <a:endParaRPr lang="fr-FR" sz="1600" b="1">
              <a:solidFill>
                <a:schemeClr val="bg1"/>
              </a:solidFill>
              <a:latin typeface="Arial" panose="020B0604020202020204" pitchFamily="34" charset="0"/>
              <a:ea typeface="Open Sans"/>
              <a:cs typeface="Arial" panose="020B0604020202020204" pitchFamily="34" charset="0"/>
            </a:endParaRPr>
          </a:p>
          <a:p>
            <a:endParaRPr lang="en-US" sz="1600">
              <a:solidFill>
                <a:schemeClr val="bg1"/>
              </a:solidFill>
              <a:latin typeface="Arial" panose="020B0604020202020204" pitchFamily="34" charset="0"/>
              <a:ea typeface="Open Sans"/>
              <a:cs typeface="Arial" panose="020B0604020202020204" pitchFamily="34" charset="0"/>
            </a:endParaRPr>
          </a:p>
          <a:p>
            <a:r>
              <a:rPr lang="en-US" sz="1600">
                <a:solidFill>
                  <a:schemeClr val="bg1"/>
                </a:solidFill>
                <a:latin typeface="Arial" panose="020B0604020202020204" pitchFamily="34" charset="0"/>
                <a:ea typeface="Open Sans"/>
                <a:cs typeface="Arial" panose="020B0604020202020204" pitchFamily="34" charset="0"/>
              </a:rPr>
              <a:t>14:50 - 15:15	</a:t>
            </a:r>
            <a:r>
              <a:rPr lang="en-US" sz="1600" err="1">
                <a:solidFill>
                  <a:schemeClr val="bg1"/>
                </a:solidFill>
                <a:latin typeface="Arial" panose="020B0604020202020204" pitchFamily="34" charset="0"/>
                <a:ea typeface="Open Sans"/>
                <a:cs typeface="Arial" panose="020B0604020202020204" pitchFamily="34" charset="0"/>
              </a:rPr>
              <a:t>Recognising</a:t>
            </a:r>
            <a:r>
              <a:rPr lang="en-US" sz="1600">
                <a:solidFill>
                  <a:schemeClr val="bg1"/>
                </a:solidFill>
                <a:latin typeface="Arial" panose="020B0604020202020204" pitchFamily="34" charset="0"/>
                <a:ea typeface="Open Sans"/>
                <a:cs typeface="Arial" panose="020B0604020202020204" pitchFamily="34" charset="0"/>
              </a:rPr>
              <a:t> gender-based violence scenarios and the need to intervene</a:t>
            </a:r>
            <a:endParaRPr lang="fr-FR" sz="1600">
              <a:solidFill>
                <a:schemeClr val="bg1"/>
              </a:solidFill>
              <a:latin typeface="Arial" panose="020B0604020202020204" pitchFamily="34" charset="0"/>
              <a:ea typeface="Open Sans"/>
              <a:cs typeface="Arial" panose="020B0604020202020204" pitchFamily="34" charset="0"/>
            </a:endParaRPr>
          </a:p>
          <a:p>
            <a:endParaRPr lang="fr-FR" sz="1600">
              <a:solidFill>
                <a:schemeClr val="bg1"/>
              </a:solidFill>
              <a:latin typeface="Arial" panose="020B0604020202020204" pitchFamily="34" charset="0"/>
              <a:ea typeface="Open Sans"/>
              <a:cs typeface="Arial" panose="020B0604020202020204" pitchFamily="34" charset="0"/>
            </a:endParaRPr>
          </a:p>
          <a:p>
            <a:r>
              <a:rPr lang="fr-FR" sz="1600">
                <a:solidFill>
                  <a:schemeClr val="bg1"/>
                </a:solidFill>
                <a:latin typeface="Arial" panose="020B0604020202020204" pitchFamily="34" charset="0"/>
                <a:ea typeface="Open Sans"/>
                <a:cs typeface="Arial" panose="020B0604020202020204" pitchFamily="34" charset="0"/>
              </a:rPr>
              <a:t>15:15 – 15:25	</a:t>
            </a:r>
            <a:r>
              <a:rPr lang="en-US" sz="1600">
                <a:solidFill>
                  <a:schemeClr val="bg1"/>
                </a:solidFill>
                <a:latin typeface="Arial" panose="020B0604020202020204" pitchFamily="34" charset="0"/>
                <a:ea typeface="Open Sans"/>
                <a:cs typeface="Arial" panose="020B0604020202020204" pitchFamily="34" charset="0"/>
              </a:rPr>
              <a:t>Definition of gender-based violence and overview of its forms </a:t>
            </a:r>
            <a:br>
              <a:rPr lang="fr-FR" sz="1600">
                <a:latin typeface="Arial" panose="020B0604020202020204" pitchFamily="34" charset="0"/>
                <a:ea typeface="Open Sans"/>
                <a:cs typeface="Arial" panose="020B0604020202020204" pitchFamily="34" charset="0"/>
              </a:rPr>
            </a:br>
            <a:endParaRPr lang="fr-FR" sz="1600">
              <a:solidFill>
                <a:schemeClr val="bg1"/>
              </a:solidFill>
              <a:latin typeface="Arial" panose="020B0604020202020204" pitchFamily="34" charset="0"/>
              <a:ea typeface="Open Sans"/>
              <a:cs typeface="Arial" panose="020B0604020202020204" pitchFamily="34" charset="0"/>
            </a:endParaRPr>
          </a:p>
          <a:p>
            <a:r>
              <a:rPr lang="fr-FR" sz="1600">
                <a:solidFill>
                  <a:schemeClr val="bg1"/>
                </a:solidFill>
                <a:latin typeface="Arial" panose="020B0604020202020204" pitchFamily="34" charset="0"/>
                <a:ea typeface="Open Sans"/>
                <a:cs typeface="Arial" panose="020B0604020202020204" pitchFamily="34" charset="0"/>
              </a:rPr>
              <a:t>15:25 – 15:45	</a:t>
            </a:r>
            <a:r>
              <a:rPr lang="en-US" sz="1600">
                <a:solidFill>
                  <a:schemeClr val="bg1"/>
                </a:solidFill>
                <a:latin typeface="Arial" panose="020B0604020202020204" pitchFamily="34" charset="0"/>
                <a:ea typeface="Open Sans"/>
                <a:cs typeface="Arial" panose="020B0604020202020204" pitchFamily="34" charset="0"/>
              </a:rPr>
              <a:t>Definition of active bystander intervention </a:t>
            </a:r>
            <a:endParaRPr lang="fr-FR" sz="1600">
              <a:solidFill>
                <a:schemeClr val="bg1"/>
              </a:solidFill>
              <a:latin typeface="Arial" panose="020B0604020202020204" pitchFamily="34" charset="0"/>
              <a:ea typeface="Open Sans"/>
              <a:cs typeface="Arial" panose="020B0604020202020204" pitchFamily="34" charset="0"/>
            </a:endParaRPr>
          </a:p>
          <a:p>
            <a:endParaRPr lang="fr-FR" sz="1600">
              <a:solidFill>
                <a:schemeClr val="bg1"/>
              </a:solidFill>
              <a:latin typeface="Arial" panose="020B0604020202020204" pitchFamily="34" charset="0"/>
              <a:ea typeface="Open Sans"/>
              <a:cs typeface="Arial" panose="020B0604020202020204" pitchFamily="34" charset="0"/>
            </a:endParaRPr>
          </a:p>
          <a:p>
            <a:r>
              <a:rPr lang="fr-FR" sz="1600">
                <a:solidFill>
                  <a:schemeClr val="bg1"/>
                </a:solidFill>
                <a:latin typeface="Arial" panose="020B0604020202020204" pitchFamily="34" charset="0"/>
                <a:ea typeface="Open Sans"/>
                <a:cs typeface="Arial" panose="020B0604020202020204" pitchFamily="34" charset="0"/>
              </a:rPr>
              <a:t>15:45 – 15:55	Break</a:t>
            </a:r>
            <a:endParaRPr lang="en-GB" sz="1600">
              <a:solidFill>
                <a:schemeClr val="bg1"/>
              </a:solidFill>
              <a:latin typeface="Arial" panose="020B0604020202020204" pitchFamily="34" charset="0"/>
              <a:ea typeface="Open Sans"/>
              <a:cs typeface="Arial" panose="020B0604020202020204" pitchFamily="34" charset="0"/>
            </a:endParaRPr>
          </a:p>
          <a:p>
            <a:endParaRPr lang="fr-FR" sz="1600">
              <a:solidFill>
                <a:schemeClr val="bg1"/>
              </a:solidFill>
              <a:latin typeface="Arial" panose="020B0604020202020204" pitchFamily="34" charset="0"/>
              <a:ea typeface="Open Sans"/>
              <a:cs typeface="Arial" panose="020B0604020202020204" pitchFamily="34" charset="0"/>
            </a:endParaRPr>
          </a:p>
          <a:p>
            <a:r>
              <a:rPr lang="fr-FR" sz="1600">
                <a:solidFill>
                  <a:schemeClr val="bg1"/>
                </a:solidFill>
                <a:latin typeface="Arial" panose="020B0604020202020204" pitchFamily="34" charset="0"/>
                <a:ea typeface="Open Sans"/>
                <a:cs typeface="Arial" panose="020B0604020202020204" pitchFamily="34" charset="0"/>
              </a:rPr>
              <a:t>15:55 – 16:15	Tools for </a:t>
            </a:r>
            <a:r>
              <a:rPr lang="fr-FR" sz="1600" err="1">
                <a:solidFill>
                  <a:schemeClr val="bg1"/>
                </a:solidFill>
                <a:latin typeface="Arial" panose="020B0604020202020204" pitchFamily="34" charset="0"/>
                <a:ea typeface="Open Sans"/>
                <a:cs typeface="Arial" panose="020B0604020202020204" pitchFamily="34" charset="0"/>
              </a:rPr>
              <a:t>bystander</a:t>
            </a:r>
            <a:r>
              <a:rPr lang="fr-FR" sz="1600">
                <a:solidFill>
                  <a:schemeClr val="bg1"/>
                </a:solidFill>
                <a:latin typeface="Arial" panose="020B0604020202020204" pitchFamily="34" charset="0"/>
                <a:ea typeface="Open Sans"/>
                <a:cs typeface="Arial" panose="020B0604020202020204" pitchFamily="34" charset="0"/>
              </a:rPr>
              <a:t> Intervention </a:t>
            </a:r>
          </a:p>
          <a:p>
            <a:endParaRPr lang="fr-FR" sz="1600">
              <a:solidFill>
                <a:schemeClr val="bg1"/>
              </a:solidFill>
              <a:latin typeface="Arial" panose="020B0604020202020204" pitchFamily="34" charset="0"/>
              <a:ea typeface="Open Sans"/>
              <a:cs typeface="Arial" panose="020B0604020202020204" pitchFamily="34" charset="0"/>
            </a:endParaRPr>
          </a:p>
          <a:p>
            <a:r>
              <a:rPr lang="fr-FR" sz="1600">
                <a:solidFill>
                  <a:schemeClr val="bg1"/>
                </a:solidFill>
                <a:latin typeface="Arial" panose="020B0604020202020204" pitchFamily="34" charset="0"/>
                <a:ea typeface="Open Sans"/>
                <a:cs typeface="Arial" panose="020B0604020202020204" pitchFamily="34" charset="0"/>
              </a:rPr>
              <a:t>16:15 – 17:15	</a:t>
            </a:r>
            <a:r>
              <a:rPr lang="fr-FR" sz="1600" err="1">
                <a:solidFill>
                  <a:schemeClr val="bg1"/>
                </a:solidFill>
                <a:latin typeface="Arial" panose="020B0604020202020204" pitchFamily="34" charset="0"/>
                <a:ea typeface="Open Sans"/>
                <a:cs typeface="Arial" panose="020B0604020202020204" pitchFamily="34" charset="0"/>
              </a:rPr>
              <a:t>Role-Playing</a:t>
            </a:r>
            <a:r>
              <a:rPr lang="fr-FR" sz="1600">
                <a:solidFill>
                  <a:schemeClr val="bg1"/>
                </a:solidFill>
                <a:latin typeface="Arial" panose="020B0604020202020204" pitchFamily="34" charset="0"/>
                <a:ea typeface="Open Sans"/>
                <a:cs typeface="Arial" panose="020B0604020202020204" pitchFamily="34" charset="0"/>
              </a:rPr>
              <a:t> </a:t>
            </a:r>
            <a:r>
              <a:rPr lang="fr-FR" sz="1600" err="1">
                <a:solidFill>
                  <a:schemeClr val="bg1"/>
                </a:solidFill>
                <a:latin typeface="Arial" panose="020B0604020202020204" pitchFamily="34" charset="0"/>
                <a:ea typeface="Open Sans"/>
                <a:cs typeface="Arial" panose="020B0604020202020204" pitchFamily="34" charset="0"/>
              </a:rPr>
              <a:t>Exercise</a:t>
            </a:r>
            <a:endParaRPr lang="fr-FR" sz="1600">
              <a:solidFill>
                <a:schemeClr val="bg1"/>
              </a:solidFill>
              <a:latin typeface="Arial" panose="020B0604020202020204" pitchFamily="34" charset="0"/>
              <a:ea typeface="Open Sans"/>
              <a:cs typeface="Arial" panose="020B0604020202020204" pitchFamily="34" charset="0"/>
            </a:endParaRPr>
          </a:p>
          <a:p>
            <a:endParaRPr lang="fr-FR" sz="1600">
              <a:solidFill>
                <a:schemeClr val="bg1"/>
              </a:solidFill>
              <a:latin typeface="Arial" panose="020B0604020202020204" pitchFamily="34" charset="0"/>
              <a:ea typeface="Open Sans"/>
              <a:cs typeface="Arial" panose="020B0604020202020204" pitchFamily="34" charset="0"/>
            </a:endParaRPr>
          </a:p>
          <a:p>
            <a:r>
              <a:rPr lang="fr-FR" sz="1600">
                <a:solidFill>
                  <a:schemeClr val="bg1"/>
                </a:solidFill>
                <a:latin typeface="Arial" panose="020B0604020202020204" pitchFamily="34" charset="0"/>
                <a:ea typeface="Open Sans"/>
                <a:cs typeface="Arial" panose="020B0604020202020204" pitchFamily="34" charset="0"/>
              </a:rPr>
              <a:t>17:15 – 17:30	Wrap up and Evaluation</a:t>
            </a:r>
          </a:p>
          <a:p>
            <a:endParaRPr lang="fr-FR" sz="1600">
              <a:solidFill>
                <a:schemeClr val="bg1"/>
              </a:solidFill>
              <a:latin typeface="Arial" panose="020B0604020202020204" pitchFamily="34" charset="0"/>
              <a:ea typeface="Open Sans"/>
              <a:cs typeface="Arial" panose="020B0604020202020204" pitchFamily="34" charset="0"/>
            </a:endParaRPr>
          </a:p>
          <a:p>
            <a:endParaRPr lang="fr-FR" sz="1600">
              <a:solidFill>
                <a:schemeClr val="bg1"/>
              </a:solidFill>
              <a:latin typeface="Arial" panose="020B0604020202020204" pitchFamily="34" charset="0"/>
              <a:ea typeface="Open Sans"/>
              <a:cs typeface="Arial" panose="020B0604020202020204" pitchFamily="34" charset="0"/>
            </a:endParaRPr>
          </a:p>
          <a:p>
            <a:endParaRPr lang="fr-FR" sz="1600">
              <a:solidFill>
                <a:schemeClr val="bg1"/>
              </a:solidFill>
              <a:latin typeface="Arial" panose="020B0604020202020204" pitchFamily="34" charset="0"/>
              <a:ea typeface="Open Sans"/>
              <a:cs typeface="Arial" panose="020B0604020202020204" pitchFamily="34" charset="0"/>
            </a:endParaRPr>
          </a:p>
          <a:p>
            <a:endParaRPr lang="fr-FR" sz="1600">
              <a:solidFill>
                <a:schemeClr val="bg1"/>
              </a:solidFill>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33691329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87100" y="1129932"/>
            <a:ext cx="10086975" cy="778381"/>
          </a:xfrm>
        </p:spPr>
        <p:txBody>
          <a:bodyPr/>
          <a:lstStyle/>
          <a:p>
            <a:r>
              <a:rPr lang="en-US" sz="4000" b="1"/>
              <a:t>When safe, take action</a:t>
            </a:r>
          </a:p>
        </p:txBody>
      </p:sp>
      <p:sp>
        <p:nvSpPr>
          <p:cNvPr id="19" name="TextBox 11">
            <a:extLst>
              <a:ext uri="{FF2B5EF4-FFF2-40B4-BE49-F238E27FC236}">
                <a16:creationId xmlns:a16="http://schemas.microsoft.com/office/drawing/2014/main" id="{BBE63CCB-EF19-8E4B-8D92-4EF4FE00B7AC}"/>
              </a:ext>
            </a:extLst>
          </p:cNvPr>
          <p:cNvSpPr txBox="1"/>
          <p:nvPr/>
        </p:nvSpPr>
        <p:spPr>
          <a:xfrm>
            <a:off x="2023187" y="2544205"/>
            <a:ext cx="8857787" cy="1056379"/>
          </a:xfrm>
          <a:prstGeom prst="rect">
            <a:avLst/>
          </a:prstGeom>
          <a:noFill/>
        </p:spPr>
        <p:txBody>
          <a:bodyPr wrap="square" lIns="0" rIns="0" rtlCol="0">
            <a:spAutoFit/>
          </a:bodyPr>
          <a:lstStyle/>
          <a:p>
            <a:pPr marL="0" marR="0" lvl="0" indent="0" algn="l" defTabSz="914330" rtl="0" eaLnBrk="1" fontAlgn="auto" latinLnBrk="0" hangingPunct="1">
              <a:lnSpc>
                <a:spcPct val="107000"/>
              </a:lnSpc>
              <a:spcBef>
                <a:spcPts val="0"/>
              </a:spcBef>
              <a:spcAft>
                <a:spcPts val="800"/>
              </a:spcAft>
              <a:buClrTx/>
              <a:buSzTx/>
              <a:buFontTx/>
              <a:buNone/>
              <a:tabLst/>
              <a:defRPr/>
            </a:pPr>
            <a:r>
              <a:rPr kumimoji="0" lang="en-US" sz="2000" b="0" u="none" strike="noStrike" kern="1200" cap="none" spc="0" normalizeH="0" baseline="0" noProof="0" dirty="0">
                <a:ln>
                  <a:noFill/>
                </a:ln>
                <a:solidFill>
                  <a:srgbClr val="FFFFFF"/>
                </a:solidFill>
                <a:effectLst/>
                <a:uLnTx/>
                <a:uFillTx/>
                <a:latin typeface="Arial" panose="020B0604020202020204" pitchFamily="34" charset="0"/>
                <a:ea typeface="Calibri" panose="020F0502020204030204" pitchFamily="34" charset="0"/>
                <a:cs typeface="Arial" panose="020B0604020202020204" pitchFamily="34" charset="0"/>
              </a:rPr>
              <a:t>It is important to determine as a bystander whether there is a safe and reasonable way to intervene, and to act in a way to assist a person whether it is during, or after an incident takes place.</a:t>
            </a:r>
          </a:p>
        </p:txBody>
      </p:sp>
      <p:sp>
        <p:nvSpPr>
          <p:cNvPr id="5" name="Oval 9">
            <a:extLst>
              <a:ext uri="{FF2B5EF4-FFF2-40B4-BE49-F238E27FC236}">
                <a16:creationId xmlns:a16="http://schemas.microsoft.com/office/drawing/2014/main" id="{148DB537-6D2D-73DA-0D47-1660E919931B}"/>
              </a:ext>
            </a:extLst>
          </p:cNvPr>
          <p:cNvSpPr/>
          <p:nvPr/>
        </p:nvSpPr>
        <p:spPr>
          <a:xfrm>
            <a:off x="180719" y="832130"/>
            <a:ext cx="1697813" cy="1600579"/>
          </a:xfrm>
          <a:prstGeom prst="ellipse">
            <a:avLst/>
          </a:prstGeom>
          <a:gradFill>
            <a:gsLst>
              <a:gs pos="100000">
                <a:srgbClr val="5792CE"/>
              </a:gs>
              <a:gs pos="0">
                <a:srgbClr val="AED7BD"/>
              </a:gs>
            </a:gsLst>
            <a:lin ang="7200000" scaled="0"/>
          </a:gradFill>
          <a:ln w="6350">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0" bIns="45720" numCol="1" spcCol="0" rtlCol="0" fromWordArt="0" anchor="t" anchorCtr="0" forceAA="0" compatLnSpc="1">
            <a:prstTxWarp prst="textNoShape">
              <a:avLst/>
            </a:prstTxWarp>
            <a:no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Arial"/>
              <a:cs typeface="Arial"/>
            </a:endParaRPr>
          </a:p>
        </p:txBody>
      </p:sp>
      <p:sp>
        <p:nvSpPr>
          <p:cNvPr id="4" name="Shape 2553">
            <a:extLst>
              <a:ext uri="{FF2B5EF4-FFF2-40B4-BE49-F238E27FC236}">
                <a16:creationId xmlns:a16="http://schemas.microsoft.com/office/drawing/2014/main" id="{4EEA93A2-7F50-DBEB-BEBB-2FAC788A9F52}"/>
              </a:ext>
            </a:extLst>
          </p:cNvPr>
          <p:cNvSpPr/>
          <p:nvPr/>
        </p:nvSpPr>
        <p:spPr>
          <a:xfrm>
            <a:off x="633974" y="1235657"/>
            <a:ext cx="791301" cy="793523"/>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FFFFFF"/>
          </a:solidFill>
          <a:ln w="12700">
            <a:miter lim="400000"/>
          </a:ln>
        </p:spPr>
        <p:txBody>
          <a:bodyPr lIns="14284" tIns="14284" rIns="14284" bIns="14284" anchor="ctr"/>
          <a:lstStyle/>
          <a:p>
            <a:pPr marL="0" marR="0" lvl="0" indent="0" algn="l" defTabSz="171399"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125"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a:ea typeface="Calibri" charset="0"/>
              <a:cs typeface="Arial"/>
              <a:sym typeface="Gill Sans"/>
            </a:endParaRPr>
          </a:p>
        </p:txBody>
      </p:sp>
      <p:sp>
        <p:nvSpPr>
          <p:cNvPr id="6" name="TextBox 5">
            <a:extLst>
              <a:ext uri="{FF2B5EF4-FFF2-40B4-BE49-F238E27FC236}">
                <a16:creationId xmlns:a16="http://schemas.microsoft.com/office/drawing/2014/main" id="{56BAD594-259B-7B7D-92DD-2528F6DC5288}"/>
              </a:ext>
            </a:extLst>
          </p:cNvPr>
          <p:cNvSpPr txBox="1"/>
          <p:nvPr/>
        </p:nvSpPr>
        <p:spPr>
          <a:xfrm>
            <a:off x="1878531" y="3905030"/>
            <a:ext cx="9618143" cy="1494448"/>
          </a:xfrm>
          <a:prstGeom prst="rect">
            <a:avLst/>
          </a:prstGeom>
          <a:noFill/>
        </p:spPr>
        <p:txBody>
          <a:bodyPr wrap="square">
            <a:spAutoFit/>
          </a:bodyPr>
          <a:lstStyle/>
          <a:p>
            <a:pPr lvl="0">
              <a:lnSpc>
                <a:spcPct val="107000"/>
              </a:lnSpc>
              <a:spcAft>
                <a:spcPts val="800"/>
              </a:spcAft>
              <a:defRPr/>
            </a:pPr>
            <a:r>
              <a:rPr lang="en-US" sz="2000" b="1" dirty="0">
                <a:solidFill>
                  <a:schemeClr val="bg1"/>
                </a:solidFill>
                <a:latin typeface="Arial"/>
                <a:cs typeface="Arial"/>
              </a:rPr>
              <a:t>Core principle</a:t>
            </a:r>
            <a:r>
              <a:rPr lang="en-US" sz="2000" dirty="0">
                <a:solidFill>
                  <a:schemeClr val="bg1"/>
                </a:solidFill>
                <a:latin typeface="Arial"/>
                <a:cs typeface="Arial"/>
              </a:rPr>
              <a:t> </a:t>
            </a:r>
          </a:p>
          <a:p>
            <a:pPr lvl="1">
              <a:lnSpc>
                <a:spcPct val="107000"/>
              </a:lnSpc>
              <a:spcAft>
                <a:spcPts val="800"/>
              </a:spcAft>
              <a:defRPr/>
            </a:pPr>
            <a:r>
              <a:rPr lang="en-US" sz="2000" dirty="0">
                <a:solidFill>
                  <a:schemeClr val="bg1"/>
                </a:solidFill>
                <a:latin typeface="Arial"/>
                <a:cs typeface="Arial"/>
              </a:rPr>
              <a:t>Safety assessment is not a reason to avoid intervening — it is a tool for choosing </a:t>
            </a:r>
            <a:r>
              <a:rPr lang="en-US" sz="2000" b="1" i="1" dirty="0">
                <a:solidFill>
                  <a:schemeClr val="bg1"/>
                </a:solidFill>
                <a:latin typeface="Arial"/>
                <a:cs typeface="Arial"/>
              </a:rPr>
              <a:t>how</a:t>
            </a:r>
            <a:r>
              <a:rPr lang="en-US" sz="2000" dirty="0">
                <a:solidFill>
                  <a:schemeClr val="bg1"/>
                </a:solidFill>
                <a:latin typeface="Arial"/>
                <a:cs typeface="Arial"/>
              </a:rPr>
              <a:t> and </a:t>
            </a:r>
            <a:r>
              <a:rPr lang="en-US" sz="2000" b="1" i="1" dirty="0">
                <a:solidFill>
                  <a:schemeClr val="bg1"/>
                </a:solidFill>
                <a:latin typeface="Arial"/>
                <a:cs typeface="Arial"/>
              </a:rPr>
              <a:t>when</a:t>
            </a:r>
            <a:r>
              <a:rPr lang="en-US" sz="2000" dirty="0">
                <a:solidFill>
                  <a:schemeClr val="bg1"/>
                </a:solidFill>
                <a:latin typeface="Arial"/>
                <a:cs typeface="Arial"/>
              </a:rPr>
              <a:t> to intervene. There is almost always something you can do; the question is what form it should take given the conditions.</a:t>
            </a:r>
            <a:endParaRPr kumimoji="0" lang="en-US" sz="2000" b="0" u="none" strike="noStrike" kern="1200" cap="none" spc="0" normalizeH="0" baseline="0" noProof="0" dirty="0">
              <a:ln>
                <a:noFill/>
              </a:ln>
              <a:solidFill>
                <a:schemeClr val="bg1"/>
              </a:solidFill>
              <a:effectLst/>
              <a:uLnTx/>
              <a:uFillTx/>
              <a:latin typeface="Arial"/>
              <a:ea typeface="Calibri" panose="020F0502020204030204" pitchFamily="34" charset="0"/>
              <a:cs typeface="Arial"/>
            </a:endParaRPr>
          </a:p>
        </p:txBody>
      </p:sp>
    </p:spTree>
    <p:extLst>
      <p:ext uri="{BB962C8B-B14F-4D97-AF65-F5344CB8AC3E}">
        <p14:creationId xmlns:p14="http://schemas.microsoft.com/office/powerpoint/2010/main" val="2323775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CE553D-D528-E85E-010E-2812907B03A3}"/>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B65D2916-916F-B170-EC95-20092A4428F7}"/>
              </a:ext>
            </a:extLst>
          </p:cNvPr>
          <p:cNvSpPr txBox="1">
            <a:spLocks/>
          </p:cNvSpPr>
          <p:nvPr/>
        </p:nvSpPr>
        <p:spPr>
          <a:xfrm>
            <a:off x="3104322" y="1228878"/>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endParaRPr lang="en-US" b="1">
              <a:latin typeface="D-DIN Exp"/>
            </a:endParaRPr>
          </a:p>
        </p:txBody>
      </p:sp>
      <p:sp>
        <p:nvSpPr>
          <p:cNvPr id="5" name="Title 4">
            <a:extLst>
              <a:ext uri="{FF2B5EF4-FFF2-40B4-BE49-F238E27FC236}">
                <a16:creationId xmlns:a16="http://schemas.microsoft.com/office/drawing/2014/main" id="{768233C6-A890-5388-30A5-70A7EB390B5E}"/>
              </a:ext>
            </a:extLst>
          </p:cNvPr>
          <p:cNvSpPr>
            <a:spLocks noGrp="1"/>
          </p:cNvSpPr>
          <p:nvPr>
            <p:ph type="title"/>
          </p:nvPr>
        </p:nvSpPr>
        <p:spPr>
          <a:xfrm>
            <a:off x="1052512" y="3150643"/>
            <a:ext cx="10086975" cy="778381"/>
          </a:xfrm>
        </p:spPr>
        <p:txBody>
          <a:bodyPr/>
          <a:lstStyle/>
          <a:p>
            <a:pPr algn="ctr"/>
            <a:r>
              <a:rPr lang="en-US" sz="4000" b="1">
                <a:solidFill>
                  <a:srgbClr val="FFFFFF"/>
                </a:solidFill>
                <a:latin typeface="Arial"/>
                <a:cs typeface="Arial"/>
              </a:rPr>
              <a:t>Break – 10 minutes</a:t>
            </a:r>
            <a:br>
              <a:rPr lang="en-US" sz="4000" b="1" dirty="0">
                <a:latin typeface="Arial" panose="020B0604020202020204" pitchFamily="34" charset="0"/>
                <a:cs typeface="Arial" panose="020B0604020202020204" pitchFamily="34" charset="0"/>
              </a:rPr>
            </a:br>
            <a:br>
              <a:rPr lang="en-US" sz="4000" b="1" dirty="0">
                <a:latin typeface="Arial" panose="020B0604020202020204" pitchFamily="34" charset="0"/>
                <a:cs typeface="Arial" panose="020B0604020202020204" pitchFamily="34" charset="0"/>
              </a:rPr>
            </a:br>
            <a:endParaRPr lang="en-US" sz="3000" b="1">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47967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5025" y="1196097"/>
            <a:ext cx="10086975" cy="778381"/>
          </a:xfrm>
        </p:spPr>
        <p:txBody>
          <a:bodyPr/>
          <a:lstStyle/>
          <a:p>
            <a:r>
              <a:rPr lang="en-US" sz="4000" b="1">
                <a:solidFill>
                  <a:srgbClr val="0F2235"/>
                </a:solidFill>
                <a:latin typeface="Arial"/>
                <a:cs typeface="Arial"/>
              </a:rPr>
              <a:t>The 5D method of bystander intervention</a:t>
            </a:r>
          </a:p>
        </p:txBody>
      </p:sp>
      <p:sp>
        <p:nvSpPr>
          <p:cNvPr id="5" name="Oval 9">
            <a:extLst>
              <a:ext uri="{FF2B5EF4-FFF2-40B4-BE49-F238E27FC236}">
                <a16:creationId xmlns:a16="http://schemas.microsoft.com/office/drawing/2014/main" id="{148DB537-6D2D-73DA-0D47-1660E919931B}"/>
              </a:ext>
            </a:extLst>
          </p:cNvPr>
          <p:cNvSpPr/>
          <p:nvPr/>
        </p:nvSpPr>
        <p:spPr>
          <a:xfrm>
            <a:off x="180719" y="832130"/>
            <a:ext cx="1697813" cy="1600579"/>
          </a:xfrm>
          <a:prstGeom prst="ellipse">
            <a:avLst/>
          </a:prstGeom>
          <a:gradFill>
            <a:gsLst>
              <a:gs pos="100000">
                <a:srgbClr val="5792CE"/>
              </a:gs>
              <a:gs pos="0">
                <a:srgbClr val="AED7BD"/>
              </a:gs>
            </a:gsLst>
            <a:lin ang="7200000" scaled="0"/>
          </a:gradFill>
          <a:ln w="6350">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0" bIns="45720" numCol="1" spcCol="0" rtlCol="0" fromWordArt="0" anchor="t" anchorCtr="0" forceAA="0" compatLnSpc="1">
            <a:prstTxWarp prst="textNoShape">
              <a:avLst/>
            </a:prstTxWarp>
            <a:no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Arial"/>
              <a:cs typeface="Arial"/>
            </a:endParaRPr>
          </a:p>
        </p:txBody>
      </p:sp>
      <p:sp>
        <p:nvSpPr>
          <p:cNvPr id="4" name="Shape 2553">
            <a:extLst>
              <a:ext uri="{FF2B5EF4-FFF2-40B4-BE49-F238E27FC236}">
                <a16:creationId xmlns:a16="http://schemas.microsoft.com/office/drawing/2014/main" id="{4EEA93A2-7F50-DBEB-BEBB-2FAC788A9F52}"/>
              </a:ext>
            </a:extLst>
          </p:cNvPr>
          <p:cNvSpPr/>
          <p:nvPr/>
        </p:nvSpPr>
        <p:spPr>
          <a:xfrm>
            <a:off x="633974" y="1235657"/>
            <a:ext cx="791301" cy="793523"/>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FFFFFF"/>
          </a:solidFill>
          <a:ln w="12700">
            <a:miter lim="400000"/>
          </a:ln>
        </p:spPr>
        <p:txBody>
          <a:bodyPr lIns="14284" tIns="14284" rIns="14284" bIns="14284" anchor="ctr"/>
          <a:lstStyle/>
          <a:p>
            <a:pPr marL="0" marR="0" lvl="0" indent="0" algn="l" defTabSz="171399"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125"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a:ea typeface="Calibri" charset="0"/>
              <a:cs typeface="Arial"/>
              <a:sym typeface="Gill Sans"/>
            </a:endParaRPr>
          </a:p>
        </p:txBody>
      </p:sp>
      <p:pic>
        <p:nvPicPr>
          <p:cNvPr id="1026" name="Picture 2" descr="Hollaback! is working to end harassment with the 5Ds of bystander  intervention – CREDO Mobile Blog">
            <a:extLst>
              <a:ext uri="{FF2B5EF4-FFF2-40B4-BE49-F238E27FC236}">
                <a16:creationId xmlns:a16="http://schemas.microsoft.com/office/drawing/2014/main" id="{0D618058-B2F1-6A9A-9D66-B9C0355AD3E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6315"/>
          <a:stretch/>
        </p:blipFill>
        <p:spPr bwMode="auto">
          <a:xfrm>
            <a:off x="2339379" y="2644575"/>
            <a:ext cx="6777789" cy="2977768"/>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9C7C2ADC-4EC5-C628-CB36-9164BA4D8A52}"/>
              </a:ext>
            </a:extLst>
          </p:cNvPr>
          <p:cNvSpPr txBox="1">
            <a:spLocks/>
          </p:cNvSpPr>
          <p:nvPr/>
        </p:nvSpPr>
        <p:spPr>
          <a:xfrm>
            <a:off x="2339379" y="5514059"/>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marL="0" marR="0" lvl="0" indent="0" algn="l" defTabSz="914318" rtl="0" eaLnBrk="1" fontAlgn="auto" latinLnBrk="0" hangingPunct="1">
              <a:lnSpc>
                <a:spcPct val="90000"/>
              </a:lnSpc>
              <a:spcBef>
                <a:spcPct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cs typeface="Arial"/>
              </a:rPr>
              <a:t>Source: </a:t>
            </a:r>
            <a:r>
              <a:rPr kumimoji="0" lang="en-US" sz="1600" b="0" i="0" u="none" strike="noStrike" kern="1200" cap="none" spc="0" normalizeH="0" baseline="0" noProof="0">
                <a:ln>
                  <a:noFill/>
                </a:ln>
                <a:solidFill>
                  <a:srgbClr val="FFFFFF"/>
                </a:solidFill>
                <a:effectLst/>
                <a:uLnTx/>
                <a:uFillTx/>
                <a:latin typeface="Arial"/>
                <a:cs typeface="Arial"/>
                <a:hlinkClick r:id="rId4"/>
              </a:rPr>
              <a:t>Right to be</a:t>
            </a:r>
            <a:endParaRPr kumimoji="0" lang="LID4096" sz="1600" b="0" i="0" u="none" strike="noStrike" kern="1200" cap="none" spc="0" normalizeH="0" baseline="0" noProof="0">
              <a:ln>
                <a:noFill/>
              </a:ln>
              <a:solidFill>
                <a:srgbClr val="FFFFFF"/>
              </a:solidFill>
              <a:effectLst/>
              <a:uLnTx/>
              <a:uFillTx/>
              <a:latin typeface="Arial"/>
              <a:cs typeface="Arial"/>
            </a:endParaRPr>
          </a:p>
        </p:txBody>
      </p:sp>
    </p:spTree>
    <p:extLst>
      <p:ext uri="{BB962C8B-B14F-4D97-AF65-F5344CB8AC3E}">
        <p14:creationId xmlns:p14="http://schemas.microsoft.com/office/powerpoint/2010/main" val="29377999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089"/>
          <p:cNvSpPr>
            <a:spLocks noEditPoints="1"/>
          </p:cNvSpPr>
          <p:nvPr/>
        </p:nvSpPr>
        <p:spPr bwMode="auto">
          <a:xfrm>
            <a:off x="6733309" y="1110550"/>
            <a:ext cx="546100" cy="495300"/>
          </a:xfrm>
          <a:custGeom>
            <a:avLst/>
            <a:gdLst>
              <a:gd name="T0" fmla="*/ 144 w 160"/>
              <a:gd name="T1" fmla="*/ 52 h 144"/>
              <a:gd name="T2" fmla="*/ 144 w 160"/>
              <a:gd name="T3" fmla="*/ 144 h 144"/>
              <a:gd name="T4" fmla="*/ 0 w 160"/>
              <a:gd name="T5" fmla="*/ 144 h 144"/>
              <a:gd name="T6" fmla="*/ 0 w 160"/>
              <a:gd name="T7" fmla="*/ 0 h 144"/>
              <a:gd name="T8" fmla="*/ 144 w 160"/>
              <a:gd name="T9" fmla="*/ 0 h 144"/>
              <a:gd name="T10" fmla="*/ 144 w 160"/>
              <a:gd name="T11" fmla="*/ 8 h 144"/>
              <a:gd name="T12" fmla="*/ 141 w 160"/>
              <a:gd name="T13" fmla="*/ 11 h 144"/>
              <a:gd name="T14" fmla="*/ 138 w 160"/>
              <a:gd name="T15" fmla="*/ 8 h 144"/>
              <a:gd name="T16" fmla="*/ 138 w 160"/>
              <a:gd name="T17" fmla="*/ 5 h 144"/>
              <a:gd name="T18" fmla="*/ 5 w 160"/>
              <a:gd name="T19" fmla="*/ 5 h 144"/>
              <a:gd name="T20" fmla="*/ 5 w 160"/>
              <a:gd name="T21" fmla="*/ 138 h 144"/>
              <a:gd name="T22" fmla="*/ 138 w 160"/>
              <a:gd name="T23" fmla="*/ 138 h 144"/>
              <a:gd name="T24" fmla="*/ 138 w 160"/>
              <a:gd name="T25" fmla="*/ 52 h 144"/>
              <a:gd name="T26" fmla="*/ 141 w 160"/>
              <a:gd name="T27" fmla="*/ 49 h 144"/>
              <a:gd name="T28" fmla="*/ 144 w 160"/>
              <a:gd name="T29" fmla="*/ 52 h 144"/>
              <a:gd name="T30" fmla="*/ 159 w 160"/>
              <a:gd name="T31" fmla="*/ 12 h 144"/>
              <a:gd name="T32" fmla="*/ 155 w 160"/>
              <a:gd name="T33" fmla="*/ 12 h 144"/>
              <a:gd name="T34" fmla="*/ 73 w 160"/>
              <a:gd name="T35" fmla="*/ 94 h 144"/>
              <a:gd name="T36" fmla="*/ 38 w 160"/>
              <a:gd name="T37" fmla="*/ 58 h 144"/>
              <a:gd name="T38" fmla="*/ 34 w 160"/>
              <a:gd name="T39" fmla="*/ 58 h 144"/>
              <a:gd name="T40" fmla="*/ 34 w 160"/>
              <a:gd name="T41" fmla="*/ 62 h 144"/>
              <a:gd name="T42" fmla="*/ 71 w 160"/>
              <a:gd name="T43" fmla="*/ 100 h 144"/>
              <a:gd name="T44" fmla="*/ 73 w 160"/>
              <a:gd name="T45" fmla="*/ 100 h 144"/>
              <a:gd name="T46" fmla="*/ 75 w 160"/>
              <a:gd name="T47" fmla="*/ 100 h 144"/>
              <a:gd name="T48" fmla="*/ 159 w 160"/>
              <a:gd name="T49" fmla="*/ 15 h 144"/>
              <a:gd name="T50" fmla="*/ 159 w 160"/>
              <a:gd name="T51" fmla="*/ 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0" h="144">
                <a:moveTo>
                  <a:pt x="144" y="52"/>
                </a:moveTo>
                <a:cubicBezTo>
                  <a:pt x="144" y="144"/>
                  <a:pt x="144" y="144"/>
                  <a:pt x="144" y="144"/>
                </a:cubicBezTo>
                <a:cubicBezTo>
                  <a:pt x="0" y="144"/>
                  <a:pt x="0" y="144"/>
                  <a:pt x="0" y="144"/>
                </a:cubicBezTo>
                <a:cubicBezTo>
                  <a:pt x="0" y="0"/>
                  <a:pt x="0" y="0"/>
                  <a:pt x="0" y="0"/>
                </a:cubicBezTo>
                <a:cubicBezTo>
                  <a:pt x="144" y="0"/>
                  <a:pt x="144" y="0"/>
                  <a:pt x="144" y="0"/>
                </a:cubicBezTo>
                <a:cubicBezTo>
                  <a:pt x="144" y="8"/>
                  <a:pt x="144" y="8"/>
                  <a:pt x="144" y="8"/>
                </a:cubicBezTo>
                <a:cubicBezTo>
                  <a:pt x="144" y="10"/>
                  <a:pt x="143" y="11"/>
                  <a:pt x="141" y="11"/>
                </a:cubicBezTo>
                <a:cubicBezTo>
                  <a:pt x="140" y="11"/>
                  <a:pt x="138" y="10"/>
                  <a:pt x="138" y="8"/>
                </a:cubicBezTo>
                <a:cubicBezTo>
                  <a:pt x="138" y="5"/>
                  <a:pt x="138" y="5"/>
                  <a:pt x="138" y="5"/>
                </a:cubicBezTo>
                <a:cubicBezTo>
                  <a:pt x="5" y="5"/>
                  <a:pt x="5" y="5"/>
                  <a:pt x="5" y="5"/>
                </a:cubicBezTo>
                <a:cubicBezTo>
                  <a:pt x="5" y="138"/>
                  <a:pt x="5" y="138"/>
                  <a:pt x="5" y="138"/>
                </a:cubicBezTo>
                <a:cubicBezTo>
                  <a:pt x="138" y="138"/>
                  <a:pt x="138" y="138"/>
                  <a:pt x="138" y="138"/>
                </a:cubicBezTo>
                <a:cubicBezTo>
                  <a:pt x="138" y="52"/>
                  <a:pt x="138" y="52"/>
                  <a:pt x="138" y="52"/>
                </a:cubicBezTo>
                <a:cubicBezTo>
                  <a:pt x="138" y="50"/>
                  <a:pt x="140" y="49"/>
                  <a:pt x="141" y="49"/>
                </a:cubicBezTo>
                <a:cubicBezTo>
                  <a:pt x="143" y="49"/>
                  <a:pt x="144" y="50"/>
                  <a:pt x="144" y="52"/>
                </a:cubicBezTo>
                <a:close/>
                <a:moveTo>
                  <a:pt x="159" y="12"/>
                </a:moveTo>
                <a:cubicBezTo>
                  <a:pt x="158" y="11"/>
                  <a:pt x="156" y="11"/>
                  <a:pt x="155" y="12"/>
                </a:cubicBezTo>
                <a:cubicBezTo>
                  <a:pt x="73" y="94"/>
                  <a:pt x="73" y="94"/>
                  <a:pt x="73" y="94"/>
                </a:cubicBezTo>
                <a:cubicBezTo>
                  <a:pt x="38" y="58"/>
                  <a:pt x="38" y="58"/>
                  <a:pt x="38" y="58"/>
                </a:cubicBezTo>
                <a:cubicBezTo>
                  <a:pt x="37" y="57"/>
                  <a:pt x="35" y="57"/>
                  <a:pt x="34" y="58"/>
                </a:cubicBezTo>
                <a:cubicBezTo>
                  <a:pt x="33" y="59"/>
                  <a:pt x="33" y="61"/>
                  <a:pt x="34" y="62"/>
                </a:cubicBezTo>
                <a:cubicBezTo>
                  <a:pt x="71" y="100"/>
                  <a:pt x="71" y="100"/>
                  <a:pt x="71" y="100"/>
                </a:cubicBezTo>
                <a:cubicBezTo>
                  <a:pt x="72" y="100"/>
                  <a:pt x="73" y="100"/>
                  <a:pt x="73" y="100"/>
                </a:cubicBezTo>
                <a:cubicBezTo>
                  <a:pt x="74" y="100"/>
                  <a:pt x="75" y="100"/>
                  <a:pt x="75" y="100"/>
                </a:cubicBezTo>
                <a:cubicBezTo>
                  <a:pt x="159" y="15"/>
                  <a:pt x="159" y="15"/>
                  <a:pt x="159" y="15"/>
                </a:cubicBezTo>
                <a:cubicBezTo>
                  <a:pt x="160" y="14"/>
                  <a:pt x="160" y="13"/>
                  <a:pt x="159" y="12"/>
                </a:cubicBezTo>
                <a:close/>
              </a:path>
            </a:pathLst>
          </a:custGeom>
          <a:gradFill>
            <a:gsLst>
              <a:gs pos="100000">
                <a:srgbClr val="5792CE"/>
              </a:gs>
              <a:gs pos="0">
                <a:srgbClr val="AED7BD"/>
              </a:gs>
            </a:gsLst>
            <a:lin ang="7200000" scaled="0"/>
          </a:gradFill>
          <a:ln>
            <a:noFill/>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8" name="TextBox 7"/>
          <p:cNvSpPr txBox="1"/>
          <p:nvPr/>
        </p:nvSpPr>
        <p:spPr>
          <a:xfrm>
            <a:off x="7580662" y="1125671"/>
            <a:ext cx="4085750" cy="1015663"/>
          </a:xfrm>
          <a:prstGeom prst="rect">
            <a:avLst/>
          </a:prstGeom>
          <a:noFill/>
        </p:spPr>
        <p:txBody>
          <a:bodyPr wrap="square" lIns="0" tIns="45720" rIns="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Arial" panose="020B0604020202020204" pitchFamily="34" charset="0"/>
                <a:ea typeface="Open Sans" charset="0"/>
                <a:cs typeface="Arial" panose="020B0604020202020204" pitchFamily="34" charset="0"/>
              </a:rPr>
              <a:t>Ignore the person who is harassing and </a:t>
            </a:r>
            <a:r>
              <a:rPr kumimoji="0" lang="en-US" sz="2000" b="1" i="0" u="none" strike="noStrike" kern="1200" cap="none" spc="0" normalizeH="0" baseline="0" noProof="0">
                <a:ln>
                  <a:noFill/>
                </a:ln>
                <a:solidFill>
                  <a:srgbClr val="FFFFFF"/>
                </a:solidFill>
                <a:effectLst/>
                <a:uLnTx/>
                <a:uFillTx/>
                <a:latin typeface="Arial" panose="020B0604020202020204" pitchFamily="34" charset="0"/>
                <a:ea typeface="Open Sans" charset="0"/>
                <a:cs typeface="Arial" panose="020B0604020202020204" pitchFamily="34" charset="0"/>
              </a:rPr>
              <a:t>engage directly with the person who is being harassed. </a:t>
            </a:r>
          </a:p>
        </p:txBody>
      </p:sp>
      <p:sp>
        <p:nvSpPr>
          <p:cNvPr id="20" name="Freeform 1089">
            <a:extLst>
              <a:ext uri="{FF2B5EF4-FFF2-40B4-BE49-F238E27FC236}">
                <a16:creationId xmlns:a16="http://schemas.microsoft.com/office/drawing/2014/main" id="{4A576B2E-5E00-B246-83F6-13AC79BAB4E0}"/>
              </a:ext>
            </a:extLst>
          </p:cNvPr>
          <p:cNvSpPr>
            <a:spLocks noEditPoints="1"/>
          </p:cNvSpPr>
          <p:nvPr/>
        </p:nvSpPr>
        <p:spPr bwMode="auto">
          <a:xfrm>
            <a:off x="6765124" y="2933700"/>
            <a:ext cx="546100" cy="495300"/>
          </a:xfrm>
          <a:custGeom>
            <a:avLst/>
            <a:gdLst>
              <a:gd name="T0" fmla="*/ 144 w 160"/>
              <a:gd name="T1" fmla="*/ 52 h 144"/>
              <a:gd name="T2" fmla="*/ 144 w 160"/>
              <a:gd name="T3" fmla="*/ 144 h 144"/>
              <a:gd name="T4" fmla="*/ 0 w 160"/>
              <a:gd name="T5" fmla="*/ 144 h 144"/>
              <a:gd name="T6" fmla="*/ 0 w 160"/>
              <a:gd name="T7" fmla="*/ 0 h 144"/>
              <a:gd name="T8" fmla="*/ 144 w 160"/>
              <a:gd name="T9" fmla="*/ 0 h 144"/>
              <a:gd name="T10" fmla="*/ 144 w 160"/>
              <a:gd name="T11" fmla="*/ 8 h 144"/>
              <a:gd name="T12" fmla="*/ 141 w 160"/>
              <a:gd name="T13" fmla="*/ 11 h 144"/>
              <a:gd name="T14" fmla="*/ 138 w 160"/>
              <a:gd name="T15" fmla="*/ 8 h 144"/>
              <a:gd name="T16" fmla="*/ 138 w 160"/>
              <a:gd name="T17" fmla="*/ 5 h 144"/>
              <a:gd name="T18" fmla="*/ 5 w 160"/>
              <a:gd name="T19" fmla="*/ 5 h 144"/>
              <a:gd name="T20" fmla="*/ 5 w 160"/>
              <a:gd name="T21" fmla="*/ 138 h 144"/>
              <a:gd name="T22" fmla="*/ 138 w 160"/>
              <a:gd name="T23" fmla="*/ 138 h 144"/>
              <a:gd name="T24" fmla="*/ 138 w 160"/>
              <a:gd name="T25" fmla="*/ 52 h 144"/>
              <a:gd name="T26" fmla="*/ 141 w 160"/>
              <a:gd name="T27" fmla="*/ 49 h 144"/>
              <a:gd name="T28" fmla="*/ 144 w 160"/>
              <a:gd name="T29" fmla="*/ 52 h 144"/>
              <a:gd name="T30" fmla="*/ 159 w 160"/>
              <a:gd name="T31" fmla="*/ 12 h 144"/>
              <a:gd name="T32" fmla="*/ 155 w 160"/>
              <a:gd name="T33" fmla="*/ 12 h 144"/>
              <a:gd name="T34" fmla="*/ 73 w 160"/>
              <a:gd name="T35" fmla="*/ 94 h 144"/>
              <a:gd name="T36" fmla="*/ 38 w 160"/>
              <a:gd name="T37" fmla="*/ 58 h 144"/>
              <a:gd name="T38" fmla="*/ 34 w 160"/>
              <a:gd name="T39" fmla="*/ 58 h 144"/>
              <a:gd name="T40" fmla="*/ 34 w 160"/>
              <a:gd name="T41" fmla="*/ 62 h 144"/>
              <a:gd name="T42" fmla="*/ 71 w 160"/>
              <a:gd name="T43" fmla="*/ 100 h 144"/>
              <a:gd name="T44" fmla="*/ 73 w 160"/>
              <a:gd name="T45" fmla="*/ 100 h 144"/>
              <a:gd name="T46" fmla="*/ 75 w 160"/>
              <a:gd name="T47" fmla="*/ 100 h 144"/>
              <a:gd name="T48" fmla="*/ 159 w 160"/>
              <a:gd name="T49" fmla="*/ 15 h 144"/>
              <a:gd name="T50" fmla="*/ 159 w 160"/>
              <a:gd name="T51" fmla="*/ 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0" h="144">
                <a:moveTo>
                  <a:pt x="144" y="52"/>
                </a:moveTo>
                <a:cubicBezTo>
                  <a:pt x="144" y="144"/>
                  <a:pt x="144" y="144"/>
                  <a:pt x="144" y="144"/>
                </a:cubicBezTo>
                <a:cubicBezTo>
                  <a:pt x="0" y="144"/>
                  <a:pt x="0" y="144"/>
                  <a:pt x="0" y="144"/>
                </a:cubicBezTo>
                <a:cubicBezTo>
                  <a:pt x="0" y="0"/>
                  <a:pt x="0" y="0"/>
                  <a:pt x="0" y="0"/>
                </a:cubicBezTo>
                <a:cubicBezTo>
                  <a:pt x="144" y="0"/>
                  <a:pt x="144" y="0"/>
                  <a:pt x="144" y="0"/>
                </a:cubicBezTo>
                <a:cubicBezTo>
                  <a:pt x="144" y="8"/>
                  <a:pt x="144" y="8"/>
                  <a:pt x="144" y="8"/>
                </a:cubicBezTo>
                <a:cubicBezTo>
                  <a:pt x="144" y="10"/>
                  <a:pt x="143" y="11"/>
                  <a:pt x="141" y="11"/>
                </a:cubicBezTo>
                <a:cubicBezTo>
                  <a:pt x="140" y="11"/>
                  <a:pt x="138" y="10"/>
                  <a:pt x="138" y="8"/>
                </a:cubicBezTo>
                <a:cubicBezTo>
                  <a:pt x="138" y="5"/>
                  <a:pt x="138" y="5"/>
                  <a:pt x="138" y="5"/>
                </a:cubicBezTo>
                <a:cubicBezTo>
                  <a:pt x="5" y="5"/>
                  <a:pt x="5" y="5"/>
                  <a:pt x="5" y="5"/>
                </a:cubicBezTo>
                <a:cubicBezTo>
                  <a:pt x="5" y="138"/>
                  <a:pt x="5" y="138"/>
                  <a:pt x="5" y="138"/>
                </a:cubicBezTo>
                <a:cubicBezTo>
                  <a:pt x="138" y="138"/>
                  <a:pt x="138" y="138"/>
                  <a:pt x="138" y="138"/>
                </a:cubicBezTo>
                <a:cubicBezTo>
                  <a:pt x="138" y="52"/>
                  <a:pt x="138" y="52"/>
                  <a:pt x="138" y="52"/>
                </a:cubicBezTo>
                <a:cubicBezTo>
                  <a:pt x="138" y="50"/>
                  <a:pt x="140" y="49"/>
                  <a:pt x="141" y="49"/>
                </a:cubicBezTo>
                <a:cubicBezTo>
                  <a:pt x="143" y="49"/>
                  <a:pt x="144" y="50"/>
                  <a:pt x="144" y="52"/>
                </a:cubicBezTo>
                <a:close/>
                <a:moveTo>
                  <a:pt x="159" y="12"/>
                </a:moveTo>
                <a:cubicBezTo>
                  <a:pt x="158" y="11"/>
                  <a:pt x="156" y="11"/>
                  <a:pt x="155" y="12"/>
                </a:cubicBezTo>
                <a:cubicBezTo>
                  <a:pt x="73" y="94"/>
                  <a:pt x="73" y="94"/>
                  <a:pt x="73" y="94"/>
                </a:cubicBezTo>
                <a:cubicBezTo>
                  <a:pt x="38" y="58"/>
                  <a:pt x="38" y="58"/>
                  <a:pt x="38" y="58"/>
                </a:cubicBezTo>
                <a:cubicBezTo>
                  <a:pt x="37" y="57"/>
                  <a:pt x="35" y="57"/>
                  <a:pt x="34" y="58"/>
                </a:cubicBezTo>
                <a:cubicBezTo>
                  <a:pt x="33" y="59"/>
                  <a:pt x="33" y="61"/>
                  <a:pt x="34" y="62"/>
                </a:cubicBezTo>
                <a:cubicBezTo>
                  <a:pt x="71" y="100"/>
                  <a:pt x="71" y="100"/>
                  <a:pt x="71" y="100"/>
                </a:cubicBezTo>
                <a:cubicBezTo>
                  <a:pt x="72" y="100"/>
                  <a:pt x="73" y="100"/>
                  <a:pt x="73" y="100"/>
                </a:cubicBezTo>
                <a:cubicBezTo>
                  <a:pt x="74" y="100"/>
                  <a:pt x="75" y="100"/>
                  <a:pt x="75" y="100"/>
                </a:cubicBezTo>
                <a:cubicBezTo>
                  <a:pt x="159" y="15"/>
                  <a:pt x="159" y="15"/>
                  <a:pt x="159" y="15"/>
                </a:cubicBezTo>
                <a:cubicBezTo>
                  <a:pt x="160" y="14"/>
                  <a:pt x="160" y="13"/>
                  <a:pt x="159" y="12"/>
                </a:cubicBezTo>
                <a:close/>
              </a:path>
            </a:pathLst>
          </a:custGeom>
          <a:gradFill>
            <a:gsLst>
              <a:gs pos="100000">
                <a:srgbClr val="5792CE"/>
              </a:gs>
              <a:gs pos="0">
                <a:srgbClr val="AED7BD"/>
              </a:gs>
            </a:gsLst>
            <a:lin ang="7200000" scaled="0"/>
          </a:gradFill>
          <a:ln>
            <a:noFill/>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22" name="TextBox 7">
            <a:extLst>
              <a:ext uri="{FF2B5EF4-FFF2-40B4-BE49-F238E27FC236}">
                <a16:creationId xmlns:a16="http://schemas.microsoft.com/office/drawing/2014/main" id="{65274AD6-2540-C949-9AA0-2FAEA795DA6E}"/>
              </a:ext>
            </a:extLst>
          </p:cNvPr>
          <p:cNvSpPr txBox="1"/>
          <p:nvPr/>
        </p:nvSpPr>
        <p:spPr>
          <a:xfrm>
            <a:off x="7580662" y="2807564"/>
            <a:ext cx="4085750" cy="1323439"/>
          </a:xfrm>
          <a:prstGeom prst="rect">
            <a:avLst/>
          </a:prstGeom>
          <a:noFill/>
        </p:spPr>
        <p:txBody>
          <a:bodyPr wrap="square" lIns="0" rIns="0" rtlCol="0">
            <a:sp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t>Don’t talk about or refer to the harassment that’s happening. Instead, talk about something completely </a:t>
            </a:r>
            <a:r>
              <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t>unrelated</a:t>
            </a: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t>.</a:t>
            </a:r>
          </a:p>
        </p:txBody>
      </p:sp>
      <p:pic>
        <p:nvPicPr>
          <p:cNvPr id="2052" name="Picture 4">
            <a:extLst>
              <a:ext uri="{FF2B5EF4-FFF2-40B4-BE49-F238E27FC236}">
                <a16:creationId xmlns:a16="http://schemas.microsoft.com/office/drawing/2014/main" id="{CF94FA80-65AE-7A39-452E-EF5DD30785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588" y="1232181"/>
            <a:ext cx="5570412" cy="4266935"/>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08FB4DB4-335B-2E50-F548-0B3A341539C2}"/>
              </a:ext>
            </a:extLst>
          </p:cNvPr>
          <p:cNvSpPr txBox="1">
            <a:spLocks/>
          </p:cNvSpPr>
          <p:nvPr/>
        </p:nvSpPr>
        <p:spPr>
          <a:xfrm>
            <a:off x="525588" y="5429831"/>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marL="0" marR="0" lvl="0" indent="0" algn="l" defTabSz="914318" rtl="0" eaLnBrk="1" fontAlgn="auto" latinLnBrk="0" hangingPunct="1">
              <a:lnSpc>
                <a:spcPct val="90000"/>
              </a:lnSpc>
              <a:spcBef>
                <a:spcPct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rPr>
              <a:t>Source: </a:t>
            </a:r>
            <a:r>
              <a:rPr kumimoji="0" lang="en-US" sz="16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hlinkClick r:id="rId4"/>
              </a:rPr>
              <a:t>Right to be</a:t>
            </a:r>
            <a:endParaRPr kumimoji="0" lang="LID4096" sz="16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0" name="TextBox 7">
            <a:extLst>
              <a:ext uri="{FF2B5EF4-FFF2-40B4-BE49-F238E27FC236}">
                <a16:creationId xmlns:a16="http://schemas.microsoft.com/office/drawing/2014/main" id="{624BDF8C-9A56-CB18-BDDD-3B69A8BB0DF9}"/>
              </a:ext>
            </a:extLst>
          </p:cNvPr>
          <p:cNvSpPr txBox="1"/>
          <p:nvPr/>
        </p:nvSpPr>
        <p:spPr>
          <a:xfrm>
            <a:off x="6895752" y="4716667"/>
            <a:ext cx="5009187" cy="954107"/>
          </a:xfrm>
          <a:prstGeom prst="rect">
            <a:avLst/>
          </a:prstGeom>
          <a:noFill/>
        </p:spPr>
        <p:txBody>
          <a:bodyPr wrap="square" lIns="0" rIns="0" rtlCol="0">
            <a:sp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t>Can you think of some examples?</a:t>
            </a:r>
          </a:p>
        </p:txBody>
      </p:sp>
    </p:spTree>
    <p:extLst>
      <p:ext uri="{BB962C8B-B14F-4D97-AF65-F5344CB8AC3E}">
        <p14:creationId xmlns:p14="http://schemas.microsoft.com/office/powerpoint/2010/main" val="29516482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089"/>
          <p:cNvSpPr>
            <a:spLocks noEditPoints="1"/>
          </p:cNvSpPr>
          <p:nvPr/>
        </p:nvSpPr>
        <p:spPr bwMode="auto">
          <a:xfrm>
            <a:off x="6733309" y="1110550"/>
            <a:ext cx="546100" cy="495300"/>
          </a:xfrm>
          <a:custGeom>
            <a:avLst/>
            <a:gdLst>
              <a:gd name="T0" fmla="*/ 144 w 160"/>
              <a:gd name="T1" fmla="*/ 52 h 144"/>
              <a:gd name="T2" fmla="*/ 144 w 160"/>
              <a:gd name="T3" fmla="*/ 144 h 144"/>
              <a:gd name="T4" fmla="*/ 0 w 160"/>
              <a:gd name="T5" fmla="*/ 144 h 144"/>
              <a:gd name="T6" fmla="*/ 0 w 160"/>
              <a:gd name="T7" fmla="*/ 0 h 144"/>
              <a:gd name="T8" fmla="*/ 144 w 160"/>
              <a:gd name="T9" fmla="*/ 0 h 144"/>
              <a:gd name="T10" fmla="*/ 144 w 160"/>
              <a:gd name="T11" fmla="*/ 8 h 144"/>
              <a:gd name="T12" fmla="*/ 141 w 160"/>
              <a:gd name="T13" fmla="*/ 11 h 144"/>
              <a:gd name="T14" fmla="*/ 138 w 160"/>
              <a:gd name="T15" fmla="*/ 8 h 144"/>
              <a:gd name="T16" fmla="*/ 138 w 160"/>
              <a:gd name="T17" fmla="*/ 5 h 144"/>
              <a:gd name="T18" fmla="*/ 5 w 160"/>
              <a:gd name="T19" fmla="*/ 5 h 144"/>
              <a:gd name="T20" fmla="*/ 5 w 160"/>
              <a:gd name="T21" fmla="*/ 138 h 144"/>
              <a:gd name="T22" fmla="*/ 138 w 160"/>
              <a:gd name="T23" fmla="*/ 138 h 144"/>
              <a:gd name="T24" fmla="*/ 138 w 160"/>
              <a:gd name="T25" fmla="*/ 52 h 144"/>
              <a:gd name="T26" fmla="*/ 141 w 160"/>
              <a:gd name="T27" fmla="*/ 49 h 144"/>
              <a:gd name="T28" fmla="*/ 144 w 160"/>
              <a:gd name="T29" fmla="*/ 52 h 144"/>
              <a:gd name="T30" fmla="*/ 159 w 160"/>
              <a:gd name="T31" fmla="*/ 12 h 144"/>
              <a:gd name="T32" fmla="*/ 155 w 160"/>
              <a:gd name="T33" fmla="*/ 12 h 144"/>
              <a:gd name="T34" fmla="*/ 73 w 160"/>
              <a:gd name="T35" fmla="*/ 94 h 144"/>
              <a:gd name="T36" fmla="*/ 38 w 160"/>
              <a:gd name="T37" fmla="*/ 58 h 144"/>
              <a:gd name="T38" fmla="*/ 34 w 160"/>
              <a:gd name="T39" fmla="*/ 58 h 144"/>
              <a:gd name="T40" fmla="*/ 34 w 160"/>
              <a:gd name="T41" fmla="*/ 62 h 144"/>
              <a:gd name="T42" fmla="*/ 71 w 160"/>
              <a:gd name="T43" fmla="*/ 100 h 144"/>
              <a:gd name="T44" fmla="*/ 73 w 160"/>
              <a:gd name="T45" fmla="*/ 100 h 144"/>
              <a:gd name="T46" fmla="*/ 75 w 160"/>
              <a:gd name="T47" fmla="*/ 100 h 144"/>
              <a:gd name="T48" fmla="*/ 159 w 160"/>
              <a:gd name="T49" fmla="*/ 15 h 144"/>
              <a:gd name="T50" fmla="*/ 159 w 160"/>
              <a:gd name="T51" fmla="*/ 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0" h="144">
                <a:moveTo>
                  <a:pt x="144" y="52"/>
                </a:moveTo>
                <a:cubicBezTo>
                  <a:pt x="144" y="144"/>
                  <a:pt x="144" y="144"/>
                  <a:pt x="144" y="144"/>
                </a:cubicBezTo>
                <a:cubicBezTo>
                  <a:pt x="0" y="144"/>
                  <a:pt x="0" y="144"/>
                  <a:pt x="0" y="144"/>
                </a:cubicBezTo>
                <a:cubicBezTo>
                  <a:pt x="0" y="0"/>
                  <a:pt x="0" y="0"/>
                  <a:pt x="0" y="0"/>
                </a:cubicBezTo>
                <a:cubicBezTo>
                  <a:pt x="144" y="0"/>
                  <a:pt x="144" y="0"/>
                  <a:pt x="144" y="0"/>
                </a:cubicBezTo>
                <a:cubicBezTo>
                  <a:pt x="144" y="8"/>
                  <a:pt x="144" y="8"/>
                  <a:pt x="144" y="8"/>
                </a:cubicBezTo>
                <a:cubicBezTo>
                  <a:pt x="144" y="10"/>
                  <a:pt x="143" y="11"/>
                  <a:pt x="141" y="11"/>
                </a:cubicBezTo>
                <a:cubicBezTo>
                  <a:pt x="140" y="11"/>
                  <a:pt x="138" y="10"/>
                  <a:pt x="138" y="8"/>
                </a:cubicBezTo>
                <a:cubicBezTo>
                  <a:pt x="138" y="5"/>
                  <a:pt x="138" y="5"/>
                  <a:pt x="138" y="5"/>
                </a:cubicBezTo>
                <a:cubicBezTo>
                  <a:pt x="5" y="5"/>
                  <a:pt x="5" y="5"/>
                  <a:pt x="5" y="5"/>
                </a:cubicBezTo>
                <a:cubicBezTo>
                  <a:pt x="5" y="138"/>
                  <a:pt x="5" y="138"/>
                  <a:pt x="5" y="138"/>
                </a:cubicBezTo>
                <a:cubicBezTo>
                  <a:pt x="138" y="138"/>
                  <a:pt x="138" y="138"/>
                  <a:pt x="138" y="138"/>
                </a:cubicBezTo>
                <a:cubicBezTo>
                  <a:pt x="138" y="52"/>
                  <a:pt x="138" y="52"/>
                  <a:pt x="138" y="52"/>
                </a:cubicBezTo>
                <a:cubicBezTo>
                  <a:pt x="138" y="50"/>
                  <a:pt x="140" y="49"/>
                  <a:pt x="141" y="49"/>
                </a:cubicBezTo>
                <a:cubicBezTo>
                  <a:pt x="143" y="49"/>
                  <a:pt x="144" y="50"/>
                  <a:pt x="144" y="52"/>
                </a:cubicBezTo>
                <a:close/>
                <a:moveTo>
                  <a:pt x="159" y="12"/>
                </a:moveTo>
                <a:cubicBezTo>
                  <a:pt x="158" y="11"/>
                  <a:pt x="156" y="11"/>
                  <a:pt x="155" y="12"/>
                </a:cubicBezTo>
                <a:cubicBezTo>
                  <a:pt x="73" y="94"/>
                  <a:pt x="73" y="94"/>
                  <a:pt x="73" y="94"/>
                </a:cubicBezTo>
                <a:cubicBezTo>
                  <a:pt x="38" y="58"/>
                  <a:pt x="38" y="58"/>
                  <a:pt x="38" y="58"/>
                </a:cubicBezTo>
                <a:cubicBezTo>
                  <a:pt x="37" y="57"/>
                  <a:pt x="35" y="57"/>
                  <a:pt x="34" y="58"/>
                </a:cubicBezTo>
                <a:cubicBezTo>
                  <a:pt x="33" y="59"/>
                  <a:pt x="33" y="61"/>
                  <a:pt x="34" y="62"/>
                </a:cubicBezTo>
                <a:cubicBezTo>
                  <a:pt x="71" y="100"/>
                  <a:pt x="71" y="100"/>
                  <a:pt x="71" y="100"/>
                </a:cubicBezTo>
                <a:cubicBezTo>
                  <a:pt x="72" y="100"/>
                  <a:pt x="73" y="100"/>
                  <a:pt x="73" y="100"/>
                </a:cubicBezTo>
                <a:cubicBezTo>
                  <a:pt x="74" y="100"/>
                  <a:pt x="75" y="100"/>
                  <a:pt x="75" y="100"/>
                </a:cubicBezTo>
                <a:cubicBezTo>
                  <a:pt x="159" y="15"/>
                  <a:pt x="159" y="15"/>
                  <a:pt x="159" y="15"/>
                </a:cubicBezTo>
                <a:cubicBezTo>
                  <a:pt x="160" y="14"/>
                  <a:pt x="160" y="13"/>
                  <a:pt x="159" y="12"/>
                </a:cubicBezTo>
                <a:close/>
              </a:path>
            </a:pathLst>
          </a:custGeom>
          <a:gradFill>
            <a:gsLst>
              <a:gs pos="100000">
                <a:srgbClr val="5792CE"/>
              </a:gs>
              <a:gs pos="0">
                <a:srgbClr val="AED7BD"/>
              </a:gs>
            </a:gsLst>
            <a:lin ang="7200000" scaled="0"/>
          </a:gradFill>
          <a:ln>
            <a:noFill/>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8" name="TextBox 7"/>
          <p:cNvSpPr txBox="1"/>
          <p:nvPr/>
        </p:nvSpPr>
        <p:spPr>
          <a:xfrm>
            <a:off x="7580662" y="1125671"/>
            <a:ext cx="3259791" cy="707886"/>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Arial" panose="020B0604020202020204" pitchFamily="34" charset="0"/>
                <a:ea typeface="Calibri" panose="020F0502020204030204" pitchFamily="34" charset="0"/>
                <a:cs typeface="Arial" panose="020B0604020202020204" pitchFamily="34" charset="0"/>
              </a:rPr>
              <a:t>Look for a delegate who is ready and willing to help. </a:t>
            </a:r>
          </a:p>
        </p:txBody>
      </p:sp>
      <p:sp>
        <p:nvSpPr>
          <p:cNvPr id="18" name="Rectangle 7">
            <a:extLst>
              <a:ext uri="{FF2B5EF4-FFF2-40B4-BE49-F238E27FC236}">
                <a16:creationId xmlns:a16="http://schemas.microsoft.com/office/drawing/2014/main" id="{1BF52E14-DEF6-8C4E-A5C0-C0B8F9FAB2B9}"/>
              </a:ext>
            </a:extLst>
          </p:cNvPr>
          <p:cNvSpPr>
            <a:spLocks noChangeArrowheads="1"/>
          </p:cNvSpPr>
          <p:nvPr/>
        </p:nvSpPr>
        <p:spPr bwMode="auto">
          <a:xfrm>
            <a:off x="7038174" y="6346661"/>
            <a:ext cx="3672800"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fr-FR" altLang="fr-FR" sz="800" b="0" i="0" u="none" strike="noStrike" kern="1200" cap="none" spc="0" normalizeH="0" baseline="0" noProof="0">
                <a:ln>
                  <a:noFill/>
                </a:ln>
                <a:solidFill>
                  <a:srgbClr val="FFFFFF">
                    <a:lumMod val="75000"/>
                  </a:srgbClr>
                </a:solidFill>
                <a:effectLst/>
                <a:uLnTx/>
                <a:uFillTx/>
                <a:cs typeface="Arial" panose="020B0604020202020204" pitchFamily="34" charset="0"/>
              </a:rPr>
              <a:t>This </a:t>
            </a:r>
            <a:r>
              <a:rPr kumimoji="0" lang="fr-FR" altLang="fr-FR" sz="800" b="0" i="0" u="none" strike="noStrike" kern="1200" cap="none" spc="0" normalizeH="0" baseline="0" noProof="0" err="1">
                <a:ln>
                  <a:noFill/>
                </a:ln>
                <a:solidFill>
                  <a:srgbClr val="FFFFFF">
                    <a:lumMod val="75000"/>
                  </a:srgbClr>
                </a:solidFill>
                <a:effectLst/>
                <a:uLnTx/>
                <a:uFillTx/>
                <a:cs typeface="Arial" panose="020B0604020202020204" pitchFamily="34" charset="0"/>
              </a:rPr>
              <a:t>project</a:t>
            </a:r>
            <a:r>
              <a:rPr kumimoji="0" lang="fr-FR" altLang="fr-FR" sz="800" b="0" i="0" u="none" strike="noStrike" kern="1200" cap="none" spc="0" normalizeH="0" baseline="0" noProof="0">
                <a:ln>
                  <a:noFill/>
                </a:ln>
                <a:solidFill>
                  <a:srgbClr val="FFFFFF">
                    <a:lumMod val="75000"/>
                  </a:srgbClr>
                </a:solidFill>
                <a:effectLst/>
                <a:uLnTx/>
                <a:uFillTx/>
                <a:cs typeface="Arial" panose="020B0604020202020204" pitchFamily="34" charset="0"/>
              </a:rPr>
              <a:t> has </a:t>
            </a:r>
            <a:r>
              <a:rPr kumimoji="0" lang="fr-FR" altLang="fr-FR" sz="800" b="0" i="0" u="none" strike="noStrike" kern="1200" cap="none" spc="0" normalizeH="0" baseline="0" noProof="0" err="1">
                <a:ln>
                  <a:noFill/>
                </a:ln>
                <a:solidFill>
                  <a:srgbClr val="FFFFFF">
                    <a:lumMod val="75000"/>
                  </a:srgbClr>
                </a:solidFill>
                <a:effectLst/>
                <a:uLnTx/>
                <a:uFillTx/>
                <a:cs typeface="Arial" panose="020B0604020202020204" pitchFamily="34" charset="0"/>
              </a:rPr>
              <a:t>received</a:t>
            </a:r>
            <a:r>
              <a:rPr kumimoji="0" lang="fr-FR" altLang="fr-FR" sz="800" b="0" i="0" u="none" strike="noStrike" kern="1200" cap="none" spc="0" normalizeH="0" baseline="0" noProof="0">
                <a:ln>
                  <a:noFill/>
                </a:ln>
                <a:solidFill>
                  <a:srgbClr val="FFFFFF">
                    <a:lumMod val="75000"/>
                  </a:srgbClr>
                </a:solidFill>
                <a:effectLst/>
                <a:uLnTx/>
                <a:uFillTx/>
                <a:cs typeface="Arial" panose="020B0604020202020204" pitchFamily="34" charset="0"/>
              </a:rPr>
              <a:t> </a:t>
            </a:r>
            <a:r>
              <a:rPr kumimoji="0" lang="fr-FR" altLang="fr-FR" sz="800" b="0" i="0" u="none" strike="noStrike" kern="1200" cap="none" spc="0" normalizeH="0" baseline="0" noProof="0" err="1">
                <a:ln>
                  <a:noFill/>
                </a:ln>
                <a:solidFill>
                  <a:srgbClr val="FFFFFF">
                    <a:lumMod val="75000"/>
                  </a:srgbClr>
                </a:solidFill>
                <a:effectLst/>
                <a:uLnTx/>
                <a:uFillTx/>
                <a:cs typeface="Arial" panose="020B0604020202020204" pitchFamily="34" charset="0"/>
              </a:rPr>
              <a:t>funding</a:t>
            </a:r>
            <a:r>
              <a:rPr kumimoji="0" lang="fr-FR" altLang="fr-FR" sz="800" b="0" i="0" u="none" strike="noStrike" kern="1200" cap="none" spc="0" normalizeH="0" baseline="0" noProof="0">
                <a:ln>
                  <a:noFill/>
                </a:ln>
                <a:solidFill>
                  <a:srgbClr val="FFFFFF">
                    <a:lumMod val="75000"/>
                  </a:srgbClr>
                </a:solidFill>
                <a:effectLst/>
                <a:uLnTx/>
                <a:uFillTx/>
                <a:cs typeface="Arial" panose="020B0604020202020204" pitchFamily="34" charset="0"/>
              </a:rPr>
              <a:t> </a:t>
            </a:r>
            <a:r>
              <a:rPr kumimoji="0" lang="fr-FR" altLang="fr-FR" sz="800" b="0" i="0" u="none" strike="noStrike" kern="1200" cap="none" spc="0" normalizeH="0" baseline="0" noProof="0" err="1">
                <a:ln>
                  <a:noFill/>
                </a:ln>
                <a:solidFill>
                  <a:srgbClr val="FFFFFF">
                    <a:lumMod val="75000"/>
                  </a:srgbClr>
                </a:solidFill>
                <a:effectLst/>
                <a:uLnTx/>
                <a:uFillTx/>
                <a:cs typeface="Arial" panose="020B0604020202020204" pitchFamily="34" charset="0"/>
              </a:rPr>
              <a:t>from</a:t>
            </a:r>
            <a:r>
              <a:rPr kumimoji="0" lang="fr-FR" altLang="fr-FR" sz="800" b="0" i="0" u="none" strike="noStrike" kern="1200" cap="none" spc="0" normalizeH="0" baseline="0" noProof="0">
                <a:ln>
                  <a:noFill/>
                </a:ln>
                <a:solidFill>
                  <a:srgbClr val="FFFFFF">
                    <a:lumMod val="75000"/>
                  </a:srgbClr>
                </a:solidFill>
                <a:effectLst/>
                <a:uLnTx/>
                <a:uFillTx/>
                <a:cs typeface="Arial" panose="020B0604020202020204" pitchFamily="34" charset="0"/>
              </a:rPr>
              <a:t> the </a:t>
            </a:r>
            <a:r>
              <a:rPr kumimoji="0" lang="fr-FR" altLang="fr-FR" sz="800" b="0" i="0" u="none" strike="noStrike" kern="1200" cap="none" spc="0" normalizeH="0" baseline="0" noProof="0" err="1">
                <a:ln>
                  <a:noFill/>
                </a:ln>
                <a:solidFill>
                  <a:srgbClr val="FFFFFF">
                    <a:lumMod val="75000"/>
                  </a:srgbClr>
                </a:solidFill>
                <a:effectLst/>
                <a:uLnTx/>
                <a:uFillTx/>
                <a:cs typeface="Arial" panose="020B0604020202020204" pitchFamily="34" charset="0"/>
              </a:rPr>
              <a:t>European</a:t>
            </a:r>
            <a:r>
              <a:rPr kumimoji="0" lang="fr-FR" altLang="fr-FR" sz="800" b="0" i="0" u="none" strike="noStrike" kern="1200" cap="none" spc="0" normalizeH="0" baseline="0" noProof="0">
                <a:ln>
                  <a:noFill/>
                </a:ln>
                <a:solidFill>
                  <a:srgbClr val="FFFFFF">
                    <a:lumMod val="75000"/>
                  </a:srgbClr>
                </a:solidFill>
                <a:effectLst/>
                <a:uLnTx/>
                <a:uFillTx/>
                <a:cs typeface="Arial" panose="020B0604020202020204" pitchFamily="34" charset="0"/>
              </a:rPr>
              <a:t> </a:t>
            </a:r>
            <a:r>
              <a:rPr kumimoji="0" lang="fr-FR" altLang="fr-FR" sz="800" b="0" i="0" u="none" strike="noStrike" kern="1200" cap="none" spc="0" normalizeH="0" baseline="0" noProof="0" err="1">
                <a:ln>
                  <a:noFill/>
                </a:ln>
                <a:solidFill>
                  <a:srgbClr val="FFFFFF">
                    <a:lumMod val="75000"/>
                  </a:srgbClr>
                </a:solidFill>
                <a:effectLst/>
                <a:uLnTx/>
                <a:uFillTx/>
                <a:cs typeface="Arial" panose="020B0604020202020204" pitchFamily="34" charset="0"/>
              </a:rPr>
              <a:t>Union’s</a:t>
            </a:r>
            <a:r>
              <a:rPr kumimoji="0" lang="fr-FR" altLang="fr-FR" sz="800" b="0" i="0" u="none" strike="noStrike" kern="1200" cap="none" spc="0" normalizeH="0" baseline="0" noProof="0">
                <a:ln>
                  <a:noFill/>
                </a:ln>
                <a:solidFill>
                  <a:srgbClr val="FFFFFF">
                    <a:lumMod val="75000"/>
                  </a:srgbClr>
                </a:solidFill>
                <a:effectLst/>
                <a:uLnTx/>
                <a:uFillTx/>
                <a:cs typeface="Arial" panose="020B0604020202020204" pitchFamily="34" charset="0"/>
              </a:rPr>
              <a:t> Horizon 2020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fr-FR" altLang="fr-FR" sz="800" b="0" i="0" u="none" strike="noStrike" kern="1200" cap="none" spc="0" normalizeH="0" baseline="0" noProof="0" err="1">
                <a:ln>
                  <a:noFill/>
                </a:ln>
                <a:solidFill>
                  <a:srgbClr val="FFFFFF">
                    <a:lumMod val="75000"/>
                  </a:srgbClr>
                </a:solidFill>
                <a:effectLst/>
                <a:uLnTx/>
                <a:uFillTx/>
                <a:cs typeface="Arial" panose="020B0604020202020204" pitchFamily="34" charset="0"/>
              </a:rPr>
              <a:t>research</a:t>
            </a:r>
            <a:r>
              <a:rPr kumimoji="0" lang="fr-FR" altLang="fr-FR" sz="800" b="0" i="0" u="none" strike="noStrike" kern="1200" cap="none" spc="0" normalizeH="0" baseline="0" noProof="0">
                <a:ln>
                  <a:noFill/>
                </a:ln>
                <a:solidFill>
                  <a:srgbClr val="FFFFFF">
                    <a:lumMod val="75000"/>
                  </a:srgbClr>
                </a:solidFill>
                <a:effectLst/>
                <a:uLnTx/>
                <a:uFillTx/>
                <a:cs typeface="Arial" panose="020B0604020202020204" pitchFamily="34" charset="0"/>
              </a:rPr>
              <a:t> and innovation  programme </a:t>
            </a:r>
            <a:r>
              <a:rPr kumimoji="0" lang="fr-FR" altLang="fr-FR" sz="800" b="0" i="0" u="none" strike="noStrike" kern="1200" cap="none" spc="0" normalizeH="0" baseline="0" noProof="0" err="1">
                <a:ln>
                  <a:noFill/>
                </a:ln>
                <a:solidFill>
                  <a:srgbClr val="FFFFFF">
                    <a:lumMod val="75000"/>
                  </a:srgbClr>
                </a:solidFill>
                <a:effectLst/>
                <a:uLnTx/>
                <a:uFillTx/>
                <a:cs typeface="Arial" panose="020B0604020202020204" pitchFamily="34" charset="0"/>
              </a:rPr>
              <a:t>under</a:t>
            </a:r>
            <a:r>
              <a:rPr kumimoji="0" lang="fr-FR" altLang="fr-FR" sz="800" b="0" i="0" u="none" strike="noStrike" kern="1200" cap="none" spc="0" normalizeH="0" baseline="0" noProof="0">
                <a:ln>
                  <a:noFill/>
                </a:ln>
                <a:solidFill>
                  <a:srgbClr val="FFFFFF">
                    <a:lumMod val="75000"/>
                  </a:srgbClr>
                </a:solidFill>
                <a:effectLst/>
                <a:uLnTx/>
                <a:uFillTx/>
                <a:cs typeface="Arial" panose="020B0604020202020204" pitchFamily="34" charset="0"/>
              </a:rPr>
              <a:t> </a:t>
            </a:r>
            <a:r>
              <a:rPr kumimoji="0" lang="fr-FR" altLang="fr-FR" sz="800" b="0" i="0" u="none" strike="noStrike" kern="1200" cap="none" spc="0" normalizeH="0" baseline="0" noProof="0" err="1">
                <a:ln>
                  <a:noFill/>
                </a:ln>
                <a:solidFill>
                  <a:srgbClr val="FFFFFF">
                    <a:lumMod val="75000"/>
                  </a:srgbClr>
                </a:solidFill>
                <a:effectLst/>
                <a:uLnTx/>
                <a:uFillTx/>
                <a:cs typeface="Arial" panose="020B0604020202020204" pitchFamily="34" charset="0"/>
              </a:rPr>
              <a:t>grant</a:t>
            </a:r>
            <a:r>
              <a:rPr kumimoji="0" lang="fr-FR" altLang="fr-FR" sz="800" b="0" i="0" u="none" strike="noStrike" kern="1200" cap="none" spc="0" normalizeH="0" baseline="0" noProof="0">
                <a:ln>
                  <a:noFill/>
                </a:ln>
                <a:solidFill>
                  <a:srgbClr val="FFFFFF">
                    <a:lumMod val="75000"/>
                  </a:srgbClr>
                </a:solidFill>
                <a:effectLst/>
                <a:uLnTx/>
                <a:uFillTx/>
                <a:cs typeface="Arial" panose="020B0604020202020204" pitchFamily="34" charset="0"/>
              </a:rPr>
              <a:t> agreement no. 101006261</a:t>
            </a:r>
          </a:p>
        </p:txBody>
      </p:sp>
      <p:pic>
        <p:nvPicPr>
          <p:cNvPr id="19" name="Image 18">
            <a:extLst>
              <a:ext uri="{FF2B5EF4-FFF2-40B4-BE49-F238E27FC236}">
                <a16:creationId xmlns:a16="http://schemas.microsoft.com/office/drawing/2014/main" id="{23D20CEA-A8DA-3447-A5B1-FFC19B3C116F}"/>
              </a:ext>
            </a:extLst>
          </p:cNvPr>
          <p:cNvPicPr>
            <a:picLocks noChangeAspect="1"/>
          </p:cNvPicPr>
          <p:nvPr/>
        </p:nvPicPr>
        <p:blipFill>
          <a:blip r:embed="rId3"/>
          <a:stretch>
            <a:fillRect/>
          </a:stretch>
        </p:blipFill>
        <p:spPr>
          <a:xfrm>
            <a:off x="6757987" y="6422543"/>
            <a:ext cx="280187" cy="186791"/>
          </a:xfrm>
          <a:prstGeom prst="rect">
            <a:avLst/>
          </a:prstGeom>
        </p:spPr>
      </p:pic>
      <p:sp>
        <p:nvSpPr>
          <p:cNvPr id="20" name="Freeform 1089">
            <a:extLst>
              <a:ext uri="{FF2B5EF4-FFF2-40B4-BE49-F238E27FC236}">
                <a16:creationId xmlns:a16="http://schemas.microsoft.com/office/drawing/2014/main" id="{4A576B2E-5E00-B246-83F6-13AC79BAB4E0}"/>
              </a:ext>
            </a:extLst>
          </p:cNvPr>
          <p:cNvSpPr>
            <a:spLocks noEditPoints="1"/>
          </p:cNvSpPr>
          <p:nvPr/>
        </p:nvSpPr>
        <p:spPr bwMode="auto">
          <a:xfrm>
            <a:off x="6765124" y="2273172"/>
            <a:ext cx="546100" cy="495300"/>
          </a:xfrm>
          <a:custGeom>
            <a:avLst/>
            <a:gdLst>
              <a:gd name="T0" fmla="*/ 144 w 160"/>
              <a:gd name="T1" fmla="*/ 52 h 144"/>
              <a:gd name="T2" fmla="*/ 144 w 160"/>
              <a:gd name="T3" fmla="*/ 144 h 144"/>
              <a:gd name="T4" fmla="*/ 0 w 160"/>
              <a:gd name="T5" fmla="*/ 144 h 144"/>
              <a:gd name="T6" fmla="*/ 0 w 160"/>
              <a:gd name="T7" fmla="*/ 0 h 144"/>
              <a:gd name="T8" fmla="*/ 144 w 160"/>
              <a:gd name="T9" fmla="*/ 0 h 144"/>
              <a:gd name="T10" fmla="*/ 144 w 160"/>
              <a:gd name="T11" fmla="*/ 8 h 144"/>
              <a:gd name="T12" fmla="*/ 141 w 160"/>
              <a:gd name="T13" fmla="*/ 11 h 144"/>
              <a:gd name="T14" fmla="*/ 138 w 160"/>
              <a:gd name="T15" fmla="*/ 8 h 144"/>
              <a:gd name="T16" fmla="*/ 138 w 160"/>
              <a:gd name="T17" fmla="*/ 5 h 144"/>
              <a:gd name="T18" fmla="*/ 5 w 160"/>
              <a:gd name="T19" fmla="*/ 5 h 144"/>
              <a:gd name="T20" fmla="*/ 5 w 160"/>
              <a:gd name="T21" fmla="*/ 138 h 144"/>
              <a:gd name="T22" fmla="*/ 138 w 160"/>
              <a:gd name="T23" fmla="*/ 138 h 144"/>
              <a:gd name="T24" fmla="*/ 138 w 160"/>
              <a:gd name="T25" fmla="*/ 52 h 144"/>
              <a:gd name="T26" fmla="*/ 141 w 160"/>
              <a:gd name="T27" fmla="*/ 49 h 144"/>
              <a:gd name="T28" fmla="*/ 144 w 160"/>
              <a:gd name="T29" fmla="*/ 52 h 144"/>
              <a:gd name="T30" fmla="*/ 159 w 160"/>
              <a:gd name="T31" fmla="*/ 12 h 144"/>
              <a:gd name="T32" fmla="*/ 155 w 160"/>
              <a:gd name="T33" fmla="*/ 12 h 144"/>
              <a:gd name="T34" fmla="*/ 73 w 160"/>
              <a:gd name="T35" fmla="*/ 94 h 144"/>
              <a:gd name="T36" fmla="*/ 38 w 160"/>
              <a:gd name="T37" fmla="*/ 58 h 144"/>
              <a:gd name="T38" fmla="*/ 34 w 160"/>
              <a:gd name="T39" fmla="*/ 58 h 144"/>
              <a:gd name="T40" fmla="*/ 34 w 160"/>
              <a:gd name="T41" fmla="*/ 62 h 144"/>
              <a:gd name="T42" fmla="*/ 71 w 160"/>
              <a:gd name="T43" fmla="*/ 100 h 144"/>
              <a:gd name="T44" fmla="*/ 73 w 160"/>
              <a:gd name="T45" fmla="*/ 100 h 144"/>
              <a:gd name="T46" fmla="*/ 75 w 160"/>
              <a:gd name="T47" fmla="*/ 100 h 144"/>
              <a:gd name="T48" fmla="*/ 159 w 160"/>
              <a:gd name="T49" fmla="*/ 15 h 144"/>
              <a:gd name="T50" fmla="*/ 159 w 160"/>
              <a:gd name="T51" fmla="*/ 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0" h="144">
                <a:moveTo>
                  <a:pt x="144" y="52"/>
                </a:moveTo>
                <a:cubicBezTo>
                  <a:pt x="144" y="144"/>
                  <a:pt x="144" y="144"/>
                  <a:pt x="144" y="144"/>
                </a:cubicBezTo>
                <a:cubicBezTo>
                  <a:pt x="0" y="144"/>
                  <a:pt x="0" y="144"/>
                  <a:pt x="0" y="144"/>
                </a:cubicBezTo>
                <a:cubicBezTo>
                  <a:pt x="0" y="0"/>
                  <a:pt x="0" y="0"/>
                  <a:pt x="0" y="0"/>
                </a:cubicBezTo>
                <a:cubicBezTo>
                  <a:pt x="144" y="0"/>
                  <a:pt x="144" y="0"/>
                  <a:pt x="144" y="0"/>
                </a:cubicBezTo>
                <a:cubicBezTo>
                  <a:pt x="144" y="8"/>
                  <a:pt x="144" y="8"/>
                  <a:pt x="144" y="8"/>
                </a:cubicBezTo>
                <a:cubicBezTo>
                  <a:pt x="144" y="10"/>
                  <a:pt x="143" y="11"/>
                  <a:pt x="141" y="11"/>
                </a:cubicBezTo>
                <a:cubicBezTo>
                  <a:pt x="140" y="11"/>
                  <a:pt x="138" y="10"/>
                  <a:pt x="138" y="8"/>
                </a:cubicBezTo>
                <a:cubicBezTo>
                  <a:pt x="138" y="5"/>
                  <a:pt x="138" y="5"/>
                  <a:pt x="138" y="5"/>
                </a:cubicBezTo>
                <a:cubicBezTo>
                  <a:pt x="5" y="5"/>
                  <a:pt x="5" y="5"/>
                  <a:pt x="5" y="5"/>
                </a:cubicBezTo>
                <a:cubicBezTo>
                  <a:pt x="5" y="138"/>
                  <a:pt x="5" y="138"/>
                  <a:pt x="5" y="138"/>
                </a:cubicBezTo>
                <a:cubicBezTo>
                  <a:pt x="138" y="138"/>
                  <a:pt x="138" y="138"/>
                  <a:pt x="138" y="138"/>
                </a:cubicBezTo>
                <a:cubicBezTo>
                  <a:pt x="138" y="52"/>
                  <a:pt x="138" y="52"/>
                  <a:pt x="138" y="52"/>
                </a:cubicBezTo>
                <a:cubicBezTo>
                  <a:pt x="138" y="50"/>
                  <a:pt x="140" y="49"/>
                  <a:pt x="141" y="49"/>
                </a:cubicBezTo>
                <a:cubicBezTo>
                  <a:pt x="143" y="49"/>
                  <a:pt x="144" y="50"/>
                  <a:pt x="144" y="52"/>
                </a:cubicBezTo>
                <a:close/>
                <a:moveTo>
                  <a:pt x="159" y="12"/>
                </a:moveTo>
                <a:cubicBezTo>
                  <a:pt x="158" y="11"/>
                  <a:pt x="156" y="11"/>
                  <a:pt x="155" y="12"/>
                </a:cubicBezTo>
                <a:cubicBezTo>
                  <a:pt x="73" y="94"/>
                  <a:pt x="73" y="94"/>
                  <a:pt x="73" y="94"/>
                </a:cubicBezTo>
                <a:cubicBezTo>
                  <a:pt x="38" y="58"/>
                  <a:pt x="38" y="58"/>
                  <a:pt x="38" y="58"/>
                </a:cubicBezTo>
                <a:cubicBezTo>
                  <a:pt x="37" y="57"/>
                  <a:pt x="35" y="57"/>
                  <a:pt x="34" y="58"/>
                </a:cubicBezTo>
                <a:cubicBezTo>
                  <a:pt x="33" y="59"/>
                  <a:pt x="33" y="61"/>
                  <a:pt x="34" y="62"/>
                </a:cubicBezTo>
                <a:cubicBezTo>
                  <a:pt x="71" y="100"/>
                  <a:pt x="71" y="100"/>
                  <a:pt x="71" y="100"/>
                </a:cubicBezTo>
                <a:cubicBezTo>
                  <a:pt x="72" y="100"/>
                  <a:pt x="73" y="100"/>
                  <a:pt x="73" y="100"/>
                </a:cubicBezTo>
                <a:cubicBezTo>
                  <a:pt x="74" y="100"/>
                  <a:pt x="75" y="100"/>
                  <a:pt x="75" y="100"/>
                </a:cubicBezTo>
                <a:cubicBezTo>
                  <a:pt x="159" y="15"/>
                  <a:pt x="159" y="15"/>
                  <a:pt x="159" y="15"/>
                </a:cubicBezTo>
                <a:cubicBezTo>
                  <a:pt x="160" y="14"/>
                  <a:pt x="160" y="13"/>
                  <a:pt x="159" y="12"/>
                </a:cubicBezTo>
                <a:close/>
              </a:path>
            </a:pathLst>
          </a:custGeom>
          <a:gradFill>
            <a:gsLst>
              <a:gs pos="100000">
                <a:srgbClr val="5792CE"/>
              </a:gs>
              <a:gs pos="0">
                <a:srgbClr val="AED7BD"/>
              </a:gs>
            </a:gsLst>
            <a:lin ang="7200000" scaled="0"/>
          </a:gradFill>
          <a:ln>
            <a:noFill/>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22" name="TextBox 7">
            <a:extLst>
              <a:ext uri="{FF2B5EF4-FFF2-40B4-BE49-F238E27FC236}">
                <a16:creationId xmlns:a16="http://schemas.microsoft.com/office/drawing/2014/main" id="{65274AD6-2540-C949-9AA0-2FAEA795DA6E}"/>
              </a:ext>
            </a:extLst>
          </p:cNvPr>
          <p:cNvSpPr txBox="1"/>
          <p:nvPr/>
        </p:nvSpPr>
        <p:spPr>
          <a:xfrm>
            <a:off x="7580662" y="2119554"/>
            <a:ext cx="2934938" cy="1631216"/>
          </a:xfrm>
          <a:prstGeom prst="rect">
            <a:avLst/>
          </a:prstGeom>
          <a:noFill/>
        </p:spPr>
        <p:txBody>
          <a:bodyPr wrap="square" lIns="0" rIns="0" rtlCol="0">
            <a:sp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Arial" panose="020B0604020202020204" pitchFamily="34" charset="0"/>
                <a:ea typeface="Open Sans" charset="0"/>
                <a:cs typeface="Arial" panose="020B0604020202020204" pitchFamily="34" charset="0"/>
              </a:rPr>
              <a:t>When you delegate someone to help you,  clearly state what you’re witnessing and how you’d like them to help.</a:t>
            </a:r>
          </a:p>
        </p:txBody>
      </p:sp>
      <p:sp>
        <p:nvSpPr>
          <p:cNvPr id="4" name="Title 1">
            <a:extLst>
              <a:ext uri="{FF2B5EF4-FFF2-40B4-BE49-F238E27FC236}">
                <a16:creationId xmlns:a16="http://schemas.microsoft.com/office/drawing/2014/main" id="{08FB4DB4-335B-2E50-F548-0B3A341539C2}"/>
              </a:ext>
            </a:extLst>
          </p:cNvPr>
          <p:cNvSpPr txBox="1">
            <a:spLocks/>
          </p:cNvSpPr>
          <p:nvPr/>
        </p:nvSpPr>
        <p:spPr>
          <a:xfrm>
            <a:off x="525588" y="5429831"/>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marL="0" marR="0" lvl="0" indent="0" algn="l" defTabSz="914318" rtl="0" eaLnBrk="1" fontAlgn="auto" latinLnBrk="0" hangingPunct="1">
              <a:lnSpc>
                <a:spcPct val="90000"/>
              </a:lnSpc>
              <a:spcBef>
                <a:spcPct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rPr>
              <a:t>Source: </a:t>
            </a:r>
            <a:r>
              <a:rPr kumimoji="0" lang="en-US" sz="16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hlinkClick r:id="rId4"/>
              </a:rPr>
              <a:t>Right to be</a:t>
            </a:r>
            <a:endParaRPr kumimoji="0" lang="LID4096" sz="16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0" name="TextBox 7">
            <a:extLst>
              <a:ext uri="{FF2B5EF4-FFF2-40B4-BE49-F238E27FC236}">
                <a16:creationId xmlns:a16="http://schemas.microsoft.com/office/drawing/2014/main" id="{624BDF8C-9A56-CB18-BDDD-3B69A8BB0DF9}"/>
              </a:ext>
            </a:extLst>
          </p:cNvPr>
          <p:cNvSpPr txBox="1"/>
          <p:nvPr/>
        </p:nvSpPr>
        <p:spPr>
          <a:xfrm>
            <a:off x="7580662" y="4239614"/>
            <a:ext cx="3587551" cy="1569660"/>
          </a:xfrm>
          <a:prstGeom prst="rect">
            <a:avLst/>
          </a:prstGeom>
          <a:noFill/>
        </p:spPr>
        <p:txBody>
          <a:bodyPr wrap="square" lIns="0" rIns="0" rtlCol="0">
            <a:sp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t>Can you think of some examples of what you would say to a Delegate?</a:t>
            </a:r>
          </a:p>
        </p:txBody>
      </p:sp>
      <p:pic>
        <p:nvPicPr>
          <p:cNvPr id="4098" name="Picture 2">
            <a:extLst>
              <a:ext uri="{FF2B5EF4-FFF2-40B4-BE49-F238E27FC236}">
                <a16:creationId xmlns:a16="http://schemas.microsoft.com/office/drawing/2014/main" id="{DD493C29-3453-B48E-BB75-CE948B8545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588" y="1129472"/>
            <a:ext cx="5570412" cy="43003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60031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089"/>
          <p:cNvSpPr>
            <a:spLocks noEditPoints="1"/>
          </p:cNvSpPr>
          <p:nvPr/>
        </p:nvSpPr>
        <p:spPr bwMode="auto">
          <a:xfrm>
            <a:off x="6733309" y="1110550"/>
            <a:ext cx="546100" cy="495300"/>
          </a:xfrm>
          <a:custGeom>
            <a:avLst/>
            <a:gdLst>
              <a:gd name="T0" fmla="*/ 144 w 160"/>
              <a:gd name="T1" fmla="*/ 52 h 144"/>
              <a:gd name="T2" fmla="*/ 144 w 160"/>
              <a:gd name="T3" fmla="*/ 144 h 144"/>
              <a:gd name="T4" fmla="*/ 0 w 160"/>
              <a:gd name="T5" fmla="*/ 144 h 144"/>
              <a:gd name="T6" fmla="*/ 0 w 160"/>
              <a:gd name="T7" fmla="*/ 0 h 144"/>
              <a:gd name="T8" fmla="*/ 144 w 160"/>
              <a:gd name="T9" fmla="*/ 0 h 144"/>
              <a:gd name="T10" fmla="*/ 144 w 160"/>
              <a:gd name="T11" fmla="*/ 8 h 144"/>
              <a:gd name="T12" fmla="*/ 141 w 160"/>
              <a:gd name="T13" fmla="*/ 11 h 144"/>
              <a:gd name="T14" fmla="*/ 138 w 160"/>
              <a:gd name="T15" fmla="*/ 8 h 144"/>
              <a:gd name="T16" fmla="*/ 138 w 160"/>
              <a:gd name="T17" fmla="*/ 5 h 144"/>
              <a:gd name="T18" fmla="*/ 5 w 160"/>
              <a:gd name="T19" fmla="*/ 5 h 144"/>
              <a:gd name="T20" fmla="*/ 5 w 160"/>
              <a:gd name="T21" fmla="*/ 138 h 144"/>
              <a:gd name="T22" fmla="*/ 138 w 160"/>
              <a:gd name="T23" fmla="*/ 138 h 144"/>
              <a:gd name="T24" fmla="*/ 138 w 160"/>
              <a:gd name="T25" fmla="*/ 52 h 144"/>
              <a:gd name="T26" fmla="*/ 141 w 160"/>
              <a:gd name="T27" fmla="*/ 49 h 144"/>
              <a:gd name="T28" fmla="*/ 144 w 160"/>
              <a:gd name="T29" fmla="*/ 52 h 144"/>
              <a:gd name="T30" fmla="*/ 159 w 160"/>
              <a:gd name="T31" fmla="*/ 12 h 144"/>
              <a:gd name="T32" fmla="*/ 155 w 160"/>
              <a:gd name="T33" fmla="*/ 12 h 144"/>
              <a:gd name="T34" fmla="*/ 73 w 160"/>
              <a:gd name="T35" fmla="*/ 94 h 144"/>
              <a:gd name="T36" fmla="*/ 38 w 160"/>
              <a:gd name="T37" fmla="*/ 58 h 144"/>
              <a:gd name="T38" fmla="*/ 34 w 160"/>
              <a:gd name="T39" fmla="*/ 58 h 144"/>
              <a:gd name="T40" fmla="*/ 34 w 160"/>
              <a:gd name="T41" fmla="*/ 62 h 144"/>
              <a:gd name="T42" fmla="*/ 71 w 160"/>
              <a:gd name="T43" fmla="*/ 100 h 144"/>
              <a:gd name="T44" fmla="*/ 73 w 160"/>
              <a:gd name="T45" fmla="*/ 100 h 144"/>
              <a:gd name="T46" fmla="*/ 75 w 160"/>
              <a:gd name="T47" fmla="*/ 100 h 144"/>
              <a:gd name="T48" fmla="*/ 159 w 160"/>
              <a:gd name="T49" fmla="*/ 15 h 144"/>
              <a:gd name="T50" fmla="*/ 159 w 160"/>
              <a:gd name="T51" fmla="*/ 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0" h="144">
                <a:moveTo>
                  <a:pt x="144" y="52"/>
                </a:moveTo>
                <a:cubicBezTo>
                  <a:pt x="144" y="144"/>
                  <a:pt x="144" y="144"/>
                  <a:pt x="144" y="144"/>
                </a:cubicBezTo>
                <a:cubicBezTo>
                  <a:pt x="0" y="144"/>
                  <a:pt x="0" y="144"/>
                  <a:pt x="0" y="144"/>
                </a:cubicBezTo>
                <a:cubicBezTo>
                  <a:pt x="0" y="0"/>
                  <a:pt x="0" y="0"/>
                  <a:pt x="0" y="0"/>
                </a:cubicBezTo>
                <a:cubicBezTo>
                  <a:pt x="144" y="0"/>
                  <a:pt x="144" y="0"/>
                  <a:pt x="144" y="0"/>
                </a:cubicBezTo>
                <a:cubicBezTo>
                  <a:pt x="144" y="8"/>
                  <a:pt x="144" y="8"/>
                  <a:pt x="144" y="8"/>
                </a:cubicBezTo>
                <a:cubicBezTo>
                  <a:pt x="144" y="10"/>
                  <a:pt x="143" y="11"/>
                  <a:pt x="141" y="11"/>
                </a:cubicBezTo>
                <a:cubicBezTo>
                  <a:pt x="140" y="11"/>
                  <a:pt x="138" y="10"/>
                  <a:pt x="138" y="8"/>
                </a:cubicBezTo>
                <a:cubicBezTo>
                  <a:pt x="138" y="5"/>
                  <a:pt x="138" y="5"/>
                  <a:pt x="138" y="5"/>
                </a:cubicBezTo>
                <a:cubicBezTo>
                  <a:pt x="5" y="5"/>
                  <a:pt x="5" y="5"/>
                  <a:pt x="5" y="5"/>
                </a:cubicBezTo>
                <a:cubicBezTo>
                  <a:pt x="5" y="138"/>
                  <a:pt x="5" y="138"/>
                  <a:pt x="5" y="138"/>
                </a:cubicBezTo>
                <a:cubicBezTo>
                  <a:pt x="138" y="138"/>
                  <a:pt x="138" y="138"/>
                  <a:pt x="138" y="138"/>
                </a:cubicBezTo>
                <a:cubicBezTo>
                  <a:pt x="138" y="52"/>
                  <a:pt x="138" y="52"/>
                  <a:pt x="138" y="52"/>
                </a:cubicBezTo>
                <a:cubicBezTo>
                  <a:pt x="138" y="50"/>
                  <a:pt x="140" y="49"/>
                  <a:pt x="141" y="49"/>
                </a:cubicBezTo>
                <a:cubicBezTo>
                  <a:pt x="143" y="49"/>
                  <a:pt x="144" y="50"/>
                  <a:pt x="144" y="52"/>
                </a:cubicBezTo>
                <a:close/>
                <a:moveTo>
                  <a:pt x="159" y="12"/>
                </a:moveTo>
                <a:cubicBezTo>
                  <a:pt x="158" y="11"/>
                  <a:pt x="156" y="11"/>
                  <a:pt x="155" y="12"/>
                </a:cubicBezTo>
                <a:cubicBezTo>
                  <a:pt x="73" y="94"/>
                  <a:pt x="73" y="94"/>
                  <a:pt x="73" y="94"/>
                </a:cubicBezTo>
                <a:cubicBezTo>
                  <a:pt x="38" y="58"/>
                  <a:pt x="38" y="58"/>
                  <a:pt x="38" y="58"/>
                </a:cubicBezTo>
                <a:cubicBezTo>
                  <a:pt x="37" y="57"/>
                  <a:pt x="35" y="57"/>
                  <a:pt x="34" y="58"/>
                </a:cubicBezTo>
                <a:cubicBezTo>
                  <a:pt x="33" y="59"/>
                  <a:pt x="33" y="61"/>
                  <a:pt x="34" y="62"/>
                </a:cubicBezTo>
                <a:cubicBezTo>
                  <a:pt x="71" y="100"/>
                  <a:pt x="71" y="100"/>
                  <a:pt x="71" y="100"/>
                </a:cubicBezTo>
                <a:cubicBezTo>
                  <a:pt x="72" y="100"/>
                  <a:pt x="73" y="100"/>
                  <a:pt x="73" y="100"/>
                </a:cubicBezTo>
                <a:cubicBezTo>
                  <a:pt x="74" y="100"/>
                  <a:pt x="75" y="100"/>
                  <a:pt x="75" y="100"/>
                </a:cubicBezTo>
                <a:cubicBezTo>
                  <a:pt x="159" y="15"/>
                  <a:pt x="159" y="15"/>
                  <a:pt x="159" y="15"/>
                </a:cubicBezTo>
                <a:cubicBezTo>
                  <a:pt x="160" y="14"/>
                  <a:pt x="160" y="13"/>
                  <a:pt x="159" y="12"/>
                </a:cubicBezTo>
                <a:close/>
              </a:path>
            </a:pathLst>
          </a:custGeom>
          <a:gradFill>
            <a:gsLst>
              <a:gs pos="100000">
                <a:srgbClr val="5792CE"/>
              </a:gs>
              <a:gs pos="0">
                <a:srgbClr val="AED7BD"/>
              </a:gs>
            </a:gsLst>
            <a:lin ang="7200000" scaled="0"/>
          </a:gradFill>
          <a:ln>
            <a:noFill/>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8" name="TextBox 7"/>
          <p:cNvSpPr txBox="1"/>
          <p:nvPr/>
        </p:nvSpPr>
        <p:spPr>
          <a:xfrm>
            <a:off x="7580662" y="1015374"/>
            <a:ext cx="3903766" cy="1323439"/>
          </a:xfrm>
          <a:prstGeom prst="rect">
            <a:avLst/>
          </a:prstGeom>
          <a:noFill/>
        </p:spPr>
        <p:txBody>
          <a:bodyPr wrap="square" lIns="0" tIns="45720" rIns="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t>Assess the situation. Is anyone helping the person being harassed? If not, use another of the 5Ds. </a:t>
            </a:r>
          </a:p>
        </p:txBody>
      </p:sp>
      <p:sp>
        <p:nvSpPr>
          <p:cNvPr id="20" name="Freeform 1089">
            <a:extLst>
              <a:ext uri="{FF2B5EF4-FFF2-40B4-BE49-F238E27FC236}">
                <a16:creationId xmlns:a16="http://schemas.microsoft.com/office/drawing/2014/main" id="{4A576B2E-5E00-B246-83F6-13AC79BAB4E0}"/>
              </a:ext>
            </a:extLst>
          </p:cNvPr>
          <p:cNvSpPr>
            <a:spLocks noEditPoints="1"/>
          </p:cNvSpPr>
          <p:nvPr/>
        </p:nvSpPr>
        <p:spPr bwMode="auto">
          <a:xfrm>
            <a:off x="6708946" y="2868210"/>
            <a:ext cx="546100" cy="495300"/>
          </a:xfrm>
          <a:custGeom>
            <a:avLst/>
            <a:gdLst>
              <a:gd name="T0" fmla="*/ 144 w 160"/>
              <a:gd name="T1" fmla="*/ 52 h 144"/>
              <a:gd name="T2" fmla="*/ 144 w 160"/>
              <a:gd name="T3" fmla="*/ 144 h 144"/>
              <a:gd name="T4" fmla="*/ 0 w 160"/>
              <a:gd name="T5" fmla="*/ 144 h 144"/>
              <a:gd name="T6" fmla="*/ 0 w 160"/>
              <a:gd name="T7" fmla="*/ 0 h 144"/>
              <a:gd name="T8" fmla="*/ 144 w 160"/>
              <a:gd name="T9" fmla="*/ 0 h 144"/>
              <a:gd name="T10" fmla="*/ 144 w 160"/>
              <a:gd name="T11" fmla="*/ 8 h 144"/>
              <a:gd name="T12" fmla="*/ 141 w 160"/>
              <a:gd name="T13" fmla="*/ 11 h 144"/>
              <a:gd name="T14" fmla="*/ 138 w 160"/>
              <a:gd name="T15" fmla="*/ 8 h 144"/>
              <a:gd name="T16" fmla="*/ 138 w 160"/>
              <a:gd name="T17" fmla="*/ 5 h 144"/>
              <a:gd name="T18" fmla="*/ 5 w 160"/>
              <a:gd name="T19" fmla="*/ 5 h 144"/>
              <a:gd name="T20" fmla="*/ 5 w 160"/>
              <a:gd name="T21" fmla="*/ 138 h 144"/>
              <a:gd name="T22" fmla="*/ 138 w 160"/>
              <a:gd name="T23" fmla="*/ 138 h 144"/>
              <a:gd name="T24" fmla="*/ 138 w 160"/>
              <a:gd name="T25" fmla="*/ 52 h 144"/>
              <a:gd name="T26" fmla="*/ 141 w 160"/>
              <a:gd name="T27" fmla="*/ 49 h 144"/>
              <a:gd name="T28" fmla="*/ 144 w 160"/>
              <a:gd name="T29" fmla="*/ 52 h 144"/>
              <a:gd name="T30" fmla="*/ 159 w 160"/>
              <a:gd name="T31" fmla="*/ 12 h 144"/>
              <a:gd name="T32" fmla="*/ 155 w 160"/>
              <a:gd name="T33" fmla="*/ 12 h 144"/>
              <a:gd name="T34" fmla="*/ 73 w 160"/>
              <a:gd name="T35" fmla="*/ 94 h 144"/>
              <a:gd name="T36" fmla="*/ 38 w 160"/>
              <a:gd name="T37" fmla="*/ 58 h 144"/>
              <a:gd name="T38" fmla="*/ 34 w 160"/>
              <a:gd name="T39" fmla="*/ 58 h 144"/>
              <a:gd name="T40" fmla="*/ 34 w 160"/>
              <a:gd name="T41" fmla="*/ 62 h 144"/>
              <a:gd name="T42" fmla="*/ 71 w 160"/>
              <a:gd name="T43" fmla="*/ 100 h 144"/>
              <a:gd name="T44" fmla="*/ 73 w 160"/>
              <a:gd name="T45" fmla="*/ 100 h 144"/>
              <a:gd name="T46" fmla="*/ 75 w 160"/>
              <a:gd name="T47" fmla="*/ 100 h 144"/>
              <a:gd name="T48" fmla="*/ 159 w 160"/>
              <a:gd name="T49" fmla="*/ 15 h 144"/>
              <a:gd name="T50" fmla="*/ 159 w 160"/>
              <a:gd name="T51" fmla="*/ 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0" h="144">
                <a:moveTo>
                  <a:pt x="144" y="52"/>
                </a:moveTo>
                <a:cubicBezTo>
                  <a:pt x="144" y="144"/>
                  <a:pt x="144" y="144"/>
                  <a:pt x="144" y="144"/>
                </a:cubicBezTo>
                <a:cubicBezTo>
                  <a:pt x="0" y="144"/>
                  <a:pt x="0" y="144"/>
                  <a:pt x="0" y="144"/>
                </a:cubicBezTo>
                <a:cubicBezTo>
                  <a:pt x="0" y="0"/>
                  <a:pt x="0" y="0"/>
                  <a:pt x="0" y="0"/>
                </a:cubicBezTo>
                <a:cubicBezTo>
                  <a:pt x="144" y="0"/>
                  <a:pt x="144" y="0"/>
                  <a:pt x="144" y="0"/>
                </a:cubicBezTo>
                <a:cubicBezTo>
                  <a:pt x="144" y="8"/>
                  <a:pt x="144" y="8"/>
                  <a:pt x="144" y="8"/>
                </a:cubicBezTo>
                <a:cubicBezTo>
                  <a:pt x="144" y="10"/>
                  <a:pt x="143" y="11"/>
                  <a:pt x="141" y="11"/>
                </a:cubicBezTo>
                <a:cubicBezTo>
                  <a:pt x="140" y="11"/>
                  <a:pt x="138" y="10"/>
                  <a:pt x="138" y="8"/>
                </a:cubicBezTo>
                <a:cubicBezTo>
                  <a:pt x="138" y="5"/>
                  <a:pt x="138" y="5"/>
                  <a:pt x="138" y="5"/>
                </a:cubicBezTo>
                <a:cubicBezTo>
                  <a:pt x="5" y="5"/>
                  <a:pt x="5" y="5"/>
                  <a:pt x="5" y="5"/>
                </a:cubicBezTo>
                <a:cubicBezTo>
                  <a:pt x="5" y="138"/>
                  <a:pt x="5" y="138"/>
                  <a:pt x="5" y="138"/>
                </a:cubicBezTo>
                <a:cubicBezTo>
                  <a:pt x="138" y="138"/>
                  <a:pt x="138" y="138"/>
                  <a:pt x="138" y="138"/>
                </a:cubicBezTo>
                <a:cubicBezTo>
                  <a:pt x="138" y="52"/>
                  <a:pt x="138" y="52"/>
                  <a:pt x="138" y="52"/>
                </a:cubicBezTo>
                <a:cubicBezTo>
                  <a:pt x="138" y="50"/>
                  <a:pt x="140" y="49"/>
                  <a:pt x="141" y="49"/>
                </a:cubicBezTo>
                <a:cubicBezTo>
                  <a:pt x="143" y="49"/>
                  <a:pt x="144" y="50"/>
                  <a:pt x="144" y="52"/>
                </a:cubicBezTo>
                <a:close/>
                <a:moveTo>
                  <a:pt x="159" y="12"/>
                </a:moveTo>
                <a:cubicBezTo>
                  <a:pt x="158" y="11"/>
                  <a:pt x="156" y="11"/>
                  <a:pt x="155" y="12"/>
                </a:cubicBezTo>
                <a:cubicBezTo>
                  <a:pt x="73" y="94"/>
                  <a:pt x="73" y="94"/>
                  <a:pt x="73" y="94"/>
                </a:cubicBezTo>
                <a:cubicBezTo>
                  <a:pt x="38" y="58"/>
                  <a:pt x="38" y="58"/>
                  <a:pt x="38" y="58"/>
                </a:cubicBezTo>
                <a:cubicBezTo>
                  <a:pt x="37" y="57"/>
                  <a:pt x="35" y="57"/>
                  <a:pt x="34" y="58"/>
                </a:cubicBezTo>
                <a:cubicBezTo>
                  <a:pt x="33" y="59"/>
                  <a:pt x="33" y="61"/>
                  <a:pt x="34" y="62"/>
                </a:cubicBezTo>
                <a:cubicBezTo>
                  <a:pt x="71" y="100"/>
                  <a:pt x="71" y="100"/>
                  <a:pt x="71" y="100"/>
                </a:cubicBezTo>
                <a:cubicBezTo>
                  <a:pt x="72" y="100"/>
                  <a:pt x="73" y="100"/>
                  <a:pt x="73" y="100"/>
                </a:cubicBezTo>
                <a:cubicBezTo>
                  <a:pt x="74" y="100"/>
                  <a:pt x="75" y="100"/>
                  <a:pt x="75" y="100"/>
                </a:cubicBezTo>
                <a:cubicBezTo>
                  <a:pt x="159" y="15"/>
                  <a:pt x="159" y="15"/>
                  <a:pt x="159" y="15"/>
                </a:cubicBezTo>
                <a:cubicBezTo>
                  <a:pt x="160" y="14"/>
                  <a:pt x="160" y="13"/>
                  <a:pt x="159" y="12"/>
                </a:cubicBezTo>
                <a:close/>
              </a:path>
            </a:pathLst>
          </a:custGeom>
          <a:gradFill>
            <a:gsLst>
              <a:gs pos="100000">
                <a:srgbClr val="5792CE"/>
              </a:gs>
              <a:gs pos="0">
                <a:srgbClr val="AED7BD"/>
              </a:gs>
            </a:gsLst>
            <a:lin ang="7200000" scaled="0"/>
          </a:gradFill>
          <a:ln>
            <a:noFill/>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22" name="TextBox 7">
            <a:extLst>
              <a:ext uri="{FF2B5EF4-FFF2-40B4-BE49-F238E27FC236}">
                <a16:creationId xmlns:a16="http://schemas.microsoft.com/office/drawing/2014/main" id="{65274AD6-2540-C949-9AA0-2FAEA795DA6E}"/>
              </a:ext>
            </a:extLst>
          </p:cNvPr>
          <p:cNvSpPr txBox="1"/>
          <p:nvPr/>
        </p:nvSpPr>
        <p:spPr>
          <a:xfrm>
            <a:off x="7580661" y="2768472"/>
            <a:ext cx="3903767" cy="1938992"/>
          </a:xfrm>
          <a:prstGeom prst="rect">
            <a:avLst/>
          </a:prstGeom>
          <a:noFill/>
        </p:spPr>
        <p:txBody>
          <a:bodyPr wrap="square" lIns="0" rIns="0" rtlCol="0">
            <a:sp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t>Always</a:t>
            </a: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t> ask the person who was harassed what they want to do with your recording and/or notes.</a:t>
            </a:r>
          </a:p>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endParaRPr>
          </a:p>
          <a:p>
            <a:pPr marL="0" marR="0" lvl="0" indent="0" algn="l" defTabSz="91433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t>Never </a:t>
            </a: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t>post it online or use it without their permission. </a:t>
            </a:r>
          </a:p>
        </p:txBody>
      </p:sp>
      <p:sp>
        <p:nvSpPr>
          <p:cNvPr id="4" name="Title 1">
            <a:extLst>
              <a:ext uri="{FF2B5EF4-FFF2-40B4-BE49-F238E27FC236}">
                <a16:creationId xmlns:a16="http://schemas.microsoft.com/office/drawing/2014/main" id="{08FB4DB4-335B-2E50-F548-0B3A341539C2}"/>
              </a:ext>
            </a:extLst>
          </p:cNvPr>
          <p:cNvSpPr txBox="1">
            <a:spLocks/>
          </p:cNvSpPr>
          <p:nvPr/>
        </p:nvSpPr>
        <p:spPr>
          <a:xfrm>
            <a:off x="525588" y="5429831"/>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marL="0" marR="0" lvl="0" indent="0" algn="l" defTabSz="914318" rtl="0" eaLnBrk="1" fontAlgn="auto" latinLnBrk="0" hangingPunct="1">
              <a:lnSpc>
                <a:spcPct val="90000"/>
              </a:lnSpc>
              <a:spcBef>
                <a:spcPct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rPr>
              <a:t>Source: </a:t>
            </a:r>
            <a:r>
              <a:rPr kumimoji="0" lang="en-US" sz="16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hlinkClick r:id="rId3"/>
              </a:rPr>
              <a:t>Right to be</a:t>
            </a:r>
            <a:endParaRPr kumimoji="0" lang="LID4096" sz="16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pic>
        <p:nvPicPr>
          <p:cNvPr id="5122" name="Picture 2">
            <a:extLst>
              <a:ext uri="{FF2B5EF4-FFF2-40B4-BE49-F238E27FC236}">
                <a16:creationId xmlns:a16="http://schemas.microsoft.com/office/drawing/2014/main" id="{5072E1F9-41CF-AE52-D254-3A867F23DA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880" y="614362"/>
            <a:ext cx="6253856" cy="4815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04347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089"/>
          <p:cNvSpPr>
            <a:spLocks noEditPoints="1"/>
          </p:cNvSpPr>
          <p:nvPr/>
        </p:nvSpPr>
        <p:spPr bwMode="auto">
          <a:xfrm>
            <a:off x="6765124" y="1266960"/>
            <a:ext cx="546100" cy="495300"/>
          </a:xfrm>
          <a:custGeom>
            <a:avLst/>
            <a:gdLst>
              <a:gd name="T0" fmla="*/ 144 w 160"/>
              <a:gd name="T1" fmla="*/ 52 h 144"/>
              <a:gd name="T2" fmla="*/ 144 w 160"/>
              <a:gd name="T3" fmla="*/ 144 h 144"/>
              <a:gd name="T4" fmla="*/ 0 w 160"/>
              <a:gd name="T5" fmla="*/ 144 h 144"/>
              <a:gd name="T6" fmla="*/ 0 w 160"/>
              <a:gd name="T7" fmla="*/ 0 h 144"/>
              <a:gd name="T8" fmla="*/ 144 w 160"/>
              <a:gd name="T9" fmla="*/ 0 h 144"/>
              <a:gd name="T10" fmla="*/ 144 w 160"/>
              <a:gd name="T11" fmla="*/ 8 h 144"/>
              <a:gd name="T12" fmla="*/ 141 w 160"/>
              <a:gd name="T13" fmla="*/ 11 h 144"/>
              <a:gd name="T14" fmla="*/ 138 w 160"/>
              <a:gd name="T15" fmla="*/ 8 h 144"/>
              <a:gd name="T16" fmla="*/ 138 w 160"/>
              <a:gd name="T17" fmla="*/ 5 h 144"/>
              <a:gd name="T18" fmla="*/ 5 w 160"/>
              <a:gd name="T19" fmla="*/ 5 h 144"/>
              <a:gd name="T20" fmla="*/ 5 w 160"/>
              <a:gd name="T21" fmla="*/ 138 h 144"/>
              <a:gd name="T22" fmla="*/ 138 w 160"/>
              <a:gd name="T23" fmla="*/ 138 h 144"/>
              <a:gd name="T24" fmla="*/ 138 w 160"/>
              <a:gd name="T25" fmla="*/ 52 h 144"/>
              <a:gd name="T26" fmla="*/ 141 w 160"/>
              <a:gd name="T27" fmla="*/ 49 h 144"/>
              <a:gd name="T28" fmla="*/ 144 w 160"/>
              <a:gd name="T29" fmla="*/ 52 h 144"/>
              <a:gd name="T30" fmla="*/ 159 w 160"/>
              <a:gd name="T31" fmla="*/ 12 h 144"/>
              <a:gd name="T32" fmla="*/ 155 w 160"/>
              <a:gd name="T33" fmla="*/ 12 h 144"/>
              <a:gd name="T34" fmla="*/ 73 w 160"/>
              <a:gd name="T35" fmla="*/ 94 h 144"/>
              <a:gd name="T36" fmla="*/ 38 w 160"/>
              <a:gd name="T37" fmla="*/ 58 h 144"/>
              <a:gd name="T38" fmla="*/ 34 w 160"/>
              <a:gd name="T39" fmla="*/ 58 h 144"/>
              <a:gd name="T40" fmla="*/ 34 w 160"/>
              <a:gd name="T41" fmla="*/ 62 h 144"/>
              <a:gd name="T42" fmla="*/ 71 w 160"/>
              <a:gd name="T43" fmla="*/ 100 h 144"/>
              <a:gd name="T44" fmla="*/ 73 w 160"/>
              <a:gd name="T45" fmla="*/ 100 h 144"/>
              <a:gd name="T46" fmla="*/ 75 w 160"/>
              <a:gd name="T47" fmla="*/ 100 h 144"/>
              <a:gd name="T48" fmla="*/ 159 w 160"/>
              <a:gd name="T49" fmla="*/ 15 h 144"/>
              <a:gd name="T50" fmla="*/ 159 w 160"/>
              <a:gd name="T51" fmla="*/ 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0" h="144">
                <a:moveTo>
                  <a:pt x="144" y="52"/>
                </a:moveTo>
                <a:cubicBezTo>
                  <a:pt x="144" y="144"/>
                  <a:pt x="144" y="144"/>
                  <a:pt x="144" y="144"/>
                </a:cubicBezTo>
                <a:cubicBezTo>
                  <a:pt x="0" y="144"/>
                  <a:pt x="0" y="144"/>
                  <a:pt x="0" y="144"/>
                </a:cubicBezTo>
                <a:cubicBezTo>
                  <a:pt x="0" y="0"/>
                  <a:pt x="0" y="0"/>
                  <a:pt x="0" y="0"/>
                </a:cubicBezTo>
                <a:cubicBezTo>
                  <a:pt x="144" y="0"/>
                  <a:pt x="144" y="0"/>
                  <a:pt x="144" y="0"/>
                </a:cubicBezTo>
                <a:cubicBezTo>
                  <a:pt x="144" y="8"/>
                  <a:pt x="144" y="8"/>
                  <a:pt x="144" y="8"/>
                </a:cubicBezTo>
                <a:cubicBezTo>
                  <a:pt x="144" y="10"/>
                  <a:pt x="143" y="11"/>
                  <a:pt x="141" y="11"/>
                </a:cubicBezTo>
                <a:cubicBezTo>
                  <a:pt x="140" y="11"/>
                  <a:pt x="138" y="10"/>
                  <a:pt x="138" y="8"/>
                </a:cubicBezTo>
                <a:cubicBezTo>
                  <a:pt x="138" y="5"/>
                  <a:pt x="138" y="5"/>
                  <a:pt x="138" y="5"/>
                </a:cubicBezTo>
                <a:cubicBezTo>
                  <a:pt x="5" y="5"/>
                  <a:pt x="5" y="5"/>
                  <a:pt x="5" y="5"/>
                </a:cubicBezTo>
                <a:cubicBezTo>
                  <a:pt x="5" y="138"/>
                  <a:pt x="5" y="138"/>
                  <a:pt x="5" y="138"/>
                </a:cubicBezTo>
                <a:cubicBezTo>
                  <a:pt x="138" y="138"/>
                  <a:pt x="138" y="138"/>
                  <a:pt x="138" y="138"/>
                </a:cubicBezTo>
                <a:cubicBezTo>
                  <a:pt x="138" y="52"/>
                  <a:pt x="138" y="52"/>
                  <a:pt x="138" y="52"/>
                </a:cubicBezTo>
                <a:cubicBezTo>
                  <a:pt x="138" y="50"/>
                  <a:pt x="140" y="49"/>
                  <a:pt x="141" y="49"/>
                </a:cubicBezTo>
                <a:cubicBezTo>
                  <a:pt x="143" y="49"/>
                  <a:pt x="144" y="50"/>
                  <a:pt x="144" y="52"/>
                </a:cubicBezTo>
                <a:close/>
                <a:moveTo>
                  <a:pt x="159" y="12"/>
                </a:moveTo>
                <a:cubicBezTo>
                  <a:pt x="158" y="11"/>
                  <a:pt x="156" y="11"/>
                  <a:pt x="155" y="12"/>
                </a:cubicBezTo>
                <a:cubicBezTo>
                  <a:pt x="73" y="94"/>
                  <a:pt x="73" y="94"/>
                  <a:pt x="73" y="94"/>
                </a:cubicBezTo>
                <a:cubicBezTo>
                  <a:pt x="38" y="58"/>
                  <a:pt x="38" y="58"/>
                  <a:pt x="38" y="58"/>
                </a:cubicBezTo>
                <a:cubicBezTo>
                  <a:pt x="37" y="57"/>
                  <a:pt x="35" y="57"/>
                  <a:pt x="34" y="58"/>
                </a:cubicBezTo>
                <a:cubicBezTo>
                  <a:pt x="33" y="59"/>
                  <a:pt x="33" y="61"/>
                  <a:pt x="34" y="62"/>
                </a:cubicBezTo>
                <a:cubicBezTo>
                  <a:pt x="71" y="100"/>
                  <a:pt x="71" y="100"/>
                  <a:pt x="71" y="100"/>
                </a:cubicBezTo>
                <a:cubicBezTo>
                  <a:pt x="72" y="100"/>
                  <a:pt x="73" y="100"/>
                  <a:pt x="73" y="100"/>
                </a:cubicBezTo>
                <a:cubicBezTo>
                  <a:pt x="74" y="100"/>
                  <a:pt x="75" y="100"/>
                  <a:pt x="75" y="100"/>
                </a:cubicBezTo>
                <a:cubicBezTo>
                  <a:pt x="159" y="15"/>
                  <a:pt x="159" y="15"/>
                  <a:pt x="159" y="15"/>
                </a:cubicBezTo>
                <a:cubicBezTo>
                  <a:pt x="160" y="14"/>
                  <a:pt x="160" y="13"/>
                  <a:pt x="159" y="12"/>
                </a:cubicBezTo>
                <a:close/>
              </a:path>
            </a:pathLst>
          </a:custGeom>
          <a:gradFill>
            <a:gsLst>
              <a:gs pos="100000">
                <a:srgbClr val="5792CE"/>
              </a:gs>
              <a:gs pos="0">
                <a:srgbClr val="AED7BD"/>
              </a:gs>
            </a:gsLst>
            <a:lin ang="7200000" scaled="0"/>
          </a:gradFill>
          <a:ln>
            <a:noFill/>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8" name="TextBox 7"/>
          <p:cNvSpPr txBox="1"/>
          <p:nvPr/>
        </p:nvSpPr>
        <p:spPr>
          <a:xfrm>
            <a:off x="7580662" y="1125671"/>
            <a:ext cx="4085750" cy="4093428"/>
          </a:xfrm>
          <a:prstGeom prst="rect">
            <a:avLst/>
          </a:prstGeom>
          <a:noFill/>
        </p:spPr>
        <p:txBody>
          <a:bodyPr wrap="square" lIns="0" tIns="45720" rIns="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t>When it’s safe, check in with the targeted person. Stay with them for a while until they feel safe.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t>Let them know that you saw what happened and it wasn’t okay.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t>Ask them if there’s any way you can support them.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t>Offer to accompany them to their destination, contact someone they trust, or sit with them for a while.</a:t>
            </a:r>
          </a:p>
        </p:txBody>
      </p:sp>
      <p:sp>
        <p:nvSpPr>
          <p:cNvPr id="4" name="Title 1">
            <a:extLst>
              <a:ext uri="{FF2B5EF4-FFF2-40B4-BE49-F238E27FC236}">
                <a16:creationId xmlns:a16="http://schemas.microsoft.com/office/drawing/2014/main" id="{08FB4DB4-335B-2E50-F548-0B3A341539C2}"/>
              </a:ext>
            </a:extLst>
          </p:cNvPr>
          <p:cNvSpPr txBox="1">
            <a:spLocks/>
          </p:cNvSpPr>
          <p:nvPr/>
        </p:nvSpPr>
        <p:spPr>
          <a:xfrm>
            <a:off x="525588" y="5429831"/>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marL="0" marR="0" lvl="0" indent="0" algn="l" defTabSz="914318" rtl="0" eaLnBrk="1" fontAlgn="auto" latinLnBrk="0" hangingPunct="1">
              <a:lnSpc>
                <a:spcPct val="90000"/>
              </a:lnSpc>
              <a:spcBef>
                <a:spcPct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rPr>
              <a:t>Source: </a:t>
            </a:r>
            <a:r>
              <a:rPr kumimoji="0" lang="en-US" sz="16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hlinkClick r:id="rId3"/>
              </a:rPr>
              <a:t>Right to be</a:t>
            </a:r>
            <a:endParaRPr kumimoji="0" lang="LID4096" sz="2000" b="0" i="0" u="none" strike="noStrike" kern="1200" cap="none" spc="0" normalizeH="0" baseline="0" noProof="0">
              <a:ln>
                <a:noFill/>
              </a:ln>
              <a:solidFill>
                <a:srgbClr val="FFFFFF"/>
              </a:solidFill>
              <a:effectLst/>
              <a:uLnTx/>
              <a:uFillTx/>
              <a:latin typeface="Arial" panose="020B0604020202020204" pitchFamily="34" charset="0"/>
              <a:ea typeface="Open Sans" charset="0"/>
              <a:cs typeface="Arial" panose="020B0604020202020204" pitchFamily="34" charset="0"/>
            </a:endParaRPr>
          </a:p>
        </p:txBody>
      </p:sp>
      <p:pic>
        <p:nvPicPr>
          <p:cNvPr id="6146" name="Picture 2">
            <a:extLst>
              <a:ext uri="{FF2B5EF4-FFF2-40B4-BE49-F238E27FC236}">
                <a16:creationId xmlns:a16="http://schemas.microsoft.com/office/drawing/2014/main" id="{92BBFD3B-B02D-9B91-357E-5500F195A1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587" y="1125671"/>
            <a:ext cx="5615185" cy="4334923"/>
          </a:xfrm>
          <a:prstGeom prst="rect">
            <a:avLst/>
          </a:prstGeom>
          <a:noFill/>
          <a:extLst>
            <a:ext uri="{909E8E84-426E-40DD-AFC4-6F175D3DCCD1}">
              <a14:hiddenFill xmlns:a14="http://schemas.microsoft.com/office/drawing/2010/main">
                <a:solidFill>
                  <a:srgbClr val="FFFFFF"/>
                </a:solidFill>
              </a14:hiddenFill>
            </a:ext>
          </a:extLst>
        </p:spPr>
      </p:pic>
      <p:sp>
        <p:nvSpPr>
          <p:cNvPr id="2" name="Freeform 1089">
            <a:extLst>
              <a:ext uri="{FF2B5EF4-FFF2-40B4-BE49-F238E27FC236}">
                <a16:creationId xmlns:a16="http://schemas.microsoft.com/office/drawing/2014/main" id="{DDE2605F-9796-363B-7887-5971EECE02AC}"/>
              </a:ext>
            </a:extLst>
          </p:cNvPr>
          <p:cNvSpPr>
            <a:spLocks noEditPoints="1"/>
          </p:cNvSpPr>
          <p:nvPr/>
        </p:nvSpPr>
        <p:spPr bwMode="auto">
          <a:xfrm>
            <a:off x="6778074" y="3367668"/>
            <a:ext cx="546100" cy="495300"/>
          </a:xfrm>
          <a:custGeom>
            <a:avLst/>
            <a:gdLst>
              <a:gd name="T0" fmla="*/ 144 w 160"/>
              <a:gd name="T1" fmla="*/ 52 h 144"/>
              <a:gd name="T2" fmla="*/ 144 w 160"/>
              <a:gd name="T3" fmla="*/ 144 h 144"/>
              <a:gd name="T4" fmla="*/ 0 w 160"/>
              <a:gd name="T5" fmla="*/ 144 h 144"/>
              <a:gd name="T6" fmla="*/ 0 w 160"/>
              <a:gd name="T7" fmla="*/ 0 h 144"/>
              <a:gd name="T8" fmla="*/ 144 w 160"/>
              <a:gd name="T9" fmla="*/ 0 h 144"/>
              <a:gd name="T10" fmla="*/ 144 w 160"/>
              <a:gd name="T11" fmla="*/ 8 h 144"/>
              <a:gd name="T12" fmla="*/ 141 w 160"/>
              <a:gd name="T13" fmla="*/ 11 h 144"/>
              <a:gd name="T14" fmla="*/ 138 w 160"/>
              <a:gd name="T15" fmla="*/ 8 h 144"/>
              <a:gd name="T16" fmla="*/ 138 w 160"/>
              <a:gd name="T17" fmla="*/ 5 h 144"/>
              <a:gd name="T18" fmla="*/ 5 w 160"/>
              <a:gd name="T19" fmla="*/ 5 h 144"/>
              <a:gd name="T20" fmla="*/ 5 w 160"/>
              <a:gd name="T21" fmla="*/ 138 h 144"/>
              <a:gd name="T22" fmla="*/ 138 w 160"/>
              <a:gd name="T23" fmla="*/ 138 h 144"/>
              <a:gd name="T24" fmla="*/ 138 w 160"/>
              <a:gd name="T25" fmla="*/ 52 h 144"/>
              <a:gd name="T26" fmla="*/ 141 w 160"/>
              <a:gd name="T27" fmla="*/ 49 h 144"/>
              <a:gd name="T28" fmla="*/ 144 w 160"/>
              <a:gd name="T29" fmla="*/ 52 h 144"/>
              <a:gd name="T30" fmla="*/ 159 w 160"/>
              <a:gd name="T31" fmla="*/ 12 h 144"/>
              <a:gd name="T32" fmla="*/ 155 w 160"/>
              <a:gd name="T33" fmla="*/ 12 h 144"/>
              <a:gd name="T34" fmla="*/ 73 w 160"/>
              <a:gd name="T35" fmla="*/ 94 h 144"/>
              <a:gd name="T36" fmla="*/ 38 w 160"/>
              <a:gd name="T37" fmla="*/ 58 h 144"/>
              <a:gd name="T38" fmla="*/ 34 w 160"/>
              <a:gd name="T39" fmla="*/ 58 h 144"/>
              <a:gd name="T40" fmla="*/ 34 w 160"/>
              <a:gd name="T41" fmla="*/ 62 h 144"/>
              <a:gd name="T42" fmla="*/ 71 w 160"/>
              <a:gd name="T43" fmla="*/ 100 h 144"/>
              <a:gd name="T44" fmla="*/ 73 w 160"/>
              <a:gd name="T45" fmla="*/ 100 h 144"/>
              <a:gd name="T46" fmla="*/ 75 w 160"/>
              <a:gd name="T47" fmla="*/ 100 h 144"/>
              <a:gd name="T48" fmla="*/ 159 w 160"/>
              <a:gd name="T49" fmla="*/ 15 h 144"/>
              <a:gd name="T50" fmla="*/ 159 w 160"/>
              <a:gd name="T51" fmla="*/ 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0" h="144">
                <a:moveTo>
                  <a:pt x="144" y="52"/>
                </a:moveTo>
                <a:cubicBezTo>
                  <a:pt x="144" y="144"/>
                  <a:pt x="144" y="144"/>
                  <a:pt x="144" y="144"/>
                </a:cubicBezTo>
                <a:cubicBezTo>
                  <a:pt x="0" y="144"/>
                  <a:pt x="0" y="144"/>
                  <a:pt x="0" y="144"/>
                </a:cubicBezTo>
                <a:cubicBezTo>
                  <a:pt x="0" y="0"/>
                  <a:pt x="0" y="0"/>
                  <a:pt x="0" y="0"/>
                </a:cubicBezTo>
                <a:cubicBezTo>
                  <a:pt x="144" y="0"/>
                  <a:pt x="144" y="0"/>
                  <a:pt x="144" y="0"/>
                </a:cubicBezTo>
                <a:cubicBezTo>
                  <a:pt x="144" y="8"/>
                  <a:pt x="144" y="8"/>
                  <a:pt x="144" y="8"/>
                </a:cubicBezTo>
                <a:cubicBezTo>
                  <a:pt x="144" y="10"/>
                  <a:pt x="143" y="11"/>
                  <a:pt x="141" y="11"/>
                </a:cubicBezTo>
                <a:cubicBezTo>
                  <a:pt x="140" y="11"/>
                  <a:pt x="138" y="10"/>
                  <a:pt x="138" y="8"/>
                </a:cubicBezTo>
                <a:cubicBezTo>
                  <a:pt x="138" y="5"/>
                  <a:pt x="138" y="5"/>
                  <a:pt x="138" y="5"/>
                </a:cubicBezTo>
                <a:cubicBezTo>
                  <a:pt x="5" y="5"/>
                  <a:pt x="5" y="5"/>
                  <a:pt x="5" y="5"/>
                </a:cubicBezTo>
                <a:cubicBezTo>
                  <a:pt x="5" y="138"/>
                  <a:pt x="5" y="138"/>
                  <a:pt x="5" y="138"/>
                </a:cubicBezTo>
                <a:cubicBezTo>
                  <a:pt x="138" y="138"/>
                  <a:pt x="138" y="138"/>
                  <a:pt x="138" y="138"/>
                </a:cubicBezTo>
                <a:cubicBezTo>
                  <a:pt x="138" y="52"/>
                  <a:pt x="138" y="52"/>
                  <a:pt x="138" y="52"/>
                </a:cubicBezTo>
                <a:cubicBezTo>
                  <a:pt x="138" y="50"/>
                  <a:pt x="140" y="49"/>
                  <a:pt x="141" y="49"/>
                </a:cubicBezTo>
                <a:cubicBezTo>
                  <a:pt x="143" y="49"/>
                  <a:pt x="144" y="50"/>
                  <a:pt x="144" y="52"/>
                </a:cubicBezTo>
                <a:close/>
                <a:moveTo>
                  <a:pt x="159" y="12"/>
                </a:moveTo>
                <a:cubicBezTo>
                  <a:pt x="158" y="11"/>
                  <a:pt x="156" y="11"/>
                  <a:pt x="155" y="12"/>
                </a:cubicBezTo>
                <a:cubicBezTo>
                  <a:pt x="73" y="94"/>
                  <a:pt x="73" y="94"/>
                  <a:pt x="73" y="94"/>
                </a:cubicBezTo>
                <a:cubicBezTo>
                  <a:pt x="38" y="58"/>
                  <a:pt x="38" y="58"/>
                  <a:pt x="38" y="58"/>
                </a:cubicBezTo>
                <a:cubicBezTo>
                  <a:pt x="37" y="57"/>
                  <a:pt x="35" y="57"/>
                  <a:pt x="34" y="58"/>
                </a:cubicBezTo>
                <a:cubicBezTo>
                  <a:pt x="33" y="59"/>
                  <a:pt x="33" y="61"/>
                  <a:pt x="34" y="62"/>
                </a:cubicBezTo>
                <a:cubicBezTo>
                  <a:pt x="71" y="100"/>
                  <a:pt x="71" y="100"/>
                  <a:pt x="71" y="100"/>
                </a:cubicBezTo>
                <a:cubicBezTo>
                  <a:pt x="72" y="100"/>
                  <a:pt x="73" y="100"/>
                  <a:pt x="73" y="100"/>
                </a:cubicBezTo>
                <a:cubicBezTo>
                  <a:pt x="74" y="100"/>
                  <a:pt x="75" y="100"/>
                  <a:pt x="75" y="100"/>
                </a:cubicBezTo>
                <a:cubicBezTo>
                  <a:pt x="159" y="15"/>
                  <a:pt x="159" y="15"/>
                  <a:pt x="159" y="15"/>
                </a:cubicBezTo>
                <a:cubicBezTo>
                  <a:pt x="160" y="14"/>
                  <a:pt x="160" y="13"/>
                  <a:pt x="159" y="12"/>
                </a:cubicBezTo>
                <a:close/>
              </a:path>
            </a:pathLst>
          </a:custGeom>
          <a:gradFill>
            <a:gsLst>
              <a:gs pos="100000">
                <a:srgbClr val="5792CE"/>
              </a:gs>
              <a:gs pos="0">
                <a:srgbClr val="AED7BD"/>
              </a:gs>
            </a:gsLst>
            <a:lin ang="7200000" scaled="0"/>
          </a:gradFill>
          <a:ln>
            <a:noFill/>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3" name="Freeform 1089">
            <a:extLst>
              <a:ext uri="{FF2B5EF4-FFF2-40B4-BE49-F238E27FC236}">
                <a16:creationId xmlns:a16="http://schemas.microsoft.com/office/drawing/2014/main" id="{9AA47F06-5C89-8E84-0CF5-738A426683E5}"/>
              </a:ext>
            </a:extLst>
          </p:cNvPr>
          <p:cNvSpPr>
            <a:spLocks noEditPoints="1"/>
          </p:cNvSpPr>
          <p:nvPr/>
        </p:nvSpPr>
        <p:spPr bwMode="auto">
          <a:xfrm>
            <a:off x="6778074" y="2441139"/>
            <a:ext cx="546100" cy="495300"/>
          </a:xfrm>
          <a:custGeom>
            <a:avLst/>
            <a:gdLst>
              <a:gd name="T0" fmla="*/ 144 w 160"/>
              <a:gd name="T1" fmla="*/ 52 h 144"/>
              <a:gd name="T2" fmla="*/ 144 w 160"/>
              <a:gd name="T3" fmla="*/ 144 h 144"/>
              <a:gd name="T4" fmla="*/ 0 w 160"/>
              <a:gd name="T5" fmla="*/ 144 h 144"/>
              <a:gd name="T6" fmla="*/ 0 w 160"/>
              <a:gd name="T7" fmla="*/ 0 h 144"/>
              <a:gd name="T8" fmla="*/ 144 w 160"/>
              <a:gd name="T9" fmla="*/ 0 h 144"/>
              <a:gd name="T10" fmla="*/ 144 w 160"/>
              <a:gd name="T11" fmla="*/ 8 h 144"/>
              <a:gd name="T12" fmla="*/ 141 w 160"/>
              <a:gd name="T13" fmla="*/ 11 h 144"/>
              <a:gd name="T14" fmla="*/ 138 w 160"/>
              <a:gd name="T15" fmla="*/ 8 h 144"/>
              <a:gd name="T16" fmla="*/ 138 w 160"/>
              <a:gd name="T17" fmla="*/ 5 h 144"/>
              <a:gd name="T18" fmla="*/ 5 w 160"/>
              <a:gd name="T19" fmla="*/ 5 h 144"/>
              <a:gd name="T20" fmla="*/ 5 w 160"/>
              <a:gd name="T21" fmla="*/ 138 h 144"/>
              <a:gd name="T22" fmla="*/ 138 w 160"/>
              <a:gd name="T23" fmla="*/ 138 h 144"/>
              <a:gd name="T24" fmla="*/ 138 w 160"/>
              <a:gd name="T25" fmla="*/ 52 h 144"/>
              <a:gd name="T26" fmla="*/ 141 w 160"/>
              <a:gd name="T27" fmla="*/ 49 h 144"/>
              <a:gd name="T28" fmla="*/ 144 w 160"/>
              <a:gd name="T29" fmla="*/ 52 h 144"/>
              <a:gd name="T30" fmla="*/ 159 w 160"/>
              <a:gd name="T31" fmla="*/ 12 h 144"/>
              <a:gd name="T32" fmla="*/ 155 w 160"/>
              <a:gd name="T33" fmla="*/ 12 h 144"/>
              <a:gd name="T34" fmla="*/ 73 w 160"/>
              <a:gd name="T35" fmla="*/ 94 h 144"/>
              <a:gd name="T36" fmla="*/ 38 w 160"/>
              <a:gd name="T37" fmla="*/ 58 h 144"/>
              <a:gd name="T38" fmla="*/ 34 w 160"/>
              <a:gd name="T39" fmla="*/ 58 h 144"/>
              <a:gd name="T40" fmla="*/ 34 w 160"/>
              <a:gd name="T41" fmla="*/ 62 h 144"/>
              <a:gd name="T42" fmla="*/ 71 w 160"/>
              <a:gd name="T43" fmla="*/ 100 h 144"/>
              <a:gd name="T44" fmla="*/ 73 w 160"/>
              <a:gd name="T45" fmla="*/ 100 h 144"/>
              <a:gd name="T46" fmla="*/ 75 w 160"/>
              <a:gd name="T47" fmla="*/ 100 h 144"/>
              <a:gd name="T48" fmla="*/ 159 w 160"/>
              <a:gd name="T49" fmla="*/ 15 h 144"/>
              <a:gd name="T50" fmla="*/ 159 w 160"/>
              <a:gd name="T51" fmla="*/ 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0" h="144">
                <a:moveTo>
                  <a:pt x="144" y="52"/>
                </a:moveTo>
                <a:cubicBezTo>
                  <a:pt x="144" y="144"/>
                  <a:pt x="144" y="144"/>
                  <a:pt x="144" y="144"/>
                </a:cubicBezTo>
                <a:cubicBezTo>
                  <a:pt x="0" y="144"/>
                  <a:pt x="0" y="144"/>
                  <a:pt x="0" y="144"/>
                </a:cubicBezTo>
                <a:cubicBezTo>
                  <a:pt x="0" y="0"/>
                  <a:pt x="0" y="0"/>
                  <a:pt x="0" y="0"/>
                </a:cubicBezTo>
                <a:cubicBezTo>
                  <a:pt x="144" y="0"/>
                  <a:pt x="144" y="0"/>
                  <a:pt x="144" y="0"/>
                </a:cubicBezTo>
                <a:cubicBezTo>
                  <a:pt x="144" y="8"/>
                  <a:pt x="144" y="8"/>
                  <a:pt x="144" y="8"/>
                </a:cubicBezTo>
                <a:cubicBezTo>
                  <a:pt x="144" y="10"/>
                  <a:pt x="143" y="11"/>
                  <a:pt x="141" y="11"/>
                </a:cubicBezTo>
                <a:cubicBezTo>
                  <a:pt x="140" y="11"/>
                  <a:pt x="138" y="10"/>
                  <a:pt x="138" y="8"/>
                </a:cubicBezTo>
                <a:cubicBezTo>
                  <a:pt x="138" y="5"/>
                  <a:pt x="138" y="5"/>
                  <a:pt x="138" y="5"/>
                </a:cubicBezTo>
                <a:cubicBezTo>
                  <a:pt x="5" y="5"/>
                  <a:pt x="5" y="5"/>
                  <a:pt x="5" y="5"/>
                </a:cubicBezTo>
                <a:cubicBezTo>
                  <a:pt x="5" y="138"/>
                  <a:pt x="5" y="138"/>
                  <a:pt x="5" y="138"/>
                </a:cubicBezTo>
                <a:cubicBezTo>
                  <a:pt x="138" y="138"/>
                  <a:pt x="138" y="138"/>
                  <a:pt x="138" y="138"/>
                </a:cubicBezTo>
                <a:cubicBezTo>
                  <a:pt x="138" y="52"/>
                  <a:pt x="138" y="52"/>
                  <a:pt x="138" y="52"/>
                </a:cubicBezTo>
                <a:cubicBezTo>
                  <a:pt x="138" y="50"/>
                  <a:pt x="140" y="49"/>
                  <a:pt x="141" y="49"/>
                </a:cubicBezTo>
                <a:cubicBezTo>
                  <a:pt x="143" y="49"/>
                  <a:pt x="144" y="50"/>
                  <a:pt x="144" y="52"/>
                </a:cubicBezTo>
                <a:close/>
                <a:moveTo>
                  <a:pt x="159" y="12"/>
                </a:moveTo>
                <a:cubicBezTo>
                  <a:pt x="158" y="11"/>
                  <a:pt x="156" y="11"/>
                  <a:pt x="155" y="12"/>
                </a:cubicBezTo>
                <a:cubicBezTo>
                  <a:pt x="73" y="94"/>
                  <a:pt x="73" y="94"/>
                  <a:pt x="73" y="94"/>
                </a:cubicBezTo>
                <a:cubicBezTo>
                  <a:pt x="38" y="58"/>
                  <a:pt x="38" y="58"/>
                  <a:pt x="38" y="58"/>
                </a:cubicBezTo>
                <a:cubicBezTo>
                  <a:pt x="37" y="57"/>
                  <a:pt x="35" y="57"/>
                  <a:pt x="34" y="58"/>
                </a:cubicBezTo>
                <a:cubicBezTo>
                  <a:pt x="33" y="59"/>
                  <a:pt x="33" y="61"/>
                  <a:pt x="34" y="62"/>
                </a:cubicBezTo>
                <a:cubicBezTo>
                  <a:pt x="71" y="100"/>
                  <a:pt x="71" y="100"/>
                  <a:pt x="71" y="100"/>
                </a:cubicBezTo>
                <a:cubicBezTo>
                  <a:pt x="72" y="100"/>
                  <a:pt x="73" y="100"/>
                  <a:pt x="73" y="100"/>
                </a:cubicBezTo>
                <a:cubicBezTo>
                  <a:pt x="74" y="100"/>
                  <a:pt x="75" y="100"/>
                  <a:pt x="75" y="100"/>
                </a:cubicBezTo>
                <a:cubicBezTo>
                  <a:pt x="159" y="15"/>
                  <a:pt x="159" y="15"/>
                  <a:pt x="159" y="15"/>
                </a:cubicBezTo>
                <a:cubicBezTo>
                  <a:pt x="160" y="14"/>
                  <a:pt x="160" y="13"/>
                  <a:pt x="159" y="12"/>
                </a:cubicBezTo>
                <a:close/>
              </a:path>
            </a:pathLst>
          </a:custGeom>
          <a:gradFill>
            <a:gsLst>
              <a:gs pos="100000">
                <a:srgbClr val="5792CE"/>
              </a:gs>
              <a:gs pos="0">
                <a:srgbClr val="AED7BD"/>
              </a:gs>
            </a:gsLst>
            <a:lin ang="7200000" scaled="0"/>
          </a:gradFill>
          <a:ln>
            <a:noFill/>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6" name="Freeform 1089">
            <a:extLst>
              <a:ext uri="{FF2B5EF4-FFF2-40B4-BE49-F238E27FC236}">
                <a16:creationId xmlns:a16="http://schemas.microsoft.com/office/drawing/2014/main" id="{BCAB7B14-ECFE-AA1D-D11C-E8072318A002}"/>
              </a:ext>
            </a:extLst>
          </p:cNvPr>
          <p:cNvSpPr>
            <a:spLocks noEditPoints="1"/>
          </p:cNvSpPr>
          <p:nvPr/>
        </p:nvSpPr>
        <p:spPr bwMode="auto">
          <a:xfrm>
            <a:off x="6765124" y="4255652"/>
            <a:ext cx="546100" cy="495300"/>
          </a:xfrm>
          <a:custGeom>
            <a:avLst/>
            <a:gdLst>
              <a:gd name="T0" fmla="*/ 144 w 160"/>
              <a:gd name="T1" fmla="*/ 52 h 144"/>
              <a:gd name="T2" fmla="*/ 144 w 160"/>
              <a:gd name="T3" fmla="*/ 144 h 144"/>
              <a:gd name="T4" fmla="*/ 0 w 160"/>
              <a:gd name="T5" fmla="*/ 144 h 144"/>
              <a:gd name="T6" fmla="*/ 0 w 160"/>
              <a:gd name="T7" fmla="*/ 0 h 144"/>
              <a:gd name="T8" fmla="*/ 144 w 160"/>
              <a:gd name="T9" fmla="*/ 0 h 144"/>
              <a:gd name="T10" fmla="*/ 144 w 160"/>
              <a:gd name="T11" fmla="*/ 8 h 144"/>
              <a:gd name="T12" fmla="*/ 141 w 160"/>
              <a:gd name="T13" fmla="*/ 11 h 144"/>
              <a:gd name="T14" fmla="*/ 138 w 160"/>
              <a:gd name="T15" fmla="*/ 8 h 144"/>
              <a:gd name="T16" fmla="*/ 138 w 160"/>
              <a:gd name="T17" fmla="*/ 5 h 144"/>
              <a:gd name="T18" fmla="*/ 5 w 160"/>
              <a:gd name="T19" fmla="*/ 5 h 144"/>
              <a:gd name="T20" fmla="*/ 5 w 160"/>
              <a:gd name="T21" fmla="*/ 138 h 144"/>
              <a:gd name="T22" fmla="*/ 138 w 160"/>
              <a:gd name="T23" fmla="*/ 138 h 144"/>
              <a:gd name="T24" fmla="*/ 138 w 160"/>
              <a:gd name="T25" fmla="*/ 52 h 144"/>
              <a:gd name="T26" fmla="*/ 141 w 160"/>
              <a:gd name="T27" fmla="*/ 49 h 144"/>
              <a:gd name="T28" fmla="*/ 144 w 160"/>
              <a:gd name="T29" fmla="*/ 52 h 144"/>
              <a:gd name="T30" fmla="*/ 159 w 160"/>
              <a:gd name="T31" fmla="*/ 12 h 144"/>
              <a:gd name="T32" fmla="*/ 155 w 160"/>
              <a:gd name="T33" fmla="*/ 12 h 144"/>
              <a:gd name="T34" fmla="*/ 73 w 160"/>
              <a:gd name="T35" fmla="*/ 94 h 144"/>
              <a:gd name="T36" fmla="*/ 38 w 160"/>
              <a:gd name="T37" fmla="*/ 58 h 144"/>
              <a:gd name="T38" fmla="*/ 34 w 160"/>
              <a:gd name="T39" fmla="*/ 58 h 144"/>
              <a:gd name="T40" fmla="*/ 34 w 160"/>
              <a:gd name="T41" fmla="*/ 62 h 144"/>
              <a:gd name="T42" fmla="*/ 71 w 160"/>
              <a:gd name="T43" fmla="*/ 100 h 144"/>
              <a:gd name="T44" fmla="*/ 73 w 160"/>
              <a:gd name="T45" fmla="*/ 100 h 144"/>
              <a:gd name="T46" fmla="*/ 75 w 160"/>
              <a:gd name="T47" fmla="*/ 100 h 144"/>
              <a:gd name="T48" fmla="*/ 159 w 160"/>
              <a:gd name="T49" fmla="*/ 15 h 144"/>
              <a:gd name="T50" fmla="*/ 159 w 160"/>
              <a:gd name="T51" fmla="*/ 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0" h="144">
                <a:moveTo>
                  <a:pt x="144" y="52"/>
                </a:moveTo>
                <a:cubicBezTo>
                  <a:pt x="144" y="144"/>
                  <a:pt x="144" y="144"/>
                  <a:pt x="144" y="144"/>
                </a:cubicBezTo>
                <a:cubicBezTo>
                  <a:pt x="0" y="144"/>
                  <a:pt x="0" y="144"/>
                  <a:pt x="0" y="144"/>
                </a:cubicBezTo>
                <a:cubicBezTo>
                  <a:pt x="0" y="0"/>
                  <a:pt x="0" y="0"/>
                  <a:pt x="0" y="0"/>
                </a:cubicBezTo>
                <a:cubicBezTo>
                  <a:pt x="144" y="0"/>
                  <a:pt x="144" y="0"/>
                  <a:pt x="144" y="0"/>
                </a:cubicBezTo>
                <a:cubicBezTo>
                  <a:pt x="144" y="8"/>
                  <a:pt x="144" y="8"/>
                  <a:pt x="144" y="8"/>
                </a:cubicBezTo>
                <a:cubicBezTo>
                  <a:pt x="144" y="10"/>
                  <a:pt x="143" y="11"/>
                  <a:pt x="141" y="11"/>
                </a:cubicBezTo>
                <a:cubicBezTo>
                  <a:pt x="140" y="11"/>
                  <a:pt x="138" y="10"/>
                  <a:pt x="138" y="8"/>
                </a:cubicBezTo>
                <a:cubicBezTo>
                  <a:pt x="138" y="5"/>
                  <a:pt x="138" y="5"/>
                  <a:pt x="138" y="5"/>
                </a:cubicBezTo>
                <a:cubicBezTo>
                  <a:pt x="5" y="5"/>
                  <a:pt x="5" y="5"/>
                  <a:pt x="5" y="5"/>
                </a:cubicBezTo>
                <a:cubicBezTo>
                  <a:pt x="5" y="138"/>
                  <a:pt x="5" y="138"/>
                  <a:pt x="5" y="138"/>
                </a:cubicBezTo>
                <a:cubicBezTo>
                  <a:pt x="138" y="138"/>
                  <a:pt x="138" y="138"/>
                  <a:pt x="138" y="138"/>
                </a:cubicBezTo>
                <a:cubicBezTo>
                  <a:pt x="138" y="52"/>
                  <a:pt x="138" y="52"/>
                  <a:pt x="138" y="52"/>
                </a:cubicBezTo>
                <a:cubicBezTo>
                  <a:pt x="138" y="50"/>
                  <a:pt x="140" y="49"/>
                  <a:pt x="141" y="49"/>
                </a:cubicBezTo>
                <a:cubicBezTo>
                  <a:pt x="143" y="49"/>
                  <a:pt x="144" y="50"/>
                  <a:pt x="144" y="52"/>
                </a:cubicBezTo>
                <a:close/>
                <a:moveTo>
                  <a:pt x="159" y="12"/>
                </a:moveTo>
                <a:cubicBezTo>
                  <a:pt x="158" y="11"/>
                  <a:pt x="156" y="11"/>
                  <a:pt x="155" y="12"/>
                </a:cubicBezTo>
                <a:cubicBezTo>
                  <a:pt x="73" y="94"/>
                  <a:pt x="73" y="94"/>
                  <a:pt x="73" y="94"/>
                </a:cubicBezTo>
                <a:cubicBezTo>
                  <a:pt x="38" y="58"/>
                  <a:pt x="38" y="58"/>
                  <a:pt x="38" y="58"/>
                </a:cubicBezTo>
                <a:cubicBezTo>
                  <a:pt x="37" y="57"/>
                  <a:pt x="35" y="57"/>
                  <a:pt x="34" y="58"/>
                </a:cubicBezTo>
                <a:cubicBezTo>
                  <a:pt x="33" y="59"/>
                  <a:pt x="33" y="61"/>
                  <a:pt x="34" y="62"/>
                </a:cubicBezTo>
                <a:cubicBezTo>
                  <a:pt x="71" y="100"/>
                  <a:pt x="71" y="100"/>
                  <a:pt x="71" y="100"/>
                </a:cubicBezTo>
                <a:cubicBezTo>
                  <a:pt x="72" y="100"/>
                  <a:pt x="73" y="100"/>
                  <a:pt x="73" y="100"/>
                </a:cubicBezTo>
                <a:cubicBezTo>
                  <a:pt x="74" y="100"/>
                  <a:pt x="75" y="100"/>
                  <a:pt x="75" y="100"/>
                </a:cubicBezTo>
                <a:cubicBezTo>
                  <a:pt x="159" y="15"/>
                  <a:pt x="159" y="15"/>
                  <a:pt x="159" y="15"/>
                </a:cubicBezTo>
                <a:cubicBezTo>
                  <a:pt x="160" y="14"/>
                  <a:pt x="160" y="13"/>
                  <a:pt x="159" y="12"/>
                </a:cubicBezTo>
                <a:close/>
              </a:path>
            </a:pathLst>
          </a:custGeom>
          <a:gradFill>
            <a:gsLst>
              <a:gs pos="100000">
                <a:srgbClr val="5792CE"/>
              </a:gs>
              <a:gs pos="0">
                <a:srgbClr val="AED7BD"/>
              </a:gs>
            </a:gsLst>
            <a:lin ang="7200000" scaled="0"/>
          </a:gradFill>
          <a:ln>
            <a:noFill/>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86823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271126" y="623154"/>
            <a:ext cx="4503570" cy="5439181"/>
          </a:xfrm>
          <a:prstGeom prst="rect">
            <a:avLst/>
          </a:prstGeom>
          <a:noFill/>
        </p:spPr>
        <p:txBody>
          <a:bodyPr wrap="square" lIns="0" tIns="45720" rIns="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t>1. Are you physically safe?</a:t>
            </a:r>
            <a:b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b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t>2. Is the person being harassed physically safe? </a:t>
            </a:r>
          </a:p>
          <a:p>
            <a:pPr marL="0" marR="0" lvl="0" indent="0" algn="l" defTabSz="914400" rtl="0" eaLnBrk="1" fontAlgn="auto" latinLnBrk="0" hangingPunct="1">
              <a:lnSpc>
                <a:spcPct val="100000"/>
              </a:lnSpc>
              <a:spcBef>
                <a:spcPts val="0"/>
              </a:spcBef>
              <a:spcAft>
                <a:spcPts val="0"/>
              </a:spcAft>
              <a:buClrTx/>
              <a:buSzTx/>
              <a:buFontTx/>
              <a:buNone/>
              <a:tabLst/>
              <a:defRPr/>
            </a:pPr>
            <a:b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b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t>3. Does it seem unlikely that the situation will escalate? </a:t>
            </a:r>
            <a:b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br>
            <a:endPar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t>4. Can you tell if the person being harassed wants someone to speak up?</a:t>
            </a:r>
          </a:p>
          <a:p>
            <a:pPr marL="0" marR="0" lvl="0" indent="0" algn="l" defTabSz="914330" rtl="0" eaLnBrk="1" fontAlgn="auto" latinLnBrk="0" hangingPunct="1">
              <a:lnSpc>
                <a:spcPct val="107000"/>
              </a:lnSpc>
              <a:spcBef>
                <a:spcPts val="0"/>
              </a:spcBef>
              <a:spcAft>
                <a:spcPts val="80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endParaRPr>
          </a:p>
          <a:p>
            <a:pPr marL="0" marR="0" lvl="0" indent="0" algn="l" defTabSz="914330" rtl="0" eaLnBrk="1" fontAlgn="auto" latinLnBrk="0" hangingPunct="1">
              <a:lnSpc>
                <a:spcPct val="107000"/>
              </a:lnSpc>
              <a:spcBef>
                <a:spcPts val="0"/>
              </a:spcBef>
              <a:spcAft>
                <a:spcPts val="80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a:cs typeface="Arial" panose="020B0604020202020204" pitchFamily="34" charset="0"/>
              </a:rPr>
              <a:t>If you can answer yes to all of these questions, you might choose a direct response. </a:t>
            </a:r>
          </a:p>
          <a:p>
            <a:pPr marL="0" marR="0" lvl="0" indent="0" algn="l" defTabSz="914330" rtl="0" eaLnBrk="1" fontAlgn="auto" latinLnBrk="0" hangingPunct="1">
              <a:lnSpc>
                <a:spcPct val="107000"/>
              </a:lnSpc>
              <a:spcBef>
                <a:spcPts val="0"/>
              </a:spcBef>
              <a:spcAft>
                <a:spcPts val="80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a:cs typeface="Arial" panose="020B0604020202020204" pitchFamily="34" charset="0"/>
            </a:endParaRPr>
          </a:p>
          <a:p>
            <a:pPr marL="0" marR="0" lvl="0" indent="0" algn="l" defTabSz="914330" rtl="0" eaLnBrk="1" fontAlgn="auto" latinLnBrk="0" hangingPunct="1">
              <a:lnSpc>
                <a:spcPct val="107000"/>
              </a:lnSpc>
              <a:spcBef>
                <a:spcPts val="0"/>
              </a:spcBef>
              <a:spcAft>
                <a:spcPts val="80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rPr>
              <a:t>Keep it short and succinct. </a:t>
            </a:r>
          </a:p>
        </p:txBody>
      </p:sp>
      <p:sp>
        <p:nvSpPr>
          <p:cNvPr id="4" name="Title 1">
            <a:extLst>
              <a:ext uri="{FF2B5EF4-FFF2-40B4-BE49-F238E27FC236}">
                <a16:creationId xmlns:a16="http://schemas.microsoft.com/office/drawing/2014/main" id="{08FB4DB4-335B-2E50-F548-0B3A341539C2}"/>
              </a:ext>
            </a:extLst>
          </p:cNvPr>
          <p:cNvSpPr txBox="1">
            <a:spLocks/>
          </p:cNvSpPr>
          <p:nvPr/>
        </p:nvSpPr>
        <p:spPr>
          <a:xfrm>
            <a:off x="525588" y="5429831"/>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marL="0" marR="0" lvl="0" indent="0" algn="l" defTabSz="914318" rtl="0" eaLnBrk="1" fontAlgn="auto" latinLnBrk="0" hangingPunct="1">
              <a:lnSpc>
                <a:spcPct val="90000"/>
              </a:lnSpc>
              <a:spcBef>
                <a:spcPct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cs typeface="Arial"/>
              </a:rPr>
              <a:t>Source: </a:t>
            </a:r>
            <a:r>
              <a:rPr kumimoji="0" lang="en-US" sz="1600" b="0" i="0" u="none" strike="noStrike" kern="1200" cap="none" spc="0" normalizeH="0" baseline="0" noProof="0">
                <a:ln>
                  <a:noFill/>
                </a:ln>
                <a:solidFill>
                  <a:srgbClr val="FFFFFF"/>
                </a:solidFill>
                <a:effectLst/>
                <a:uLnTx/>
                <a:uFillTx/>
                <a:latin typeface="Arial"/>
                <a:cs typeface="Arial"/>
                <a:hlinkClick r:id="rId3"/>
              </a:rPr>
              <a:t>Right to be</a:t>
            </a:r>
            <a:endParaRPr kumimoji="0" lang="LID4096" sz="1600" b="0" i="0" u="none" strike="noStrike" kern="1200" cap="none" spc="0" normalizeH="0" baseline="0" noProof="0">
              <a:ln>
                <a:noFill/>
              </a:ln>
              <a:solidFill>
                <a:srgbClr val="FFFFFF"/>
              </a:solidFill>
              <a:effectLst/>
              <a:uLnTx/>
              <a:uFillTx/>
              <a:latin typeface="Arial"/>
              <a:cs typeface="Arial"/>
            </a:endParaRPr>
          </a:p>
        </p:txBody>
      </p:sp>
      <p:pic>
        <p:nvPicPr>
          <p:cNvPr id="8194" name="Picture 2">
            <a:extLst>
              <a:ext uri="{FF2B5EF4-FFF2-40B4-BE49-F238E27FC236}">
                <a16:creationId xmlns:a16="http://schemas.microsoft.com/office/drawing/2014/main" id="{595BD143-4D36-803E-D1FC-AAAA3794C3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588" y="1125671"/>
            <a:ext cx="5591392" cy="4294189"/>
          </a:xfrm>
          <a:prstGeom prst="rect">
            <a:avLst/>
          </a:prstGeom>
          <a:noFill/>
          <a:extLst>
            <a:ext uri="{909E8E84-426E-40DD-AFC4-6F175D3DCCD1}">
              <a14:hiddenFill xmlns:a14="http://schemas.microsoft.com/office/drawing/2010/main">
                <a:solidFill>
                  <a:srgbClr val="FFFFFF"/>
                </a:solidFill>
              </a14:hiddenFill>
            </a:ext>
          </a:extLst>
        </p:spPr>
      </p:pic>
      <p:sp>
        <p:nvSpPr>
          <p:cNvPr id="7" name="Freeform 1089">
            <a:extLst>
              <a:ext uri="{FF2B5EF4-FFF2-40B4-BE49-F238E27FC236}">
                <a16:creationId xmlns:a16="http://schemas.microsoft.com/office/drawing/2014/main" id="{7B6280DF-F05E-86AA-08E5-34D88FA9F916}"/>
              </a:ext>
            </a:extLst>
          </p:cNvPr>
          <p:cNvSpPr>
            <a:spLocks noEditPoints="1"/>
          </p:cNvSpPr>
          <p:nvPr/>
        </p:nvSpPr>
        <p:spPr bwMode="auto">
          <a:xfrm>
            <a:off x="6492074" y="4223758"/>
            <a:ext cx="546100" cy="495300"/>
          </a:xfrm>
          <a:custGeom>
            <a:avLst/>
            <a:gdLst>
              <a:gd name="T0" fmla="*/ 144 w 160"/>
              <a:gd name="T1" fmla="*/ 52 h 144"/>
              <a:gd name="T2" fmla="*/ 144 w 160"/>
              <a:gd name="T3" fmla="*/ 144 h 144"/>
              <a:gd name="T4" fmla="*/ 0 w 160"/>
              <a:gd name="T5" fmla="*/ 144 h 144"/>
              <a:gd name="T6" fmla="*/ 0 w 160"/>
              <a:gd name="T7" fmla="*/ 0 h 144"/>
              <a:gd name="T8" fmla="*/ 144 w 160"/>
              <a:gd name="T9" fmla="*/ 0 h 144"/>
              <a:gd name="T10" fmla="*/ 144 w 160"/>
              <a:gd name="T11" fmla="*/ 8 h 144"/>
              <a:gd name="T12" fmla="*/ 141 w 160"/>
              <a:gd name="T13" fmla="*/ 11 h 144"/>
              <a:gd name="T14" fmla="*/ 138 w 160"/>
              <a:gd name="T15" fmla="*/ 8 h 144"/>
              <a:gd name="T16" fmla="*/ 138 w 160"/>
              <a:gd name="T17" fmla="*/ 5 h 144"/>
              <a:gd name="T18" fmla="*/ 5 w 160"/>
              <a:gd name="T19" fmla="*/ 5 h 144"/>
              <a:gd name="T20" fmla="*/ 5 w 160"/>
              <a:gd name="T21" fmla="*/ 138 h 144"/>
              <a:gd name="T22" fmla="*/ 138 w 160"/>
              <a:gd name="T23" fmla="*/ 138 h 144"/>
              <a:gd name="T24" fmla="*/ 138 w 160"/>
              <a:gd name="T25" fmla="*/ 52 h 144"/>
              <a:gd name="T26" fmla="*/ 141 w 160"/>
              <a:gd name="T27" fmla="*/ 49 h 144"/>
              <a:gd name="T28" fmla="*/ 144 w 160"/>
              <a:gd name="T29" fmla="*/ 52 h 144"/>
              <a:gd name="T30" fmla="*/ 159 w 160"/>
              <a:gd name="T31" fmla="*/ 12 h 144"/>
              <a:gd name="T32" fmla="*/ 155 w 160"/>
              <a:gd name="T33" fmla="*/ 12 h 144"/>
              <a:gd name="T34" fmla="*/ 73 w 160"/>
              <a:gd name="T35" fmla="*/ 94 h 144"/>
              <a:gd name="T36" fmla="*/ 38 w 160"/>
              <a:gd name="T37" fmla="*/ 58 h 144"/>
              <a:gd name="T38" fmla="*/ 34 w 160"/>
              <a:gd name="T39" fmla="*/ 58 h 144"/>
              <a:gd name="T40" fmla="*/ 34 w 160"/>
              <a:gd name="T41" fmla="*/ 62 h 144"/>
              <a:gd name="T42" fmla="*/ 71 w 160"/>
              <a:gd name="T43" fmla="*/ 100 h 144"/>
              <a:gd name="T44" fmla="*/ 73 w 160"/>
              <a:gd name="T45" fmla="*/ 100 h 144"/>
              <a:gd name="T46" fmla="*/ 75 w 160"/>
              <a:gd name="T47" fmla="*/ 100 h 144"/>
              <a:gd name="T48" fmla="*/ 159 w 160"/>
              <a:gd name="T49" fmla="*/ 15 h 144"/>
              <a:gd name="T50" fmla="*/ 159 w 160"/>
              <a:gd name="T51" fmla="*/ 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0" h="144">
                <a:moveTo>
                  <a:pt x="144" y="52"/>
                </a:moveTo>
                <a:cubicBezTo>
                  <a:pt x="144" y="144"/>
                  <a:pt x="144" y="144"/>
                  <a:pt x="144" y="144"/>
                </a:cubicBezTo>
                <a:cubicBezTo>
                  <a:pt x="0" y="144"/>
                  <a:pt x="0" y="144"/>
                  <a:pt x="0" y="144"/>
                </a:cubicBezTo>
                <a:cubicBezTo>
                  <a:pt x="0" y="0"/>
                  <a:pt x="0" y="0"/>
                  <a:pt x="0" y="0"/>
                </a:cubicBezTo>
                <a:cubicBezTo>
                  <a:pt x="144" y="0"/>
                  <a:pt x="144" y="0"/>
                  <a:pt x="144" y="0"/>
                </a:cubicBezTo>
                <a:cubicBezTo>
                  <a:pt x="144" y="8"/>
                  <a:pt x="144" y="8"/>
                  <a:pt x="144" y="8"/>
                </a:cubicBezTo>
                <a:cubicBezTo>
                  <a:pt x="144" y="10"/>
                  <a:pt x="143" y="11"/>
                  <a:pt x="141" y="11"/>
                </a:cubicBezTo>
                <a:cubicBezTo>
                  <a:pt x="140" y="11"/>
                  <a:pt x="138" y="10"/>
                  <a:pt x="138" y="8"/>
                </a:cubicBezTo>
                <a:cubicBezTo>
                  <a:pt x="138" y="5"/>
                  <a:pt x="138" y="5"/>
                  <a:pt x="138" y="5"/>
                </a:cubicBezTo>
                <a:cubicBezTo>
                  <a:pt x="5" y="5"/>
                  <a:pt x="5" y="5"/>
                  <a:pt x="5" y="5"/>
                </a:cubicBezTo>
                <a:cubicBezTo>
                  <a:pt x="5" y="138"/>
                  <a:pt x="5" y="138"/>
                  <a:pt x="5" y="138"/>
                </a:cubicBezTo>
                <a:cubicBezTo>
                  <a:pt x="138" y="138"/>
                  <a:pt x="138" y="138"/>
                  <a:pt x="138" y="138"/>
                </a:cubicBezTo>
                <a:cubicBezTo>
                  <a:pt x="138" y="52"/>
                  <a:pt x="138" y="52"/>
                  <a:pt x="138" y="52"/>
                </a:cubicBezTo>
                <a:cubicBezTo>
                  <a:pt x="138" y="50"/>
                  <a:pt x="140" y="49"/>
                  <a:pt x="141" y="49"/>
                </a:cubicBezTo>
                <a:cubicBezTo>
                  <a:pt x="143" y="49"/>
                  <a:pt x="144" y="50"/>
                  <a:pt x="144" y="52"/>
                </a:cubicBezTo>
                <a:close/>
                <a:moveTo>
                  <a:pt x="159" y="12"/>
                </a:moveTo>
                <a:cubicBezTo>
                  <a:pt x="158" y="11"/>
                  <a:pt x="156" y="11"/>
                  <a:pt x="155" y="12"/>
                </a:cubicBezTo>
                <a:cubicBezTo>
                  <a:pt x="73" y="94"/>
                  <a:pt x="73" y="94"/>
                  <a:pt x="73" y="94"/>
                </a:cubicBezTo>
                <a:cubicBezTo>
                  <a:pt x="38" y="58"/>
                  <a:pt x="38" y="58"/>
                  <a:pt x="38" y="58"/>
                </a:cubicBezTo>
                <a:cubicBezTo>
                  <a:pt x="37" y="57"/>
                  <a:pt x="35" y="57"/>
                  <a:pt x="34" y="58"/>
                </a:cubicBezTo>
                <a:cubicBezTo>
                  <a:pt x="33" y="59"/>
                  <a:pt x="33" y="61"/>
                  <a:pt x="34" y="62"/>
                </a:cubicBezTo>
                <a:cubicBezTo>
                  <a:pt x="71" y="100"/>
                  <a:pt x="71" y="100"/>
                  <a:pt x="71" y="100"/>
                </a:cubicBezTo>
                <a:cubicBezTo>
                  <a:pt x="72" y="100"/>
                  <a:pt x="73" y="100"/>
                  <a:pt x="73" y="100"/>
                </a:cubicBezTo>
                <a:cubicBezTo>
                  <a:pt x="74" y="100"/>
                  <a:pt x="75" y="100"/>
                  <a:pt x="75" y="100"/>
                </a:cubicBezTo>
                <a:cubicBezTo>
                  <a:pt x="159" y="15"/>
                  <a:pt x="159" y="15"/>
                  <a:pt x="159" y="15"/>
                </a:cubicBezTo>
                <a:cubicBezTo>
                  <a:pt x="160" y="14"/>
                  <a:pt x="160" y="13"/>
                  <a:pt x="159" y="12"/>
                </a:cubicBezTo>
                <a:close/>
              </a:path>
            </a:pathLst>
          </a:custGeom>
          <a:gradFill>
            <a:gsLst>
              <a:gs pos="100000">
                <a:srgbClr val="5792CE"/>
              </a:gs>
              <a:gs pos="0">
                <a:srgbClr val="AED7BD"/>
              </a:gs>
            </a:gsLst>
            <a:lin ang="7200000" scaled="0"/>
          </a:gradFill>
          <a:ln>
            <a:noFill/>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cs typeface="Arial"/>
            </a:endParaRPr>
          </a:p>
        </p:txBody>
      </p:sp>
      <p:sp>
        <p:nvSpPr>
          <p:cNvPr id="9" name="Freeform 1089">
            <a:extLst>
              <a:ext uri="{FF2B5EF4-FFF2-40B4-BE49-F238E27FC236}">
                <a16:creationId xmlns:a16="http://schemas.microsoft.com/office/drawing/2014/main" id="{51D3DAFA-1FC2-B8FE-3788-713CDD4CE0AA}"/>
              </a:ext>
            </a:extLst>
          </p:cNvPr>
          <p:cNvSpPr>
            <a:spLocks noEditPoints="1"/>
          </p:cNvSpPr>
          <p:nvPr/>
        </p:nvSpPr>
        <p:spPr bwMode="auto">
          <a:xfrm>
            <a:off x="6492074" y="5429831"/>
            <a:ext cx="546100" cy="495300"/>
          </a:xfrm>
          <a:custGeom>
            <a:avLst/>
            <a:gdLst>
              <a:gd name="T0" fmla="*/ 144 w 160"/>
              <a:gd name="T1" fmla="*/ 52 h 144"/>
              <a:gd name="T2" fmla="*/ 144 w 160"/>
              <a:gd name="T3" fmla="*/ 144 h 144"/>
              <a:gd name="T4" fmla="*/ 0 w 160"/>
              <a:gd name="T5" fmla="*/ 144 h 144"/>
              <a:gd name="T6" fmla="*/ 0 w 160"/>
              <a:gd name="T7" fmla="*/ 0 h 144"/>
              <a:gd name="T8" fmla="*/ 144 w 160"/>
              <a:gd name="T9" fmla="*/ 0 h 144"/>
              <a:gd name="T10" fmla="*/ 144 w 160"/>
              <a:gd name="T11" fmla="*/ 8 h 144"/>
              <a:gd name="T12" fmla="*/ 141 w 160"/>
              <a:gd name="T13" fmla="*/ 11 h 144"/>
              <a:gd name="T14" fmla="*/ 138 w 160"/>
              <a:gd name="T15" fmla="*/ 8 h 144"/>
              <a:gd name="T16" fmla="*/ 138 w 160"/>
              <a:gd name="T17" fmla="*/ 5 h 144"/>
              <a:gd name="T18" fmla="*/ 5 w 160"/>
              <a:gd name="T19" fmla="*/ 5 h 144"/>
              <a:gd name="T20" fmla="*/ 5 w 160"/>
              <a:gd name="T21" fmla="*/ 138 h 144"/>
              <a:gd name="T22" fmla="*/ 138 w 160"/>
              <a:gd name="T23" fmla="*/ 138 h 144"/>
              <a:gd name="T24" fmla="*/ 138 w 160"/>
              <a:gd name="T25" fmla="*/ 52 h 144"/>
              <a:gd name="T26" fmla="*/ 141 w 160"/>
              <a:gd name="T27" fmla="*/ 49 h 144"/>
              <a:gd name="T28" fmla="*/ 144 w 160"/>
              <a:gd name="T29" fmla="*/ 52 h 144"/>
              <a:gd name="T30" fmla="*/ 159 w 160"/>
              <a:gd name="T31" fmla="*/ 12 h 144"/>
              <a:gd name="T32" fmla="*/ 155 w 160"/>
              <a:gd name="T33" fmla="*/ 12 h 144"/>
              <a:gd name="T34" fmla="*/ 73 w 160"/>
              <a:gd name="T35" fmla="*/ 94 h 144"/>
              <a:gd name="T36" fmla="*/ 38 w 160"/>
              <a:gd name="T37" fmla="*/ 58 h 144"/>
              <a:gd name="T38" fmla="*/ 34 w 160"/>
              <a:gd name="T39" fmla="*/ 58 h 144"/>
              <a:gd name="T40" fmla="*/ 34 w 160"/>
              <a:gd name="T41" fmla="*/ 62 h 144"/>
              <a:gd name="T42" fmla="*/ 71 w 160"/>
              <a:gd name="T43" fmla="*/ 100 h 144"/>
              <a:gd name="T44" fmla="*/ 73 w 160"/>
              <a:gd name="T45" fmla="*/ 100 h 144"/>
              <a:gd name="T46" fmla="*/ 75 w 160"/>
              <a:gd name="T47" fmla="*/ 100 h 144"/>
              <a:gd name="T48" fmla="*/ 159 w 160"/>
              <a:gd name="T49" fmla="*/ 15 h 144"/>
              <a:gd name="T50" fmla="*/ 159 w 160"/>
              <a:gd name="T51" fmla="*/ 1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0" h="144">
                <a:moveTo>
                  <a:pt x="144" y="52"/>
                </a:moveTo>
                <a:cubicBezTo>
                  <a:pt x="144" y="144"/>
                  <a:pt x="144" y="144"/>
                  <a:pt x="144" y="144"/>
                </a:cubicBezTo>
                <a:cubicBezTo>
                  <a:pt x="0" y="144"/>
                  <a:pt x="0" y="144"/>
                  <a:pt x="0" y="144"/>
                </a:cubicBezTo>
                <a:cubicBezTo>
                  <a:pt x="0" y="0"/>
                  <a:pt x="0" y="0"/>
                  <a:pt x="0" y="0"/>
                </a:cubicBezTo>
                <a:cubicBezTo>
                  <a:pt x="144" y="0"/>
                  <a:pt x="144" y="0"/>
                  <a:pt x="144" y="0"/>
                </a:cubicBezTo>
                <a:cubicBezTo>
                  <a:pt x="144" y="8"/>
                  <a:pt x="144" y="8"/>
                  <a:pt x="144" y="8"/>
                </a:cubicBezTo>
                <a:cubicBezTo>
                  <a:pt x="144" y="10"/>
                  <a:pt x="143" y="11"/>
                  <a:pt x="141" y="11"/>
                </a:cubicBezTo>
                <a:cubicBezTo>
                  <a:pt x="140" y="11"/>
                  <a:pt x="138" y="10"/>
                  <a:pt x="138" y="8"/>
                </a:cubicBezTo>
                <a:cubicBezTo>
                  <a:pt x="138" y="5"/>
                  <a:pt x="138" y="5"/>
                  <a:pt x="138" y="5"/>
                </a:cubicBezTo>
                <a:cubicBezTo>
                  <a:pt x="5" y="5"/>
                  <a:pt x="5" y="5"/>
                  <a:pt x="5" y="5"/>
                </a:cubicBezTo>
                <a:cubicBezTo>
                  <a:pt x="5" y="138"/>
                  <a:pt x="5" y="138"/>
                  <a:pt x="5" y="138"/>
                </a:cubicBezTo>
                <a:cubicBezTo>
                  <a:pt x="138" y="138"/>
                  <a:pt x="138" y="138"/>
                  <a:pt x="138" y="138"/>
                </a:cubicBezTo>
                <a:cubicBezTo>
                  <a:pt x="138" y="52"/>
                  <a:pt x="138" y="52"/>
                  <a:pt x="138" y="52"/>
                </a:cubicBezTo>
                <a:cubicBezTo>
                  <a:pt x="138" y="50"/>
                  <a:pt x="140" y="49"/>
                  <a:pt x="141" y="49"/>
                </a:cubicBezTo>
                <a:cubicBezTo>
                  <a:pt x="143" y="49"/>
                  <a:pt x="144" y="50"/>
                  <a:pt x="144" y="52"/>
                </a:cubicBezTo>
                <a:close/>
                <a:moveTo>
                  <a:pt x="159" y="12"/>
                </a:moveTo>
                <a:cubicBezTo>
                  <a:pt x="158" y="11"/>
                  <a:pt x="156" y="11"/>
                  <a:pt x="155" y="12"/>
                </a:cubicBezTo>
                <a:cubicBezTo>
                  <a:pt x="73" y="94"/>
                  <a:pt x="73" y="94"/>
                  <a:pt x="73" y="94"/>
                </a:cubicBezTo>
                <a:cubicBezTo>
                  <a:pt x="38" y="58"/>
                  <a:pt x="38" y="58"/>
                  <a:pt x="38" y="58"/>
                </a:cubicBezTo>
                <a:cubicBezTo>
                  <a:pt x="37" y="57"/>
                  <a:pt x="35" y="57"/>
                  <a:pt x="34" y="58"/>
                </a:cubicBezTo>
                <a:cubicBezTo>
                  <a:pt x="33" y="59"/>
                  <a:pt x="33" y="61"/>
                  <a:pt x="34" y="62"/>
                </a:cubicBezTo>
                <a:cubicBezTo>
                  <a:pt x="71" y="100"/>
                  <a:pt x="71" y="100"/>
                  <a:pt x="71" y="100"/>
                </a:cubicBezTo>
                <a:cubicBezTo>
                  <a:pt x="72" y="100"/>
                  <a:pt x="73" y="100"/>
                  <a:pt x="73" y="100"/>
                </a:cubicBezTo>
                <a:cubicBezTo>
                  <a:pt x="74" y="100"/>
                  <a:pt x="75" y="100"/>
                  <a:pt x="75" y="100"/>
                </a:cubicBezTo>
                <a:cubicBezTo>
                  <a:pt x="159" y="15"/>
                  <a:pt x="159" y="15"/>
                  <a:pt x="159" y="15"/>
                </a:cubicBezTo>
                <a:cubicBezTo>
                  <a:pt x="160" y="14"/>
                  <a:pt x="160" y="13"/>
                  <a:pt x="159" y="12"/>
                </a:cubicBezTo>
                <a:close/>
              </a:path>
            </a:pathLst>
          </a:custGeom>
          <a:gradFill>
            <a:gsLst>
              <a:gs pos="100000">
                <a:srgbClr val="5792CE"/>
              </a:gs>
              <a:gs pos="0">
                <a:srgbClr val="AED7BD"/>
              </a:gs>
            </a:gsLst>
            <a:lin ang="7200000" scaled="0"/>
          </a:gradFill>
          <a:ln>
            <a:noFill/>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cs typeface="Arial"/>
            </a:endParaRPr>
          </a:p>
        </p:txBody>
      </p:sp>
    </p:spTree>
    <p:extLst>
      <p:ext uri="{BB962C8B-B14F-4D97-AF65-F5344CB8AC3E}">
        <p14:creationId xmlns:p14="http://schemas.microsoft.com/office/powerpoint/2010/main" val="34026595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ECD544A-2108-DAB6-3E21-91C27D2869F0}"/>
              </a:ext>
            </a:extLst>
          </p:cNvPr>
          <p:cNvSpPr>
            <a:spLocks noGrp="1"/>
          </p:cNvSpPr>
          <p:nvPr>
            <p:ph type="title"/>
          </p:nvPr>
        </p:nvSpPr>
        <p:spPr/>
        <p:txBody>
          <a:bodyPr/>
          <a:lstStyle/>
          <a:p>
            <a:r>
              <a:rPr lang="en-GB" sz="5400" b="1" noProof="0"/>
              <a:t>What D do you think this is?</a:t>
            </a:r>
          </a:p>
        </p:txBody>
      </p:sp>
    </p:spTree>
    <p:extLst>
      <p:ext uri="{BB962C8B-B14F-4D97-AF65-F5344CB8AC3E}">
        <p14:creationId xmlns:p14="http://schemas.microsoft.com/office/powerpoint/2010/main" val="26149192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8BE9CD-2EC1-118D-880A-5E28296F11C2}"/>
              </a:ext>
            </a:extLst>
          </p:cNvPr>
          <p:cNvSpPr>
            <a:spLocks noGrp="1"/>
          </p:cNvSpPr>
          <p:nvPr>
            <p:ph type="title"/>
          </p:nvPr>
        </p:nvSpPr>
        <p:spPr/>
        <p:txBody>
          <a:bodyPr/>
          <a:lstStyle/>
          <a:p>
            <a:endParaRPr lang="en-US" dirty="0"/>
          </a:p>
        </p:txBody>
      </p:sp>
      <p:pic>
        <p:nvPicPr>
          <p:cNvPr id="5" name="Online Media 4" title="Respect women: call it out–active bystander">
            <a:hlinkClick r:id="" action="ppaction://media"/>
            <a:extLst>
              <a:ext uri="{FF2B5EF4-FFF2-40B4-BE49-F238E27FC236}">
                <a16:creationId xmlns:a16="http://schemas.microsoft.com/office/drawing/2014/main" id="{4B6AC4FD-DA53-64ED-2D40-17D376D03FA2}"/>
              </a:ext>
            </a:extLst>
          </p:cNvPr>
          <p:cNvPicPr>
            <a:picLocks noRot="1" noChangeAspect="1"/>
          </p:cNvPicPr>
          <p:nvPr>
            <a:videoFile r:link="rId1"/>
          </p:nvPr>
        </p:nvPicPr>
        <p:blipFill>
          <a:blip r:embed="rId4"/>
          <a:stretch>
            <a:fillRect/>
          </a:stretch>
        </p:blipFill>
        <p:spPr>
          <a:xfrm>
            <a:off x="26988" y="0"/>
            <a:ext cx="12138025" cy="6858000"/>
          </a:xfrm>
          <a:prstGeom prst="rect">
            <a:avLst/>
          </a:prstGeom>
        </p:spPr>
      </p:pic>
    </p:spTree>
    <p:extLst>
      <p:ext uri="{BB962C8B-B14F-4D97-AF65-F5344CB8AC3E}">
        <p14:creationId xmlns:p14="http://schemas.microsoft.com/office/powerpoint/2010/main" val="430161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1D809-0558-46E4-8000-4F3A68A86190}"/>
              </a:ext>
            </a:extLst>
          </p:cNvPr>
          <p:cNvSpPr>
            <a:spLocks noGrp="1"/>
          </p:cNvSpPr>
          <p:nvPr>
            <p:ph type="title"/>
          </p:nvPr>
        </p:nvSpPr>
        <p:spPr>
          <a:xfrm>
            <a:off x="1046923" y="1129932"/>
            <a:ext cx="9728170" cy="778381"/>
          </a:xfrm>
        </p:spPr>
        <p:txBody>
          <a:bodyPr/>
          <a:lstStyle/>
          <a:p>
            <a:r>
              <a:rPr lang="en-GB" b="1">
                <a:latin typeface="Arial" panose="020B0604020202020204" pitchFamily="34" charset="0"/>
                <a:cs typeface="Arial" panose="020B0604020202020204" pitchFamily="34" charset="0"/>
              </a:rPr>
              <a:t>Learning Objectives</a:t>
            </a:r>
          </a:p>
        </p:txBody>
      </p:sp>
      <p:sp>
        <p:nvSpPr>
          <p:cNvPr id="5" name="ZoneTexte 4">
            <a:extLst>
              <a:ext uri="{FF2B5EF4-FFF2-40B4-BE49-F238E27FC236}">
                <a16:creationId xmlns:a16="http://schemas.microsoft.com/office/drawing/2014/main" id="{E8BF8B54-1E70-6D4E-E47C-1F0270AAADB4}"/>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sp>
        <p:nvSpPr>
          <p:cNvPr id="3" name="Title 1">
            <a:extLst>
              <a:ext uri="{FF2B5EF4-FFF2-40B4-BE49-F238E27FC236}">
                <a16:creationId xmlns:a16="http://schemas.microsoft.com/office/drawing/2014/main" id="{8313B12A-C9D4-EDF4-E47E-25CC2080502C}"/>
              </a:ext>
            </a:extLst>
          </p:cNvPr>
          <p:cNvSpPr txBox="1">
            <a:spLocks/>
          </p:cNvSpPr>
          <p:nvPr/>
        </p:nvSpPr>
        <p:spPr>
          <a:xfrm>
            <a:off x="3104322" y="1228878"/>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endParaRPr lang="en-US" b="1">
              <a:latin typeface="D-DIN Exp"/>
            </a:endParaRPr>
          </a:p>
        </p:txBody>
      </p:sp>
      <p:sp>
        <p:nvSpPr>
          <p:cNvPr id="7" name="TextBox 11">
            <a:extLst>
              <a:ext uri="{FF2B5EF4-FFF2-40B4-BE49-F238E27FC236}">
                <a16:creationId xmlns:a16="http://schemas.microsoft.com/office/drawing/2014/main" id="{FEDD61ED-94BD-1E91-DC5D-BE38C4440331}"/>
              </a:ext>
            </a:extLst>
          </p:cNvPr>
          <p:cNvSpPr txBox="1"/>
          <p:nvPr/>
        </p:nvSpPr>
        <p:spPr>
          <a:xfrm>
            <a:off x="1046923" y="2370172"/>
            <a:ext cx="9853585" cy="2575577"/>
          </a:xfrm>
          <a:prstGeom prst="rect">
            <a:avLst/>
          </a:prstGeom>
          <a:noFill/>
        </p:spPr>
        <p:txBody>
          <a:bodyPr wrap="square" lIns="0" tIns="45720" rIns="0" bIns="45720" rtlCol="0" anchor="t">
            <a:spAutoFit/>
          </a:bodyPr>
          <a:lstStyle/>
          <a:p>
            <a:pPr>
              <a:lnSpc>
                <a:spcPct val="130000"/>
              </a:lnSpc>
            </a:pPr>
            <a:r>
              <a:rPr lang="en-US" dirty="0">
                <a:solidFill>
                  <a:schemeClr val="bg1"/>
                </a:solidFill>
                <a:latin typeface="Arial" panose="020B0604020202020204" pitchFamily="34" charset="0"/>
                <a:cs typeface="Arial" panose="020B0604020202020204" pitchFamily="34" charset="0"/>
              </a:rPr>
              <a:t>This training aims to help you gain the knowledge, skills and tools needed to </a:t>
            </a:r>
            <a:r>
              <a:rPr lang="en-US" dirty="0" err="1">
                <a:solidFill>
                  <a:schemeClr val="bg1"/>
                </a:solidFill>
                <a:latin typeface="Arial" panose="020B0604020202020204" pitchFamily="34" charset="0"/>
                <a:cs typeface="Arial" panose="020B0604020202020204" pitchFamily="34" charset="0"/>
              </a:rPr>
              <a:t>recognise</a:t>
            </a:r>
            <a:r>
              <a:rPr lang="en-US" dirty="0">
                <a:solidFill>
                  <a:schemeClr val="bg1"/>
                </a:solidFill>
                <a:latin typeface="Arial" panose="020B0604020202020204" pitchFamily="34" charset="0"/>
                <a:cs typeface="Arial" panose="020B0604020202020204" pitchFamily="34" charset="0"/>
              </a:rPr>
              <a:t> and respond to gender-based violence as a bystander. By the end of the training, you will: </a:t>
            </a:r>
            <a:br>
              <a:rPr lang="en-US" dirty="0">
                <a:latin typeface="Arial" panose="020B0604020202020204" pitchFamily="34" charset="0"/>
                <a:cs typeface="Arial" panose="020B0604020202020204" pitchFamily="34" charset="0"/>
              </a:rPr>
            </a:br>
            <a:endParaRPr lang="en-US" dirty="0">
              <a:solidFill>
                <a:schemeClr val="bg1"/>
              </a:solidFill>
              <a:latin typeface="Arial" panose="020B0604020202020204" pitchFamily="34" charset="0"/>
              <a:cs typeface="Arial" panose="020B0604020202020204" pitchFamily="34" charset="0"/>
            </a:endParaRPr>
          </a:p>
          <a:p>
            <a:pPr marL="342900" indent="-342900">
              <a:lnSpc>
                <a:spcPct val="130000"/>
              </a:lnSpc>
              <a:buFont typeface="Wingdings" panose="05000000000000000000" pitchFamily="2" charset="2"/>
              <a:buChar char="q"/>
            </a:pPr>
            <a:r>
              <a:rPr lang="en-US" dirty="0">
                <a:solidFill>
                  <a:schemeClr val="bg1"/>
                </a:solidFill>
                <a:latin typeface="Arial" panose="020B0604020202020204" pitchFamily="34" charset="0"/>
                <a:cs typeface="Arial" panose="020B0604020202020204" pitchFamily="34" charset="0"/>
              </a:rPr>
              <a:t>Understand the different forms that gender-based violence can take. </a:t>
            </a:r>
          </a:p>
          <a:p>
            <a:pPr marL="342900" indent="-342900">
              <a:lnSpc>
                <a:spcPct val="130000"/>
              </a:lnSpc>
              <a:buFont typeface="Wingdings" panose="05000000000000000000" pitchFamily="2" charset="2"/>
              <a:buChar char="q"/>
            </a:pPr>
            <a:r>
              <a:rPr lang="en-US" dirty="0">
                <a:solidFill>
                  <a:schemeClr val="bg1"/>
                </a:solidFill>
                <a:latin typeface="Arial" panose="020B0604020202020204" pitchFamily="34" charset="0"/>
                <a:cs typeface="Arial" panose="020B0604020202020204" pitchFamily="34" charset="0"/>
              </a:rPr>
              <a:t>Understand bystander’s responsibility and importance. </a:t>
            </a:r>
          </a:p>
          <a:p>
            <a:pPr marL="342900" indent="-342900">
              <a:lnSpc>
                <a:spcPct val="130000"/>
              </a:lnSpc>
              <a:buFont typeface="Wingdings" panose="05000000000000000000" pitchFamily="2" charset="2"/>
              <a:buChar char="q"/>
            </a:pPr>
            <a:r>
              <a:rPr lang="en-US" dirty="0">
                <a:solidFill>
                  <a:schemeClr val="bg1"/>
                </a:solidFill>
                <a:latin typeface="Arial" panose="020B0604020202020204" pitchFamily="34" charset="0"/>
                <a:cs typeface="Arial" panose="020B0604020202020204" pitchFamily="34" charset="0"/>
              </a:rPr>
              <a:t>Foster awareness in identifying situations where bystander intervention may be appropriate.</a:t>
            </a:r>
          </a:p>
          <a:p>
            <a:pPr marL="342900" indent="-342900">
              <a:lnSpc>
                <a:spcPct val="130000"/>
              </a:lnSpc>
              <a:buFont typeface="Wingdings" panose="05000000000000000000" pitchFamily="2" charset="2"/>
              <a:buChar char="q"/>
            </a:pPr>
            <a:r>
              <a:rPr lang="en-US" dirty="0">
                <a:solidFill>
                  <a:schemeClr val="bg1"/>
                </a:solidFill>
                <a:latin typeface="Arial" panose="020B0604020202020204" pitchFamily="34" charset="0"/>
                <a:cs typeface="Arial" panose="020B0604020202020204" pitchFamily="34" charset="0"/>
              </a:rPr>
              <a:t>Have practical tools on how to intervene effectively and safely.  </a:t>
            </a:r>
          </a:p>
        </p:txBody>
      </p:sp>
    </p:spTree>
    <p:extLst>
      <p:ext uri="{BB962C8B-B14F-4D97-AF65-F5344CB8AC3E}">
        <p14:creationId xmlns:p14="http://schemas.microsoft.com/office/powerpoint/2010/main" val="1745838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additive="base">
                                        <p:cTn id="25"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additive="base">
                                        <p:cTn id="31"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57983" y="2082042"/>
            <a:ext cx="10864851" cy="4708981"/>
          </a:xfrm>
          <a:prstGeom prst="rect">
            <a:avLst/>
          </a:prstGeom>
          <a:noFill/>
        </p:spPr>
        <p:txBody>
          <a:bodyPr wrap="square" lIns="0" tIns="45720" rIns="0" bIns="45720" rtlCol="0" anchor="t">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endParaRPr>
          </a:p>
          <a:p>
            <a:pPr marL="342900" indent="-342900" defTabSz="914400">
              <a:buFont typeface="Arial" panose="020B0604020202020204" pitchFamily="34" charset="0"/>
              <a:buChar char="•"/>
              <a:defRPr/>
            </a:pP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a:cs typeface="Arial" panose="020B0604020202020204" pitchFamily="34" charset="0"/>
              </a:rPr>
              <a:t>Bystander intervention is not equal to direct intervention. There are multiple ways to intervene!</a:t>
            </a:r>
          </a:p>
          <a:p>
            <a:pPr marL="342900" indent="-342900" defTabSz="914400">
              <a:buFont typeface="Arial" panose="020B0604020202020204" pitchFamily="34" charset="0"/>
              <a:buChar char="•"/>
              <a:defRPr/>
            </a:pPr>
            <a:endParaRPr lang="en-US" sz="2000" dirty="0">
              <a:solidFill>
                <a:srgbClr val="FFFFFF"/>
              </a:solidFill>
              <a:latin typeface="Arial" panose="020B0604020202020204" pitchFamily="34" charset="0"/>
              <a:ea typeface="Open Sans"/>
              <a:cs typeface="Arial" panose="020B0604020202020204" pitchFamily="34" charset="0"/>
            </a:endParaRPr>
          </a:p>
          <a:p>
            <a:pPr marL="342900" indent="-342900" defTabSz="914400">
              <a:buFont typeface="Arial" panose="020B0604020202020204" pitchFamily="34" charset="0"/>
              <a:buChar char="•"/>
              <a:defRPr/>
            </a:pPr>
            <a:r>
              <a:rPr kumimoji="0" lang="en-US" sz="2000" i="0" u="none" strike="noStrike" kern="1200" cap="none" spc="0" normalizeH="0" baseline="0" noProof="0" dirty="0">
                <a:ln>
                  <a:noFill/>
                </a:ln>
                <a:solidFill>
                  <a:srgbClr val="FFFFFF"/>
                </a:solidFill>
                <a:effectLst/>
                <a:uLnTx/>
                <a:uFillTx/>
                <a:latin typeface="Arial" panose="020B0604020202020204" pitchFamily="34" charset="0"/>
                <a:ea typeface="Open Sans"/>
                <a:cs typeface="Arial" panose="020B0604020202020204" pitchFamily="34" charset="0"/>
              </a:rPr>
              <a:t>Not everybody can speak up</a:t>
            </a:r>
            <a:r>
              <a:rPr lang="en-US" sz="2000" dirty="0">
                <a:solidFill>
                  <a:srgbClr val="FFFFFF"/>
                </a:solidFill>
                <a:latin typeface="Arial" panose="020B0604020202020204" pitchFamily="34" charset="0"/>
                <a:ea typeface="Open Sans"/>
                <a:cs typeface="Arial" panose="020B0604020202020204" pitchFamily="34" charset="0"/>
              </a:rPr>
              <a:t> and intervene directly in a confrontative manner at the time of the incident</a:t>
            </a:r>
            <a:r>
              <a:rPr kumimoji="0" lang="en-US" sz="2000" i="0" u="none" strike="noStrike" kern="1200" cap="none" spc="0" normalizeH="0" baseline="0" noProof="0" dirty="0">
                <a:ln>
                  <a:noFill/>
                </a:ln>
                <a:solidFill>
                  <a:srgbClr val="FFFFFF"/>
                </a:solidFill>
                <a:effectLst/>
                <a:uLnTx/>
                <a:uFillTx/>
                <a:latin typeface="Arial" panose="020B0604020202020204" pitchFamily="34" charset="0"/>
                <a:ea typeface="Open Sans"/>
                <a:cs typeface="Arial" panose="020B0604020202020204" pitchFamily="34" charset="0"/>
              </a:rPr>
              <a:t>. </a:t>
            </a:r>
            <a:r>
              <a:rPr lang="en-US" sz="2000" dirty="0">
                <a:solidFill>
                  <a:srgbClr val="FFFFFF"/>
                </a:solidFill>
                <a:latin typeface="Arial" panose="020B0604020202020204" pitchFamily="34" charset="0"/>
                <a:ea typeface="Open Sans"/>
                <a:cs typeface="Arial" panose="020B0604020202020204" pitchFamily="34" charset="0"/>
              </a:rPr>
              <a:t>However, generally speaking there is almost always something that most of us can do.</a:t>
            </a:r>
            <a:r>
              <a:rPr kumimoji="0" lang="en-US" sz="2000" i="0" u="none" strike="noStrike" kern="1200" cap="none" spc="0" normalizeH="0" baseline="0" noProof="0" dirty="0">
                <a:ln>
                  <a:noFill/>
                </a:ln>
                <a:solidFill>
                  <a:srgbClr val="FFFFFF"/>
                </a:solidFill>
                <a:effectLst/>
                <a:uLnTx/>
                <a:uFillTx/>
                <a:latin typeface="Arial" panose="020B0604020202020204" pitchFamily="34" charset="0"/>
                <a:ea typeface="Open Sans"/>
                <a:cs typeface="Arial" panose="020B0604020202020204" pitchFamily="34" charset="0"/>
              </a:rPr>
              <a:t> </a:t>
            </a:r>
            <a:endParaRPr lang="en-US" sz="2000" dirty="0">
              <a:solidFill>
                <a:srgbClr val="FFFFFF"/>
              </a:solidFill>
              <a:latin typeface="Arial" panose="020B0604020202020204" pitchFamily="34" charset="0"/>
              <a:ea typeface="Open Sans"/>
              <a:cs typeface="Arial" panose="020B0604020202020204" pitchFamily="34" charset="0"/>
            </a:endParaRPr>
          </a:p>
          <a:p>
            <a:pPr marL="342900" indent="-342900" defTabSz="914400">
              <a:buFont typeface="Arial" panose="020B0604020202020204" pitchFamily="34" charset="0"/>
              <a:buChar char="•"/>
              <a:defRPr/>
            </a:pPr>
            <a:endPar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a:cs typeface="Arial" panose="020B0604020202020204" pitchFamily="34" charset="0"/>
            </a:endParaRPr>
          </a:p>
          <a:p>
            <a:pPr marL="342900" indent="-342900" defTabSz="914400">
              <a:buFont typeface="Arial" panose="020B0604020202020204" pitchFamily="34" charset="0"/>
              <a:buChar char="•"/>
              <a:defRPr/>
            </a:pP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a:cs typeface="Arial" panose="020B0604020202020204" pitchFamily="34" charset="0"/>
              </a:rPr>
              <a:t>Power relations, the environment you’re in, the possibility of retaliation, your trauma history, your mental or physical (dis) ability(</a:t>
            </a:r>
            <a:r>
              <a:rPr kumimoji="0" lang="en-US" sz="2000" b="0" i="0" u="none" strike="noStrike" kern="1200" cap="none" spc="0" normalizeH="0" baseline="0" noProof="0" dirty="0" err="1">
                <a:ln>
                  <a:noFill/>
                </a:ln>
                <a:solidFill>
                  <a:srgbClr val="FFFFFF"/>
                </a:solidFill>
                <a:effectLst/>
                <a:uLnTx/>
                <a:uFillTx/>
                <a:latin typeface="Arial" panose="020B0604020202020204" pitchFamily="34" charset="0"/>
                <a:ea typeface="Open Sans"/>
                <a:cs typeface="Arial" panose="020B0604020202020204" pitchFamily="34" charset="0"/>
              </a:rPr>
              <a:t>ies</a:t>
            </a: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a:cs typeface="Arial" panose="020B0604020202020204" pitchFamily="34" charset="0"/>
              </a:rPr>
              <a:t>), your social position, your identity... All of these factors have an influence. </a:t>
            </a:r>
            <a:endParaRPr lang="en-US" dirty="0">
              <a:latin typeface="Arial" panose="020B0604020202020204" pitchFamily="34" charset="0"/>
              <a:ea typeface="Open Sans"/>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charset="0"/>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Open Sans"/>
                <a:cs typeface="Arial" panose="020B0604020202020204" pitchFamily="34" charset="0"/>
              </a:rPr>
              <a:t>Don’t feel bad if you didn’t come up with the reactions you would have liked to have had. Whatever you feel comfortable with is okay. </a:t>
            </a:r>
            <a:endPar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3" name="Title 2">
            <a:extLst>
              <a:ext uri="{FF2B5EF4-FFF2-40B4-BE49-F238E27FC236}">
                <a16:creationId xmlns:a16="http://schemas.microsoft.com/office/drawing/2014/main" id="{E82EC115-FCB1-A1F3-273F-CECE1B68E9C1}"/>
              </a:ext>
            </a:extLst>
          </p:cNvPr>
          <p:cNvSpPr>
            <a:spLocks noGrp="1"/>
          </p:cNvSpPr>
          <p:nvPr>
            <p:ph type="title"/>
          </p:nvPr>
        </p:nvSpPr>
        <p:spPr/>
        <p:txBody>
          <a:bodyPr/>
          <a:lstStyle/>
          <a:p>
            <a:r>
              <a:rPr lang="en-US" b="1">
                <a:latin typeface="Arial" panose="020B0604020202020204" pitchFamily="34" charset="0"/>
                <a:ea typeface="Open Sans"/>
                <a:cs typeface="Arial" panose="020B0604020202020204" pitchFamily="34" charset="0"/>
              </a:rPr>
              <a:t>IMPORTANT TO REMEMBER</a:t>
            </a:r>
            <a:br>
              <a:rPr lang="en-US" b="1">
                <a:latin typeface="Arial" panose="020B0604020202020204" pitchFamily="34" charset="0"/>
                <a:ea typeface="Open Sans"/>
                <a:cs typeface="Arial" panose="020B0604020202020204" pitchFamily="34" charset="0"/>
              </a:rPr>
            </a:br>
            <a:endParaRPr lang="en-AT"/>
          </a:p>
        </p:txBody>
      </p:sp>
    </p:spTree>
    <p:extLst>
      <p:ext uri="{BB962C8B-B14F-4D97-AF65-F5344CB8AC3E}">
        <p14:creationId xmlns:p14="http://schemas.microsoft.com/office/powerpoint/2010/main" val="2327263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 calcmode="lin" valueType="num">
                                      <p:cBhvr additive="base">
                                        <p:cTn id="7"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anim calcmode="lin" valueType="num">
                                      <p:cBhvr additive="base">
                                        <p:cTn id="13"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anim calcmode="lin" valueType="num">
                                      <p:cBhvr additive="base">
                                        <p:cTn id="19"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xEl>
                                              <p:pRg st="7" end="7"/>
                                            </p:txEl>
                                          </p:spTgt>
                                        </p:tgtEl>
                                        <p:attrNameLst>
                                          <p:attrName>style.visibility</p:attrName>
                                        </p:attrNameLst>
                                      </p:cBhvr>
                                      <p:to>
                                        <p:strVal val="visible"/>
                                      </p:to>
                                    </p:set>
                                    <p:anim calcmode="lin" valueType="num">
                                      <p:cBhvr additive="base">
                                        <p:cTn id="25" dur="500" fill="hold"/>
                                        <p:tgtEl>
                                          <p:spTgt spid="8">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latin typeface="Arial"/>
                <a:cs typeface="Arial"/>
              </a:rPr>
              <a:t>Exercise 2: Role-playing time</a:t>
            </a:r>
          </a:p>
        </p:txBody>
      </p:sp>
      <p:sp>
        <p:nvSpPr>
          <p:cNvPr id="19" name="TextBox 11">
            <a:extLst>
              <a:ext uri="{FF2B5EF4-FFF2-40B4-BE49-F238E27FC236}">
                <a16:creationId xmlns:a16="http://schemas.microsoft.com/office/drawing/2014/main" id="{BBE63CCB-EF19-8E4B-8D92-4EF4FE00B7AC}"/>
              </a:ext>
            </a:extLst>
          </p:cNvPr>
          <p:cNvSpPr txBox="1"/>
          <p:nvPr/>
        </p:nvSpPr>
        <p:spPr>
          <a:xfrm>
            <a:off x="1046922" y="2402945"/>
            <a:ext cx="10298411" cy="2451377"/>
          </a:xfrm>
          <a:prstGeom prst="rect">
            <a:avLst/>
          </a:prstGeom>
          <a:noFill/>
        </p:spPr>
        <p:txBody>
          <a:bodyPr wrap="square" lIns="0" tIns="45720" rIns="0" bIns="45720" rtlCol="0" anchor="t">
            <a:spAutoFit/>
          </a:bodyPr>
          <a:lstStyle/>
          <a:p>
            <a:pPr marL="0" marR="0" lvl="0" indent="0" algn="l" defTabSz="914330" rtl="0" eaLnBrk="1" fontAlgn="auto" latinLnBrk="0" hangingPunct="1">
              <a:lnSpc>
                <a:spcPct val="13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rPr>
              <a:t>Join your group according to your color card and follow them to the room assigned</a:t>
            </a:r>
          </a:p>
          <a:p>
            <a:pPr marL="0" marR="0" lvl="0" indent="0" algn="l" defTabSz="914330" rtl="0" eaLnBrk="1" fontAlgn="auto" latinLnBrk="0" hangingPunct="1">
              <a:lnSpc>
                <a:spcPct val="130000"/>
              </a:lnSpc>
              <a:spcBef>
                <a:spcPts val="0"/>
              </a:spcBef>
              <a:spcAft>
                <a:spcPts val="0"/>
              </a:spcAft>
              <a:buClrTx/>
              <a:buSzTx/>
              <a:buFontTx/>
              <a:buNone/>
              <a:tabLst/>
              <a:defRPr/>
            </a:pPr>
            <a:endParaRPr lang="en-US" sz="2000">
              <a:solidFill>
                <a:srgbClr val="FFFFFF"/>
              </a:solidFill>
              <a:latin typeface="Arial" panose="020B0604020202020204" pitchFamily="34" charset="0"/>
              <a:cs typeface="Arial" panose="020B0604020202020204" pitchFamily="34" charset="0"/>
            </a:endParaRPr>
          </a:p>
          <a:p>
            <a:pPr>
              <a:lnSpc>
                <a:spcPct val="130000"/>
              </a:lnSpc>
              <a:defRPr/>
            </a:pPr>
            <a:r>
              <a:rPr kumimoji="0" lang="en-US" sz="2000" b="0" i="0" u="none" strike="noStrike" kern="1200" cap="none" spc="0" normalizeH="0" baseline="0" noProof="0">
                <a:ln>
                  <a:noFill/>
                </a:ln>
                <a:solidFill>
                  <a:srgbClr val="FFFFFF"/>
                </a:solidFill>
                <a:effectLst/>
                <a:uLnTx/>
                <a:uFillTx/>
                <a:latin typeface="Arial"/>
                <a:cs typeface="Arial"/>
              </a:rPr>
              <a:t>Group 1 – Facilitator </a:t>
            </a:r>
            <a:r>
              <a:rPr lang="en-US" sz="2000">
                <a:solidFill>
                  <a:srgbClr val="FF0000"/>
                </a:solidFill>
                <a:latin typeface="Arial"/>
                <a:cs typeface="Arial"/>
              </a:rPr>
              <a:t>[add name] –</a:t>
            </a:r>
            <a:r>
              <a:rPr kumimoji="0" lang="en-US" sz="2000" b="0" i="0" u="none" strike="noStrike" kern="1200" cap="none" spc="0" normalizeH="0" baseline="0" noProof="0">
                <a:ln>
                  <a:noFill/>
                </a:ln>
                <a:solidFill>
                  <a:srgbClr val="FF0000"/>
                </a:solidFill>
                <a:effectLst/>
                <a:uLnTx/>
                <a:uFillTx/>
                <a:latin typeface="Arial"/>
                <a:cs typeface="Arial"/>
              </a:rPr>
              <a:t> </a:t>
            </a:r>
            <a:r>
              <a:rPr lang="en-US" sz="2000">
                <a:solidFill>
                  <a:srgbClr val="FF0000"/>
                </a:solidFill>
                <a:latin typeface="Arial"/>
                <a:cs typeface="Arial"/>
              </a:rPr>
              <a:t>[add room]</a:t>
            </a:r>
            <a:endParaRPr lang="en-US" sz="2000" b="0" i="0" u="none" strike="noStrike" kern="1200" cap="none" spc="0" normalizeH="0" baseline="0" noProof="0">
              <a:ln>
                <a:noFill/>
              </a:ln>
              <a:solidFill>
                <a:srgbClr val="FF0000"/>
              </a:solidFill>
              <a:effectLst/>
              <a:uLnTx/>
              <a:uFillTx/>
              <a:latin typeface="Arial"/>
              <a:cs typeface="Arial"/>
            </a:endParaRPr>
          </a:p>
          <a:p>
            <a:pPr>
              <a:lnSpc>
                <a:spcPct val="130000"/>
              </a:lnSpc>
              <a:defRPr/>
            </a:pPr>
            <a:r>
              <a:rPr lang="en-US" sz="2000">
                <a:solidFill>
                  <a:srgbClr val="FFFFFF"/>
                </a:solidFill>
                <a:latin typeface="Arial"/>
                <a:cs typeface="Arial"/>
              </a:rPr>
              <a:t>Group 2 – Facilitator </a:t>
            </a:r>
            <a:r>
              <a:rPr lang="en-US" sz="2000">
                <a:solidFill>
                  <a:srgbClr val="FF0000"/>
                </a:solidFill>
                <a:latin typeface="Arial"/>
                <a:cs typeface="Arial"/>
              </a:rPr>
              <a:t>[add name] – [add room]</a:t>
            </a:r>
            <a:endParaRPr lang="en-US" sz="2000">
              <a:solidFill>
                <a:srgbClr val="FF0000"/>
              </a:solidFill>
              <a:latin typeface="Arial" panose="020B0604020202020204" pitchFamily="34" charset="0"/>
              <a:cs typeface="Arial" panose="020B0604020202020204" pitchFamily="34" charset="0"/>
            </a:endParaRPr>
          </a:p>
          <a:p>
            <a:pPr>
              <a:lnSpc>
                <a:spcPct val="130000"/>
              </a:lnSpc>
              <a:defRPr/>
            </a:pPr>
            <a:r>
              <a:rPr kumimoji="0" lang="en-US" sz="2000" b="0" i="0" u="none" strike="noStrike" kern="1200" cap="none" spc="0" normalizeH="0" baseline="0" noProof="0">
                <a:ln>
                  <a:noFill/>
                </a:ln>
                <a:solidFill>
                  <a:srgbClr val="FFFFFF"/>
                </a:solidFill>
                <a:effectLst/>
                <a:uLnTx/>
                <a:uFillTx/>
                <a:latin typeface="Arial"/>
                <a:cs typeface="Arial"/>
              </a:rPr>
              <a:t>Group 3 </a:t>
            </a:r>
            <a:r>
              <a:rPr lang="en-US" sz="2000">
                <a:solidFill>
                  <a:srgbClr val="FFFFFF"/>
                </a:solidFill>
                <a:latin typeface="Arial"/>
                <a:cs typeface="Arial"/>
              </a:rPr>
              <a:t>– Facilitator </a:t>
            </a:r>
            <a:r>
              <a:rPr lang="en-US" sz="2000">
                <a:solidFill>
                  <a:srgbClr val="FF0000"/>
                </a:solidFill>
                <a:latin typeface="Arial"/>
                <a:cs typeface="Arial"/>
              </a:rPr>
              <a:t>[add name] – [add room]</a:t>
            </a:r>
            <a:endParaRPr lang="en-US" sz="2000">
              <a:solidFill>
                <a:srgbClr val="FF0000"/>
              </a:solidFill>
              <a:latin typeface="Arial" panose="020B0604020202020204" pitchFamily="34" charset="0"/>
              <a:cs typeface="Arial" panose="020B0604020202020204" pitchFamily="34" charset="0"/>
            </a:endParaRPr>
          </a:p>
          <a:p>
            <a:pPr>
              <a:lnSpc>
                <a:spcPct val="130000"/>
              </a:lnSpc>
              <a:defRPr/>
            </a:pPr>
            <a:r>
              <a:rPr kumimoji="0" lang="en-US" sz="2000" b="0" i="0" u="none" strike="noStrike" kern="1200" cap="none" spc="0" normalizeH="0" baseline="0" noProof="0">
                <a:ln>
                  <a:noFill/>
                </a:ln>
                <a:solidFill>
                  <a:srgbClr val="FFFFFF"/>
                </a:solidFill>
                <a:effectLst/>
                <a:uLnTx/>
                <a:uFillTx/>
                <a:latin typeface="Arial"/>
                <a:cs typeface="Arial"/>
              </a:rPr>
              <a:t>Group 4 </a:t>
            </a:r>
            <a:r>
              <a:rPr lang="en-US" sz="2000">
                <a:solidFill>
                  <a:srgbClr val="FFFFFF"/>
                </a:solidFill>
                <a:latin typeface="Arial"/>
                <a:cs typeface="Arial"/>
              </a:rPr>
              <a:t>– Facilitator </a:t>
            </a:r>
            <a:r>
              <a:rPr lang="en-US" sz="2000">
                <a:solidFill>
                  <a:srgbClr val="FF0000"/>
                </a:solidFill>
                <a:latin typeface="Arial"/>
                <a:cs typeface="Arial"/>
              </a:rPr>
              <a:t>[add name] – [add room]</a:t>
            </a:r>
            <a:endParaRPr lang="en-US" sz="2000" b="0" i="0" u="none" strike="noStrike" kern="1200" cap="none" spc="0" normalizeH="0" baseline="0" noProof="0">
              <a:ln>
                <a:noFill/>
              </a:ln>
              <a:solidFill>
                <a:srgbClr val="FF0000"/>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78025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1D78F5-177C-03F9-4E62-AB6EC5A5BBE9}"/>
              </a:ext>
            </a:extLst>
          </p:cNvPr>
          <p:cNvSpPr>
            <a:spLocks noGrp="1"/>
          </p:cNvSpPr>
          <p:nvPr>
            <p:ph type="title"/>
          </p:nvPr>
        </p:nvSpPr>
        <p:spPr/>
        <p:txBody>
          <a:bodyPr/>
          <a:lstStyle/>
          <a:p>
            <a:r>
              <a:rPr lang="en-GB" b="1">
                <a:latin typeface="D-DIN Exp"/>
                <a:cs typeface="Arial"/>
              </a:rPr>
              <a:t>Conclusions</a:t>
            </a:r>
            <a:endParaRPr lang="en-GB" b="1">
              <a:cs typeface="Arial"/>
            </a:endParaRPr>
          </a:p>
        </p:txBody>
      </p:sp>
      <p:sp>
        <p:nvSpPr>
          <p:cNvPr id="5" name="TextBox 4">
            <a:extLst>
              <a:ext uri="{FF2B5EF4-FFF2-40B4-BE49-F238E27FC236}">
                <a16:creationId xmlns:a16="http://schemas.microsoft.com/office/drawing/2014/main" id="{5E74CB89-045D-FCBE-5042-BB1E914DEE92}"/>
              </a:ext>
            </a:extLst>
          </p:cNvPr>
          <p:cNvSpPr txBox="1"/>
          <p:nvPr/>
        </p:nvSpPr>
        <p:spPr>
          <a:xfrm>
            <a:off x="736601" y="2942188"/>
            <a:ext cx="7275688" cy="1246495"/>
          </a:xfrm>
          <a:prstGeom prst="rect">
            <a:avLst/>
          </a:prstGeom>
          <a:noFill/>
        </p:spPr>
        <p:txBody>
          <a:bodyPr wrap="square" lIns="91440" tIns="45720" rIns="91440" bIns="45720" anchor="t">
            <a:spAutoFit/>
          </a:bodyPr>
          <a:lstStyle/>
          <a:p>
            <a:r>
              <a:rPr lang="en-US" sz="2500" i="1" dirty="0">
                <a:solidFill>
                  <a:schemeClr val="bg1"/>
                </a:solidFill>
                <a:latin typeface="Arial"/>
                <a:cs typeface="Arial"/>
              </a:rPr>
              <a:t>If you had to pick one thing from today that you're taking with you — one idea, one tool, one moment that landed — what would it be?</a:t>
            </a:r>
            <a:endParaRPr lang="en-AT" sz="2500" dirty="0">
              <a:solidFill>
                <a:schemeClr val="bg1"/>
              </a:solidFill>
              <a:latin typeface="Arial"/>
              <a:cs typeface="Arial"/>
            </a:endParaRPr>
          </a:p>
        </p:txBody>
      </p:sp>
      <p:sp>
        <p:nvSpPr>
          <p:cNvPr id="3" name="Rectangle 2">
            <a:extLst>
              <a:ext uri="{FF2B5EF4-FFF2-40B4-BE49-F238E27FC236}">
                <a16:creationId xmlns:a16="http://schemas.microsoft.com/office/drawing/2014/main" id="{DB2371FC-C90E-D9E0-9B1A-0D4C9145108D}"/>
              </a:ext>
            </a:extLst>
          </p:cNvPr>
          <p:cNvSpPr/>
          <p:nvPr/>
        </p:nvSpPr>
        <p:spPr>
          <a:xfrm>
            <a:off x="8142051" y="2373549"/>
            <a:ext cx="3706238" cy="370623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pic>
        <p:nvPicPr>
          <p:cNvPr id="7" name="Picture 6">
            <a:extLst>
              <a:ext uri="{FF2B5EF4-FFF2-40B4-BE49-F238E27FC236}">
                <a16:creationId xmlns:a16="http://schemas.microsoft.com/office/drawing/2014/main" id="{52ED6DCC-1032-29B3-8D6D-6CABD4F3C3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5376" y="2649160"/>
            <a:ext cx="3079045" cy="3079045"/>
          </a:xfrm>
          <a:prstGeom prst="rect">
            <a:avLst/>
          </a:prstGeom>
        </p:spPr>
      </p:pic>
      <p:sp>
        <p:nvSpPr>
          <p:cNvPr id="4" name="Rectangle 3">
            <a:extLst>
              <a:ext uri="{FF2B5EF4-FFF2-40B4-BE49-F238E27FC236}">
                <a16:creationId xmlns:a16="http://schemas.microsoft.com/office/drawing/2014/main" id="{F612B86F-BEA1-3007-F341-53960F1C04E2}"/>
              </a:ext>
            </a:extLst>
          </p:cNvPr>
          <p:cNvSpPr/>
          <p:nvPr/>
        </p:nvSpPr>
        <p:spPr>
          <a:xfrm>
            <a:off x="6504853" y="4185868"/>
            <a:ext cx="3017520" cy="975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algn="ctr"/>
            <a:r>
              <a:rPr lang="en-US" dirty="0">
                <a:latin typeface="Arial"/>
                <a:cs typeface="Arial"/>
              </a:rPr>
              <a:t>TO BE REPLACED</a:t>
            </a:r>
            <a:endParaRPr lang="en-GB" dirty="0">
              <a:latin typeface="Arial"/>
              <a:cs typeface="Arial"/>
            </a:endParaRPr>
          </a:p>
        </p:txBody>
      </p:sp>
    </p:spTree>
    <p:extLst>
      <p:ext uri="{BB962C8B-B14F-4D97-AF65-F5344CB8AC3E}">
        <p14:creationId xmlns:p14="http://schemas.microsoft.com/office/powerpoint/2010/main" val="34411591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816C91-E55F-9217-0D97-F834A29964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E6C473-55D9-0D5C-C1D9-6A0EC8C086BB}"/>
              </a:ext>
            </a:extLst>
          </p:cNvPr>
          <p:cNvSpPr>
            <a:spLocks noGrp="1"/>
          </p:cNvSpPr>
          <p:nvPr/>
        </p:nvSpPr>
        <p:spPr>
          <a:xfrm>
            <a:off x="855624" y="1802811"/>
            <a:ext cx="4640664" cy="5677072"/>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en-US" sz="2400" b="1">
                <a:solidFill>
                  <a:srgbClr val="AED7BD"/>
                </a:solidFill>
                <a:latin typeface="Arial" panose="020B0604020202020204" pitchFamily="34" charset="0"/>
                <a:cs typeface="Arial" panose="020B0604020202020204" pitchFamily="34" charset="0"/>
              </a:rPr>
              <a:t>For the CEU community</a:t>
            </a:r>
          </a:p>
          <a:p>
            <a:endParaRPr lang="en-US" sz="2200" b="1">
              <a:latin typeface="Arial" panose="020B0604020202020204" pitchFamily="34" charset="0"/>
              <a:cs typeface="Arial" panose="020B0604020202020204" pitchFamily="34" charset="0"/>
            </a:endParaRPr>
          </a:p>
          <a:p>
            <a:pPr algn="ctr"/>
            <a:endParaRPr lang="en-US" sz="2200" b="1">
              <a:latin typeface="Arial" panose="020B0604020202020204" pitchFamily="34" charset="0"/>
              <a:cs typeface="Arial" panose="020B0604020202020204" pitchFamily="34" charset="0"/>
            </a:endParaRPr>
          </a:p>
          <a:p>
            <a:r>
              <a:rPr lang="en-US" sz="2200" b="1">
                <a:latin typeface="Arial" panose="020B0604020202020204" pitchFamily="34" charset="0"/>
                <a:cs typeface="Arial" panose="020B0604020202020204" pitchFamily="34" charset="0"/>
              </a:rPr>
              <a:t>On SharePoint visit:</a:t>
            </a:r>
          </a:p>
          <a:p>
            <a:r>
              <a:rPr lang="en-US" sz="2200" b="1" u="sng">
                <a:solidFill>
                  <a:srgbClr val="5792CE"/>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Speak Out against Harassment</a:t>
            </a:r>
            <a:endParaRPr lang="en-US" sz="2200" b="1" u="sng">
              <a:solidFill>
                <a:srgbClr val="5792CE"/>
              </a:solidFill>
              <a:latin typeface="Arial" panose="020B0604020202020204" pitchFamily="34" charset="0"/>
              <a:cs typeface="Arial" panose="020B0604020202020204" pitchFamily="34" charset="0"/>
            </a:endParaRPr>
          </a:p>
        </p:txBody>
      </p:sp>
      <p:pic>
        <p:nvPicPr>
          <p:cNvPr id="8" name="Image 7" descr="Une image contenant texte, Police, Graphique, graphisme&#10;&#10;Description générée automatiquement">
            <a:extLst>
              <a:ext uri="{FF2B5EF4-FFF2-40B4-BE49-F238E27FC236}">
                <a16:creationId xmlns:a16="http://schemas.microsoft.com/office/drawing/2014/main" id="{905DA223-5C80-CA2A-6B05-5D024F0235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662" y="138784"/>
            <a:ext cx="2578806" cy="400857"/>
          </a:xfrm>
          <a:prstGeom prst="rect">
            <a:avLst/>
          </a:prstGeom>
        </p:spPr>
      </p:pic>
      <p:sp>
        <p:nvSpPr>
          <p:cNvPr id="5" name="TextBox 4">
            <a:extLst>
              <a:ext uri="{FF2B5EF4-FFF2-40B4-BE49-F238E27FC236}">
                <a16:creationId xmlns:a16="http://schemas.microsoft.com/office/drawing/2014/main" id="{670A3EA7-E3DE-D46C-4740-E511A2EDFA39}"/>
              </a:ext>
            </a:extLst>
          </p:cNvPr>
          <p:cNvSpPr txBox="1"/>
          <p:nvPr/>
        </p:nvSpPr>
        <p:spPr>
          <a:xfrm>
            <a:off x="6695713" y="1928576"/>
            <a:ext cx="4490155" cy="1846659"/>
          </a:xfrm>
          <a:prstGeom prst="rect">
            <a:avLst/>
          </a:prstGeom>
          <a:noFill/>
        </p:spPr>
        <p:txBody>
          <a:bodyPr wrap="square">
            <a:spAutoFit/>
          </a:bodyPr>
          <a:lstStyle/>
          <a:p>
            <a:r>
              <a:rPr lang="en-US" sz="2400" b="1">
                <a:solidFill>
                  <a:srgbClr val="AED7BD"/>
                </a:solidFill>
                <a:latin typeface="Arial" panose="020B0604020202020204" pitchFamily="34" charset="0"/>
                <a:cs typeface="Arial" panose="020B0604020202020204" pitchFamily="34" charset="0"/>
              </a:rPr>
              <a:t>For external participants</a:t>
            </a:r>
          </a:p>
          <a:p>
            <a:pPr algn="ctr"/>
            <a:endParaRPr lang="en-US" sz="2200" b="1">
              <a:latin typeface="Arial" panose="020B0604020202020204" pitchFamily="34" charset="0"/>
              <a:cs typeface="Arial" panose="020B0604020202020204" pitchFamily="34" charset="0"/>
            </a:endParaRPr>
          </a:p>
          <a:p>
            <a:pPr algn="ctr"/>
            <a:endParaRPr lang="en-US" sz="2400" b="1">
              <a:latin typeface="Arial" panose="020B0604020202020204" pitchFamily="34" charset="0"/>
              <a:cs typeface="Arial" panose="020B0604020202020204" pitchFamily="34" charset="0"/>
            </a:endParaRPr>
          </a:p>
          <a:p>
            <a:r>
              <a:rPr lang="en-US" sz="2200" b="1">
                <a:solidFill>
                  <a:schemeClr val="bg1"/>
                </a:solidFill>
                <a:latin typeface="Arial" panose="020B0604020202020204" pitchFamily="34" charset="0"/>
                <a:cs typeface="Arial" panose="020B0604020202020204" pitchFamily="34" charset="0"/>
              </a:rPr>
              <a:t>Grab a hand-out and take it with you!</a:t>
            </a:r>
          </a:p>
        </p:txBody>
      </p:sp>
      <p:pic>
        <p:nvPicPr>
          <p:cNvPr id="7" name="Picture 6">
            <a:extLst>
              <a:ext uri="{FF2B5EF4-FFF2-40B4-BE49-F238E27FC236}">
                <a16:creationId xmlns:a16="http://schemas.microsoft.com/office/drawing/2014/main" id="{04E00D5B-627E-8ED8-2DB4-B1BC8BC8B22F}"/>
              </a:ext>
            </a:extLst>
          </p:cNvPr>
          <p:cNvPicPr>
            <a:picLocks noChangeAspect="1"/>
          </p:cNvPicPr>
          <p:nvPr/>
        </p:nvPicPr>
        <p:blipFill>
          <a:blip r:embed="rId4"/>
          <a:stretch>
            <a:fillRect/>
          </a:stretch>
        </p:blipFill>
        <p:spPr>
          <a:xfrm>
            <a:off x="962965" y="3680713"/>
            <a:ext cx="2437929" cy="2431580"/>
          </a:xfrm>
          <a:prstGeom prst="rect">
            <a:avLst/>
          </a:prstGeom>
        </p:spPr>
      </p:pic>
      <p:sp>
        <p:nvSpPr>
          <p:cNvPr id="11" name="TextBox 10">
            <a:extLst>
              <a:ext uri="{FF2B5EF4-FFF2-40B4-BE49-F238E27FC236}">
                <a16:creationId xmlns:a16="http://schemas.microsoft.com/office/drawing/2014/main" id="{494FBF09-FF73-FFC3-0A72-B14EAC40E8A1}"/>
              </a:ext>
            </a:extLst>
          </p:cNvPr>
          <p:cNvSpPr txBox="1"/>
          <p:nvPr/>
        </p:nvSpPr>
        <p:spPr>
          <a:xfrm>
            <a:off x="0" y="917164"/>
            <a:ext cx="12192000" cy="523220"/>
          </a:xfrm>
          <a:prstGeom prst="rect">
            <a:avLst/>
          </a:prstGeom>
          <a:noFill/>
        </p:spPr>
        <p:txBody>
          <a:bodyPr wrap="square">
            <a:spAutoFit/>
          </a:bodyPr>
          <a:lstStyle/>
          <a:p>
            <a:pPr algn="ctr"/>
            <a:r>
              <a:rPr lang="en-US" sz="2800" b="1">
                <a:solidFill>
                  <a:schemeClr val="bg1"/>
                </a:solidFill>
                <a:latin typeface="Arial" panose="020B0604020202020204" pitchFamily="34" charset="0"/>
                <a:cs typeface="Arial" panose="020B0604020202020204" pitchFamily="34" charset="0"/>
              </a:rPr>
              <a:t>Need information about support services?</a:t>
            </a:r>
          </a:p>
        </p:txBody>
      </p:sp>
    </p:spTree>
    <p:extLst>
      <p:ext uri="{BB962C8B-B14F-4D97-AF65-F5344CB8AC3E}">
        <p14:creationId xmlns:p14="http://schemas.microsoft.com/office/powerpoint/2010/main" val="22036554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9D32A-ECDB-ACF0-A9C0-E2D8D677BF98}"/>
              </a:ext>
            </a:extLst>
          </p:cNvPr>
          <p:cNvSpPr>
            <a:spLocks noGrp="1"/>
          </p:cNvSpPr>
          <p:nvPr>
            <p:ph type="title"/>
          </p:nvPr>
        </p:nvSpPr>
        <p:spPr/>
        <p:txBody>
          <a:bodyPr/>
          <a:lstStyle/>
          <a:p>
            <a:r>
              <a:rPr lang="en-GB" b="1">
                <a:latin typeface="Arial"/>
                <a:cs typeface="Arial"/>
              </a:rPr>
              <a:t>Evaluation survey</a:t>
            </a:r>
            <a:endParaRPr lang="en-US" b="1">
              <a:latin typeface="Arial"/>
              <a:cs typeface="Arial"/>
            </a:endParaRPr>
          </a:p>
        </p:txBody>
      </p:sp>
      <p:sp>
        <p:nvSpPr>
          <p:cNvPr id="3" name="TextBox 2">
            <a:extLst>
              <a:ext uri="{FF2B5EF4-FFF2-40B4-BE49-F238E27FC236}">
                <a16:creationId xmlns:a16="http://schemas.microsoft.com/office/drawing/2014/main" id="{949A9909-54E5-8158-7F5B-3102EE9CD2AB}"/>
              </a:ext>
            </a:extLst>
          </p:cNvPr>
          <p:cNvSpPr txBox="1"/>
          <p:nvPr/>
        </p:nvSpPr>
        <p:spPr>
          <a:xfrm>
            <a:off x="940197" y="2458892"/>
            <a:ext cx="5010207"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
                <a:ea typeface="Open Sans"/>
                <a:cs typeface="Arial"/>
              </a:rPr>
              <a:t>Your feedback is really important for us! </a:t>
            </a:r>
            <a:endParaRPr lang="en-US" sz="2400" b="0" i="0" u="none" strike="noStrike" kern="1200" cap="none" spc="0" normalizeH="0" baseline="0" noProof="0" dirty="0">
              <a:ln>
                <a:noFill/>
              </a:ln>
              <a:solidFill>
                <a:srgbClr val="FFFFFF"/>
              </a:solidFill>
              <a:effectLst/>
              <a:uLnTx/>
              <a:uFillTx/>
              <a:latin typeface="Arial"/>
              <a:ea typeface="Open Sans"/>
              <a:cs typeface="Arial"/>
            </a:endParaRPr>
          </a:p>
          <a:p>
            <a:pPr marL="0" marR="0" lvl="0" indent="0" algn="l" defTabSz="914330" rtl="0" eaLnBrk="1" fontAlgn="auto" latinLnBrk="0" hangingPunct="1">
              <a:lnSpc>
                <a:spcPct val="100000"/>
              </a:lnSpc>
              <a:spcBef>
                <a:spcPts val="0"/>
              </a:spcBef>
              <a:spcAft>
                <a:spcPts val="0"/>
              </a:spcAft>
              <a:buClrTx/>
              <a:buSzTx/>
              <a:buFontTx/>
              <a:buNone/>
              <a:tabLst/>
              <a:defRPr/>
            </a:pPr>
            <a:endParaRPr lang="en-US" sz="2400" b="0" i="0" u="none" strike="noStrike" kern="1200" cap="none" spc="0" normalizeH="0" baseline="0" noProof="0" dirty="0">
              <a:ln>
                <a:noFill/>
              </a:ln>
              <a:solidFill>
                <a:srgbClr val="FFFFFF"/>
              </a:solidFill>
              <a:effectLst/>
              <a:uLnTx/>
              <a:uFillTx/>
              <a:latin typeface="Arial"/>
              <a:ea typeface="Open Sans"/>
              <a:cs typeface="Arial"/>
            </a:endParaRPr>
          </a:p>
          <a:p>
            <a:pPr marL="0" marR="0" lvl="0" indent="0" algn="l" defTabSz="91433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FFFFFF"/>
                </a:solidFill>
                <a:effectLst/>
                <a:uLnTx/>
                <a:uFillTx/>
                <a:latin typeface="Arial"/>
                <a:ea typeface="Open Sans"/>
                <a:cs typeface="Arial"/>
              </a:rPr>
              <a:t>Please fill this exit survey before you go. </a:t>
            </a:r>
            <a:endParaRPr lang="en-US" sz="2000" b="0" i="0" u="none" strike="noStrike" kern="1200" cap="none" spc="0" normalizeH="0" baseline="0" noProof="0">
              <a:ln>
                <a:noFill/>
              </a:ln>
              <a:solidFill>
                <a:srgbClr val="FFFFFF"/>
              </a:solidFill>
              <a:effectLst/>
              <a:uLnTx/>
              <a:uFillTx/>
              <a:latin typeface="Arial"/>
              <a:ea typeface="Open Sans"/>
              <a:cs typeface="Arial"/>
            </a:endParaRPr>
          </a:p>
        </p:txBody>
      </p:sp>
      <p:pic>
        <p:nvPicPr>
          <p:cNvPr id="6" name="Picture 5">
            <a:extLst>
              <a:ext uri="{FF2B5EF4-FFF2-40B4-BE49-F238E27FC236}">
                <a16:creationId xmlns:a16="http://schemas.microsoft.com/office/drawing/2014/main" id="{572100B2-138B-38B7-9733-3CCBA967A3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7094" y="2449280"/>
            <a:ext cx="3434590" cy="3434590"/>
          </a:xfrm>
          <a:prstGeom prst="rect">
            <a:avLst/>
          </a:prstGeom>
        </p:spPr>
      </p:pic>
      <p:sp>
        <p:nvSpPr>
          <p:cNvPr id="4" name="Rectangle 3">
            <a:extLst>
              <a:ext uri="{FF2B5EF4-FFF2-40B4-BE49-F238E27FC236}">
                <a16:creationId xmlns:a16="http://schemas.microsoft.com/office/drawing/2014/main" id="{69CA2CE0-0DD7-4FE1-0FB8-DB76F61D273B}"/>
              </a:ext>
            </a:extLst>
          </p:cNvPr>
          <p:cNvSpPr/>
          <p:nvPr/>
        </p:nvSpPr>
        <p:spPr>
          <a:xfrm>
            <a:off x="5808167" y="4164097"/>
            <a:ext cx="3017520" cy="975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algn="ctr"/>
            <a:r>
              <a:rPr lang="en-US" dirty="0">
                <a:latin typeface="Arial"/>
                <a:cs typeface="Arial"/>
              </a:rPr>
              <a:t>TO BE REPLACED</a:t>
            </a:r>
            <a:endParaRPr lang="en-GB" dirty="0">
              <a:latin typeface="Arial"/>
              <a:cs typeface="Arial"/>
            </a:endParaRPr>
          </a:p>
        </p:txBody>
      </p:sp>
    </p:spTree>
    <p:extLst>
      <p:ext uri="{BB962C8B-B14F-4D97-AF65-F5344CB8AC3E}">
        <p14:creationId xmlns:p14="http://schemas.microsoft.com/office/powerpoint/2010/main" val="25813557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58B6A-A497-D4CF-1F4E-3F725315E04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BBBE5800-2092-A0AB-292C-E685F96BB3A7}"/>
              </a:ext>
            </a:extLst>
          </p:cNvPr>
          <p:cNvSpPr txBox="1">
            <a:spLocks/>
          </p:cNvSpPr>
          <p:nvPr/>
        </p:nvSpPr>
        <p:spPr>
          <a:xfrm>
            <a:off x="927704" y="3057689"/>
            <a:ext cx="10510107" cy="620431"/>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just">
              <a:lnSpc>
                <a:spcPct val="100000"/>
              </a:lnSpc>
            </a:pPr>
            <a:r>
              <a:rPr lang="en-US" sz="1800" u="sng" dirty="0">
                <a:latin typeface="Arial"/>
                <a:cs typeface="Arial"/>
              </a:rPr>
              <a:t>Important note for the use of the training materials</a:t>
            </a:r>
            <a:r>
              <a:rPr lang="en-US" sz="1800" dirty="0">
                <a:latin typeface="Arial"/>
                <a:cs typeface="Arial"/>
              </a:rPr>
              <a:t>: The training materials are offered under the Creative Commons Attribution-</a:t>
            </a:r>
            <a:r>
              <a:rPr lang="en-US" sz="1800" dirty="0" err="1">
                <a:latin typeface="Arial"/>
                <a:cs typeface="Arial"/>
              </a:rPr>
              <a:t>NonCommercial</a:t>
            </a:r>
            <a:r>
              <a:rPr lang="en-US" sz="1800" dirty="0">
                <a:latin typeface="Arial"/>
                <a:cs typeface="Arial"/>
              </a:rPr>
              <a:t>-</a:t>
            </a:r>
            <a:r>
              <a:rPr lang="en-US" sz="1800" dirty="0" err="1">
                <a:latin typeface="Arial"/>
                <a:cs typeface="Arial"/>
              </a:rPr>
              <a:t>ShareAlike</a:t>
            </a:r>
            <a:r>
              <a:rPr lang="en-US" sz="1800" dirty="0">
                <a:latin typeface="Arial"/>
                <a:cs typeface="Arial"/>
              </a:rPr>
              <a:t> 4.0 International (CC BY-NC-SA 4.0) license, are freely available for non-commercial use with necessary credit given to the authors. This license permits personal or educational </a:t>
            </a:r>
            <a:r>
              <a:rPr lang="en-US" sz="1800" dirty="0" err="1">
                <a:latin typeface="Arial"/>
                <a:cs typeface="Arial"/>
              </a:rPr>
              <a:t>utilisation</a:t>
            </a:r>
            <a:r>
              <a:rPr lang="en-US" sz="1800" dirty="0">
                <a:latin typeface="Arial"/>
                <a:cs typeface="Arial"/>
              </a:rPr>
              <a:t> and adaptation, provided the adaptations are shared under the same terms. Designed to promote collaborative learning, this approach ensures </a:t>
            </a:r>
            <a:r>
              <a:rPr lang="en-US" sz="1800" dirty="0" err="1">
                <a:latin typeface="Arial"/>
                <a:cs typeface="Arial"/>
              </a:rPr>
              <a:t>GenderSAFE’s</a:t>
            </a:r>
            <a:r>
              <a:rPr lang="en-US" sz="1800" dirty="0">
                <a:latin typeface="Arial"/>
                <a:cs typeface="Arial"/>
              </a:rPr>
              <a:t> content remains accessible and encourages further development within the community, maintaining</a:t>
            </a:r>
            <a:r>
              <a:rPr lang="en-US" sz="1800">
                <a:latin typeface="Arial"/>
                <a:cs typeface="Arial"/>
              </a:rPr>
              <a:t> the ethos of open, shared knowledge. </a:t>
            </a:r>
            <a:endParaRPr lang="en-US">
              <a:latin typeface="Arial"/>
              <a:cs typeface="Arial"/>
            </a:endParaRPr>
          </a:p>
        </p:txBody>
      </p:sp>
      <p:pic>
        <p:nvPicPr>
          <p:cNvPr id="8" name="Picture 7" descr="A sign with a person and a euro symbol&#10;&#10;Description automatically generated">
            <a:extLst>
              <a:ext uri="{FF2B5EF4-FFF2-40B4-BE49-F238E27FC236}">
                <a16:creationId xmlns:a16="http://schemas.microsoft.com/office/drawing/2014/main" id="{1A6EBF50-9977-916C-F9BE-E4D598F772E9}"/>
              </a:ext>
            </a:extLst>
          </p:cNvPr>
          <p:cNvPicPr>
            <a:picLocks noChangeAspect="1"/>
          </p:cNvPicPr>
          <p:nvPr/>
        </p:nvPicPr>
        <p:blipFill>
          <a:blip r:embed="rId2"/>
          <a:stretch>
            <a:fillRect/>
          </a:stretch>
        </p:blipFill>
        <p:spPr>
          <a:xfrm>
            <a:off x="1021174" y="1429809"/>
            <a:ext cx="2257778" cy="788341"/>
          </a:xfrm>
          <a:prstGeom prst="rect">
            <a:avLst/>
          </a:prstGeom>
        </p:spPr>
      </p:pic>
      <p:sp>
        <p:nvSpPr>
          <p:cNvPr id="10" name="TextBox 9">
            <a:extLst>
              <a:ext uri="{FF2B5EF4-FFF2-40B4-BE49-F238E27FC236}">
                <a16:creationId xmlns:a16="http://schemas.microsoft.com/office/drawing/2014/main" id="{91649310-10E0-6C85-D660-39C45832F3E4}"/>
              </a:ext>
            </a:extLst>
          </p:cNvPr>
          <p:cNvSpPr txBox="1"/>
          <p:nvPr/>
        </p:nvSpPr>
        <p:spPr>
          <a:xfrm>
            <a:off x="932510" y="2306931"/>
            <a:ext cx="5273791" cy="923330"/>
          </a:xfrm>
          <a:prstGeom prst="rect">
            <a:avLst/>
          </a:prstGeom>
        </p:spPr>
        <p:txBody>
          <a:bodyPr lIns="91440" tIns="45720" rIns="91440" bIns="45720" anchor="t"/>
          <a:lstStyle/>
          <a:p>
            <a:pPr defTabSz="914318">
              <a:spcBef>
                <a:spcPct val="0"/>
              </a:spcBef>
            </a:pPr>
            <a:r>
              <a:rPr lang="en-GB" dirty="0">
                <a:solidFill>
                  <a:srgbClr val="0F2235"/>
                </a:solidFill>
                <a:latin typeface="Arial"/>
                <a:cs typeface="Arial"/>
              </a:rPr>
              <a:t>Attribution-</a:t>
            </a:r>
            <a:r>
              <a:rPr lang="en-GB" dirty="0" err="1">
                <a:solidFill>
                  <a:srgbClr val="0F2235"/>
                </a:solidFill>
                <a:latin typeface="Arial"/>
                <a:cs typeface="Arial"/>
              </a:rPr>
              <a:t>NonCommercial</a:t>
            </a:r>
            <a:r>
              <a:rPr lang="en-GB" dirty="0">
                <a:solidFill>
                  <a:srgbClr val="0F2235"/>
                </a:solidFill>
                <a:latin typeface="Arial"/>
                <a:cs typeface="Arial"/>
              </a:rPr>
              <a:t>-</a:t>
            </a:r>
            <a:r>
              <a:rPr lang="en-GB" dirty="0" err="1">
                <a:solidFill>
                  <a:srgbClr val="0F2235"/>
                </a:solidFill>
                <a:latin typeface="Arial"/>
                <a:cs typeface="Arial"/>
              </a:rPr>
              <a:t>ShareAlike</a:t>
            </a:r>
            <a:r>
              <a:rPr lang="en-GB" dirty="0">
                <a:solidFill>
                  <a:srgbClr val="0F2235"/>
                </a:solidFill>
                <a:latin typeface="Arial"/>
                <a:cs typeface="Arial"/>
              </a:rPr>
              <a:t> </a:t>
            </a:r>
            <a:br>
              <a:rPr lang="en-GB" dirty="0">
                <a:latin typeface="Arial"/>
                <a:cs typeface="Arial"/>
              </a:rPr>
            </a:br>
            <a:r>
              <a:rPr lang="en-GB" dirty="0">
                <a:solidFill>
                  <a:srgbClr val="0F2235"/>
                </a:solidFill>
                <a:latin typeface="Arial"/>
                <a:cs typeface="Arial"/>
              </a:rPr>
              <a:t>CC-BY-NC-SA </a:t>
            </a:r>
          </a:p>
        </p:txBody>
      </p:sp>
    </p:spTree>
    <p:extLst>
      <p:ext uri="{BB962C8B-B14F-4D97-AF65-F5344CB8AC3E}">
        <p14:creationId xmlns:p14="http://schemas.microsoft.com/office/powerpoint/2010/main" val="34693017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FB3101D-55E5-CC48-9F09-7E4D551C0301}"/>
              </a:ext>
            </a:extLst>
          </p:cNvPr>
          <p:cNvSpPr txBox="1">
            <a:spLocks/>
          </p:cNvSpPr>
          <p:nvPr/>
        </p:nvSpPr>
        <p:spPr>
          <a:xfrm>
            <a:off x="922989" y="1603089"/>
            <a:ext cx="4845241" cy="641597"/>
          </a:xfrm>
          <a:prstGeom prst="rect">
            <a:avLst/>
          </a:prstGeom>
        </p:spPr>
        <p:txBody>
          <a:bodyPr/>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US" sz="6600">
                <a:solidFill>
                  <a:schemeClr val="bg1"/>
                </a:solidFill>
                <a:latin typeface="Arial" panose="020B0604020202020204" pitchFamily="34" charset="0"/>
                <a:cs typeface="Arial" panose="020B0604020202020204" pitchFamily="34" charset="0"/>
              </a:rPr>
              <a:t>Thank you!</a:t>
            </a:r>
          </a:p>
        </p:txBody>
      </p:sp>
      <p:sp>
        <p:nvSpPr>
          <p:cNvPr id="11" name="TextBox 5">
            <a:extLst>
              <a:ext uri="{FF2B5EF4-FFF2-40B4-BE49-F238E27FC236}">
                <a16:creationId xmlns:a16="http://schemas.microsoft.com/office/drawing/2014/main" id="{DADE1D70-8725-E241-BCF3-93D2C7272A78}"/>
              </a:ext>
            </a:extLst>
          </p:cNvPr>
          <p:cNvSpPr txBox="1"/>
          <p:nvPr/>
        </p:nvSpPr>
        <p:spPr>
          <a:xfrm>
            <a:off x="1456729" y="2835798"/>
            <a:ext cx="4115422" cy="369332"/>
          </a:xfrm>
          <a:prstGeom prst="rect">
            <a:avLst/>
          </a:prstGeom>
          <a:noFill/>
        </p:spPr>
        <p:txBody>
          <a:bodyPr wrap="none" lIns="0" tIns="45720" rIns="0" bIns="45720" rtlCol="0" anchor="t">
            <a:spAutoFit/>
          </a:bodyPr>
          <a:lstStyle/>
          <a:p>
            <a:r>
              <a:rPr lang="en-US">
                <a:solidFill>
                  <a:srgbClr val="5792CE"/>
                </a:solidFill>
                <a:latin typeface="Arial"/>
                <a:ea typeface="Open Sans"/>
                <a:cs typeface="Arial"/>
              </a:rPr>
              <a:t>Follow us! </a:t>
            </a:r>
            <a:r>
              <a:rPr lang="en-US">
                <a:solidFill>
                  <a:schemeClr val="bg1"/>
                </a:solidFill>
                <a:latin typeface="Arial"/>
                <a:ea typeface="Open Sans"/>
                <a:cs typeface="Arial"/>
              </a:rPr>
              <a:t>@gendersafe-eu.bsky.social</a:t>
            </a:r>
          </a:p>
        </p:txBody>
      </p:sp>
      <p:pic>
        <p:nvPicPr>
          <p:cNvPr id="2" name="Graphic 1">
            <a:extLst>
              <a:ext uri="{FF2B5EF4-FFF2-40B4-BE49-F238E27FC236}">
                <a16:creationId xmlns:a16="http://schemas.microsoft.com/office/drawing/2014/main" id="{13BBC0FD-10AB-568D-291B-E422965625D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3327" y="2831757"/>
            <a:ext cx="347667" cy="356288"/>
          </a:xfrm>
          <a:prstGeom prst="rect">
            <a:avLst/>
          </a:prstGeom>
        </p:spPr>
      </p:pic>
      <p:pic>
        <p:nvPicPr>
          <p:cNvPr id="4" name="Picture 3" descr="Linkedin Logo PNG Free Download 21460490 PNG">
            <a:extLst>
              <a:ext uri="{FF2B5EF4-FFF2-40B4-BE49-F238E27FC236}">
                <a16:creationId xmlns:a16="http://schemas.microsoft.com/office/drawing/2014/main" id="{EDDA0DDB-9174-C336-EE8A-8F3B21CC1B22}"/>
              </a:ext>
            </a:extLst>
          </p:cNvPr>
          <p:cNvPicPr>
            <a:picLocks noChangeAspect="1"/>
          </p:cNvPicPr>
          <p:nvPr/>
        </p:nvPicPr>
        <p:blipFill>
          <a:blip r:embed="rId3"/>
          <a:stretch>
            <a:fillRect/>
          </a:stretch>
        </p:blipFill>
        <p:spPr>
          <a:xfrm>
            <a:off x="774865" y="3284597"/>
            <a:ext cx="650054" cy="631240"/>
          </a:xfrm>
          <a:prstGeom prst="rect">
            <a:avLst/>
          </a:prstGeom>
        </p:spPr>
      </p:pic>
      <p:sp>
        <p:nvSpPr>
          <p:cNvPr id="3" name="TextBox 2">
            <a:extLst>
              <a:ext uri="{FF2B5EF4-FFF2-40B4-BE49-F238E27FC236}">
                <a16:creationId xmlns:a16="http://schemas.microsoft.com/office/drawing/2014/main" id="{9665C1A6-AA0D-4AB5-A4CE-4F3130503A66}"/>
              </a:ext>
            </a:extLst>
          </p:cNvPr>
          <p:cNvSpPr txBox="1"/>
          <p:nvPr/>
        </p:nvSpPr>
        <p:spPr>
          <a:xfrm>
            <a:off x="1424504" y="3415843"/>
            <a:ext cx="643259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latin typeface="Arial"/>
                <a:ea typeface="Open Sans"/>
                <a:cs typeface="Arial"/>
              </a:rPr>
              <a:t>Follow us on </a:t>
            </a:r>
            <a:r>
              <a:rPr lang="en-US">
                <a:solidFill>
                  <a:schemeClr val="bg1"/>
                </a:solidFill>
                <a:latin typeface="Arial"/>
                <a:ea typeface="Open Sans"/>
                <a:cs typeface="Arial"/>
                <a:hlinkClick r:id="rId4">
                  <a:extLst>
                    <a:ext uri="{A12FA001-AC4F-418D-AE19-62706E023703}">
                      <ahyp:hlinkClr xmlns:ahyp="http://schemas.microsoft.com/office/drawing/2018/hyperlinkcolor" val="tx"/>
                    </a:ext>
                  </a:extLst>
                </a:hlinkClick>
              </a:rPr>
              <a:t>LinkedIn</a:t>
            </a:r>
            <a:r>
              <a:rPr lang="en-US">
                <a:solidFill>
                  <a:schemeClr val="bg1"/>
                </a:solidFill>
                <a:latin typeface="Arial"/>
                <a:ea typeface="Open Sans"/>
                <a:cs typeface="Arial"/>
              </a:rPr>
              <a:t>!</a:t>
            </a:r>
            <a:r>
              <a:rPr lang="en-US"/>
              <a:t> </a:t>
            </a:r>
          </a:p>
        </p:txBody>
      </p:sp>
      <p:sp>
        <p:nvSpPr>
          <p:cNvPr id="5" name="TextBox 12">
            <a:extLst>
              <a:ext uri="{FF2B5EF4-FFF2-40B4-BE49-F238E27FC236}">
                <a16:creationId xmlns:a16="http://schemas.microsoft.com/office/drawing/2014/main" id="{7DF1B334-A98B-3F0C-5EAF-1683FA3D8DC7}"/>
              </a:ext>
            </a:extLst>
          </p:cNvPr>
          <p:cNvSpPr txBox="1"/>
          <p:nvPr/>
        </p:nvSpPr>
        <p:spPr>
          <a:xfrm>
            <a:off x="926041" y="4760536"/>
            <a:ext cx="7556500" cy="107721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1600" b="1" dirty="0">
                <a:solidFill>
                  <a:srgbClr val="5792CE"/>
                </a:solidFill>
                <a:latin typeface="Arial"/>
                <a:ea typeface="+mn-lt"/>
                <a:cs typeface="Arial"/>
              </a:rPr>
              <a:t>How to cite this document? </a:t>
            </a:r>
            <a:br>
              <a:rPr lang="en-US" sz="1600" dirty="0">
                <a:latin typeface="Arial"/>
                <a:cs typeface="Arial"/>
              </a:rPr>
            </a:br>
            <a:r>
              <a:rPr lang="en-US" sz="1600" dirty="0">
                <a:solidFill>
                  <a:schemeClr val="bg1"/>
                </a:solidFill>
                <a:latin typeface="Arial"/>
                <a:ea typeface="+mn-lt"/>
                <a:cs typeface="Arial"/>
              </a:rPr>
              <a:t>Brandl, Ana; Puerto Michaut, Diana Romina. </a:t>
            </a:r>
            <a:r>
              <a:rPr lang="en-US" sz="1600" i="1" dirty="0">
                <a:solidFill>
                  <a:schemeClr val="bg1"/>
                </a:solidFill>
                <a:latin typeface="Arial"/>
                <a:ea typeface="+mn-lt"/>
                <a:cs typeface="Arial"/>
              </a:rPr>
              <a:t>Active Bystander Intervention Training</a:t>
            </a:r>
            <a:r>
              <a:rPr lang="en-US" sz="1600" dirty="0">
                <a:solidFill>
                  <a:schemeClr val="bg1"/>
                </a:solidFill>
                <a:latin typeface="Arial"/>
                <a:ea typeface="+mn-lt"/>
                <a:cs typeface="Arial"/>
              </a:rPr>
              <a:t> (Presentation adapted from the original in-person training material by </a:t>
            </a:r>
            <a:r>
              <a:rPr lang="en-US" sz="1600" dirty="0" err="1">
                <a:solidFill>
                  <a:schemeClr val="bg1"/>
                </a:solidFill>
                <a:latin typeface="Arial"/>
                <a:ea typeface="+mn-lt"/>
                <a:cs typeface="Arial"/>
              </a:rPr>
              <a:t>Polykarpou</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Wuiame</a:t>
            </a:r>
            <a:r>
              <a:rPr lang="en-US" sz="1600" dirty="0">
                <a:solidFill>
                  <a:schemeClr val="bg1"/>
                </a:solidFill>
                <a:latin typeface="Arial"/>
                <a:ea typeface="+mn-lt"/>
                <a:cs typeface="Arial"/>
              </a:rPr>
              <a:t> and </a:t>
            </a:r>
            <a:r>
              <a:rPr lang="en-US" sz="1600" dirty="0" err="1">
                <a:solidFill>
                  <a:schemeClr val="bg1"/>
                </a:solidFill>
                <a:latin typeface="Arial"/>
                <a:ea typeface="+mn-lt"/>
                <a:cs typeface="Arial"/>
              </a:rPr>
              <a:t>Madesi</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GenderSAFE</a:t>
            </a:r>
            <a:r>
              <a:rPr lang="en-US" sz="1600" dirty="0">
                <a:solidFill>
                  <a:schemeClr val="bg1"/>
                </a:solidFill>
                <a:latin typeface="Arial"/>
                <a:ea typeface="+mn-lt"/>
                <a:cs typeface="Arial"/>
              </a:rPr>
              <a:t>, 2025.</a:t>
            </a:r>
          </a:p>
        </p:txBody>
      </p:sp>
    </p:spTree>
    <p:extLst>
      <p:ext uri="{BB962C8B-B14F-4D97-AF65-F5344CB8AC3E}">
        <p14:creationId xmlns:p14="http://schemas.microsoft.com/office/powerpoint/2010/main" val="13308169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1BA665-90BA-870F-78E6-FD7CAC32FB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8C4E33-50C9-5B38-4A05-4178A31758A5}"/>
              </a:ext>
            </a:extLst>
          </p:cNvPr>
          <p:cNvSpPr>
            <a:spLocks noGrp="1"/>
          </p:cNvSpPr>
          <p:nvPr>
            <p:ph type="title"/>
          </p:nvPr>
        </p:nvSpPr>
        <p:spPr>
          <a:xfrm>
            <a:off x="1046923" y="1129932"/>
            <a:ext cx="9728170" cy="778381"/>
          </a:xfrm>
        </p:spPr>
        <p:txBody>
          <a:bodyPr/>
          <a:lstStyle/>
          <a:p>
            <a:r>
              <a:rPr lang="en-US" b="1"/>
              <a:t>A note on today’s session</a:t>
            </a:r>
            <a:endParaRPr lang="en-US" b="1">
              <a:latin typeface="Arial" panose="020B0604020202020204" pitchFamily="34" charset="0"/>
              <a:cs typeface="Arial" panose="020B0604020202020204" pitchFamily="34" charset="0"/>
            </a:endParaRPr>
          </a:p>
        </p:txBody>
      </p:sp>
      <p:sp>
        <p:nvSpPr>
          <p:cNvPr id="8" name="Rectangle 3">
            <a:extLst>
              <a:ext uri="{FF2B5EF4-FFF2-40B4-BE49-F238E27FC236}">
                <a16:creationId xmlns:a16="http://schemas.microsoft.com/office/drawing/2014/main" id="{5A71D8D5-D33B-2EE9-B8F5-42B469DE56E4}"/>
              </a:ext>
            </a:extLst>
          </p:cNvPr>
          <p:cNvSpPr>
            <a:spLocks noChangeArrowheads="1"/>
          </p:cNvSpPr>
          <p:nvPr/>
        </p:nvSpPr>
        <p:spPr bwMode="auto">
          <a:xfrm>
            <a:off x="896258" y="2106893"/>
            <a:ext cx="9619342"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bg1"/>
              </a:solidFill>
              <a:effectLst/>
              <a:latin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000" b="1" i="0" u="none" strike="noStrike" cap="none" normalizeH="0" baseline="0" dirty="0">
                <a:ln>
                  <a:noFill/>
                </a:ln>
                <a:solidFill>
                  <a:schemeClr val="bg1"/>
                </a:solidFill>
                <a:effectLst/>
                <a:latin typeface="Arial" panose="020B0604020202020204" pitchFamily="34" charset="0"/>
              </a:rPr>
              <a:t>This is an introductory session: </a:t>
            </a:r>
            <a:r>
              <a:rPr kumimoji="0" lang="en-US" altLang="en-US" sz="2000" b="0" i="0" u="none" strike="noStrike" cap="none" normalizeH="0" baseline="0" dirty="0">
                <a:ln>
                  <a:noFill/>
                </a:ln>
                <a:solidFill>
                  <a:schemeClr val="bg1"/>
                </a:solidFill>
                <a:effectLst/>
                <a:latin typeface="Arial" panose="020B0604020202020204" pitchFamily="34" charset="0"/>
              </a:rPr>
              <a:t>we’ll cover the basics of bystander intervention on gender-based violence and build a shared foundation for everyone.</a:t>
            </a:r>
          </a:p>
          <a:p>
            <a:pPr marL="0" marR="0" lvl="0" indent="0" algn="l" defTabSz="914400" rtl="0" eaLnBrk="0" fontAlgn="base" latinLnBrk="0" hangingPunct="0">
              <a:lnSpc>
                <a:spcPct val="100000"/>
              </a:lnSpc>
              <a:spcBef>
                <a:spcPct val="0"/>
              </a:spcBef>
              <a:spcAft>
                <a:spcPct val="0"/>
              </a:spcAft>
              <a:buClrTx/>
              <a:buSzTx/>
              <a:tabLst/>
            </a:pPr>
            <a:endParaRPr kumimoji="0" lang="en-US" altLang="en-US" sz="2000" b="0" i="0" u="none" strike="noStrike" cap="none" normalizeH="0" baseline="0" dirty="0">
              <a:ln>
                <a:noFill/>
              </a:ln>
              <a:solidFill>
                <a:schemeClr val="bg1"/>
              </a:solidFill>
              <a:effectLst/>
              <a:latin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a:ln>
                  <a:noFill/>
                </a:ln>
                <a:solidFill>
                  <a:schemeClr val="bg1"/>
                </a:solidFill>
                <a:effectLst/>
                <a:latin typeface="Arial" panose="020B0604020202020204" pitchFamily="34" charset="0"/>
              </a:rPr>
              <a:t>We aim to support a wide range of needs and perspectives</a:t>
            </a:r>
            <a:r>
              <a:rPr lang="en-US" altLang="en-US" sz="2000" dirty="0">
                <a:solidFill>
                  <a:schemeClr val="bg1"/>
                </a:solidFill>
                <a:latin typeface="Arial" panose="020B0604020202020204" pitchFamily="34" charset="0"/>
              </a:rPr>
              <a:t>. P</a:t>
            </a:r>
            <a:r>
              <a:rPr kumimoji="0" lang="en-US" altLang="en-US" sz="2000" b="0" i="0" u="none" strike="noStrike" cap="none" normalizeH="0" baseline="0" dirty="0">
                <a:ln>
                  <a:noFill/>
                </a:ln>
                <a:solidFill>
                  <a:schemeClr val="bg1"/>
                </a:solidFill>
                <a:effectLst/>
                <a:latin typeface="Arial" panose="020B0604020202020204" pitchFamily="34" charset="0"/>
              </a:rPr>
              <a:t>lease keep in mind that participants may have </a:t>
            </a:r>
            <a:r>
              <a:rPr kumimoji="0" lang="en-US" altLang="en-US" sz="2000" b="1" i="0" u="none" strike="noStrike" cap="none" normalizeH="0" baseline="0" dirty="0">
                <a:ln>
                  <a:noFill/>
                </a:ln>
                <a:solidFill>
                  <a:schemeClr val="bg1"/>
                </a:solidFill>
                <a:effectLst/>
                <a:latin typeface="Arial" panose="020B0604020202020204" pitchFamily="34" charset="0"/>
              </a:rPr>
              <a:t>different levels of experience </a:t>
            </a:r>
            <a:r>
              <a:rPr kumimoji="0" lang="en-US" altLang="en-US" sz="2000" b="0" i="0" u="none" strike="noStrike" cap="none" normalizeH="0" baseline="0" dirty="0">
                <a:ln>
                  <a:noFill/>
                </a:ln>
                <a:solidFill>
                  <a:schemeClr val="bg1"/>
                </a:solidFill>
                <a:effectLst/>
                <a:latin typeface="Arial" panose="020B0604020202020204" pitchFamily="34" charset="0"/>
              </a:rPr>
              <a:t>and familiarity with the topic</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sz="2000" b="0" i="0" u="none" strike="noStrike" cap="none" normalizeH="0" baseline="0" dirty="0">
              <a:ln>
                <a:noFill/>
              </a:ln>
              <a:solidFill>
                <a:schemeClr val="bg1"/>
              </a:solidFill>
              <a:effectLst/>
              <a:latin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2000" dirty="0">
                <a:solidFill>
                  <a:schemeClr val="bg1"/>
                </a:solidFill>
                <a:latin typeface="Arial" panose="020B0604020202020204" pitchFamily="34" charset="0"/>
              </a:rPr>
              <a:t>We focus in academic environments</a:t>
            </a:r>
            <a:endParaRPr kumimoji="0" lang="en-US" altLang="en-US" sz="2000" b="0" i="0" u="none" strike="noStrike" cap="none" normalizeH="0" baseline="0" dirty="0">
              <a:ln>
                <a:noFill/>
              </a:ln>
              <a:solidFill>
                <a:schemeClr val="bg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486488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 calcmode="lin" valueType="num">
                                      <p:cBhvr additive="base">
                                        <p:cTn id="7"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anim calcmode="lin" valueType="num">
                                      <p:cBhvr additive="base">
                                        <p:cTn id="13"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anim calcmode="lin" valueType="num">
                                      <p:cBhvr additive="base">
                                        <p:cTn id="19"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E6FE8D-C62D-C089-91A0-BF8A346A32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B30A1D-FA85-B3C8-3A0B-E43636B0AEF8}"/>
              </a:ext>
            </a:extLst>
          </p:cNvPr>
          <p:cNvSpPr>
            <a:spLocks noGrp="1"/>
          </p:cNvSpPr>
          <p:nvPr>
            <p:ph type="title"/>
          </p:nvPr>
        </p:nvSpPr>
        <p:spPr>
          <a:xfrm>
            <a:off x="1046923" y="1129932"/>
            <a:ext cx="9728170" cy="778381"/>
          </a:xfrm>
        </p:spPr>
        <p:txBody>
          <a:bodyPr/>
          <a:lstStyle/>
          <a:p>
            <a:r>
              <a:rPr lang="en-GB" b="1">
                <a:latin typeface="Arial" panose="020B0604020202020204" pitchFamily="34" charset="0"/>
                <a:cs typeface="Arial" panose="020B0604020202020204" pitchFamily="34" charset="0"/>
              </a:rPr>
              <a:t>Content Notice</a:t>
            </a:r>
          </a:p>
        </p:txBody>
      </p:sp>
      <p:sp>
        <p:nvSpPr>
          <p:cNvPr id="5" name="ZoneTexte 4">
            <a:extLst>
              <a:ext uri="{FF2B5EF4-FFF2-40B4-BE49-F238E27FC236}">
                <a16:creationId xmlns:a16="http://schemas.microsoft.com/office/drawing/2014/main" id="{CEDE7306-434B-930E-27D1-A5B2A977AFD4}"/>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sp>
        <p:nvSpPr>
          <p:cNvPr id="3" name="Title 1">
            <a:extLst>
              <a:ext uri="{FF2B5EF4-FFF2-40B4-BE49-F238E27FC236}">
                <a16:creationId xmlns:a16="http://schemas.microsoft.com/office/drawing/2014/main" id="{36438622-0EF5-79E4-FCC5-48BADF06798F}"/>
              </a:ext>
            </a:extLst>
          </p:cNvPr>
          <p:cNvSpPr txBox="1">
            <a:spLocks/>
          </p:cNvSpPr>
          <p:nvPr/>
        </p:nvSpPr>
        <p:spPr>
          <a:xfrm>
            <a:off x="3104322" y="1228878"/>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endParaRPr lang="en-US" b="1">
              <a:latin typeface="D-DIN Exp"/>
            </a:endParaRPr>
          </a:p>
        </p:txBody>
      </p:sp>
      <p:sp>
        <p:nvSpPr>
          <p:cNvPr id="7" name="TextBox 11">
            <a:extLst>
              <a:ext uri="{FF2B5EF4-FFF2-40B4-BE49-F238E27FC236}">
                <a16:creationId xmlns:a16="http://schemas.microsoft.com/office/drawing/2014/main" id="{816E9414-2C54-10C7-6CCF-E0FE47D547BF}"/>
              </a:ext>
            </a:extLst>
          </p:cNvPr>
          <p:cNvSpPr txBox="1"/>
          <p:nvPr/>
        </p:nvSpPr>
        <p:spPr>
          <a:xfrm>
            <a:off x="325821" y="2299320"/>
            <a:ext cx="11624441" cy="3655873"/>
          </a:xfrm>
          <a:prstGeom prst="rect">
            <a:avLst/>
          </a:prstGeom>
          <a:noFill/>
        </p:spPr>
        <p:txBody>
          <a:bodyPr wrap="square" lIns="0" tIns="45720" rIns="0" bIns="45720" rtlCol="0" anchor="t">
            <a:spAutoFit/>
          </a:bodyPr>
          <a:lstStyle/>
          <a:p>
            <a:pPr marL="342900" indent="-342900">
              <a:lnSpc>
                <a:spcPct val="130000"/>
              </a:lnSpc>
              <a:buFont typeface="Arial" panose="020B0604020202020204" pitchFamily="34" charset="0"/>
              <a:buChar char="•"/>
            </a:pPr>
            <a:r>
              <a:rPr lang="en-US" b="1" dirty="0">
                <a:solidFill>
                  <a:schemeClr val="bg1"/>
                </a:solidFill>
                <a:latin typeface="Arial" panose="020B0604020202020204" pitchFamily="34" charset="0"/>
                <a:cs typeface="Arial" panose="020B0604020202020204" pitchFamily="34" charset="0"/>
              </a:rPr>
              <a:t>Trigger warning</a:t>
            </a:r>
            <a:r>
              <a:rPr lang="en-US" dirty="0">
                <a:solidFill>
                  <a:schemeClr val="bg1"/>
                </a:solidFill>
                <a:latin typeface="Arial" panose="020B0604020202020204" pitchFamily="34" charset="0"/>
                <a:cs typeface="Arial" panose="020B0604020202020204" pitchFamily="34" charset="0"/>
              </a:rPr>
              <a:t>: this session will explore topics related to gender-based violence, including situations that reference violation of personal boundaries, power dynamics, and experiences of harm.</a:t>
            </a:r>
          </a:p>
          <a:p>
            <a:pPr marL="342900" indent="-342900">
              <a:lnSpc>
                <a:spcPct val="130000"/>
              </a:lnSpc>
              <a:buFont typeface="Arial" panose="020B0604020202020204" pitchFamily="34" charset="0"/>
              <a:buChar char="•"/>
            </a:pPr>
            <a:endParaRPr lang="en-US" dirty="0">
              <a:solidFill>
                <a:schemeClr val="bg1"/>
              </a:solidFill>
              <a:latin typeface="Arial" panose="020B0604020202020204" pitchFamily="34" charset="0"/>
              <a:cs typeface="Arial" panose="020B0604020202020204" pitchFamily="34" charset="0"/>
            </a:endParaRPr>
          </a:p>
          <a:p>
            <a:pPr marL="342900" indent="-342900">
              <a:lnSpc>
                <a:spcPct val="130000"/>
              </a:lnSpc>
              <a:buFont typeface="Arial" panose="020B0604020202020204" pitchFamily="34" charset="0"/>
              <a:buChar char="•"/>
            </a:pPr>
            <a:r>
              <a:rPr lang="en-US" dirty="0">
                <a:solidFill>
                  <a:schemeClr val="bg1"/>
                </a:solidFill>
                <a:latin typeface="Arial" panose="020B0604020202020204" pitchFamily="34" charset="0"/>
                <a:cs typeface="Arial" panose="020B0604020202020204" pitchFamily="34" charset="0"/>
              </a:rPr>
              <a:t>We encourage you to take care of yourself throughout the session. You’re welcome to step out of the room, pause, or engage in whatever way feels safest and most supportive for you. </a:t>
            </a:r>
            <a:r>
              <a:rPr lang="en-US" b="1" dirty="0">
                <a:solidFill>
                  <a:schemeClr val="bg1"/>
                </a:solidFill>
                <a:latin typeface="Arial" panose="020B0604020202020204" pitchFamily="34" charset="0"/>
                <a:cs typeface="Arial" panose="020B0604020202020204" pitchFamily="34" charset="0"/>
              </a:rPr>
              <a:t>No questions asked.</a:t>
            </a:r>
          </a:p>
          <a:p>
            <a:pPr marL="342900" indent="-342900">
              <a:lnSpc>
                <a:spcPct val="130000"/>
              </a:lnSpc>
              <a:buFont typeface="Arial" panose="020B0604020202020204" pitchFamily="34" charset="0"/>
              <a:buChar char="•"/>
            </a:pPr>
            <a:endParaRPr lang="en-US" dirty="0">
              <a:solidFill>
                <a:schemeClr val="bg1"/>
              </a:solidFill>
              <a:latin typeface="Arial" panose="020B0604020202020204" pitchFamily="34" charset="0"/>
              <a:cs typeface="Arial" panose="020B0604020202020204" pitchFamily="34" charset="0"/>
            </a:endParaRPr>
          </a:p>
          <a:p>
            <a:pPr marL="342900" indent="-342900">
              <a:lnSpc>
                <a:spcPct val="130000"/>
              </a:lnSpc>
              <a:buFont typeface="Arial" panose="020B0604020202020204" pitchFamily="34" charset="0"/>
              <a:buChar char="•"/>
            </a:pPr>
            <a:r>
              <a:rPr lang="en-US" dirty="0">
                <a:solidFill>
                  <a:schemeClr val="bg1"/>
                </a:solidFill>
                <a:latin typeface="Arial" panose="020B0604020202020204" pitchFamily="34" charset="0"/>
                <a:cs typeface="Arial" panose="020B0604020202020204" pitchFamily="34" charset="0"/>
              </a:rPr>
              <a:t>This is a learning space — questions and mistakes are welcome. That said, please </a:t>
            </a:r>
            <a:r>
              <a:rPr lang="en-US" b="1" dirty="0">
                <a:solidFill>
                  <a:schemeClr val="bg1"/>
                </a:solidFill>
                <a:latin typeface="Arial" panose="020B0604020202020204" pitchFamily="34" charset="0"/>
                <a:cs typeface="Arial" panose="020B0604020202020204" pitchFamily="34" charset="0"/>
              </a:rPr>
              <a:t>choose your words with care</a:t>
            </a:r>
            <a:r>
              <a:rPr lang="en-US" dirty="0">
                <a:solidFill>
                  <a:schemeClr val="bg1"/>
                </a:solidFill>
                <a:latin typeface="Arial" panose="020B0604020202020204" pitchFamily="34" charset="0"/>
                <a:cs typeface="Arial" panose="020B0604020202020204" pitchFamily="34" charset="0"/>
              </a:rPr>
              <a:t>. </a:t>
            </a:r>
            <a:r>
              <a:rPr lang="en-US" b="1" dirty="0">
                <a:solidFill>
                  <a:schemeClr val="bg1"/>
                </a:solidFill>
                <a:latin typeface="Arial" panose="020B0604020202020204" pitchFamily="34" charset="0"/>
                <a:cs typeface="Arial" panose="020B0604020202020204" pitchFamily="34" charset="0"/>
              </a:rPr>
              <a:t>Dismissive or skeptical comments </a:t>
            </a:r>
            <a:r>
              <a:rPr lang="en-US" dirty="0">
                <a:solidFill>
                  <a:schemeClr val="bg1"/>
                </a:solidFill>
                <a:latin typeface="Arial" panose="020B0604020202020204" pitchFamily="34" charset="0"/>
                <a:cs typeface="Arial" panose="020B0604020202020204" pitchFamily="34" charset="0"/>
              </a:rPr>
              <a:t>about others' experiences can cause real harm to people in the room, including survivors. If that happens, the facilitators will respectfully name it — not to single anyone out, but to keep this a safe space for everyone. This is not personal; it is part of how we hold this space together.</a:t>
            </a:r>
          </a:p>
        </p:txBody>
      </p:sp>
    </p:spTree>
    <p:extLst>
      <p:ext uri="{BB962C8B-B14F-4D97-AF65-F5344CB8AC3E}">
        <p14:creationId xmlns:p14="http://schemas.microsoft.com/office/powerpoint/2010/main" val="4176365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 calcmode="lin" valueType="num">
                                      <p:cBhvr additive="base">
                                        <p:cTn id="13"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 calcmode="lin" valueType="num">
                                      <p:cBhvr additive="base">
                                        <p:cTn id="19"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E40CE-EBB5-6D37-8643-77B636627987}"/>
              </a:ext>
            </a:extLst>
          </p:cNvPr>
          <p:cNvSpPr>
            <a:spLocks noGrp="1"/>
          </p:cNvSpPr>
          <p:nvPr>
            <p:ph type="title"/>
          </p:nvPr>
        </p:nvSpPr>
        <p:spPr/>
        <p:txBody>
          <a:bodyPr/>
          <a:lstStyle/>
          <a:p>
            <a:r>
              <a:rPr lang="de-AT" b="1"/>
              <a:t>ICEBREAKER: </a:t>
            </a:r>
            <a:r>
              <a:rPr lang="en-US" b="1"/>
              <a:t>Stand up or raise your hand if…</a:t>
            </a:r>
            <a:br>
              <a:rPr lang="en-US"/>
            </a:br>
            <a:endParaRPr lang="en-AT" b="1"/>
          </a:p>
        </p:txBody>
      </p:sp>
      <p:sp>
        <p:nvSpPr>
          <p:cNvPr id="5" name="Rectangle 2">
            <a:extLst>
              <a:ext uri="{FF2B5EF4-FFF2-40B4-BE49-F238E27FC236}">
                <a16:creationId xmlns:a16="http://schemas.microsoft.com/office/drawing/2014/main" id="{C709C26D-BCCD-B3DC-B088-C85B1F18756B}"/>
              </a:ext>
            </a:extLst>
          </p:cNvPr>
          <p:cNvSpPr>
            <a:spLocks noChangeArrowheads="1"/>
          </p:cNvSpPr>
          <p:nvPr/>
        </p:nvSpPr>
        <p:spPr bwMode="auto">
          <a:xfrm rot="10559235" flipV="1">
            <a:off x="12657" y="2322301"/>
            <a:ext cx="1119857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de-AT" altLang="en-AT" sz="2200">
                <a:solidFill>
                  <a:schemeClr val="bg1"/>
                </a:solidFill>
                <a:latin typeface="Arial" panose="020B0604020202020204" pitchFamily="34" charset="0"/>
              </a:rPr>
              <a:t>… </a:t>
            </a:r>
            <a:r>
              <a:rPr kumimoji="0" lang="en-AT" altLang="en-AT" sz="2200" b="1" i="0" u="none" strike="noStrike" cap="none" normalizeH="0" baseline="0">
                <a:ln>
                  <a:noFill/>
                </a:ln>
                <a:solidFill>
                  <a:schemeClr val="bg1"/>
                </a:solidFill>
                <a:effectLst/>
                <a:latin typeface="Arial" panose="020B0604020202020204" pitchFamily="34" charset="0"/>
              </a:rPr>
              <a:t>you're secretly hoping there's </a:t>
            </a:r>
            <a:r>
              <a:rPr kumimoji="0" lang="de-AT" altLang="en-AT" sz="2200" b="1" i="0" u="none" strike="noStrike" cap="none" normalizeH="0" baseline="0" err="1">
                <a:ln>
                  <a:noFill/>
                </a:ln>
                <a:solidFill>
                  <a:schemeClr val="bg1"/>
                </a:solidFill>
                <a:effectLst/>
                <a:latin typeface="Arial" panose="020B0604020202020204" pitchFamily="34" charset="0"/>
              </a:rPr>
              <a:t>snacks</a:t>
            </a:r>
            <a:r>
              <a:rPr kumimoji="0" lang="de-AT" altLang="en-AT" sz="2200" b="1" i="0" u="none" strike="noStrike" cap="none" normalizeH="0" baseline="0">
                <a:ln>
                  <a:noFill/>
                </a:ln>
                <a:solidFill>
                  <a:schemeClr val="bg1"/>
                </a:solidFill>
                <a:effectLst/>
                <a:latin typeface="Arial" panose="020B0604020202020204" pitchFamily="34" charset="0"/>
              </a:rPr>
              <a:t> </a:t>
            </a:r>
            <a:r>
              <a:rPr kumimoji="0" lang="de-AT" altLang="en-AT" sz="2200" b="1" i="0" u="none" strike="noStrike" cap="none" normalizeH="0" baseline="0" err="1">
                <a:ln>
                  <a:noFill/>
                </a:ln>
                <a:solidFill>
                  <a:schemeClr val="bg1"/>
                </a:solidFill>
                <a:effectLst/>
                <a:latin typeface="Arial" panose="020B0604020202020204" pitchFamily="34" charset="0"/>
              </a:rPr>
              <a:t>during</a:t>
            </a:r>
            <a:r>
              <a:rPr kumimoji="0" lang="de-AT" altLang="en-AT" sz="2200" b="1" i="0" u="none" strike="noStrike" cap="none" normalizeH="0" baseline="0">
                <a:ln>
                  <a:noFill/>
                </a:ln>
                <a:solidFill>
                  <a:schemeClr val="bg1"/>
                </a:solidFill>
                <a:effectLst/>
                <a:latin typeface="Arial" panose="020B0604020202020204" pitchFamily="34" charset="0"/>
              </a:rPr>
              <a:t> the break</a:t>
            </a:r>
            <a:r>
              <a:rPr kumimoji="0" lang="en-AT" altLang="en-AT" sz="2200" b="1" i="0" u="none" strike="noStrike" cap="none" normalizeH="0" baseline="0">
                <a:ln>
                  <a:noFill/>
                </a:ln>
                <a:solidFill>
                  <a:schemeClr val="bg1"/>
                </a:solidFill>
                <a:effectLst/>
                <a:latin typeface="Arial" panose="020B0604020202020204" pitchFamily="34" charset="0"/>
              </a:rPr>
              <a:t>.</a:t>
            </a:r>
            <a:r>
              <a:rPr kumimoji="0" lang="en-AT" altLang="en-AT" sz="2200" b="0" i="0" u="none" strike="noStrike" cap="none" normalizeH="0" baseline="0">
                <a:ln>
                  <a:noFill/>
                </a:ln>
                <a:solidFill>
                  <a:schemeClr val="bg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AT" altLang="en-AT" sz="1800" b="0" i="0" u="none" strike="noStrike" cap="none" normalizeH="0" baseline="0">
              <a:ln>
                <a:noFill/>
              </a:ln>
              <a:solidFill>
                <a:schemeClr val="tx1"/>
              </a:solidFill>
              <a:effectLst/>
              <a:latin typeface="Arial" panose="020B0604020202020204" pitchFamily="34" charset="0"/>
            </a:endParaRPr>
          </a:p>
        </p:txBody>
      </p:sp>
      <p:sp>
        <p:nvSpPr>
          <p:cNvPr id="6" name="Rectangle 2">
            <a:extLst>
              <a:ext uri="{FF2B5EF4-FFF2-40B4-BE49-F238E27FC236}">
                <a16:creationId xmlns:a16="http://schemas.microsoft.com/office/drawing/2014/main" id="{B56AB971-82D6-75EA-63E2-3FA4960F8EAA}"/>
              </a:ext>
            </a:extLst>
          </p:cNvPr>
          <p:cNvSpPr>
            <a:spLocks noChangeArrowheads="1"/>
          </p:cNvSpPr>
          <p:nvPr/>
        </p:nvSpPr>
        <p:spPr bwMode="auto">
          <a:xfrm rot="11297326" flipV="1">
            <a:off x="6012079" y="3188140"/>
            <a:ext cx="6521412"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de-AT" altLang="en-AT" sz="2200" b="1">
                <a:solidFill>
                  <a:schemeClr val="bg1"/>
                </a:solidFill>
                <a:latin typeface="Arial" panose="020B0604020202020204" pitchFamily="34" charset="0"/>
              </a:rPr>
              <a:t>… </a:t>
            </a:r>
            <a:r>
              <a:rPr lang="en-US" sz="2200" b="1">
                <a:solidFill>
                  <a:schemeClr val="bg1"/>
                </a:solidFill>
                <a:latin typeface="Arial" panose="020B0604020202020204" pitchFamily="34" charset="0"/>
              </a:rPr>
              <a:t>You’ve ever been in a meeting that could have been an email.</a:t>
            </a:r>
            <a:endParaRPr lang="en-AT" altLang="en-AT" sz="2200" b="1">
              <a:solidFill>
                <a:schemeClr val="bg1"/>
              </a:solidFill>
              <a:latin typeface="Arial" panose="020B0604020202020204" pitchFamily="34" charset="0"/>
            </a:endParaRPr>
          </a:p>
        </p:txBody>
      </p:sp>
      <p:sp>
        <p:nvSpPr>
          <p:cNvPr id="8" name="Rectangle 2">
            <a:extLst>
              <a:ext uri="{FF2B5EF4-FFF2-40B4-BE49-F238E27FC236}">
                <a16:creationId xmlns:a16="http://schemas.microsoft.com/office/drawing/2014/main" id="{B1FAE3DC-A516-F259-3631-0A7C10D61DEC}"/>
              </a:ext>
            </a:extLst>
          </p:cNvPr>
          <p:cNvSpPr>
            <a:spLocks noChangeArrowheads="1"/>
          </p:cNvSpPr>
          <p:nvPr/>
        </p:nvSpPr>
        <p:spPr bwMode="auto">
          <a:xfrm rot="11187590" flipV="1">
            <a:off x="205776" y="3444638"/>
            <a:ext cx="5003176"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de-AT" altLang="en-AT" sz="2200" b="1">
                <a:solidFill>
                  <a:schemeClr val="bg1"/>
                </a:solidFill>
                <a:latin typeface="Arial" panose="020B0604020202020204" pitchFamily="34" charset="0"/>
              </a:rPr>
              <a:t>… </a:t>
            </a:r>
            <a:r>
              <a:rPr lang="en-AT" altLang="en-AT" sz="2200" b="1">
                <a:solidFill>
                  <a:schemeClr val="bg1"/>
                </a:solidFill>
                <a:latin typeface="Arial" panose="020B0604020202020204" pitchFamily="34" charset="0"/>
              </a:rPr>
              <a:t>you own more than three tote bags. </a:t>
            </a:r>
          </a:p>
          <a:p>
            <a:pPr lvl="0" defTabSz="914400" eaLnBrk="0" fontAlgn="base" hangingPunct="0">
              <a:spcBef>
                <a:spcPct val="0"/>
              </a:spcBef>
              <a:spcAft>
                <a:spcPct val="0"/>
              </a:spcAft>
            </a:pPr>
            <a:endParaRPr lang="en-AT" altLang="en-AT" sz="2200" b="1">
              <a:solidFill>
                <a:schemeClr val="bg1"/>
              </a:solidFill>
              <a:latin typeface="Arial" panose="020B0604020202020204" pitchFamily="34" charset="0"/>
            </a:endParaRPr>
          </a:p>
        </p:txBody>
      </p:sp>
      <p:sp>
        <p:nvSpPr>
          <p:cNvPr id="12" name="TextBox 11">
            <a:extLst>
              <a:ext uri="{FF2B5EF4-FFF2-40B4-BE49-F238E27FC236}">
                <a16:creationId xmlns:a16="http://schemas.microsoft.com/office/drawing/2014/main" id="{FA8D32A0-614B-0E71-6046-83F4E617CEBC}"/>
              </a:ext>
            </a:extLst>
          </p:cNvPr>
          <p:cNvSpPr txBox="1"/>
          <p:nvPr/>
        </p:nvSpPr>
        <p:spPr>
          <a:xfrm>
            <a:off x="2912157" y="4099483"/>
            <a:ext cx="7332132" cy="861774"/>
          </a:xfrm>
          <a:prstGeom prst="rect">
            <a:avLst/>
          </a:prstGeom>
          <a:noFill/>
        </p:spPr>
        <p:txBody>
          <a:bodyPr wrap="square">
            <a:spAutoFit/>
          </a:bodyPr>
          <a:lstStyle/>
          <a:p>
            <a:r>
              <a:rPr lang="en-US" sz="2500" b="1">
                <a:solidFill>
                  <a:schemeClr val="bg1"/>
                </a:solidFill>
                <a:latin typeface="Arial" panose="020B0604020202020204" pitchFamily="34" charset="0"/>
              </a:rPr>
              <a:t>you've ever stayed silent when you probably shouldn't have</a:t>
            </a:r>
            <a:endParaRPr lang="en-AT" sz="2500" b="1">
              <a:solidFill>
                <a:schemeClr val="bg1"/>
              </a:solidFill>
              <a:latin typeface="Arial" panose="020B0604020202020204" pitchFamily="34" charset="0"/>
            </a:endParaRPr>
          </a:p>
        </p:txBody>
      </p:sp>
      <p:sp>
        <p:nvSpPr>
          <p:cNvPr id="13" name="Rectangle 12">
            <a:extLst>
              <a:ext uri="{FF2B5EF4-FFF2-40B4-BE49-F238E27FC236}">
                <a16:creationId xmlns:a16="http://schemas.microsoft.com/office/drawing/2014/main" id="{413824D3-40FA-11C5-CD02-2395181F5C50}"/>
              </a:ext>
            </a:extLst>
          </p:cNvPr>
          <p:cNvSpPr/>
          <p:nvPr/>
        </p:nvSpPr>
        <p:spPr>
          <a:xfrm>
            <a:off x="903111" y="6400572"/>
            <a:ext cx="7563556" cy="25023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T"/>
          </a:p>
        </p:txBody>
      </p:sp>
      <p:sp>
        <p:nvSpPr>
          <p:cNvPr id="9" name="Rectangle 2">
            <a:extLst>
              <a:ext uri="{FF2B5EF4-FFF2-40B4-BE49-F238E27FC236}">
                <a16:creationId xmlns:a16="http://schemas.microsoft.com/office/drawing/2014/main" id="{76304C03-53B6-B92A-8C14-10B3F08F40DF}"/>
              </a:ext>
            </a:extLst>
          </p:cNvPr>
          <p:cNvSpPr>
            <a:spLocks noChangeArrowheads="1"/>
          </p:cNvSpPr>
          <p:nvPr/>
        </p:nvSpPr>
        <p:spPr bwMode="auto">
          <a:xfrm rot="10361897" flipV="1">
            <a:off x="73360" y="5367701"/>
            <a:ext cx="7730037"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de-AT" altLang="en-AT" sz="2200" b="1">
                <a:solidFill>
                  <a:schemeClr val="bg1"/>
                </a:solidFill>
                <a:latin typeface="Arial" panose="020B0604020202020204" pitchFamily="34" charset="0"/>
              </a:rPr>
              <a:t>… </a:t>
            </a:r>
            <a:r>
              <a:rPr lang="en-US" altLang="en-AT" sz="2200" b="1">
                <a:solidFill>
                  <a:schemeClr val="bg1"/>
                </a:solidFill>
                <a:latin typeface="Arial" panose="020B0604020202020204" pitchFamily="34" charset="0"/>
              </a:rPr>
              <a:t>you've ever nodded in a meeting but had no clue what was being said</a:t>
            </a:r>
            <a:endParaRPr lang="en-AT" altLang="en-AT" sz="2200" b="1">
              <a:solidFill>
                <a:schemeClr val="bg1"/>
              </a:solidFill>
              <a:latin typeface="Arial" panose="020B0604020202020204" pitchFamily="34" charset="0"/>
            </a:endParaRPr>
          </a:p>
        </p:txBody>
      </p:sp>
      <p:sp>
        <p:nvSpPr>
          <p:cNvPr id="10" name="Rectangle 2">
            <a:extLst>
              <a:ext uri="{FF2B5EF4-FFF2-40B4-BE49-F238E27FC236}">
                <a16:creationId xmlns:a16="http://schemas.microsoft.com/office/drawing/2014/main" id="{5248FB51-39D2-80CB-DE5E-1CD3244518FA}"/>
              </a:ext>
            </a:extLst>
          </p:cNvPr>
          <p:cNvSpPr>
            <a:spLocks noChangeArrowheads="1"/>
          </p:cNvSpPr>
          <p:nvPr/>
        </p:nvSpPr>
        <p:spPr bwMode="auto">
          <a:xfrm rot="11017007" flipV="1">
            <a:off x="5166913" y="5859701"/>
            <a:ext cx="7002682"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de-AT" altLang="en-AT" sz="2200" b="1">
                <a:solidFill>
                  <a:schemeClr val="bg1"/>
                </a:solidFill>
                <a:latin typeface="Arial" panose="020B0604020202020204" pitchFamily="34" charset="0"/>
              </a:rPr>
              <a:t>… </a:t>
            </a:r>
            <a:r>
              <a:rPr lang="en-US" altLang="en-AT" sz="2200" b="1">
                <a:solidFill>
                  <a:schemeClr val="bg1"/>
                </a:solidFill>
                <a:latin typeface="Arial" panose="020B0604020202020204" pitchFamily="34" charset="0"/>
              </a:rPr>
              <a:t>you’ve written an email with all your rage, then asked AI to “make it nicer.” </a:t>
            </a:r>
            <a:endParaRPr lang="en-AT" altLang="en-AT" sz="2200" b="1">
              <a:solidFill>
                <a:schemeClr val="bg1"/>
              </a:solidFill>
              <a:latin typeface="Arial" panose="020B0604020202020204" pitchFamily="34" charset="0"/>
            </a:endParaRPr>
          </a:p>
        </p:txBody>
      </p:sp>
    </p:spTree>
    <p:extLst>
      <p:ext uri="{BB962C8B-B14F-4D97-AF65-F5344CB8AC3E}">
        <p14:creationId xmlns:p14="http://schemas.microsoft.com/office/powerpoint/2010/main" val="660791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80">
                                          <p:stCondLst>
                                            <p:cond delay="0"/>
                                          </p:stCondLst>
                                        </p:cTn>
                                        <p:tgtEl>
                                          <p:spTgt spid="6"/>
                                        </p:tgtEl>
                                      </p:cBhvr>
                                    </p:animEffect>
                                    <p:anim calcmode="lin" valueType="num">
                                      <p:cBhvr>
                                        <p:cTn id="2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1" dur="26">
                                          <p:stCondLst>
                                            <p:cond delay="650"/>
                                          </p:stCondLst>
                                        </p:cTn>
                                        <p:tgtEl>
                                          <p:spTgt spid="6"/>
                                        </p:tgtEl>
                                      </p:cBhvr>
                                      <p:to x="100000" y="60000"/>
                                    </p:animScale>
                                    <p:animScale>
                                      <p:cBhvr>
                                        <p:cTn id="32" dur="166" decel="50000">
                                          <p:stCondLst>
                                            <p:cond delay="676"/>
                                          </p:stCondLst>
                                        </p:cTn>
                                        <p:tgtEl>
                                          <p:spTgt spid="6"/>
                                        </p:tgtEl>
                                      </p:cBhvr>
                                      <p:to x="100000" y="100000"/>
                                    </p:animScale>
                                    <p:animScale>
                                      <p:cBhvr>
                                        <p:cTn id="33" dur="26">
                                          <p:stCondLst>
                                            <p:cond delay="1312"/>
                                          </p:stCondLst>
                                        </p:cTn>
                                        <p:tgtEl>
                                          <p:spTgt spid="6"/>
                                        </p:tgtEl>
                                      </p:cBhvr>
                                      <p:to x="100000" y="80000"/>
                                    </p:animScale>
                                    <p:animScale>
                                      <p:cBhvr>
                                        <p:cTn id="34" dur="166" decel="50000">
                                          <p:stCondLst>
                                            <p:cond delay="1338"/>
                                          </p:stCondLst>
                                        </p:cTn>
                                        <p:tgtEl>
                                          <p:spTgt spid="6"/>
                                        </p:tgtEl>
                                      </p:cBhvr>
                                      <p:to x="100000" y="100000"/>
                                    </p:animScale>
                                    <p:animScale>
                                      <p:cBhvr>
                                        <p:cTn id="35" dur="26">
                                          <p:stCondLst>
                                            <p:cond delay="1642"/>
                                          </p:stCondLst>
                                        </p:cTn>
                                        <p:tgtEl>
                                          <p:spTgt spid="6"/>
                                        </p:tgtEl>
                                      </p:cBhvr>
                                      <p:to x="100000" y="90000"/>
                                    </p:animScale>
                                    <p:animScale>
                                      <p:cBhvr>
                                        <p:cTn id="36" dur="166" decel="50000">
                                          <p:stCondLst>
                                            <p:cond delay="1668"/>
                                          </p:stCondLst>
                                        </p:cTn>
                                        <p:tgtEl>
                                          <p:spTgt spid="6"/>
                                        </p:tgtEl>
                                      </p:cBhvr>
                                      <p:to x="100000" y="100000"/>
                                    </p:animScale>
                                    <p:animScale>
                                      <p:cBhvr>
                                        <p:cTn id="37" dur="26">
                                          <p:stCondLst>
                                            <p:cond delay="1808"/>
                                          </p:stCondLst>
                                        </p:cTn>
                                        <p:tgtEl>
                                          <p:spTgt spid="6"/>
                                        </p:tgtEl>
                                      </p:cBhvr>
                                      <p:to x="100000" y="95000"/>
                                    </p:animScale>
                                    <p:animScale>
                                      <p:cBhvr>
                                        <p:cTn id="38" dur="166" decel="50000">
                                          <p:stCondLst>
                                            <p:cond delay="1834"/>
                                          </p:stCondLst>
                                        </p:cTn>
                                        <p:tgtEl>
                                          <p:spTgt spid="6"/>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down)">
                                      <p:cBhvr>
                                        <p:cTn id="43" dur="580">
                                          <p:stCondLst>
                                            <p:cond delay="0"/>
                                          </p:stCondLst>
                                        </p:cTn>
                                        <p:tgtEl>
                                          <p:spTgt spid="8"/>
                                        </p:tgtEl>
                                      </p:cBhvr>
                                    </p:animEffect>
                                    <p:anim calcmode="lin" valueType="num">
                                      <p:cBhvr>
                                        <p:cTn id="4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9" dur="26">
                                          <p:stCondLst>
                                            <p:cond delay="650"/>
                                          </p:stCondLst>
                                        </p:cTn>
                                        <p:tgtEl>
                                          <p:spTgt spid="8"/>
                                        </p:tgtEl>
                                      </p:cBhvr>
                                      <p:to x="100000" y="60000"/>
                                    </p:animScale>
                                    <p:animScale>
                                      <p:cBhvr>
                                        <p:cTn id="50" dur="166" decel="50000">
                                          <p:stCondLst>
                                            <p:cond delay="676"/>
                                          </p:stCondLst>
                                        </p:cTn>
                                        <p:tgtEl>
                                          <p:spTgt spid="8"/>
                                        </p:tgtEl>
                                      </p:cBhvr>
                                      <p:to x="100000" y="100000"/>
                                    </p:animScale>
                                    <p:animScale>
                                      <p:cBhvr>
                                        <p:cTn id="51" dur="26">
                                          <p:stCondLst>
                                            <p:cond delay="1312"/>
                                          </p:stCondLst>
                                        </p:cTn>
                                        <p:tgtEl>
                                          <p:spTgt spid="8"/>
                                        </p:tgtEl>
                                      </p:cBhvr>
                                      <p:to x="100000" y="80000"/>
                                    </p:animScale>
                                    <p:animScale>
                                      <p:cBhvr>
                                        <p:cTn id="52" dur="166" decel="50000">
                                          <p:stCondLst>
                                            <p:cond delay="1338"/>
                                          </p:stCondLst>
                                        </p:cTn>
                                        <p:tgtEl>
                                          <p:spTgt spid="8"/>
                                        </p:tgtEl>
                                      </p:cBhvr>
                                      <p:to x="100000" y="100000"/>
                                    </p:animScale>
                                    <p:animScale>
                                      <p:cBhvr>
                                        <p:cTn id="53" dur="26">
                                          <p:stCondLst>
                                            <p:cond delay="1642"/>
                                          </p:stCondLst>
                                        </p:cTn>
                                        <p:tgtEl>
                                          <p:spTgt spid="8"/>
                                        </p:tgtEl>
                                      </p:cBhvr>
                                      <p:to x="100000" y="90000"/>
                                    </p:animScale>
                                    <p:animScale>
                                      <p:cBhvr>
                                        <p:cTn id="54" dur="166" decel="50000">
                                          <p:stCondLst>
                                            <p:cond delay="1668"/>
                                          </p:stCondLst>
                                        </p:cTn>
                                        <p:tgtEl>
                                          <p:spTgt spid="8"/>
                                        </p:tgtEl>
                                      </p:cBhvr>
                                      <p:to x="100000" y="100000"/>
                                    </p:animScale>
                                    <p:animScale>
                                      <p:cBhvr>
                                        <p:cTn id="55" dur="26">
                                          <p:stCondLst>
                                            <p:cond delay="1808"/>
                                          </p:stCondLst>
                                        </p:cTn>
                                        <p:tgtEl>
                                          <p:spTgt spid="8"/>
                                        </p:tgtEl>
                                      </p:cBhvr>
                                      <p:to x="100000" y="95000"/>
                                    </p:animScale>
                                    <p:animScale>
                                      <p:cBhvr>
                                        <p:cTn id="56" dur="166" decel="50000">
                                          <p:stCondLst>
                                            <p:cond delay="1834"/>
                                          </p:stCondLst>
                                        </p:cTn>
                                        <p:tgtEl>
                                          <p:spTgt spid="8"/>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wipe(down)">
                                      <p:cBhvr>
                                        <p:cTn id="61" dur="580">
                                          <p:stCondLst>
                                            <p:cond delay="0"/>
                                          </p:stCondLst>
                                        </p:cTn>
                                        <p:tgtEl>
                                          <p:spTgt spid="9"/>
                                        </p:tgtEl>
                                      </p:cBhvr>
                                    </p:animEffect>
                                    <p:anim calcmode="lin" valueType="num">
                                      <p:cBhvr>
                                        <p:cTn id="6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67" dur="26">
                                          <p:stCondLst>
                                            <p:cond delay="650"/>
                                          </p:stCondLst>
                                        </p:cTn>
                                        <p:tgtEl>
                                          <p:spTgt spid="9"/>
                                        </p:tgtEl>
                                      </p:cBhvr>
                                      <p:to x="100000" y="60000"/>
                                    </p:animScale>
                                    <p:animScale>
                                      <p:cBhvr>
                                        <p:cTn id="68" dur="166" decel="50000">
                                          <p:stCondLst>
                                            <p:cond delay="676"/>
                                          </p:stCondLst>
                                        </p:cTn>
                                        <p:tgtEl>
                                          <p:spTgt spid="9"/>
                                        </p:tgtEl>
                                      </p:cBhvr>
                                      <p:to x="100000" y="100000"/>
                                    </p:animScale>
                                    <p:animScale>
                                      <p:cBhvr>
                                        <p:cTn id="69" dur="26">
                                          <p:stCondLst>
                                            <p:cond delay="1312"/>
                                          </p:stCondLst>
                                        </p:cTn>
                                        <p:tgtEl>
                                          <p:spTgt spid="9"/>
                                        </p:tgtEl>
                                      </p:cBhvr>
                                      <p:to x="100000" y="80000"/>
                                    </p:animScale>
                                    <p:animScale>
                                      <p:cBhvr>
                                        <p:cTn id="70" dur="166" decel="50000">
                                          <p:stCondLst>
                                            <p:cond delay="1338"/>
                                          </p:stCondLst>
                                        </p:cTn>
                                        <p:tgtEl>
                                          <p:spTgt spid="9"/>
                                        </p:tgtEl>
                                      </p:cBhvr>
                                      <p:to x="100000" y="100000"/>
                                    </p:animScale>
                                    <p:animScale>
                                      <p:cBhvr>
                                        <p:cTn id="71" dur="26">
                                          <p:stCondLst>
                                            <p:cond delay="1642"/>
                                          </p:stCondLst>
                                        </p:cTn>
                                        <p:tgtEl>
                                          <p:spTgt spid="9"/>
                                        </p:tgtEl>
                                      </p:cBhvr>
                                      <p:to x="100000" y="90000"/>
                                    </p:animScale>
                                    <p:animScale>
                                      <p:cBhvr>
                                        <p:cTn id="72" dur="166" decel="50000">
                                          <p:stCondLst>
                                            <p:cond delay="1668"/>
                                          </p:stCondLst>
                                        </p:cTn>
                                        <p:tgtEl>
                                          <p:spTgt spid="9"/>
                                        </p:tgtEl>
                                      </p:cBhvr>
                                      <p:to x="100000" y="100000"/>
                                    </p:animScale>
                                    <p:animScale>
                                      <p:cBhvr>
                                        <p:cTn id="73" dur="26">
                                          <p:stCondLst>
                                            <p:cond delay="1808"/>
                                          </p:stCondLst>
                                        </p:cTn>
                                        <p:tgtEl>
                                          <p:spTgt spid="9"/>
                                        </p:tgtEl>
                                      </p:cBhvr>
                                      <p:to x="100000" y="95000"/>
                                    </p:animScale>
                                    <p:animScale>
                                      <p:cBhvr>
                                        <p:cTn id="74" dur="166" decel="50000">
                                          <p:stCondLst>
                                            <p:cond delay="1834"/>
                                          </p:stCondLst>
                                        </p:cTn>
                                        <p:tgtEl>
                                          <p:spTgt spid="9"/>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wipe(down)">
                                      <p:cBhvr>
                                        <p:cTn id="79" dur="580">
                                          <p:stCondLst>
                                            <p:cond delay="0"/>
                                          </p:stCondLst>
                                        </p:cTn>
                                        <p:tgtEl>
                                          <p:spTgt spid="10"/>
                                        </p:tgtEl>
                                      </p:cBhvr>
                                    </p:animEffect>
                                    <p:anim calcmode="lin" valueType="num">
                                      <p:cBhvr>
                                        <p:cTn id="8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85" dur="26">
                                          <p:stCondLst>
                                            <p:cond delay="650"/>
                                          </p:stCondLst>
                                        </p:cTn>
                                        <p:tgtEl>
                                          <p:spTgt spid="10"/>
                                        </p:tgtEl>
                                      </p:cBhvr>
                                      <p:to x="100000" y="60000"/>
                                    </p:animScale>
                                    <p:animScale>
                                      <p:cBhvr>
                                        <p:cTn id="86" dur="166" decel="50000">
                                          <p:stCondLst>
                                            <p:cond delay="676"/>
                                          </p:stCondLst>
                                        </p:cTn>
                                        <p:tgtEl>
                                          <p:spTgt spid="10"/>
                                        </p:tgtEl>
                                      </p:cBhvr>
                                      <p:to x="100000" y="100000"/>
                                    </p:animScale>
                                    <p:animScale>
                                      <p:cBhvr>
                                        <p:cTn id="87" dur="26">
                                          <p:stCondLst>
                                            <p:cond delay="1312"/>
                                          </p:stCondLst>
                                        </p:cTn>
                                        <p:tgtEl>
                                          <p:spTgt spid="10"/>
                                        </p:tgtEl>
                                      </p:cBhvr>
                                      <p:to x="100000" y="80000"/>
                                    </p:animScale>
                                    <p:animScale>
                                      <p:cBhvr>
                                        <p:cTn id="88" dur="166" decel="50000">
                                          <p:stCondLst>
                                            <p:cond delay="1338"/>
                                          </p:stCondLst>
                                        </p:cTn>
                                        <p:tgtEl>
                                          <p:spTgt spid="10"/>
                                        </p:tgtEl>
                                      </p:cBhvr>
                                      <p:to x="100000" y="100000"/>
                                    </p:animScale>
                                    <p:animScale>
                                      <p:cBhvr>
                                        <p:cTn id="89" dur="26">
                                          <p:stCondLst>
                                            <p:cond delay="1642"/>
                                          </p:stCondLst>
                                        </p:cTn>
                                        <p:tgtEl>
                                          <p:spTgt spid="10"/>
                                        </p:tgtEl>
                                      </p:cBhvr>
                                      <p:to x="100000" y="90000"/>
                                    </p:animScale>
                                    <p:animScale>
                                      <p:cBhvr>
                                        <p:cTn id="90" dur="166" decel="50000">
                                          <p:stCondLst>
                                            <p:cond delay="1668"/>
                                          </p:stCondLst>
                                        </p:cTn>
                                        <p:tgtEl>
                                          <p:spTgt spid="10"/>
                                        </p:tgtEl>
                                      </p:cBhvr>
                                      <p:to x="100000" y="100000"/>
                                    </p:animScale>
                                    <p:animScale>
                                      <p:cBhvr>
                                        <p:cTn id="91" dur="26">
                                          <p:stCondLst>
                                            <p:cond delay="1808"/>
                                          </p:stCondLst>
                                        </p:cTn>
                                        <p:tgtEl>
                                          <p:spTgt spid="10"/>
                                        </p:tgtEl>
                                      </p:cBhvr>
                                      <p:to x="100000" y="95000"/>
                                    </p:animScale>
                                    <p:animScale>
                                      <p:cBhvr>
                                        <p:cTn id="92" dur="166" decel="50000">
                                          <p:stCondLst>
                                            <p:cond delay="1834"/>
                                          </p:stCondLst>
                                        </p:cTn>
                                        <p:tgtEl>
                                          <p:spTgt spid="10"/>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12"/>
                                        </p:tgtEl>
                                        <p:attrNameLst>
                                          <p:attrName>style.visibility</p:attrName>
                                        </p:attrNameLst>
                                      </p:cBhvr>
                                      <p:to>
                                        <p:strVal val="visible"/>
                                      </p:to>
                                    </p:set>
                                    <p:animEffect transition="in" filter="wipe(down)">
                                      <p:cBhvr>
                                        <p:cTn id="97" dur="580">
                                          <p:stCondLst>
                                            <p:cond delay="0"/>
                                          </p:stCondLst>
                                        </p:cTn>
                                        <p:tgtEl>
                                          <p:spTgt spid="12"/>
                                        </p:tgtEl>
                                      </p:cBhvr>
                                    </p:animEffect>
                                    <p:anim calcmode="lin" valueType="num">
                                      <p:cBhvr>
                                        <p:cTn id="9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03" dur="26">
                                          <p:stCondLst>
                                            <p:cond delay="650"/>
                                          </p:stCondLst>
                                        </p:cTn>
                                        <p:tgtEl>
                                          <p:spTgt spid="12"/>
                                        </p:tgtEl>
                                      </p:cBhvr>
                                      <p:to x="100000" y="60000"/>
                                    </p:animScale>
                                    <p:animScale>
                                      <p:cBhvr>
                                        <p:cTn id="104" dur="166" decel="50000">
                                          <p:stCondLst>
                                            <p:cond delay="676"/>
                                          </p:stCondLst>
                                        </p:cTn>
                                        <p:tgtEl>
                                          <p:spTgt spid="12"/>
                                        </p:tgtEl>
                                      </p:cBhvr>
                                      <p:to x="100000" y="100000"/>
                                    </p:animScale>
                                    <p:animScale>
                                      <p:cBhvr>
                                        <p:cTn id="105" dur="26">
                                          <p:stCondLst>
                                            <p:cond delay="1312"/>
                                          </p:stCondLst>
                                        </p:cTn>
                                        <p:tgtEl>
                                          <p:spTgt spid="12"/>
                                        </p:tgtEl>
                                      </p:cBhvr>
                                      <p:to x="100000" y="80000"/>
                                    </p:animScale>
                                    <p:animScale>
                                      <p:cBhvr>
                                        <p:cTn id="106" dur="166" decel="50000">
                                          <p:stCondLst>
                                            <p:cond delay="1338"/>
                                          </p:stCondLst>
                                        </p:cTn>
                                        <p:tgtEl>
                                          <p:spTgt spid="12"/>
                                        </p:tgtEl>
                                      </p:cBhvr>
                                      <p:to x="100000" y="100000"/>
                                    </p:animScale>
                                    <p:animScale>
                                      <p:cBhvr>
                                        <p:cTn id="107" dur="26">
                                          <p:stCondLst>
                                            <p:cond delay="1642"/>
                                          </p:stCondLst>
                                        </p:cTn>
                                        <p:tgtEl>
                                          <p:spTgt spid="12"/>
                                        </p:tgtEl>
                                      </p:cBhvr>
                                      <p:to x="100000" y="90000"/>
                                    </p:animScale>
                                    <p:animScale>
                                      <p:cBhvr>
                                        <p:cTn id="108" dur="166" decel="50000">
                                          <p:stCondLst>
                                            <p:cond delay="1668"/>
                                          </p:stCondLst>
                                        </p:cTn>
                                        <p:tgtEl>
                                          <p:spTgt spid="12"/>
                                        </p:tgtEl>
                                      </p:cBhvr>
                                      <p:to x="100000" y="100000"/>
                                    </p:animScale>
                                    <p:animScale>
                                      <p:cBhvr>
                                        <p:cTn id="109" dur="26">
                                          <p:stCondLst>
                                            <p:cond delay="1808"/>
                                          </p:stCondLst>
                                        </p:cTn>
                                        <p:tgtEl>
                                          <p:spTgt spid="12"/>
                                        </p:tgtEl>
                                      </p:cBhvr>
                                      <p:to x="100000" y="95000"/>
                                    </p:animScale>
                                    <p:animScale>
                                      <p:cBhvr>
                                        <p:cTn id="110"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2"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6F53EB-79AB-EF0F-FDB1-7124165C94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0E523C-D188-A2AF-0BB9-52EDD4F40332}"/>
              </a:ext>
            </a:extLst>
          </p:cNvPr>
          <p:cNvSpPr>
            <a:spLocks noGrp="1"/>
          </p:cNvSpPr>
          <p:nvPr>
            <p:ph type="title"/>
          </p:nvPr>
        </p:nvSpPr>
        <p:spPr>
          <a:xfrm>
            <a:off x="1046923" y="1129932"/>
            <a:ext cx="9728170" cy="778381"/>
          </a:xfrm>
        </p:spPr>
        <p:txBody>
          <a:bodyPr/>
          <a:lstStyle/>
          <a:p>
            <a:r>
              <a:rPr lang="en-GB" b="1">
                <a:latin typeface="Arial" panose="020B0604020202020204" pitchFamily="34" charset="0"/>
                <a:cs typeface="Arial" panose="020B0604020202020204" pitchFamily="34" charset="0"/>
              </a:rPr>
              <a:t>Instructions for E</a:t>
            </a:r>
            <a:r>
              <a:rPr lang="en-GB" b="1"/>
              <a:t>xercise 1</a:t>
            </a:r>
            <a:endParaRPr lang="en-GB" b="1">
              <a:latin typeface="Arial" panose="020B0604020202020204" pitchFamily="34" charset="0"/>
              <a:cs typeface="Arial" panose="020B0604020202020204" pitchFamily="34" charset="0"/>
            </a:endParaRPr>
          </a:p>
        </p:txBody>
      </p:sp>
      <p:sp>
        <p:nvSpPr>
          <p:cNvPr id="3" name="Title 1">
            <a:extLst>
              <a:ext uri="{FF2B5EF4-FFF2-40B4-BE49-F238E27FC236}">
                <a16:creationId xmlns:a16="http://schemas.microsoft.com/office/drawing/2014/main" id="{AC98C3EC-EE4D-A98A-7652-04E57CD93F84}"/>
              </a:ext>
            </a:extLst>
          </p:cNvPr>
          <p:cNvSpPr txBox="1">
            <a:spLocks/>
          </p:cNvSpPr>
          <p:nvPr/>
        </p:nvSpPr>
        <p:spPr>
          <a:xfrm>
            <a:off x="3104322" y="1228878"/>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endParaRPr lang="en-US" b="1">
              <a:latin typeface="D-DIN Exp"/>
            </a:endParaRPr>
          </a:p>
        </p:txBody>
      </p:sp>
      <p:pic>
        <p:nvPicPr>
          <p:cNvPr id="14" name="Picture 13">
            <a:extLst>
              <a:ext uri="{FF2B5EF4-FFF2-40B4-BE49-F238E27FC236}">
                <a16:creationId xmlns:a16="http://schemas.microsoft.com/office/drawing/2014/main" id="{C4341BF8-FA2E-B878-F273-3063B69BAA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9495" y="2463705"/>
            <a:ext cx="3364387" cy="3364387"/>
          </a:xfrm>
          <a:prstGeom prst="rect">
            <a:avLst/>
          </a:prstGeom>
        </p:spPr>
      </p:pic>
      <p:sp>
        <p:nvSpPr>
          <p:cNvPr id="5" name="ZoneTexte 4">
            <a:extLst>
              <a:ext uri="{FF2B5EF4-FFF2-40B4-BE49-F238E27FC236}">
                <a16:creationId xmlns:a16="http://schemas.microsoft.com/office/drawing/2014/main" id="{35365E3F-6EC0-9EDF-E5D9-7C49DE20AD08}"/>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sp>
        <p:nvSpPr>
          <p:cNvPr id="6" name="TextBox 11">
            <a:extLst>
              <a:ext uri="{FF2B5EF4-FFF2-40B4-BE49-F238E27FC236}">
                <a16:creationId xmlns:a16="http://schemas.microsoft.com/office/drawing/2014/main" id="{CD009307-6EBE-C46C-8505-D9A3F95FD791}"/>
              </a:ext>
            </a:extLst>
          </p:cNvPr>
          <p:cNvSpPr txBox="1"/>
          <p:nvPr/>
        </p:nvSpPr>
        <p:spPr>
          <a:xfrm>
            <a:off x="1046923" y="2966559"/>
            <a:ext cx="8746667" cy="460126"/>
          </a:xfrm>
          <a:prstGeom prst="rect">
            <a:avLst/>
          </a:prstGeom>
          <a:noFill/>
        </p:spPr>
        <p:txBody>
          <a:bodyPr wrap="square" lIns="0" tIns="45720" rIns="0" bIns="45720" rtlCol="0" anchor="t">
            <a:spAutoFit/>
          </a:bodyPr>
          <a:lstStyle/>
          <a:p>
            <a:pPr>
              <a:lnSpc>
                <a:spcPct val="130000"/>
              </a:lnSpc>
            </a:pPr>
            <a:r>
              <a:rPr lang="en-US" sz="2000">
                <a:solidFill>
                  <a:schemeClr val="bg1"/>
                </a:solidFill>
                <a:latin typeface="Arial" panose="020B0604020202020204" pitchFamily="34" charset="0"/>
                <a:cs typeface="Arial" panose="020B0604020202020204" pitchFamily="34" charset="0"/>
              </a:rPr>
              <a:t>Scan the QR code </a:t>
            </a:r>
            <a:endParaRPr lang="en-US">
              <a:solidFill>
                <a:schemeClr val="bg1"/>
              </a:solidFill>
              <a:latin typeface="Arial" panose="020B0604020202020204" pitchFamily="34" charset="0"/>
              <a:cs typeface="Arial" panose="020B0604020202020204" pitchFamily="34" charset="0"/>
            </a:endParaRPr>
          </a:p>
        </p:txBody>
      </p:sp>
      <p:sp>
        <p:nvSpPr>
          <p:cNvPr id="7" name="TextBox 12">
            <a:extLst>
              <a:ext uri="{FF2B5EF4-FFF2-40B4-BE49-F238E27FC236}">
                <a16:creationId xmlns:a16="http://schemas.microsoft.com/office/drawing/2014/main" id="{50D92B68-A1DF-CCCD-5419-334E68A4836C}"/>
              </a:ext>
            </a:extLst>
          </p:cNvPr>
          <p:cNvSpPr txBox="1"/>
          <p:nvPr/>
        </p:nvSpPr>
        <p:spPr>
          <a:xfrm>
            <a:off x="1046923" y="2463705"/>
            <a:ext cx="2361585" cy="461665"/>
          </a:xfrm>
          <a:prstGeom prst="rect">
            <a:avLst/>
          </a:prstGeom>
          <a:noFill/>
        </p:spPr>
        <p:txBody>
          <a:bodyPr wrap="square" lIns="0" tIns="45720" rIns="0" bIns="45720" rtlCol="0" anchor="t">
            <a:spAutoFit/>
          </a:bodyPr>
          <a:lstStyle/>
          <a:p>
            <a:r>
              <a:rPr lang="en-US" sz="2400" b="1">
                <a:solidFill>
                  <a:srgbClr val="5792CE"/>
                </a:solidFill>
                <a:latin typeface="Arial" panose="020B0604020202020204" pitchFamily="34" charset="0"/>
                <a:ea typeface="Open Sans"/>
                <a:cs typeface="Arial" panose="020B0604020202020204" pitchFamily="34" charset="0"/>
              </a:rPr>
              <a:t>Step 1</a:t>
            </a:r>
            <a:endParaRPr lang="en-US" sz="1800" b="1">
              <a:solidFill>
                <a:srgbClr val="5792CE"/>
              </a:solidFill>
              <a:latin typeface="Arial" panose="020B0604020202020204" pitchFamily="34" charset="0"/>
              <a:ea typeface="Open Sans"/>
              <a:cs typeface="Arial" panose="020B0604020202020204" pitchFamily="34" charset="0"/>
            </a:endParaRPr>
          </a:p>
        </p:txBody>
      </p:sp>
      <p:sp>
        <p:nvSpPr>
          <p:cNvPr id="8" name="TextBox 12">
            <a:extLst>
              <a:ext uri="{FF2B5EF4-FFF2-40B4-BE49-F238E27FC236}">
                <a16:creationId xmlns:a16="http://schemas.microsoft.com/office/drawing/2014/main" id="{66F5224A-E04D-009D-2A53-BC6A0167FFF6}"/>
              </a:ext>
            </a:extLst>
          </p:cNvPr>
          <p:cNvSpPr txBox="1"/>
          <p:nvPr/>
        </p:nvSpPr>
        <p:spPr>
          <a:xfrm>
            <a:off x="1035415" y="3603332"/>
            <a:ext cx="2361585" cy="461665"/>
          </a:xfrm>
          <a:prstGeom prst="rect">
            <a:avLst/>
          </a:prstGeom>
          <a:noFill/>
        </p:spPr>
        <p:txBody>
          <a:bodyPr wrap="square" lIns="0" tIns="45720" rIns="0" bIns="45720" rtlCol="0" anchor="t">
            <a:spAutoFit/>
          </a:bodyPr>
          <a:lstStyle/>
          <a:p>
            <a:r>
              <a:rPr lang="en-US" sz="2400" b="1">
                <a:solidFill>
                  <a:srgbClr val="5792CE"/>
                </a:solidFill>
                <a:latin typeface="Arial" panose="020B0604020202020204" pitchFamily="34" charset="0"/>
                <a:ea typeface="Open Sans"/>
                <a:cs typeface="Arial" panose="020B0604020202020204" pitchFamily="34" charset="0"/>
              </a:rPr>
              <a:t>Step 2</a:t>
            </a:r>
            <a:endParaRPr lang="en-US" sz="1800" b="1">
              <a:solidFill>
                <a:srgbClr val="5792CE"/>
              </a:solidFill>
              <a:latin typeface="Arial" panose="020B0604020202020204" pitchFamily="34" charset="0"/>
              <a:ea typeface="Open Sans"/>
              <a:cs typeface="Arial" panose="020B0604020202020204" pitchFamily="34" charset="0"/>
            </a:endParaRPr>
          </a:p>
        </p:txBody>
      </p:sp>
      <p:sp>
        <p:nvSpPr>
          <p:cNvPr id="9" name="TextBox 11">
            <a:extLst>
              <a:ext uri="{FF2B5EF4-FFF2-40B4-BE49-F238E27FC236}">
                <a16:creationId xmlns:a16="http://schemas.microsoft.com/office/drawing/2014/main" id="{5D0501D7-26E3-B1F4-C895-90A0B267E694}"/>
              </a:ext>
            </a:extLst>
          </p:cNvPr>
          <p:cNvSpPr txBox="1"/>
          <p:nvPr/>
        </p:nvSpPr>
        <p:spPr>
          <a:xfrm>
            <a:off x="1035415" y="4064997"/>
            <a:ext cx="8746667" cy="2051267"/>
          </a:xfrm>
          <a:prstGeom prst="rect">
            <a:avLst/>
          </a:prstGeom>
          <a:noFill/>
        </p:spPr>
        <p:txBody>
          <a:bodyPr wrap="square" lIns="0" tIns="45720" rIns="0" bIns="45720" rtlCol="0" anchor="t">
            <a:spAutoFit/>
          </a:bodyPr>
          <a:lstStyle/>
          <a:p>
            <a:pPr>
              <a:lnSpc>
                <a:spcPct val="130000"/>
              </a:lnSpc>
            </a:pPr>
            <a:r>
              <a:rPr lang="en-US" sz="2000">
                <a:solidFill>
                  <a:schemeClr val="bg1"/>
                </a:solidFill>
                <a:latin typeface="Arial" panose="020B0604020202020204" pitchFamily="34" charset="0"/>
                <a:cs typeface="Arial" panose="020B0604020202020204" pitchFamily="34" charset="0"/>
              </a:rPr>
              <a:t>Read each case carefully.</a:t>
            </a:r>
          </a:p>
          <a:p>
            <a:pPr>
              <a:lnSpc>
                <a:spcPct val="130000"/>
              </a:lnSpc>
            </a:pPr>
            <a:r>
              <a:rPr lang="en-US" sz="2000">
                <a:solidFill>
                  <a:schemeClr val="bg1"/>
                </a:solidFill>
                <a:latin typeface="Arial" panose="020B0604020202020204" pitchFamily="34" charset="0"/>
                <a:cs typeface="Arial" panose="020B0604020202020204" pitchFamily="34" charset="0"/>
              </a:rPr>
              <a:t>Answer the 2 questions for each case:</a:t>
            </a:r>
          </a:p>
          <a:p>
            <a:pPr marL="342900" indent="-342900">
              <a:lnSpc>
                <a:spcPct val="130000"/>
              </a:lnSpc>
              <a:buFont typeface="Arial" panose="020B0604020202020204" pitchFamily="34" charset="0"/>
              <a:buChar char="•"/>
            </a:pPr>
            <a:r>
              <a:rPr lang="en-US" sz="2000">
                <a:solidFill>
                  <a:schemeClr val="bg1"/>
                </a:solidFill>
                <a:latin typeface="Arial" panose="020B0604020202020204" pitchFamily="34" charset="0"/>
                <a:cs typeface="Arial" panose="020B0604020202020204" pitchFamily="34" charset="0"/>
              </a:rPr>
              <a:t>Does the situation call for bystander intervention?</a:t>
            </a:r>
          </a:p>
          <a:p>
            <a:pPr marL="342900" indent="-342900">
              <a:lnSpc>
                <a:spcPct val="130000"/>
              </a:lnSpc>
              <a:buFont typeface="Arial" panose="020B0604020202020204" pitchFamily="34" charset="0"/>
              <a:buChar char="•"/>
            </a:pPr>
            <a:r>
              <a:rPr lang="en-US" sz="2000">
                <a:solidFill>
                  <a:schemeClr val="bg1"/>
                </a:solidFill>
                <a:latin typeface="Arial" panose="020B0604020202020204" pitchFamily="34" charset="0"/>
                <a:cs typeface="Arial" panose="020B0604020202020204" pitchFamily="34" charset="0"/>
              </a:rPr>
              <a:t>Do you feel capable of stepping in?</a:t>
            </a:r>
          </a:p>
          <a:p>
            <a:pPr>
              <a:lnSpc>
                <a:spcPct val="130000"/>
              </a:lnSpc>
            </a:pPr>
            <a:r>
              <a:rPr lang="en-US" sz="2000">
                <a:solidFill>
                  <a:schemeClr val="bg1"/>
                </a:solidFill>
                <a:latin typeface="Arial" panose="020B0604020202020204" pitchFamily="34" charset="0"/>
                <a:cs typeface="Arial" panose="020B0604020202020204" pitchFamily="34" charset="0"/>
              </a:rPr>
              <a:t> </a:t>
            </a:r>
          </a:p>
        </p:txBody>
      </p:sp>
      <p:sp>
        <p:nvSpPr>
          <p:cNvPr id="4" name="Rectangle 3">
            <a:extLst>
              <a:ext uri="{FF2B5EF4-FFF2-40B4-BE49-F238E27FC236}">
                <a16:creationId xmlns:a16="http://schemas.microsoft.com/office/drawing/2014/main" id="{63EF45B5-DD9A-669A-22F3-4268CA4470C7}"/>
              </a:ext>
            </a:extLst>
          </p:cNvPr>
          <p:cNvSpPr/>
          <p:nvPr/>
        </p:nvSpPr>
        <p:spPr>
          <a:xfrm>
            <a:off x="6374224" y="3347668"/>
            <a:ext cx="3017520" cy="975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algn="ctr"/>
            <a:r>
              <a:rPr lang="en-US" dirty="0">
                <a:latin typeface="Arial"/>
                <a:cs typeface="Arial"/>
              </a:rPr>
              <a:t>TO BE REPLACED</a:t>
            </a:r>
            <a:endParaRPr lang="en-GB" dirty="0">
              <a:latin typeface="Arial"/>
              <a:cs typeface="Arial"/>
            </a:endParaRPr>
          </a:p>
        </p:txBody>
      </p:sp>
    </p:spTree>
    <p:extLst>
      <p:ext uri="{BB962C8B-B14F-4D97-AF65-F5344CB8AC3E}">
        <p14:creationId xmlns:p14="http://schemas.microsoft.com/office/powerpoint/2010/main" val="17166107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56598EA-0F9B-4629-E864-6A45F5C4EE1D}"/>
              </a:ext>
            </a:extLst>
          </p:cNvPr>
          <p:cNvSpPr txBox="1">
            <a:spLocks/>
          </p:cNvSpPr>
          <p:nvPr/>
        </p:nvSpPr>
        <p:spPr>
          <a:xfrm>
            <a:off x="653000" y="2134013"/>
            <a:ext cx="3758364" cy="1861285"/>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US" sz="4000">
                <a:latin typeface="Arial" panose="020B0604020202020204" pitchFamily="34" charset="0"/>
                <a:cs typeface="Arial" panose="020B0604020202020204" pitchFamily="34" charset="0"/>
              </a:rPr>
              <a:t>Definition of Gender-Based Violence</a:t>
            </a:r>
          </a:p>
        </p:txBody>
      </p:sp>
      <p:sp>
        <p:nvSpPr>
          <p:cNvPr id="6" name="TextBox 5">
            <a:extLst>
              <a:ext uri="{FF2B5EF4-FFF2-40B4-BE49-F238E27FC236}">
                <a16:creationId xmlns:a16="http://schemas.microsoft.com/office/drawing/2014/main" id="{A5EB0368-89C9-3EDA-4688-E2B917A0991A}"/>
              </a:ext>
            </a:extLst>
          </p:cNvPr>
          <p:cNvSpPr txBox="1"/>
          <p:nvPr/>
        </p:nvSpPr>
        <p:spPr>
          <a:xfrm>
            <a:off x="5887820" y="1348458"/>
            <a:ext cx="5334000" cy="4193456"/>
          </a:xfrm>
          <a:prstGeom prst="rect">
            <a:avLst/>
          </a:prstGeom>
          <a:noFill/>
        </p:spPr>
        <p:txBody>
          <a:bodyPr wrap="square" lIns="0" tIns="45720" rIns="0" bIns="45720" rtlCol="0" anchor="t">
            <a:spAutoFit/>
          </a:bodyPr>
          <a:lstStyle/>
          <a:p>
            <a:pPr>
              <a:lnSpc>
                <a:spcPct val="130000"/>
              </a:lnSpc>
            </a:pPr>
            <a:r>
              <a:rPr lang="en-US" sz="2500" b="1">
                <a:solidFill>
                  <a:schemeClr val="tx1">
                    <a:alpha val="70000"/>
                  </a:schemeClr>
                </a:solidFill>
                <a:latin typeface="Arial"/>
                <a:cs typeface="Arial"/>
              </a:rPr>
              <a:t>Gender-based violence refers to any type of harm that is perpetrated against a person or group of people because of their factual or perceived sex, gender, sexual orientation and/or gender identity.</a:t>
            </a:r>
          </a:p>
          <a:p>
            <a:br>
              <a:rPr lang="en-US" sz="2500" i="1">
                <a:latin typeface="Arial"/>
                <a:ea typeface="Open Sans" charset="0"/>
                <a:cs typeface="Arial"/>
              </a:rPr>
            </a:br>
            <a:r>
              <a:rPr lang="en-US" sz="1400" i="1">
                <a:solidFill>
                  <a:srgbClr val="000000"/>
                </a:solidFill>
                <a:latin typeface="Arial"/>
                <a:ea typeface="Open Sans"/>
                <a:cs typeface="Arial"/>
              </a:rPr>
              <a:t>Source: </a:t>
            </a:r>
            <a:r>
              <a:rPr lang="en-US" sz="1400" i="1">
                <a:solidFill>
                  <a:srgbClr val="000000"/>
                </a:solidFill>
                <a:latin typeface="Arial"/>
                <a:ea typeface="Open Sans"/>
                <a:cs typeface="Arial"/>
                <a:hlinkClick r:id="rId3"/>
              </a:rPr>
              <a:t>Council of Europe</a:t>
            </a:r>
            <a:endParaRPr lang="en-US" sz="1400" i="1">
              <a:solidFill>
                <a:srgbClr val="000000"/>
              </a:solidFill>
              <a:latin typeface="Arial"/>
              <a:ea typeface="Open Sans"/>
              <a:cs typeface="Arial"/>
            </a:endParaRPr>
          </a:p>
        </p:txBody>
      </p:sp>
      <p:sp>
        <p:nvSpPr>
          <p:cNvPr id="8" name="Espace réservé du numéro de diapositive 4">
            <a:extLst>
              <a:ext uri="{FF2B5EF4-FFF2-40B4-BE49-F238E27FC236}">
                <a16:creationId xmlns:a16="http://schemas.microsoft.com/office/drawing/2014/main" id="{A8268B00-4349-AD28-4FF8-C8701FF4BED2}"/>
              </a:ext>
            </a:extLst>
          </p:cNvPr>
          <p:cNvSpPr txBox="1">
            <a:spLocks/>
          </p:cNvSpPr>
          <p:nvPr/>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dirty="0" smtClean="0">
                <a:solidFill>
                  <a:schemeClr val="bg1"/>
                </a:solidFill>
                <a:latin typeface="Arial"/>
                <a:cs typeface="Arial"/>
              </a:rPr>
              <a:pPr/>
              <a:t>8</a:t>
            </a:fld>
            <a:endParaRPr lang="fr-FR">
              <a:solidFill>
                <a:schemeClr val="bg1"/>
              </a:solidFill>
              <a:latin typeface="Arial"/>
              <a:cs typeface="Arial"/>
            </a:endParaRPr>
          </a:p>
        </p:txBody>
      </p:sp>
      <p:sp>
        <p:nvSpPr>
          <p:cNvPr id="2" name="Rectangle 1">
            <a:extLst>
              <a:ext uri="{FF2B5EF4-FFF2-40B4-BE49-F238E27FC236}">
                <a16:creationId xmlns:a16="http://schemas.microsoft.com/office/drawing/2014/main" id="{B0D3781D-05EE-C3A1-1F46-54C1E170C2D3}"/>
              </a:ext>
            </a:extLst>
          </p:cNvPr>
          <p:cNvSpPr/>
          <p:nvPr/>
        </p:nvSpPr>
        <p:spPr>
          <a:xfrm>
            <a:off x="589940" y="6267239"/>
            <a:ext cx="4789179" cy="4973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T">
              <a:latin typeface="Arial"/>
              <a:cs typeface="Arial"/>
            </a:endParaRPr>
          </a:p>
        </p:txBody>
      </p:sp>
    </p:spTree>
    <p:extLst>
      <p:ext uri="{BB962C8B-B14F-4D97-AF65-F5344CB8AC3E}">
        <p14:creationId xmlns:p14="http://schemas.microsoft.com/office/powerpoint/2010/main" val="262860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7F0F28F-44A2-4070-A20B-27C3EBF1D664}"/>
              </a:ext>
            </a:extLst>
          </p:cNvPr>
          <p:cNvSpPr/>
          <p:nvPr/>
        </p:nvSpPr>
        <p:spPr>
          <a:xfrm>
            <a:off x="5254718" y="0"/>
            <a:ext cx="6937282"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D-DIN" panose="020B0504030202030204" pitchFamily="34" charset="77"/>
            </a:endParaRPr>
          </a:p>
        </p:txBody>
      </p:sp>
      <p:sp>
        <p:nvSpPr>
          <p:cNvPr id="12" name="TextBox 11"/>
          <p:cNvSpPr txBox="1"/>
          <p:nvPr/>
        </p:nvSpPr>
        <p:spPr>
          <a:xfrm>
            <a:off x="5590521" y="406966"/>
            <a:ext cx="6269789" cy="5021055"/>
          </a:xfrm>
          <a:prstGeom prst="rect">
            <a:avLst/>
          </a:prstGeom>
          <a:noFill/>
        </p:spPr>
        <p:txBody>
          <a:bodyPr wrap="square" lIns="0" rIns="0" rtlCol="0">
            <a:spAutoFit/>
          </a:bodyPr>
          <a:lstStyle/>
          <a:p>
            <a:pPr marL="342900" indent="-342900">
              <a:lnSpc>
                <a:spcPct val="150000"/>
              </a:lnSpc>
              <a:buFont typeface="Wingdings" panose="05000000000000000000" pitchFamily="2" charset="2"/>
              <a:buChar char="q"/>
            </a:pPr>
            <a:r>
              <a:rPr lang="en-US" sz="2400">
                <a:solidFill>
                  <a:schemeClr val="bg1"/>
                </a:solidFill>
                <a:latin typeface="D-DIN" panose="020B0504030202030204" pitchFamily="34" charset="77"/>
                <a:ea typeface="Open Sans" charset="0"/>
                <a:cs typeface="Open Sans" charset="0"/>
              </a:rPr>
              <a:t>Physical</a:t>
            </a:r>
          </a:p>
          <a:p>
            <a:pPr marL="342900" indent="-342900">
              <a:lnSpc>
                <a:spcPct val="150000"/>
              </a:lnSpc>
              <a:buFont typeface="Wingdings" panose="05000000000000000000" pitchFamily="2" charset="2"/>
              <a:buChar char="q"/>
            </a:pPr>
            <a:r>
              <a:rPr lang="en-US" sz="2400">
                <a:solidFill>
                  <a:schemeClr val="bg1"/>
                </a:solidFill>
                <a:latin typeface="D-DIN" panose="020B0504030202030204" pitchFamily="34" charset="77"/>
                <a:ea typeface="Open Sans" charset="0"/>
                <a:cs typeface="Open Sans" charset="0"/>
              </a:rPr>
              <a:t>Psychological</a:t>
            </a:r>
          </a:p>
          <a:p>
            <a:pPr marL="342900" indent="-342900">
              <a:lnSpc>
                <a:spcPct val="150000"/>
              </a:lnSpc>
              <a:buFont typeface="Wingdings" panose="05000000000000000000" pitchFamily="2" charset="2"/>
              <a:buChar char="q"/>
            </a:pPr>
            <a:r>
              <a:rPr lang="en-US" sz="2400">
                <a:solidFill>
                  <a:schemeClr val="bg1"/>
                </a:solidFill>
                <a:latin typeface="D-DIN" panose="020B0504030202030204" pitchFamily="34" charset="77"/>
                <a:ea typeface="Open Sans" charset="0"/>
                <a:cs typeface="Open Sans" charset="0"/>
              </a:rPr>
              <a:t>Economic and Financial</a:t>
            </a:r>
          </a:p>
          <a:p>
            <a:pPr marL="342900" indent="-342900">
              <a:lnSpc>
                <a:spcPct val="150000"/>
              </a:lnSpc>
              <a:buFont typeface="Wingdings" panose="05000000000000000000" pitchFamily="2" charset="2"/>
              <a:buChar char="q"/>
            </a:pPr>
            <a:r>
              <a:rPr lang="en-US" sz="2400">
                <a:solidFill>
                  <a:schemeClr val="bg1"/>
                </a:solidFill>
                <a:latin typeface="D-DIN" panose="020B0504030202030204" pitchFamily="34" charset="77"/>
                <a:ea typeface="Open Sans" charset="0"/>
                <a:cs typeface="Open Sans" charset="0"/>
              </a:rPr>
              <a:t>Sexual (including sexual harassment)</a:t>
            </a:r>
          </a:p>
          <a:p>
            <a:pPr marL="342900" indent="-342900">
              <a:lnSpc>
                <a:spcPct val="150000"/>
              </a:lnSpc>
              <a:buFont typeface="Wingdings" panose="05000000000000000000" pitchFamily="2" charset="2"/>
              <a:buChar char="q"/>
            </a:pPr>
            <a:r>
              <a:rPr lang="en-US" sz="2400">
                <a:solidFill>
                  <a:schemeClr val="bg1"/>
                </a:solidFill>
                <a:latin typeface="D-DIN" panose="020B0504030202030204" pitchFamily="34" charset="77"/>
                <a:ea typeface="Open Sans" charset="0"/>
                <a:cs typeface="Open Sans" charset="0"/>
              </a:rPr>
              <a:t>Gender Harassment </a:t>
            </a:r>
          </a:p>
          <a:p>
            <a:pPr marL="342900" indent="-342900">
              <a:lnSpc>
                <a:spcPct val="150000"/>
              </a:lnSpc>
              <a:buFont typeface="Wingdings" panose="05000000000000000000" pitchFamily="2" charset="2"/>
              <a:buChar char="q"/>
            </a:pPr>
            <a:r>
              <a:rPr lang="en-US" sz="2400" err="1">
                <a:solidFill>
                  <a:schemeClr val="bg1"/>
                </a:solidFill>
                <a:latin typeface="D-DIN" panose="020B0504030202030204" pitchFamily="34" charset="77"/>
                <a:ea typeface="Open Sans" charset="0"/>
                <a:cs typeface="Open Sans" charset="0"/>
              </a:rPr>
              <a:t>Organisational</a:t>
            </a:r>
            <a:endParaRPr lang="en-US" sz="2400">
              <a:solidFill>
                <a:schemeClr val="bg1"/>
              </a:solidFill>
              <a:latin typeface="D-DIN" panose="020B0504030202030204" pitchFamily="34" charset="77"/>
              <a:ea typeface="Open Sans" charset="0"/>
              <a:cs typeface="Open Sans" charset="0"/>
            </a:endParaRPr>
          </a:p>
          <a:p>
            <a:pPr marL="342900" indent="-342900">
              <a:lnSpc>
                <a:spcPct val="150000"/>
              </a:lnSpc>
              <a:buFont typeface="Wingdings" panose="05000000000000000000" pitchFamily="2" charset="2"/>
              <a:buChar char="q"/>
            </a:pPr>
            <a:endParaRPr lang="en-US" sz="2400">
              <a:solidFill>
                <a:schemeClr val="bg1"/>
              </a:solidFill>
              <a:latin typeface="D-DIN" panose="020B0504030202030204" pitchFamily="34" charset="77"/>
              <a:ea typeface="Open Sans" charset="0"/>
              <a:cs typeface="Open Sans" charset="0"/>
            </a:endParaRPr>
          </a:p>
          <a:p>
            <a:pPr>
              <a:lnSpc>
                <a:spcPct val="150000"/>
              </a:lnSpc>
            </a:pPr>
            <a:r>
              <a:rPr lang="en-US" sz="2400">
                <a:solidFill>
                  <a:schemeClr val="bg1"/>
                </a:solidFill>
                <a:latin typeface="D-DIN" panose="020B0504030202030204" pitchFamily="34" charset="77"/>
                <a:ea typeface="Open Sans" charset="0"/>
                <a:cs typeface="Open Sans" charset="0"/>
              </a:rPr>
              <a:t>All can occur in an </a:t>
            </a:r>
            <a:r>
              <a:rPr lang="en-US" sz="2400" b="1">
                <a:solidFill>
                  <a:schemeClr val="bg1"/>
                </a:solidFill>
                <a:latin typeface="D-DIN" panose="020B0504030202030204" pitchFamily="34" charset="77"/>
                <a:ea typeface="Open Sans" charset="0"/>
                <a:cs typeface="Open Sans" charset="0"/>
              </a:rPr>
              <a:t>online</a:t>
            </a:r>
            <a:r>
              <a:rPr lang="en-US" sz="2400">
                <a:solidFill>
                  <a:schemeClr val="bg1"/>
                </a:solidFill>
                <a:latin typeface="D-DIN" panose="020B0504030202030204" pitchFamily="34" charset="77"/>
                <a:ea typeface="Open Sans" charset="0"/>
                <a:cs typeface="Open Sans" charset="0"/>
              </a:rPr>
              <a:t> or </a:t>
            </a:r>
            <a:r>
              <a:rPr lang="en-US" sz="2400" b="1">
                <a:solidFill>
                  <a:schemeClr val="bg1"/>
                </a:solidFill>
                <a:latin typeface="D-DIN" panose="020B0504030202030204" pitchFamily="34" charset="77"/>
                <a:ea typeface="Open Sans" charset="0"/>
                <a:cs typeface="Open Sans" charset="0"/>
              </a:rPr>
              <a:t>in-person</a:t>
            </a:r>
            <a:r>
              <a:rPr lang="en-US" sz="2400">
                <a:solidFill>
                  <a:schemeClr val="bg1"/>
                </a:solidFill>
                <a:latin typeface="D-DIN" panose="020B0504030202030204" pitchFamily="34" charset="77"/>
                <a:ea typeface="Open Sans" charset="0"/>
                <a:cs typeface="Open Sans" charset="0"/>
              </a:rPr>
              <a:t> context (except for physical violence of course).</a:t>
            </a:r>
          </a:p>
        </p:txBody>
      </p:sp>
      <p:sp>
        <p:nvSpPr>
          <p:cNvPr id="19" name="Espace réservé du numéro de diapositive 4">
            <a:extLst>
              <a:ext uri="{FF2B5EF4-FFF2-40B4-BE49-F238E27FC236}">
                <a16:creationId xmlns:a16="http://schemas.microsoft.com/office/drawing/2014/main" id="{02039098-C3CC-2246-B17E-9763A9F18CC9}"/>
              </a:ext>
            </a:extLst>
          </p:cNvPr>
          <p:cNvSpPr txBox="1">
            <a:spLocks/>
          </p:cNvSpPr>
          <p:nvPr/>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9</a:t>
            </a:fld>
            <a:endParaRPr lang="fr-FR">
              <a:solidFill>
                <a:schemeClr val="bg1"/>
              </a:solidFill>
            </a:endParaRPr>
          </a:p>
        </p:txBody>
      </p:sp>
      <p:sp>
        <p:nvSpPr>
          <p:cNvPr id="5" name="Rectangle 4">
            <a:extLst>
              <a:ext uri="{FF2B5EF4-FFF2-40B4-BE49-F238E27FC236}">
                <a16:creationId xmlns:a16="http://schemas.microsoft.com/office/drawing/2014/main" id="{12452205-D037-B987-B938-8300B2B83CA0}"/>
              </a:ext>
            </a:extLst>
          </p:cNvPr>
          <p:cNvSpPr/>
          <p:nvPr/>
        </p:nvSpPr>
        <p:spPr>
          <a:xfrm>
            <a:off x="465539" y="6201103"/>
            <a:ext cx="4789179" cy="4973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T"/>
          </a:p>
        </p:txBody>
      </p:sp>
      <p:sp>
        <p:nvSpPr>
          <p:cNvPr id="7" name="Title 6">
            <a:extLst>
              <a:ext uri="{FF2B5EF4-FFF2-40B4-BE49-F238E27FC236}">
                <a16:creationId xmlns:a16="http://schemas.microsoft.com/office/drawing/2014/main" id="{AC313A7D-B6FF-5C68-B4AC-FA5BEC79050F}"/>
              </a:ext>
            </a:extLst>
          </p:cNvPr>
          <p:cNvSpPr>
            <a:spLocks noGrp="1"/>
          </p:cNvSpPr>
          <p:nvPr>
            <p:ph type="title"/>
          </p:nvPr>
        </p:nvSpPr>
        <p:spPr/>
        <p:txBody>
          <a:bodyPr/>
          <a:lstStyle/>
          <a:p>
            <a:pPr>
              <a:lnSpc>
                <a:spcPct val="100000"/>
              </a:lnSpc>
            </a:pPr>
            <a:r>
              <a:rPr lang="en-GB" sz="4000" noProof="0"/>
              <a:t>Types of gender-base violence</a:t>
            </a:r>
          </a:p>
        </p:txBody>
      </p:sp>
    </p:spTree>
    <p:extLst>
      <p:ext uri="{BB962C8B-B14F-4D97-AF65-F5344CB8AC3E}">
        <p14:creationId xmlns:p14="http://schemas.microsoft.com/office/powerpoint/2010/main" val="1492515445"/>
      </p:ext>
    </p:extLst>
  </p:cSld>
  <p:clrMapOvr>
    <a:masterClrMapping/>
  </p:clrMapOvr>
</p:sld>
</file>

<file path=ppt/theme/theme1.xml><?xml version="1.0" encoding="utf-8"?>
<a:theme xmlns:a="http://schemas.openxmlformats.org/drawingml/2006/main" name="Mini Powerpoint Template">
  <a:themeElements>
    <a:clrScheme name="Kula Color 1">
      <a:dk1>
        <a:srgbClr val="000000"/>
      </a:dk1>
      <a:lt1>
        <a:srgbClr val="FFFFFF"/>
      </a:lt1>
      <a:dk2>
        <a:srgbClr val="000000"/>
      </a:dk2>
      <a:lt2>
        <a:srgbClr val="FEFCFF"/>
      </a:lt2>
      <a:accent1>
        <a:srgbClr val="1D46F3"/>
      </a:accent1>
      <a:accent2>
        <a:srgbClr val="FE5757"/>
      </a:accent2>
      <a:accent3>
        <a:srgbClr val="FE0061"/>
      </a:accent3>
      <a:accent4>
        <a:srgbClr val="A905B7"/>
      </a:accent4>
      <a:accent5>
        <a:srgbClr val="7030BD"/>
      </a:accent5>
      <a:accent6>
        <a:srgbClr val="3C4EBC"/>
      </a:accent6>
      <a:hlink>
        <a:srgbClr val="5352F5"/>
      </a:hlink>
      <a:folHlink>
        <a:srgbClr val="BFBFBF"/>
      </a:folHlink>
    </a:clrScheme>
    <a:fontScheme name="Montserrat_OpenSans">
      <a:majorFont>
        <a:latin typeface="Montserrat-Bold"/>
        <a:ea typeface=""/>
        <a:cs typeface=""/>
      </a:majorFont>
      <a:minorFont>
        <a:latin typeface="Open Sans"/>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GenderSAFE PPT template" id="{D8761120-5151-4CE0-88E7-5B8FF60DB8DC}" vid="{CFD558E5-D361-4731-B62B-0DBEB587B372}"/>
    </a:ext>
  </a:extLst>
</a:theme>
</file>

<file path=ppt/theme/theme2.xml><?xml version="1.0" encoding="utf-8"?>
<a:theme xmlns:a="http://schemas.openxmlformats.org/drawingml/2006/main" name="1_Mini Powerpoint Template">
  <a:themeElements>
    <a:clrScheme name="Kula Color 1">
      <a:dk1>
        <a:srgbClr val="000000"/>
      </a:dk1>
      <a:lt1>
        <a:srgbClr val="FFFFFF"/>
      </a:lt1>
      <a:dk2>
        <a:srgbClr val="000000"/>
      </a:dk2>
      <a:lt2>
        <a:srgbClr val="FEFCFF"/>
      </a:lt2>
      <a:accent1>
        <a:srgbClr val="1D46F3"/>
      </a:accent1>
      <a:accent2>
        <a:srgbClr val="FE5757"/>
      </a:accent2>
      <a:accent3>
        <a:srgbClr val="FE0061"/>
      </a:accent3>
      <a:accent4>
        <a:srgbClr val="A905B7"/>
      </a:accent4>
      <a:accent5>
        <a:srgbClr val="7030BD"/>
      </a:accent5>
      <a:accent6>
        <a:srgbClr val="3C4EBC"/>
      </a:accent6>
      <a:hlink>
        <a:srgbClr val="5352F5"/>
      </a:hlink>
      <a:folHlink>
        <a:srgbClr val="BFBFBF"/>
      </a:folHlink>
    </a:clrScheme>
    <a:fontScheme name="Montserrat_OpenSans">
      <a:majorFont>
        <a:latin typeface="Montserrat-Bold"/>
        <a:ea typeface=""/>
        <a:cs typeface=""/>
      </a:majorFont>
      <a:minorFont>
        <a:latin typeface="Open Sans"/>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B&amp;D-Powerpoint Template_16x9" id="{D6003E70-2833-4847-828A-A182BBF6C8FF}" vid="{85D7DE89-D8E2-D743-952C-ED1FA0F1847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40AFA98DC638E46A4A12785B6B16307" ma:contentTypeVersion="17" ma:contentTypeDescription="Create a new document." ma:contentTypeScope="" ma:versionID="1b762fcf53212d5a24c6d5ff0a950c71">
  <xsd:schema xmlns:xsd="http://www.w3.org/2001/XMLSchema" xmlns:xs="http://www.w3.org/2001/XMLSchema" xmlns:p="http://schemas.microsoft.com/office/2006/metadata/properties" xmlns:ns2="a6d887a2-cb76-48ca-8e7a-36f01d0891c6" xmlns:ns3="4d0a3ad0-32ee-4607-9ba4-0de2981250ca" targetNamespace="http://schemas.microsoft.com/office/2006/metadata/properties" ma:root="true" ma:fieldsID="c1b13e63fa03850d0d16d45c98e229cd" ns2:_="" ns3:_="">
    <xsd:import namespace="a6d887a2-cb76-48ca-8e7a-36f01d0891c6"/>
    <xsd:import namespace="4d0a3ad0-32ee-4607-9ba4-0de2981250c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d887a2-cb76-48ca-8e7a-36f01d0891c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9748fa32-2c86-4eb4-8a30-862adc17a02b"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d0a3ad0-32ee-4607-9ba4-0de2981250c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28d299f4-1507-4e37-86bb-8a4815515d1d}" ma:internalName="TaxCatchAll" ma:showField="CatchAllData" ma:web="4d0a3ad0-32ee-4607-9ba4-0de2981250c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6d887a2-cb76-48ca-8e7a-36f01d0891c6">
      <Terms xmlns="http://schemas.microsoft.com/office/infopath/2007/PartnerControls"/>
    </lcf76f155ced4ddcb4097134ff3c332f>
    <TaxCatchAll xmlns="4d0a3ad0-32ee-4607-9ba4-0de2981250c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D600FE1-8854-4747-8CC6-A1B03FBBCA1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d887a2-cb76-48ca-8e7a-36f01d0891c6"/>
    <ds:schemaRef ds:uri="4d0a3ad0-32ee-4607-9ba4-0de2981250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56C5A1F-DEF5-4E70-984F-B2E45D81E087}">
  <ds:schemaRefs>
    <ds:schemaRef ds:uri="http://schemas.microsoft.com/office/2006/documentManagement/types"/>
    <ds:schemaRef ds:uri="a6d887a2-cb76-48ca-8e7a-36f01d0891c6"/>
    <ds:schemaRef ds:uri="http://purl.org/dc/terms/"/>
    <ds:schemaRef ds:uri="http://purl.org/dc/dcmitype/"/>
    <ds:schemaRef ds:uri="http://schemas.microsoft.com/office/infopath/2007/PartnerControls"/>
    <ds:schemaRef ds:uri="http://purl.org/dc/elements/1.1/"/>
    <ds:schemaRef ds:uri="http://schemas.openxmlformats.org/package/2006/metadata/core-properties"/>
    <ds:schemaRef ds:uri="4d0a3ad0-32ee-4607-9ba4-0de2981250ca"/>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6C073BCC-8C59-4DAF-955D-95509CA8483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GenderSAFE PPT template</Template>
  <TotalTime>83</TotalTime>
  <Words>6114</Words>
  <Application>Microsoft Office PowerPoint</Application>
  <PresentationFormat>Widescreen</PresentationFormat>
  <Paragraphs>368</Paragraphs>
  <Slides>36</Slides>
  <Notes>22</Notes>
  <HiddenSlides>0</HiddenSlides>
  <MMClips>1</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Mini Powerpoint Template</vt:lpstr>
      <vt:lpstr>1_Mini Powerpoint Template</vt:lpstr>
      <vt:lpstr>PowerPoint Presentation</vt:lpstr>
      <vt:lpstr>Programme of the day</vt:lpstr>
      <vt:lpstr>Learning Objectives</vt:lpstr>
      <vt:lpstr>A note on today’s session</vt:lpstr>
      <vt:lpstr>Content Notice</vt:lpstr>
      <vt:lpstr>ICEBREAKER: Stand up or raise your hand if… </vt:lpstr>
      <vt:lpstr>Instructions for Exercise 1</vt:lpstr>
      <vt:lpstr>PowerPoint Presentation</vt:lpstr>
      <vt:lpstr>Types of gender-base violence</vt:lpstr>
      <vt:lpstr>GenderSAFE’s understanding of gender-based violence </vt:lpstr>
      <vt:lpstr>Gender-based Violence is a continuum</vt:lpstr>
      <vt:lpstr>Why some forms of GbV are harder to recognise </vt:lpstr>
      <vt:lpstr>What is bystander intervention?</vt:lpstr>
      <vt:lpstr>Intervening: what for?</vt:lpstr>
      <vt:lpstr>As such…</vt:lpstr>
      <vt:lpstr>How to intervene?</vt:lpstr>
      <vt:lpstr>Be alert</vt:lpstr>
      <vt:lpstr>Recognise the problem</vt:lpstr>
      <vt:lpstr>Assume Responsibility</vt:lpstr>
      <vt:lpstr>When safe, take action</vt:lpstr>
      <vt:lpstr>Break – 10 minutes  </vt:lpstr>
      <vt:lpstr>The 5D method of bystander intervention</vt:lpstr>
      <vt:lpstr>PowerPoint Presentation</vt:lpstr>
      <vt:lpstr>PowerPoint Presentation</vt:lpstr>
      <vt:lpstr>PowerPoint Presentation</vt:lpstr>
      <vt:lpstr>PowerPoint Presentation</vt:lpstr>
      <vt:lpstr>PowerPoint Presentation</vt:lpstr>
      <vt:lpstr>What D do you think this is?</vt:lpstr>
      <vt:lpstr>PowerPoint Presentation</vt:lpstr>
      <vt:lpstr>IMPORTANT TO REMEMBER </vt:lpstr>
      <vt:lpstr>Exercise 2: Role-playing time</vt:lpstr>
      <vt:lpstr>Conclusions</vt:lpstr>
      <vt:lpstr>PowerPoint Presentation</vt:lpstr>
      <vt:lpstr>Evaluation survey</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Diana Romina Puerto Michaut</dc:creator>
  <cp:keywords/>
  <dc:description/>
  <cp:lastModifiedBy>Ana Brandl</cp:lastModifiedBy>
  <cp:revision>39</cp:revision>
  <dcterms:created xsi:type="dcterms:W3CDTF">2026-04-22T13:23:34Z</dcterms:created>
  <dcterms:modified xsi:type="dcterms:W3CDTF">2026-05-26T10:27:36Z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0x010100840AFA98DC638E46A4A12785B6B16307</vt:lpwstr>
  </property>
  <property fmtid="{D5CDD505-2E9C-101B-9397-08002B2CF9AE}" pid="3" name="MediaServiceImageTags">
    <vt:lpwstr/>
  </property>
</Properties>
</file>