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65"/>
  </p:notesMasterIdLst>
  <p:handoutMasterIdLst>
    <p:handoutMasterId r:id="rId66"/>
  </p:handoutMasterIdLst>
  <p:sldIdLst>
    <p:sldId id="373" r:id="rId5"/>
    <p:sldId id="380" r:id="rId6"/>
    <p:sldId id="386" r:id="rId7"/>
    <p:sldId id="387" r:id="rId8"/>
    <p:sldId id="388" r:id="rId9"/>
    <p:sldId id="384" r:id="rId10"/>
    <p:sldId id="385" r:id="rId11"/>
    <p:sldId id="300" r:id="rId12"/>
    <p:sldId id="379" r:id="rId13"/>
    <p:sldId id="390" r:id="rId14"/>
    <p:sldId id="391" r:id="rId15"/>
    <p:sldId id="377" r:id="rId16"/>
    <p:sldId id="381" r:id="rId17"/>
    <p:sldId id="393" r:id="rId18"/>
    <p:sldId id="392" r:id="rId19"/>
    <p:sldId id="394" r:id="rId20"/>
    <p:sldId id="395" r:id="rId21"/>
    <p:sldId id="396" r:id="rId22"/>
    <p:sldId id="397" r:id="rId23"/>
    <p:sldId id="398" r:id="rId24"/>
    <p:sldId id="399" r:id="rId25"/>
    <p:sldId id="400" r:id="rId26"/>
    <p:sldId id="401" r:id="rId27"/>
    <p:sldId id="437" r:id="rId28"/>
    <p:sldId id="402" r:id="rId29"/>
    <p:sldId id="404" r:id="rId30"/>
    <p:sldId id="403" r:id="rId31"/>
    <p:sldId id="405" r:id="rId32"/>
    <p:sldId id="435" r:id="rId33"/>
    <p:sldId id="407" r:id="rId34"/>
    <p:sldId id="408" r:id="rId35"/>
    <p:sldId id="436" r:id="rId36"/>
    <p:sldId id="409" r:id="rId37"/>
    <p:sldId id="410" r:id="rId38"/>
    <p:sldId id="411" r:id="rId39"/>
    <p:sldId id="412" r:id="rId40"/>
    <p:sldId id="413" r:id="rId41"/>
    <p:sldId id="414" r:id="rId42"/>
    <p:sldId id="429" r:id="rId43"/>
    <p:sldId id="430" r:id="rId44"/>
    <p:sldId id="415" r:id="rId45"/>
    <p:sldId id="416" r:id="rId46"/>
    <p:sldId id="439" r:id="rId47"/>
    <p:sldId id="440" r:id="rId48"/>
    <p:sldId id="417" r:id="rId49"/>
    <p:sldId id="419" r:id="rId50"/>
    <p:sldId id="420" r:id="rId51"/>
    <p:sldId id="431" r:id="rId52"/>
    <p:sldId id="421" r:id="rId53"/>
    <p:sldId id="422" r:id="rId54"/>
    <p:sldId id="423" r:id="rId55"/>
    <p:sldId id="424" r:id="rId56"/>
    <p:sldId id="432" r:id="rId57"/>
    <p:sldId id="425" r:id="rId58"/>
    <p:sldId id="434" r:id="rId59"/>
    <p:sldId id="438" r:id="rId60"/>
    <p:sldId id="426" r:id="rId61"/>
    <p:sldId id="428" r:id="rId62"/>
    <p:sldId id="642" r:id="rId63"/>
    <p:sldId id="643" r:id="rId64"/>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1FBB5F-A279-E1BC-A639-3829B0244F7C}" name="Vasia   Madesi" initials="VM" userId="S::vasia.madesi_yellowwindow.com#ext#@europeansf.onmicrosoft.com::16d47c5c-4b5a-452a-bc8a-bb2a63f077b9" providerId="AD"/>
  <p188:author id="{C755A468-2AAF-FF01-46FF-C076431CB9A6}" name="Diana Romina Puerto Michaut" initials="DM" userId="S::puerto-michautd_ceu.edu#ext#@europeansf.onmicrosoft.com::445c250c-d500-4d48-ba03-438395f487e1" providerId="AD"/>
  <p188:author id="{D283137F-370D-8782-799B-C75249D68296}" name="Ana Brandl" initials="AB" userId="S::BrandlA@ceu.edu::9d39741a-57ec-47ce-baa8-51a9bd9bbc63" providerId="AD"/>
  <p188:author id="{DC332EC8-A80D-5FF8-ACCB-5A80A2DD1602}" name="Ana Belen Amil" initials="AA" userId="S::amila_ceu.edu#ext#@europeansf.onmicrosoft.com::0e1bd8f9-c563-47a5-bc01-6e2f34c083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92CE"/>
    <a:srgbClr val="87C39C"/>
    <a:srgbClr val="0F2235"/>
    <a:srgbClr val="AED7BD"/>
    <a:srgbClr val="964091"/>
    <a:srgbClr val="FFFFFF"/>
    <a:srgbClr val="80ADD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66A9D2-70A0-D38E-2412-2493BDE78A64}" v="1" dt="2026-06-24T11:28:01.56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 Belen Amil" userId="S::amila_ceu.edu#ext#@europeansf.onmicrosoft.com::0e1bd8f9-c563-47a5-bc01-6e2f34c0830b" providerId="AD" clId="Web-{2A7DD3BF-FEA8-3D47-05FB-598643C35D6B}"/>
    <pc:docChg chg="modSld">
      <pc:chgData name="Ana Belen Amil" userId="S::amila_ceu.edu#ext#@europeansf.onmicrosoft.com::0e1bd8f9-c563-47a5-bc01-6e2f34c0830b" providerId="AD" clId="Web-{2A7DD3BF-FEA8-3D47-05FB-598643C35D6B}" dt="2026-05-26T09:28:10.374" v="52"/>
      <pc:docMkLst>
        <pc:docMk/>
      </pc:docMkLst>
      <pc:sldChg chg="modNotes">
        <pc:chgData name="Ana Belen Amil" userId="S::amila_ceu.edu#ext#@europeansf.onmicrosoft.com::0e1bd8f9-c563-47a5-bc01-6e2f34c0830b" providerId="AD" clId="Web-{2A7DD3BF-FEA8-3D47-05FB-598643C35D6B}" dt="2026-05-26T09:22:32.125" v="11"/>
        <pc:sldMkLst>
          <pc:docMk/>
          <pc:sldMk cId="1914260876" sldId="300"/>
        </pc:sldMkLst>
      </pc:sldChg>
      <pc:sldChg chg="modNotes">
        <pc:chgData name="Ana Belen Amil" userId="S::amila_ceu.edu#ext#@europeansf.onmicrosoft.com::0e1bd8f9-c563-47a5-bc01-6e2f34c0830b" providerId="AD" clId="Web-{2A7DD3BF-FEA8-3D47-05FB-598643C35D6B}" dt="2026-05-26T09:21:56.936" v="6"/>
        <pc:sldMkLst>
          <pc:docMk/>
          <pc:sldMk cId="3572557497" sldId="384"/>
        </pc:sldMkLst>
      </pc:sldChg>
      <pc:sldChg chg="modNotes">
        <pc:chgData name="Ana Belen Amil" userId="S::amila_ceu.edu#ext#@europeansf.onmicrosoft.com::0e1bd8f9-c563-47a5-bc01-6e2f34c0830b" providerId="AD" clId="Web-{2A7DD3BF-FEA8-3D47-05FB-598643C35D6B}" dt="2026-05-26T09:22:15.296" v="10"/>
        <pc:sldMkLst>
          <pc:docMk/>
          <pc:sldMk cId="4125658076" sldId="385"/>
        </pc:sldMkLst>
      </pc:sldChg>
      <pc:sldChg chg="modNotes">
        <pc:chgData name="Ana Belen Amil" userId="S::amila_ceu.edu#ext#@europeansf.onmicrosoft.com::0e1bd8f9-c563-47a5-bc01-6e2f34c0830b" providerId="AD" clId="Web-{2A7DD3BF-FEA8-3D47-05FB-598643C35D6B}" dt="2026-05-26T09:21:31.216" v="1"/>
        <pc:sldMkLst>
          <pc:docMk/>
          <pc:sldMk cId="2337757069" sldId="386"/>
        </pc:sldMkLst>
      </pc:sldChg>
      <pc:sldChg chg="modNotes">
        <pc:chgData name="Ana Belen Amil" userId="S::amila_ceu.edu#ext#@europeansf.onmicrosoft.com::0e1bd8f9-c563-47a5-bc01-6e2f34c0830b" providerId="AD" clId="Web-{2A7DD3BF-FEA8-3D47-05FB-598643C35D6B}" dt="2026-05-26T09:21:44.638" v="2"/>
        <pc:sldMkLst>
          <pc:docMk/>
          <pc:sldMk cId="600709339" sldId="387"/>
        </pc:sldMkLst>
      </pc:sldChg>
      <pc:sldChg chg="modNotes">
        <pc:chgData name="Ana Belen Amil" userId="S::amila_ceu.edu#ext#@europeansf.onmicrosoft.com::0e1bd8f9-c563-47a5-bc01-6e2f34c0830b" providerId="AD" clId="Web-{2A7DD3BF-FEA8-3D47-05FB-598643C35D6B}" dt="2026-05-26T09:21:47.810" v="3"/>
        <pc:sldMkLst>
          <pc:docMk/>
          <pc:sldMk cId="4044986373" sldId="388"/>
        </pc:sldMkLst>
      </pc:sldChg>
      <pc:sldChg chg="modNotes">
        <pc:chgData name="Ana Belen Amil" userId="S::amila_ceu.edu#ext#@europeansf.onmicrosoft.com::0e1bd8f9-c563-47a5-bc01-6e2f34c0830b" providerId="AD" clId="Web-{2A7DD3BF-FEA8-3D47-05FB-598643C35D6B}" dt="2026-05-26T09:23:26.018" v="15"/>
        <pc:sldMkLst>
          <pc:docMk/>
          <pc:sldMk cId="2567255333" sldId="395"/>
        </pc:sldMkLst>
      </pc:sldChg>
      <pc:sldChg chg="modNotes">
        <pc:chgData name="Ana Belen Amil" userId="S::amila_ceu.edu#ext#@europeansf.onmicrosoft.com::0e1bd8f9-c563-47a5-bc01-6e2f34c0830b" providerId="AD" clId="Web-{2A7DD3BF-FEA8-3D47-05FB-598643C35D6B}" dt="2026-05-26T09:24:44.052" v="22"/>
        <pc:sldMkLst>
          <pc:docMk/>
          <pc:sldMk cId="405678237" sldId="405"/>
        </pc:sldMkLst>
      </pc:sldChg>
      <pc:sldChg chg="modNotes">
        <pc:chgData name="Ana Belen Amil" userId="S::amila_ceu.edu#ext#@europeansf.onmicrosoft.com::0e1bd8f9-c563-47a5-bc01-6e2f34c0830b" providerId="AD" clId="Web-{2A7DD3BF-FEA8-3D47-05FB-598643C35D6B}" dt="2026-05-26T09:26:45.604" v="32"/>
        <pc:sldMkLst>
          <pc:docMk/>
          <pc:sldMk cId="126722004" sldId="415"/>
        </pc:sldMkLst>
      </pc:sldChg>
      <pc:sldChg chg="modNotes">
        <pc:chgData name="Ana Belen Amil" userId="S::amila_ceu.edu#ext#@europeansf.onmicrosoft.com::0e1bd8f9-c563-47a5-bc01-6e2f34c0830b" providerId="AD" clId="Web-{2A7DD3BF-FEA8-3D47-05FB-598643C35D6B}" dt="2026-05-26T09:27:12.839" v="44"/>
        <pc:sldMkLst>
          <pc:docMk/>
          <pc:sldMk cId="2496409231" sldId="417"/>
        </pc:sldMkLst>
      </pc:sldChg>
      <pc:sldChg chg="modNotes">
        <pc:chgData name="Ana Belen Amil" userId="S::amila_ceu.edu#ext#@europeansf.onmicrosoft.com::0e1bd8f9-c563-47a5-bc01-6e2f34c0830b" providerId="AD" clId="Web-{2A7DD3BF-FEA8-3D47-05FB-598643C35D6B}" dt="2026-05-26T09:27:47.107" v="51"/>
        <pc:sldMkLst>
          <pc:docMk/>
          <pc:sldMk cId="3382747303" sldId="424"/>
        </pc:sldMkLst>
      </pc:sldChg>
      <pc:sldChg chg="modNotes">
        <pc:chgData name="Ana Belen Amil" userId="S::amila_ceu.edu#ext#@europeansf.onmicrosoft.com::0e1bd8f9-c563-47a5-bc01-6e2f34c0830b" providerId="AD" clId="Web-{2A7DD3BF-FEA8-3D47-05FB-598643C35D6B}" dt="2026-05-26T09:28:10.374" v="52"/>
        <pc:sldMkLst>
          <pc:docMk/>
          <pc:sldMk cId="2894199290" sldId="426"/>
        </pc:sldMkLst>
      </pc:sldChg>
      <pc:sldChg chg="modNotes">
        <pc:chgData name="Ana Belen Amil" userId="S::amila_ceu.edu#ext#@europeansf.onmicrosoft.com::0e1bd8f9-c563-47a5-bc01-6e2f34c0830b" providerId="AD" clId="Web-{2A7DD3BF-FEA8-3D47-05FB-598643C35D6B}" dt="2026-05-26T09:26:06.696" v="26"/>
        <pc:sldMkLst>
          <pc:docMk/>
          <pc:sldMk cId="3452193226" sldId="429"/>
        </pc:sldMkLst>
      </pc:sldChg>
      <pc:sldChg chg="modNotes">
        <pc:chgData name="Ana Belen Amil" userId="S::amila_ceu.edu#ext#@europeansf.onmicrosoft.com::0e1bd8f9-c563-47a5-bc01-6e2f34c0830b" providerId="AD" clId="Web-{2A7DD3BF-FEA8-3D47-05FB-598643C35D6B}" dt="2026-05-26T09:26:30.135" v="29"/>
        <pc:sldMkLst>
          <pc:docMk/>
          <pc:sldMk cId="697497328" sldId="430"/>
        </pc:sldMkLst>
      </pc:sldChg>
      <pc:sldChg chg="modNotes">
        <pc:chgData name="Ana Belen Amil" userId="S::amila_ceu.edu#ext#@europeansf.onmicrosoft.com::0e1bd8f9-c563-47a5-bc01-6e2f34c0830b" providerId="AD" clId="Web-{2A7DD3BF-FEA8-3D47-05FB-598643C35D6B}" dt="2026-05-26T09:27:26.731" v="48"/>
        <pc:sldMkLst>
          <pc:docMk/>
          <pc:sldMk cId="1564821825" sldId="431"/>
        </pc:sldMkLst>
      </pc:sldChg>
      <pc:sldChg chg="modNotes">
        <pc:chgData name="Ana Belen Amil" userId="S::amila_ceu.edu#ext#@europeansf.onmicrosoft.com::0e1bd8f9-c563-47a5-bc01-6e2f34c0830b" providerId="AD" clId="Web-{2A7DD3BF-FEA8-3D47-05FB-598643C35D6B}" dt="2026-05-26T09:23:48.973" v="17"/>
        <pc:sldMkLst>
          <pc:docMk/>
          <pc:sldMk cId="890920132" sldId="437"/>
        </pc:sldMkLst>
      </pc:sldChg>
      <pc:sldChg chg="modNotes">
        <pc:chgData name="Ana Belen Amil" userId="S::amila_ceu.edu#ext#@europeansf.onmicrosoft.com::0e1bd8f9-c563-47a5-bc01-6e2f34c0830b" providerId="AD" clId="Web-{2A7DD3BF-FEA8-3D47-05FB-598643C35D6B}" dt="2026-05-26T09:26:57.089" v="36"/>
        <pc:sldMkLst>
          <pc:docMk/>
          <pc:sldMk cId="4256241033" sldId="439"/>
        </pc:sldMkLst>
      </pc:sldChg>
      <pc:sldChg chg="modNotes">
        <pc:chgData name="Ana Belen Amil" userId="S::amila_ceu.edu#ext#@europeansf.onmicrosoft.com::0e1bd8f9-c563-47a5-bc01-6e2f34c0830b" providerId="AD" clId="Web-{2A7DD3BF-FEA8-3D47-05FB-598643C35D6B}" dt="2026-05-26T09:27:06.683" v="39"/>
        <pc:sldMkLst>
          <pc:docMk/>
          <pc:sldMk cId="2009392384" sldId="44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24/06/2026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t>6/24/2026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unisafe-toolkit.eu/tool-and-action-plan/prevention/"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unisafe-toolkit.eu/tool-and-action-plan/protection/"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procjsmetonenahlasili.org/"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s://www.instagram.com/whyididntreport/?hl=cs" TargetMode="External"/><Relationship Id="rId4" Type="http://schemas.openxmlformats.org/officeDocument/2006/relationships/hyperlink" Target="https://www.instagram.com/procjsmetonenahlasili/?hl=c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unisafe-toolkit.eu/tool-and-action-plan/policy/"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s://unisafe-gbv.eu/map/" TargetMode="External"/><Relationship Id="rId4" Type="http://schemas.openxmlformats.org/officeDocument/2006/relationships/hyperlink" Target="https://www.coe.int/en/web/istanbul-convention"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Quiero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darles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bienvenida</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seminario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web de Gender SAFE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titulado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introductoria</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mundo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académico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7P". </a:t>
            </a:r>
          </a:p>
          <a:p>
            <a:pPr marL="0" marR="0" algn="just">
              <a:lnSpc>
                <a:spcPct val="115000"/>
              </a:lnSpc>
              <a:spcBef>
                <a:spcPts val="0"/>
              </a:spcBef>
              <a:spcAft>
                <a:spcPts val="800"/>
              </a:spcAft>
            </a:pPr>
            <a:r>
              <a:rPr lang="en-GB" sz="1800">
                <a:effectLst/>
                <a:latin typeface="Times New Roman" panose="02020603050405020304" pitchFamily="18" charset="0"/>
                <a:ea typeface="Calibri" panose="020F0502020204030204" pitchFamily="34" charset="0"/>
                <a:cs typeface="Times New Roman" panose="02020603050405020304" pitchFamily="18" charset="0"/>
              </a:rPr>
              <a:t>Mi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nombre</a:t>
            </a:r>
            <a:r>
              <a:rPr lang="en-GB" sz="1800">
                <a:effectLst/>
                <a:latin typeface="Times New Roman" panose="02020603050405020304" pitchFamily="18" charset="0"/>
                <a:ea typeface="Calibri" panose="020F0502020204030204" pitchFamily="34" charset="0"/>
                <a:cs typeface="Times New Roman" panose="02020603050405020304" pitchFamily="18" charset="0"/>
              </a:rPr>
              <a:t> es Ana Brandl, soy la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Oficial</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 Igualdad de Genero y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Diversidad</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en</a:t>
            </a:r>
            <a:r>
              <a:rPr lang="en-GB" sz="1800">
                <a:effectLst/>
                <a:latin typeface="Times New Roman" panose="02020603050405020304" pitchFamily="18" charset="0"/>
                <a:ea typeface="Calibri" panose="020F0502020204030204" pitchFamily="34" charset="0"/>
                <a:cs typeface="Times New Roman" panose="02020603050405020304" pitchFamily="18" charset="0"/>
              </a:rPr>
              <a:t> la Universidad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Centroeuropea</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en</a:t>
            </a:r>
            <a:r>
              <a:rPr lang="en-GB" sz="1800">
                <a:effectLst/>
                <a:latin typeface="Times New Roman" panose="02020603050405020304" pitchFamily="18" charset="0"/>
                <a:ea typeface="Calibri" panose="020F0502020204030204" pitchFamily="34" charset="0"/>
                <a:cs typeface="Times New Roman" panose="02020603050405020304" pitchFamily="18" charset="0"/>
              </a:rPr>
              <a:t> Viena, Austria, y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parte</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del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consorcio</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 GenderSAFE. Le paso la palabra a mi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colega</a:t>
            </a:r>
            <a:r>
              <a:rPr lang="en-GB" sz="1800">
                <a:effectLst/>
                <a:latin typeface="Times New Roman" panose="02020603050405020304" pitchFamily="18" charset="0"/>
                <a:ea typeface="Calibri" panose="020F0502020204030204" pitchFamily="34" charset="0"/>
                <a:cs typeface="Times New Roman" panose="02020603050405020304" pitchFamily="18" charset="0"/>
              </a:rPr>
              <a:t> Diana Puerto Michaut para que se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presente</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Estamos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grabando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seminario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pero</a:t>
            </a:r>
            <a:r>
              <a:rPr lang="en-GB" sz="1800">
                <a:effectLst/>
                <a:latin typeface="Times New Roman" panose="02020603050405020304" pitchFamily="18" charset="0"/>
                <a:ea typeface="Arial" panose="020B0604020202020204" pitchFamily="34" charset="0"/>
                <a:cs typeface="Times New Roman" panose="02020603050405020304" pitchFamily="18" charset="0"/>
              </a:rPr>
              <a:t> sus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personales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nombre</a:t>
            </a:r>
            <a:r>
              <a:rPr lang="en-GB" sz="1800">
                <a:effectLst/>
                <a:latin typeface="Times New Roman" panose="02020603050405020304" pitchFamily="18" charset="0"/>
                <a:ea typeface="Arial" panose="020B0604020202020204" pitchFamily="34" charset="0"/>
                <a:cs typeface="Times New Roman" panose="02020603050405020304" pitchFamily="18" charset="0"/>
              </a:rPr>
              <a:t> y video)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incluidos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grabación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las partes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interactivas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van a ser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eliminadas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grabación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final. Por default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micrófonos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están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silenciados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medida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posible</a:t>
            </a:r>
            <a:r>
              <a:rPr lang="en-GB" sz="1800">
                <a:effectLst/>
                <a:latin typeface="Times New Roman" panose="02020603050405020304" pitchFamily="18" charset="0"/>
                <a:ea typeface="Arial" panose="020B0604020202020204" pitchFamily="34" charset="0"/>
                <a:cs typeface="Times New Roman" panose="02020603050405020304" pitchFamily="18" charset="0"/>
              </a:rPr>
              <a:t> les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pedimos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dejar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cámaras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encendidas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lang="en-GB" sz="1200">
                <a:effectLst/>
                <a:latin typeface="Times New Roman" panose="02020603050405020304" pitchFamily="18" charset="0"/>
                <a:ea typeface="Arial" panose="020B0604020202020204" pitchFamily="34" charset="0"/>
                <a:cs typeface="Times New Roman" panose="02020603050405020304" pitchFamily="18" charset="0"/>
              </a:rPr>
              <a:t>Antes que nada,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brevísima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introducción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al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proyecto</a:t>
            </a:r>
            <a:r>
              <a:rPr lang="en-GB" sz="1200">
                <a:effectLst/>
                <a:latin typeface="Times New Roman" panose="02020603050405020304" pitchFamily="18" charset="0"/>
                <a:ea typeface="Arial" panose="020B0604020202020204" pitchFamily="34" charset="0"/>
                <a:cs typeface="Times New Roman" panose="02020603050405020304" pitchFamily="18" charset="0"/>
              </a:rPr>
              <a:t> GenderSAFE. GenderSAFE es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continuación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otro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proyecto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llamado</a:t>
            </a:r>
            <a:r>
              <a:rPr lang="en-GB" sz="1200">
                <a:effectLst/>
                <a:latin typeface="Times New Roman" panose="02020603050405020304" pitchFamily="18" charset="0"/>
                <a:ea typeface="Arial" panose="020B0604020202020204" pitchFamily="34" charset="0"/>
                <a:cs typeface="Times New Roman" panose="02020603050405020304" pitchFamily="18" charset="0"/>
              </a:rPr>
              <a:t> UniSAFE y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toma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resultados</a:t>
            </a:r>
            <a:r>
              <a:rPr lang="en-GB" sz="1200">
                <a:effectLst/>
                <a:latin typeface="Times New Roman" panose="02020603050405020304" pitchFamily="18" charset="0"/>
                <a:ea typeface="Arial" panose="020B0604020202020204" pitchFamily="34" charset="0"/>
                <a:cs typeface="Times New Roman" panose="02020603050405020304" pitchFamily="18" charset="0"/>
              </a:rPr>
              <a:t> y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desarrollados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200">
                <a:effectLst/>
                <a:latin typeface="Times New Roman" panose="02020603050405020304" pitchFamily="18" charset="0"/>
                <a:ea typeface="Arial" panose="020B0604020202020204" pitchFamily="34" charset="0"/>
                <a:cs typeface="Times New Roman" panose="02020603050405020304" pitchFamily="18" charset="0"/>
              </a:rPr>
              <a:t> UniSAFE para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apoyar</a:t>
            </a:r>
            <a:r>
              <a:rPr lang="en-GB" sz="1200">
                <a:effectLst/>
                <a:latin typeface="Times New Roman" panose="02020603050405020304" pitchFamily="18" charset="0"/>
                <a:ea typeface="Arial" panose="020B0604020202020204" pitchFamily="34" charset="0"/>
                <a:cs typeface="Times New Roman" panose="02020603050405020304" pitchFamily="18" charset="0"/>
              </a:rPr>
              <a:t> a las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instituciones</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y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enseñanza</a:t>
            </a:r>
            <a:r>
              <a:rPr lang="en-GB" sz="1200">
                <a:effectLst/>
                <a:latin typeface="Times New Roman" panose="02020603050405020304" pitchFamily="18" charset="0"/>
                <a:ea typeface="Arial" panose="020B0604020202020204" pitchFamily="34" charset="0"/>
                <a:cs typeface="Times New Roman" panose="02020603050405020304" pitchFamily="18" charset="0"/>
              </a:rPr>
              <a:t> superior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200">
                <a:effectLst/>
                <a:latin typeface="Times New Roman" panose="02020603050405020304" pitchFamily="18" charset="0"/>
                <a:ea typeface="Arial" panose="020B0604020202020204" pitchFamily="34" charset="0"/>
                <a:cs typeface="Times New Roman" panose="02020603050405020304" pitchFamily="18" charset="0"/>
              </a:rPr>
              <a:t>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creación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políticas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integrales</a:t>
            </a:r>
            <a:r>
              <a:rPr lang="en-GB" sz="12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contrarrestar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eficazmente</a:t>
            </a:r>
            <a:r>
              <a:rPr lang="en-GB" sz="1200">
                <a:effectLst/>
                <a:latin typeface="Times New Roman" panose="02020603050405020304" pitchFamily="18" charset="0"/>
                <a:ea typeface="Arial" panose="020B0604020202020204" pitchFamily="34" charset="0"/>
                <a:cs typeface="Times New Roman" panose="02020603050405020304" pitchFamily="18" charset="0"/>
              </a:rPr>
              <a:t>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endParaRPr lang="en-GB"/>
          </a:p>
          <a:p>
            <a:pPr marL="0" marR="0" algn="just">
              <a:lnSpc>
                <a:spcPct val="115000"/>
              </a:lnSpc>
              <a:spcBef>
                <a:spcPts val="0"/>
              </a:spcBef>
              <a:spcAft>
                <a:spcPts val="800"/>
              </a:spcAft>
            </a:pPr>
            <a:r>
              <a:rPr lang="en-GB" b="1"/>
              <a:t>Ana: slides 1 a 7</a:t>
            </a:r>
          </a:p>
        </p:txBody>
      </p:sp>
      <p:sp>
        <p:nvSpPr>
          <p:cNvPr id="4" name="Slide Number Placeholder 3"/>
          <p:cNvSpPr>
            <a:spLocks noGrp="1"/>
          </p:cNvSpPr>
          <p:nvPr>
            <p:ph type="sldNum" sz="quarter" idx="5"/>
          </p:nvPr>
        </p:nvSpPr>
        <p:spPr/>
        <p:txBody>
          <a:bodyPr/>
          <a:lstStyle/>
          <a:p>
            <a:fld id="{6F8E2375-F1B1-284C-A827-B0E603FDBDD8}" type="slidenum">
              <a:rPr lang="en-US" smtClean="0"/>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GB" b="1">
                <a:latin typeface="D-DIN"/>
              </a:rPr>
              <a:t>Violencia </a:t>
            </a:r>
            <a:r>
              <a:rPr lang="en-GB" b="1" err="1">
                <a:latin typeface="D-DIN"/>
              </a:rPr>
              <a:t>como</a:t>
            </a:r>
            <a:r>
              <a:rPr lang="en-GB" b="1">
                <a:latin typeface="D-DIN"/>
              </a:rPr>
              <a:t> un </a:t>
            </a:r>
            <a:r>
              <a:rPr lang="en-GB" b="1" err="1">
                <a:latin typeface="D-DIN"/>
              </a:rPr>
              <a:t>contínuo</a:t>
            </a:r>
            <a:endParaRPr lang="en-GB" b="1">
              <a:latin typeface="D-DIN"/>
            </a:endParaRPr>
          </a:p>
          <a:p>
            <a:pPr>
              <a:defRPr/>
            </a:pPr>
            <a:endParaRPr lang="en-GB" sz="1800">
              <a:latin typeface="Times New Roman"/>
              <a:ea typeface="Arial" panose="020B0604020202020204" pitchFamily="34" charset="0"/>
              <a:cs typeface="Times New Roman"/>
            </a:endParaRPr>
          </a:p>
          <a:p>
            <a:pPr marL="0" marR="0" lvl="0" indent="0" algn="l" defTabSz="914400">
              <a:lnSpc>
                <a:spcPct val="100000"/>
              </a:lnSpc>
              <a:spcBef>
                <a:spcPts val="0"/>
              </a:spcBef>
              <a:spcAft>
                <a:spcPts val="0"/>
              </a:spcAft>
              <a:buClrTx/>
              <a:buSzTx/>
              <a:buFontTx/>
              <a:buNone/>
              <a:tabLst/>
              <a:defRPr/>
            </a:pPr>
            <a:r>
              <a:rPr lang="en-GB" sz="1800">
                <a:effectLst/>
                <a:latin typeface="Times New Roman"/>
                <a:ea typeface="Arial" panose="020B0604020202020204" pitchFamily="34" charset="0"/>
                <a:cs typeface="Times New Roman"/>
              </a:rPr>
              <a:t>Como </a:t>
            </a:r>
            <a:r>
              <a:rPr lang="en-GB" sz="1800" err="1">
                <a:effectLst/>
                <a:latin typeface="Times New Roman"/>
                <a:ea typeface="Arial" panose="020B0604020202020204" pitchFamily="34" charset="0"/>
                <a:cs typeface="Times New Roman"/>
              </a:rPr>
              <a:t>ilustra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este</a:t>
            </a:r>
            <a:r>
              <a:rPr lang="en-GB" sz="180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"iceberg", </a:t>
            </a:r>
            <a:r>
              <a:rPr lang="en-GB" sz="1800" err="1">
                <a:effectLst/>
                <a:latin typeface="Times New Roman"/>
                <a:ea typeface="Arial" panose="020B0604020202020204" pitchFamily="34" charset="0"/>
                <a:cs typeface="Times New Roman"/>
              </a:rPr>
              <a:t>esta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figura</a:t>
            </a:r>
            <a:r>
              <a:rPr lang="en-GB" sz="180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es </a:t>
            </a:r>
            <a:r>
              <a:rPr lang="en-GB" sz="1800" b="1" err="1">
                <a:effectLst/>
                <a:latin typeface="Times New Roman"/>
                <a:ea typeface="Arial" panose="020B0604020202020204" pitchFamily="34" charset="0"/>
                <a:cs typeface="Times New Roman"/>
              </a:rPr>
              <a:t>una</a:t>
            </a:r>
            <a:r>
              <a:rPr lang="en-GB" sz="1800" b="1">
                <a:effectLst/>
                <a:latin typeface="Times New Roman"/>
                <a:ea typeface="Arial" panose="020B0604020202020204" pitchFamily="34" charset="0"/>
                <a:cs typeface="Times New Roman"/>
              </a:rPr>
              <a:t> </a:t>
            </a:r>
            <a:r>
              <a:rPr lang="en-GB" sz="1800" b="1" err="1">
                <a:effectLst/>
                <a:latin typeface="Times New Roman"/>
                <a:ea typeface="Arial" panose="020B0604020202020204" pitchFamily="34" charset="0"/>
                <a:cs typeface="Times New Roman"/>
              </a:rPr>
              <a:t>representación</a:t>
            </a:r>
            <a:r>
              <a:rPr lang="en-GB" sz="1800" b="1">
                <a:effectLst/>
                <a:latin typeface="Times New Roman"/>
                <a:ea typeface="Arial" panose="020B0604020202020204" pitchFamily="34" charset="0"/>
                <a:cs typeface="Times New Roman"/>
              </a:rPr>
              <a:t> </a:t>
            </a:r>
            <a:r>
              <a:rPr lang="en-GB" sz="1800" b="1" err="1">
                <a:effectLst/>
                <a:latin typeface="Times New Roman"/>
                <a:ea typeface="Arial" panose="020B0604020202020204" pitchFamily="34" charset="0"/>
                <a:cs typeface="Times New Roman"/>
              </a:rPr>
              <a:t>metafórica</a:t>
            </a:r>
            <a:r>
              <a:rPr lang="en-GB" sz="1800" b="1">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de </a:t>
            </a:r>
            <a:r>
              <a:rPr lang="en-GB" sz="1800" err="1">
                <a:effectLst/>
                <a:latin typeface="Times New Roman"/>
                <a:ea typeface="Arial" panose="020B0604020202020204" pitchFamily="34" charset="0"/>
                <a:cs typeface="Times New Roman"/>
              </a:rPr>
              <a:t>los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distintos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niveles</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que </a:t>
            </a:r>
            <a:r>
              <a:rPr lang="en-GB" sz="1800" err="1">
                <a:effectLst/>
                <a:latin typeface="Times New Roman"/>
                <a:ea typeface="Arial" panose="020B0604020202020204" pitchFamily="34" charset="0"/>
                <a:cs typeface="Times New Roman"/>
              </a:rPr>
              <a:t>existen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sociedad</a:t>
            </a:r>
            <a:r>
              <a:rPr lang="en-GB" sz="1800">
                <a:effectLst/>
                <a:latin typeface="Times New Roman"/>
                <a:ea typeface="Arial" panose="020B0604020202020204" pitchFamily="34" charset="0"/>
                <a:cs typeface="Times New Roman"/>
              </a:rPr>
              <a:t>. El iceberg </a:t>
            </a:r>
            <a:r>
              <a:rPr lang="en-GB" sz="1800" err="1">
                <a:effectLst/>
                <a:latin typeface="Times New Roman"/>
                <a:ea typeface="Arial" panose="020B0604020202020204" pitchFamily="34" charset="0"/>
                <a:cs typeface="Times New Roman"/>
              </a:rPr>
              <a:t>representa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los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aspectos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visibles</a:t>
            </a:r>
            <a:r>
              <a:rPr lang="en-GB" sz="1800">
                <a:effectLst/>
                <a:latin typeface="Times New Roman"/>
                <a:ea typeface="Arial" panose="020B0604020202020204" pitchFamily="34" charset="0"/>
                <a:cs typeface="Times New Roman"/>
              </a:rPr>
              <a:t> e invisibles de la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a:t>
            </a:r>
          </a:p>
          <a:p>
            <a:pPr marL="0" marR="0" lvl="0" indent="0" algn="l" defTabSz="914400">
              <a:lnSpc>
                <a:spcPct val="100000"/>
              </a:lnSpc>
              <a:spcBef>
                <a:spcPts val="0"/>
              </a:spcBef>
              <a:spcAft>
                <a:spcPts val="0"/>
              </a:spcAft>
              <a:buClrTx/>
              <a:buSzTx/>
              <a:buFontTx/>
              <a:buNone/>
              <a:tabLst/>
              <a:defRPr/>
            </a:pPr>
            <a:endParaRPr lang="en-GB" sz="1800">
              <a:effectLst/>
              <a:latin typeface="Times New Roman"/>
              <a:ea typeface="Arial" panose="020B0604020202020204" pitchFamily="34" charset="0"/>
              <a:cs typeface="Times New Roman"/>
            </a:endParaRPr>
          </a:p>
          <a:p>
            <a:pPr marL="0" marR="0" lvl="0" indent="0" algn="l" defTabSz="914400">
              <a:lnSpc>
                <a:spcPct val="100000"/>
              </a:lnSpc>
              <a:spcBef>
                <a:spcPts val="0"/>
              </a:spcBef>
              <a:spcAft>
                <a:spcPts val="0"/>
              </a:spcAft>
              <a:buClrTx/>
              <a:buSzTx/>
              <a:buFontTx/>
              <a:buNone/>
              <a:tabLst/>
              <a:defRPr/>
            </a:pPr>
            <a:r>
              <a:rPr lang="en-GB" sz="1800">
                <a:effectLst/>
                <a:latin typeface="Times New Roman"/>
                <a:ea typeface="Arial" panose="020B0604020202020204" pitchFamily="34" charset="0"/>
                <a:cs typeface="Times New Roman"/>
              </a:rPr>
              <a:t>Bajo la </a:t>
            </a:r>
            <a:r>
              <a:rPr lang="en-GB" sz="1800" err="1">
                <a:effectLst/>
                <a:latin typeface="Times New Roman"/>
                <a:ea typeface="Arial" panose="020B0604020202020204" pitchFamily="34" charset="0"/>
                <a:cs typeface="Times New Roman"/>
              </a:rPr>
              <a:t>superficie</a:t>
            </a:r>
            <a:r>
              <a:rPr lang="en-GB" sz="1800">
                <a:effectLst/>
                <a:latin typeface="Times New Roman"/>
                <a:ea typeface="Arial" panose="020B0604020202020204" pitchFamily="34" charset="0"/>
                <a:cs typeface="Times New Roman"/>
              </a:rPr>
              <a:t>, hay </a:t>
            </a:r>
            <a:r>
              <a:rPr lang="en-GB" sz="1800" err="1">
                <a:effectLst/>
                <a:latin typeface="Times New Roman"/>
                <a:ea typeface="Arial" panose="020B0604020202020204" pitchFamily="34" charset="0"/>
                <a:cs typeface="Times New Roman"/>
              </a:rPr>
              <a:t>muchas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otras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formas</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que son </a:t>
            </a:r>
            <a:r>
              <a:rPr lang="en-GB" sz="1800" err="1">
                <a:effectLst/>
                <a:latin typeface="Times New Roman"/>
                <a:ea typeface="Arial" panose="020B0604020202020204" pitchFamily="34" charset="0"/>
                <a:cs typeface="Times New Roman"/>
              </a:rPr>
              <a:t>menos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visibles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pero</a:t>
            </a:r>
            <a:r>
              <a:rPr lang="en-GB" sz="1800">
                <a:effectLst/>
                <a:latin typeface="Times New Roman"/>
                <a:ea typeface="Arial" panose="020B0604020202020204" pitchFamily="34" charset="0"/>
                <a:cs typeface="Times New Roman"/>
              </a:rPr>
              <a:t> que </a:t>
            </a:r>
            <a:r>
              <a:rPr lang="en-GB" sz="1800" err="1">
                <a:effectLst/>
                <a:latin typeface="Times New Roman"/>
                <a:ea typeface="Arial" panose="020B0604020202020204" pitchFamily="34" charset="0"/>
                <a:cs typeface="Times New Roman"/>
              </a:rPr>
              <a:t>pueden</a:t>
            </a:r>
            <a:r>
              <a:rPr lang="en-GB" sz="1800">
                <a:effectLst/>
                <a:latin typeface="Times New Roman"/>
                <a:ea typeface="Arial" panose="020B0604020202020204" pitchFamily="34" charset="0"/>
                <a:cs typeface="Times New Roman"/>
              </a:rPr>
              <a:t> ser </a:t>
            </a:r>
            <a:r>
              <a:rPr lang="en-GB" sz="1800" err="1">
                <a:effectLst/>
                <a:latin typeface="Times New Roman"/>
                <a:ea typeface="Arial" panose="020B0604020202020204" pitchFamily="34" charset="0"/>
                <a:cs typeface="Times New Roman"/>
              </a:rPr>
              <a:t>igual</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dañinas</a:t>
            </a:r>
            <a:r>
              <a:rPr lang="en-GB" sz="1800">
                <a:effectLst/>
                <a:latin typeface="Times New Roman"/>
                <a:ea typeface="Arial" panose="020B0604020202020204" pitchFamily="34" charset="0"/>
                <a:cs typeface="Times New Roman"/>
              </a:rPr>
              <a:t>. </a:t>
            </a:r>
            <a:br>
              <a:rPr lang="en-GB" sz="1800">
                <a:effectLst/>
                <a:latin typeface="Times New Roman" panose="02020603050405020304" pitchFamily="18" charset="0"/>
                <a:ea typeface="Arial" panose="020B0604020202020204" pitchFamily="34" charset="0"/>
                <a:cs typeface="Times New Roman" panose="02020603050405020304" pitchFamily="18" charset="0"/>
              </a:rPr>
            </a:br>
            <a:br>
              <a:rPr lang="en-GB" sz="1800">
                <a:effectLst/>
                <a:latin typeface="Times New Roman" panose="02020603050405020304" pitchFamily="18" charset="0"/>
                <a:ea typeface="Arial" panose="020B0604020202020204" pitchFamily="34" charset="0"/>
                <a:cs typeface="Times New Roman" panose="02020603050405020304" pitchFamily="18" charset="0"/>
              </a:rPr>
            </a:br>
            <a:r>
              <a:rPr lang="en-GB" sz="1800">
                <a:effectLst/>
                <a:latin typeface="Times New Roman"/>
                <a:ea typeface="Arial" panose="020B0604020202020204" pitchFamily="34" charset="0"/>
                <a:cs typeface="Times New Roman"/>
              </a:rPr>
              <a:t>Entre </a:t>
            </a:r>
            <a:r>
              <a:rPr lang="en-GB" sz="1800" err="1">
                <a:effectLst/>
                <a:latin typeface="Times New Roman"/>
                <a:ea typeface="Arial" panose="020B0604020202020204" pitchFamily="34" charset="0"/>
                <a:cs typeface="Times New Roman"/>
              </a:rPr>
              <a:t>ellas</a:t>
            </a:r>
            <a:r>
              <a:rPr lang="en-GB" sz="1800">
                <a:effectLst/>
                <a:latin typeface="Times New Roman"/>
                <a:ea typeface="Arial" panose="020B0604020202020204" pitchFamily="34" charset="0"/>
                <a:cs typeface="Times New Roman"/>
              </a:rPr>
              <a:t> se </a:t>
            </a:r>
            <a:r>
              <a:rPr lang="en-GB" sz="1800" err="1">
                <a:effectLst/>
                <a:latin typeface="Times New Roman"/>
                <a:ea typeface="Arial" panose="020B0604020202020204" pitchFamily="34" charset="0"/>
                <a:cs typeface="Times New Roman"/>
              </a:rPr>
              <a:t>encuentran</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psicológica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como</a:t>
            </a:r>
            <a:r>
              <a:rPr lang="en-GB" sz="1800">
                <a:effectLst/>
                <a:latin typeface="Times New Roman"/>
                <a:ea typeface="Arial" panose="020B0604020202020204" pitchFamily="34" charset="0"/>
                <a:cs typeface="Times New Roman"/>
              </a:rPr>
              <a:t> las </a:t>
            </a:r>
            <a:r>
              <a:rPr lang="en-GB" sz="1800" err="1">
                <a:effectLst/>
                <a:latin typeface="Times New Roman"/>
                <a:ea typeface="Arial" panose="020B0604020202020204" pitchFamily="34" charset="0"/>
                <a:cs typeface="Times New Roman"/>
              </a:rPr>
              <a:t>amenazas</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intimidación</a:t>
            </a:r>
            <a:r>
              <a:rPr lang="en-GB" sz="180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abuso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emocional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así</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como</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sistémica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como</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discriminación</a:t>
            </a:r>
            <a:r>
              <a:rPr lang="en-GB" sz="1800">
                <a:effectLst/>
                <a:latin typeface="Times New Roman"/>
                <a:ea typeface="Arial" panose="020B0604020202020204" pitchFamily="34" charset="0"/>
                <a:cs typeface="Times New Roman"/>
              </a:rPr>
              <a:t> y la </a:t>
            </a:r>
            <a:r>
              <a:rPr lang="en-GB" sz="1800" err="1">
                <a:effectLst/>
                <a:latin typeface="Times New Roman"/>
                <a:ea typeface="Arial" panose="020B0604020202020204" pitchFamily="34" charset="0"/>
                <a:cs typeface="Times New Roman"/>
              </a:rPr>
              <a:t>exclusión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uso</a:t>
            </a:r>
            <a:r>
              <a:rPr lang="en-GB" sz="1800">
                <a:effectLst/>
                <a:latin typeface="Times New Roman"/>
                <a:ea typeface="Arial" panose="020B0604020202020204" pitchFamily="34" charset="0"/>
                <a:cs typeface="Times New Roman"/>
              </a:rPr>
              <a:t> de un </a:t>
            </a:r>
            <a:r>
              <a:rPr lang="en-GB" sz="1800" err="1">
                <a:effectLst/>
                <a:latin typeface="Times New Roman"/>
                <a:ea typeface="Arial" panose="020B0604020202020204" pitchFamily="34" charset="0"/>
                <a:cs typeface="Times New Roman"/>
              </a:rPr>
              <a:t>lenguaje</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sexista</a:t>
            </a:r>
            <a:r>
              <a:rPr lang="en-GB" sz="180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otras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Estas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formas</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a menudo se </a:t>
            </a:r>
            <a:r>
              <a:rPr lang="en-GB" sz="1800" err="1">
                <a:effectLst/>
                <a:latin typeface="Times New Roman"/>
                <a:ea typeface="Arial" panose="020B0604020202020204" pitchFamily="34" charset="0"/>
                <a:cs typeface="Times New Roman"/>
              </a:rPr>
              <a:t>pasan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por</a:t>
            </a:r>
            <a:r>
              <a:rPr lang="en-GB" sz="1800">
                <a:effectLst/>
                <a:latin typeface="Times New Roman"/>
                <a:ea typeface="Arial" panose="020B0604020202020204" pitchFamily="34" charset="0"/>
                <a:cs typeface="Times New Roman"/>
              </a:rPr>
              <a:t> alto o se </a:t>
            </a:r>
            <a:r>
              <a:rPr lang="en-GB" sz="1800" err="1">
                <a:effectLst/>
                <a:latin typeface="Times New Roman"/>
                <a:ea typeface="Arial" panose="020B0604020202020204" pitchFamily="34" charset="0"/>
                <a:cs typeface="Times New Roman"/>
              </a:rPr>
              <a:t>desestiman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pero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pueden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tener</a:t>
            </a:r>
            <a:r>
              <a:rPr lang="en-GB" sz="1800">
                <a:effectLst/>
                <a:latin typeface="Times New Roman"/>
                <a:ea typeface="Arial" panose="020B0604020202020204" pitchFamily="34" charset="0"/>
                <a:cs typeface="Times New Roman"/>
              </a:rPr>
              <a:t> un profundo </a:t>
            </a:r>
            <a:r>
              <a:rPr lang="en-GB" sz="1800" err="1">
                <a:effectLst/>
                <a:latin typeface="Times New Roman"/>
                <a:ea typeface="Arial" panose="020B0604020202020204" pitchFamily="34" charset="0"/>
                <a:cs typeface="Times New Roman"/>
              </a:rPr>
              <a:t>impacto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a:t>
            </a:r>
            <a:r>
              <a:rPr lang="en-GB" sz="1800">
                <a:effectLst/>
                <a:latin typeface="Times New Roman"/>
                <a:ea typeface="Arial" panose="020B0604020202020204" pitchFamily="34" charset="0"/>
                <a:cs typeface="Times New Roman"/>
              </a:rPr>
              <a:t> las personas y </a:t>
            </a:r>
            <a:r>
              <a:rPr lang="en-GB" sz="1800" err="1">
                <a:effectLst/>
                <a:latin typeface="Times New Roman"/>
                <a:ea typeface="Arial" panose="020B0604020202020204" pitchFamily="34" charset="0"/>
                <a:cs typeface="Times New Roman"/>
              </a:rPr>
              <a:t>en</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sociedad</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su</a:t>
            </a:r>
            <a:r>
              <a:rPr lang="en-GB" sz="1800">
                <a:effectLst/>
                <a:latin typeface="Times New Roman"/>
                <a:ea typeface="Arial" panose="020B0604020202020204" pitchFamily="34" charset="0"/>
                <a:cs typeface="Times New Roman"/>
              </a:rPr>
              <a:t> conjunto. </a:t>
            </a:r>
            <a:endParaRPr lang="en-GB" sz="1800">
              <a:effectLst/>
              <a:latin typeface="Times New Roma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10</a:t>
            </a:fld>
            <a:endParaRPr lang="en-US"/>
          </a:p>
        </p:txBody>
      </p:sp>
    </p:spTree>
    <p:extLst>
      <p:ext uri="{BB962C8B-B14F-4D97-AF65-F5344CB8AC3E}">
        <p14:creationId xmlns:p14="http://schemas.microsoft.com/office/powerpoint/2010/main" val="414571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ha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realizado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mayor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transcultural de Europa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sector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Recogimos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a:effectLst/>
                <a:latin typeface="Times New Roman" panose="02020603050405020304" pitchFamily="18" charset="0"/>
                <a:ea typeface="Arial" panose="020B0604020202020204" pitchFamily="34" charset="0"/>
                <a:cs typeface="Times New Roman" panose="02020603050405020304" pitchFamily="18" charset="0"/>
              </a:rPr>
              <a:t>42.000</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respuestas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de personal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a:effectLst/>
                <a:latin typeface="Times New Roman" panose="02020603050405020304" pitchFamily="18" charset="0"/>
                <a:ea typeface="Arial" panose="020B0604020202020204" pitchFamily="34" charset="0"/>
                <a:cs typeface="Times New Roman" panose="02020603050405020304" pitchFamily="18" charset="0"/>
              </a:rPr>
              <a:t>46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organizaciones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a:effectLst/>
                <a:latin typeface="Times New Roman" panose="02020603050405020304" pitchFamily="18" charset="0"/>
                <a:ea typeface="Arial" panose="020B0604020202020204" pitchFamily="34" charset="0"/>
                <a:cs typeface="Times New Roman" panose="02020603050405020304" pitchFamily="18" charset="0"/>
              </a:rPr>
              <a:t>15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países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tradujo</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b="1">
                <a:effectLst/>
                <a:latin typeface="Times New Roman" panose="02020603050405020304" pitchFamily="18" charset="0"/>
                <a:ea typeface="Arial" panose="020B0604020202020204" pitchFamily="34" charset="0"/>
                <a:cs typeface="Times New Roman" panose="02020603050405020304" pitchFamily="18" charset="0"/>
              </a:rPr>
              <a:t>14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idiomas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b="1">
              <a:effectLst/>
              <a:latin typeface="Calibri" panose="020F0502020204030204" pitchFamily="34" charset="0"/>
              <a:ea typeface="Calibri" panose="020F0502020204030204" pitchFamily="34" charset="0"/>
              <a:cs typeface="Times New Roman" panose="02020603050405020304" pitchFamily="18" charset="0"/>
            </a:endParaRPr>
          </a:p>
          <a:p>
            <a:endParaRPr lang="en-GB"/>
          </a:p>
          <a:p>
            <a:r>
              <a:rPr lang="es-ES"/>
              <a:t>El objetivo de la encuesta en línea </a:t>
            </a:r>
            <a:r>
              <a:rPr lang="es-ES" err="1"/>
              <a:t>UniSAFE</a:t>
            </a:r>
            <a:r>
              <a:rPr lang="es-ES"/>
              <a:t> es aportar </a:t>
            </a:r>
            <a:r>
              <a:rPr lang="es-ES" b="1"/>
              <a:t>datos (cuantificables) sobre la prevalencia de la violencia de género en universidades </a:t>
            </a:r>
            <a:r>
              <a:rPr lang="es-ES"/>
              <a:t>y organizaciones de investigación, y comprender cómo se relaciona con </a:t>
            </a:r>
            <a:r>
              <a:rPr lang="es-ES" b="1"/>
              <a:t>sus determinantes y consecuencias.</a:t>
            </a:r>
          </a:p>
          <a:p>
            <a:endParaRPr lang="es-ES" b="1"/>
          </a:p>
          <a:p>
            <a:r>
              <a:rPr lang="es-ES" b="1"/>
              <a:t>LA HACE ÚNICA:</a:t>
            </a:r>
          </a:p>
          <a:p>
            <a:r>
              <a:rPr lang="es-ES" b="1"/>
              <a:t>El tamaño: </a:t>
            </a:r>
            <a:r>
              <a:rPr lang="es-ES" b="0"/>
              <a:t>a gran escala – europea</a:t>
            </a:r>
          </a:p>
          <a:p>
            <a:r>
              <a:rPr lang="es-ES" b="1"/>
              <a:t>El contenido: </a:t>
            </a:r>
            <a:r>
              <a:rPr lang="es-ES" b="0"/>
              <a:t>conceptualización amplia de </a:t>
            </a:r>
            <a:r>
              <a:rPr lang="es-ES" b="0" err="1"/>
              <a:t>VdG</a:t>
            </a:r>
            <a:endParaRPr lang="es-ES" b="0"/>
          </a:p>
          <a:p>
            <a:r>
              <a:rPr lang="es-ES" b="1"/>
              <a:t>Las personas que responden: </a:t>
            </a:r>
            <a:r>
              <a:rPr lang="es-ES" b="0"/>
              <a:t>todos los rangos académicos y no </a:t>
            </a:r>
            <a:r>
              <a:rPr lang="es-ES" b="0" err="1"/>
              <a:t>academicos</a:t>
            </a:r>
            <a:endParaRPr lang="en-GB" b="0"/>
          </a:p>
        </p:txBody>
      </p:sp>
      <p:sp>
        <p:nvSpPr>
          <p:cNvPr id="4" name="Slide Number Placeholder 3"/>
          <p:cNvSpPr>
            <a:spLocks noGrp="1"/>
          </p:cNvSpPr>
          <p:nvPr>
            <p:ph type="sldNum" sz="quarter" idx="5"/>
          </p:nvPr>
        </p:nvSpPr>
        <p:spPr/>
        <p:txBody>
          <a:bodyPr/>
          <a:lstStyle/>
          <a:p>
            <a:fld id="{6F8E2375-F1B1-284C-A827-B0E603FDBDD8}" type="slidenum">
              <a:rPr lang="en-US" smtClean="0"/>
              <a:t>11</a:t>
            </a:fld>
            <a:endParaRPr lang="en-US"/>
          </a:p>
        </p:txBody>
      </p:sp>
    </p:spTree>
    <p:extLst>
      <p:ext uri="{BB962C8B-B14F-4D97-AF65-F5344CB8AC3E}">
        <p14:creationId xmlns:p14="http://schemas.microsoft.com/office/powerpoint/2010/main" val="216968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1. </a:t>
            </a:r>
            <a:r>
              <a:rPr lang="en-GB" sz="1800">
                <a:effectLst/>
                <a:latin typeface="Times New Roman" panose="02020603050405020304" pitchFamily="18" charset="0"/>
                <a:ea typeface="Arial" panose="020B0604020202020204" pitchFamily="34" charset="0"/>
                <a:cs typeface="Times New Roman" panose="02020603050405020304" pitchFamily="18" charset="0"/>
              </a:rPr>
              <a:t>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resultado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muestra</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casi</a:t>
            </a:r>
            <a:r>
              <a:rPr lang="en-GB" sz="1800">
                <a:effectLst/>
                <a:latin typeface="Times New Roman" panose="02020603050405020304" pitchFamily="18" charset="0"/>
                <a:ea typeface="Arial" panose="020B0604020202020204" pitchFamily="34" charset="0"/>
                <a:cs typeface="Times New Roman" panose="02020603050405020304" pitchFamily="18" charset="0"/>
              </a:rPr>
              <a:t> 2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3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reportan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haber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sufrido</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menos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forma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desde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empezaron</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trabajar</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En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concreto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62%.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identifican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LGBQ+ (68%),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declaran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discapacidad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enfermedad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crónica</a:t>
            </a:r>
            <a:r>
              <a:rPr lang="en-GB" sz="1800">
                <a:effectLst/>
                <a:latin typeface="Times New Roman" panose="02020603050405020304" pitchFamily="18" charset="0"/>
                <a:ea typeface="Arial" panose="020B0604020202020204" pitchFamily="34" charset="0"/>
                <a:cs typeface="Times New Roman" panose="02020603050405020304" pitchFamily="18" charset="0"/>
              </a:rPr>
              <a:t> (72%)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pertenecen</a:t>
            </a:r>
            <a:r>
              <a:rPr lang="en-GB" sz="1800">
                <a:effectLst/>
                <a:latin typeface="Times New Roman" panose="02020603050405020304" pitchFamily="18" charset="0"/>
                <a:ea typeface="Arial" panose="020B0604020202020204" pitchFamily="34" charset="0"/>
                <a:cs typeface="Times New Roman" panose="02020603050405020304" pitchFamily="18" charset="0"/>
              </a:rPr>
              <a:t> a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grupo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étnico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minoritario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(69%)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tienen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probabilidades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haber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sufrido</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menos</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incidente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comparación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no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identifican</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características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2. Casi uno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tres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miembros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personal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afirma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haber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sufrido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sexual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centro</a:t>
            </a:r>
            <a:r>
              <a:rPr lang="en-GB" sz="1800">
                <a:effectLst/>
                <a:latin typeface="Times New Roman" panose="02020603050405020304" pitchFamily="18" charset="0"/>
                <a:ea typeface="Arial" panose="020B0604020202020204" pitchFamily="34" charset="0"/>
                <a:cs typeface="Times New Roman" panose="02020603050405020304" pitchFamily="18" charset="0"/>
              </a:rPr>
              <a:t> (31%).</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12</a:t>
            </a:fld>
            <a:endParaRPr lang="en-US"/>
          </a:p>
        </p:txBody>
      </p:sp>
    </p:spTree>
    <p:extLst>
      <p:ext uri="{BB962C8B-B14F-4D97-AF65-F5344CB8AC3E}">
        <p14:creationId xmlns:p14="http://schemas.microsoft.com/office/powerpoint/2010/main" val="3927782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Lo que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alarmante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es que entre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habían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sufrido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sólo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13% lo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denunció</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aquí</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viene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pregunta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qué</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¿Por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qué</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tasa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denuncia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tan baja?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Entre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razones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denunciar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sucesos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según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casi</a:t>
            </a:r>
            <a:r>
              <a:rPr lang="en-GB" sz="1800" b="1">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mitad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las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(46%)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dijeron</a:t>
            </a:r>
            <a:r>
              <a:rPr lang="en-GB" sz="1800">
                <a:effectLst/>
                <a:latin typeface="Times New Roman" panose="02020603050405020304" pitchFamily="18" charset="0"/>
                <a:ea typeface="Arial" panose="020B0604020202020204" pitchFamily="34" charset="0"/>
                <a:cs typeface="Times New Roman" panose="02020603050405020304" pitchFamily="18" charset="0"/>
              </a:rPr>
              <a:t>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seguras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comportamiento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era lo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suficientemente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grave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denunciarlo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Otro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motivo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frecuente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denunciar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fue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siempre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reconocen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comportamiento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momento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incidente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indicado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31% de las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b="1">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13</a:t>
            </a:fld>
            <a:endParaRPr lang="en-US"/>
          </a:p>
        </p:txBody>
      </p:sp>
    </p:spTree>
    <p:extLst>
      <p:ext uri="{BB962C8B-B14F-4D97-AF65-F5344CB8AC3E}">
        <p14:creationId xmlns:p14="http://schemas.microsoft.com/office/powerpoint/2010/main" val="86358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Comprender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impacto</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consecuencias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fue</a:t>
            </a:r>
            <a:r>
              <a:rPr lang="en-GB" sz="1800">
                <a:effectLst/>
                <a:latin typeface="Times New Roman" panose="02020603050405020304" pitchFamily="18" charset="0"/>
                <a:ea typeface="Arial" panose="020B0604020202020204" pitchFamily="34" charset="0"/>
                <a:cs typeface="Times New Roman" panose="02020603050405020304" pitchFamily="18" charset="0"/>
              </a:rPr>
              <a:t> también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aspecto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importante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Los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muestran</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caso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del personal,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provocado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disminución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satisfacción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trabajo</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descenso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productividad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laboral</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mayor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consideración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abandonar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sector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académico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En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caso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estudiantes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les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llevado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faltar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clase</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reducir</a:t>
            </a:r>
            <a:r>
              <a:rPr lang="en-GB" sz="1800">
                <a:effectLst/>
                <a:latin typeface="Times New Roman" panose="02020603050405020304" pitchFamily="18" charset="0"/>
                <a:ea typeface="Arial" panose="020B0604020202020204" pitchFamily="34" charset="0"/>
                <a:cs typeface="Times New Roman" panose="02020603050405020304" pitchFamily="18" charset="0"/>
              </a:rPr>
              <a:t> sus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logros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aprendizaje</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desvincularse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sus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compañeros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sentirse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insatisfechos</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curso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sus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estudios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14</a:t>
            </a:fld>
            <a:endParaRPr lang="en-US"/>
          </a:p>
        </p:txBody>
      </p:sp>
    </p:spTree>
    <p:extLst>
      <p:ext uri="{BB962C8B-B14F-4D97-AF65-F5344CB8AC3E}">
        <p14:creationId xmlns:p14="http://schemas.microsoft.com/office/powerpoint/2010/main" val="1196367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También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importante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comprendamos</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raíces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causas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vbg</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(CAUSAS)</a:t>
            </a:r>
            <a:r>
              <a:rPr lang="en-GB" sz="1800">
                <a:effectLst/>
                <a:latin typeface="Times New Roman" panose="02020603050405020304" pitchFamily="18" charset="0"/>
                <a:ea typeface="Arial" panose="020B0604020202020204" pitchFamily="34" charset="0"/>
                <a:cs typeface="Times New Roman" panose="02020603050405020304" pitchFamily="18" charset="0"/>
              </a:rPr>
              <a:t> Como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ya</a:t>
            </a:r>
            <a:r>
              <a:rPr lang="en-GB" sz="1800">
                <a:effectLst/>
                <a:latin typeface="Times New Roman" panose="02020603050405020304" pitchFamily="18" charset="0"/>
                <a:ea typeface="Arial" panose="020B0604020202020204" pitchFamily="34" charset="0"/>
                <a:cs typeface="Times New Roman" panose="02020603050405020304" pitchFamily="18" charset="0"/>
              </a:rPr>
              <a:t> se ha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dicho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está</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profundamente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arraigada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estructuras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normas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valores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sociales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culturales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rigen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enseñanza</a:t>
            </a:r>
            <a:r>
              <a:rPr lang="en-GB" sz="1800">
                <a:effectLst/>
                <a:latin typeface="Times New Roman" panose="02020603050405020304" pitchFamily="18" charset="0"/>
                <a:ea typeface="Arial" panose="020B0604020202020204" pitchFamily="34" charset="0"/>
                <a:cs typeface="Times New Roman" panose="02020603050405020304" pitchFamily="18" charset="0"/>
              </a:rPr>
              <a:t> superior y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sociedad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general, y a menudo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perpetúa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mediante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cultura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negación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silencio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basa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desigualdad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poder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se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lleva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cabo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con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intención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humillar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hacer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persona o un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grupo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personas se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sientan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inferiores</a:t>
            </a:r>
            <a:endParaRPr lang="en-GB" sz="1800" b="1">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(INTERSECCIONAL)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Además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suele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relacionada</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otros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motivos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desigualdad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Así</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ejemplo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racial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estrechamente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interconectadas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Diferentes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motivos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opresión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desigualdad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exponen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las personas de forma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desproporcionada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a ser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objeto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(MUNDO ACADÉMICO)</a:t>
            </a:r>
            <a:r>
              <a:rPr lang="en-GB" sz="1800">
                <a:effectLst/>
                <a:latin typeface="Times New Roman" panose="02020603050405020304" pitchFamily="18" charset="0"/>
                <a:ea typeface="Arial" panose="020B0604020202020204" pitchFamily="34" charset="0"/>
                <a:cs typeface="Times New Roman" panose="02020603050405020304" pitchFamily="18" charset="0"/>
              </a:rPr>
              <a:t> Por lo tanto, es fundamental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tener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cuenta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especificidad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mundo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académico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marcado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estructuras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jerárquicas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sitúan</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personas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distintos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niveles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poder</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autoridad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lo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disfrutan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sólida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protección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legal,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mientras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otros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trabajan</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contratos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precarios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otros</a:t>
            </a:r>
            <a:r>
              <a:rPr lang="en-GB" sz="1800">
                <a:effectLst/>
                <a:latin typeface="Times New Roman" panose="02020603050405020304" pitchFamily="18" charset="0"/>
                <a:ea typeface="Arial" panose="020B0604020202020204" pitchFamily="34" charset="0"/>
                <a:cs typeface="Times New Roman" panose="02020603050405020304" pitchFamily="18" charset="0"/>
              </a:rPr>
              <a:t> son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sólo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15</a:t>
            </a:fld>
            <a:endParaRPr lang="en-US"/>
          </a:p>
        </p:txBody>
      </p:sp>
    </p:spTree>
    <p:extLst>
      <p:ext uri="{BB962C8B-B14F-4D97-AF65-F5344CB8AC3E}">
        <p14:creationId xmlns:p14="http://schemas.microsoft.com/office/powerpoint/2010/main" val="4195454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interseccionalidad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es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concepto</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describe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cómo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diferentes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identidades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sociales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raza,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etnia</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clase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sexualidad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capacidad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entrecruzan</a:t>
            </a:r>
            <a:r>
              <a:rPr lang="en-GB" sz="1800">
                <a:effectLst/>
                <a:latin typeface="Times New Roman" panose="02020603050405020304" pitchFamily="18" charset="0"/>
                <a:ea typeface="Arial" panose="020B0604020202020204" pitchFamily="34" charset="0"/>
                <a:cs typeface="Times New Roman" panose="02020603050405020304" pitchFamily="18" charset="0"/>
              </a:rPr>
              <a:t>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interactúan</a:t>
            </a:r>
            <a:r>
              <a:rPr lang="en-GB" sz="1800">
                <a:effectLst/>
                <a:latin typeface="Times New Roman" panose="02020603050405020304" pitchFamily="18" charset="0"/>
                <a:ea typeface="Arial" panose="020B0604020202020204" pitchFamily="34" charset="0"/>
                <a:cs typeface="Times New Roman" panose="02020603050405020304" pitchFamily="18" charset="0"/>
              </a:rPr>
              <a:t> entre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sí</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dar</a:t>
            </a:r>
            <a:r>
              <a:rPr lang="en-GB" sz="1800">
                <a:effectLst/>
                <a:latin typeface="Times New Roman" panose="02020603050405020304" pitchFamily="18" charset="0"/>
                <a:ea typeface="Arial" panose="020B0604020202020204" pitchFamily="34" charset="0"/>
                <a:cs typeface="Times New Roman" panose="02020603050405020304" pitchFamily="18" charset="0"/>
              </a:rPr>
              <a:t> forma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personas y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estructuras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sociales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interseccionalidad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reconoce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identidades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están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separadas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ni</a:t>
            </a:r>
            <a:r>
              <a:rPr lang="en-GB" sz="1800">
                <a:effectLst/>
                <a:latin typeface="Times New Roman" panose="02020603050405020304" pitchFamily="18" charset="0"/>
                <a:ea typeface="Arial" panose="020B0604020202020204" pitchFamily="34" charset="0"/>
                <a:cs typeface="Times New Roman" panose="02020603050405020304" pitchFamily="18" charset="0"/>
              </a:rPr>
              <a:t> son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independientes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sino</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están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interconectadas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y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afectan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mutuamente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forma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compleja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contexto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tratamiento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mundo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académico</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interseccionalidad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reconoce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afectar</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manera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desproporcionada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personas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tienen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múltiples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identidades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16</a:t>
            </a:fld>
            <a:endParaRPr lang="en-US"/>
          </a:p>
        </p:txBody>
      </p:sp>
    </p:spTree>
    <p:extLst>
      <p:ext uri="{BB962C8B-B14F-4D97-AF65-F5344CB8AC3E}">
        <p14:creationId xmlns:p14="http://schemas.microsoft.com/office/powerpoint/2010/main" val="3228101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Dicho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esto, pasamos al segundo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ejercicio que van a realizar</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grupos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durante 10 minutos. </a:t>
            </a:r>
            <a:endParaRPr lang="en-US"/>
          </a:p>
          <a:p>
            <a:pPr marL="0" marR="0" algn="just">
              <a:lnSpc>
                <a:spcPct val="115000"/>
              </a:lnSpc>
              <a:spcBef>
                <a:spcPts val="0"/>
              </a:spcBef>
              <a:spcAft>
                <a:spcPts val="800"/>
              </a:spcAft>
            </a:pPr>
            <a:endParaRPr lang="en-GB" sz="1800">
              <a:effectLst/>
              <a:latin typeface="Times New Roman"/>
              <a:ea typeface="Calibri" panose="020F0502020204030204" pitchFamily="34" charset="0"/>
              <a:cs typeface="Times New Roman"/>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El objetivo de este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ejercicio es examinar</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varios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ejemplos de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presentados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 las sticky notes y clasificarlos. No se trata de clasificar</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estos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ejemplos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 las categorías "correctas", sino de reconocer las distintas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formas de violencia de género. </a:t>
            </a:r>
          </a:p>
          <a:p>
            <a:pPr marL="0" marR="0" algn="just">
              <a:lnSpc>
                <a:spcPct val="115000"/>
              </a:lnSpc>
              <a:spcBef>
                <a:spcPts val="0"/>
              </a:spcBef>
              <a:spcAft>
                <a:spcPts val="800"/>
              </a:spcAft>
            </a:pPr>
            <a:endParaRPr lang="en-GB" sz="1800">
              <a:effectLst/>
              <a:latin typeface="Times New Roman"/>
              <a:ea typeface="Calibri" panose="020F0502020204030204" pitchFamily="34" charset="0"/>
              <a:cs typeface="Times New Roman"/>
            </a:endParaRPr>
          </a:p>
          <a:p>
            <a:pPr marL="0" marR="0" algn="just">
              <a:lnSpc>
                <a:spcPct val="115000"/>
              </a:lnSpc>
              <a:spcBef>
                <a:spcPts val="0"/>
              </a:spcBef>
              <a:spcAft>
                <a:spcPts val="800"/>
              </a:spcAft>
            </a:pPr>
            <a:r>
              <a:rPr lang="en-GB" sz="1800">
                <a:effectLst/>
                <a:latin typeface="Times New Roman"/>
                <a:ea typeface="Calibri"/>
                <a:cs typeface="Times New Roman"/>
              </a:rPr>
              <a:t>Ahora</a:t>
            </a:r>
            <a:r>
              <a:rPr lang="en-GB" sz="1800" dirty="0">
                <a:effectLst/>
                <a:latin typeface="Times New Roman"/>
                <a:ea typeface="Calibri"/>
                <a:cs typeface="Times New Roman"/>
              </a:rPr>
              <a:t> </a:t>
            </a:r>
            <a:r>
              <a:rPr lang="en-GB" sz="1800">
                <a:effectLst/>
                <a:latin typeface="Times New Roman"/>
                <a:ea typeface="Calibri"/>
                <a:cs typeface="Times New Roman"/>
              </a:rPr>
              <a:t>los</a:t>
            </a:r>
            <a:r>
              <a:rPr lang="en-GB" sz="1800" dirty="0">
                <a:effectLst/>
                <a:latin typeface="Times New Roman"/>
                <a:ea typeface="Calibri"/>
                <a:cs typeface="Times New Roman"/>
              </a:rPr>
              <a:t> </a:t>
            </a:r>
            <a:r>
              <a:rPr lang="en-GB" sz="1800">
                <a:effectLst/>
                <a:latin typeface="Times New Roman"/>
                <a:ea typeface="Calibri"/>
                <a:cs typeface="Times New Roman"/>
              </a:rPr>
              <a:t>vamos a asignar</a:t>
            </a:r>
            <a:r>
              <a:rPr lang="en-GB" sz="1800" dirty="0">
                <a:effectLst/>
                <a:latin typeface="Times New Roman"/>
                <a:ea typeface="Calibri"/>
                <a:cs typeface="Times New Roman"/>
              </a:rPr>
              <a:t> </a:t>
            </a:r>
            <a:r>
              <a:rPr lang="en-GB" sz="1800">
                <a:effectLst/>
                <a:latin typeface="Times New Roman"/>
                <a:ea typeface="Calibri"/>
                <a:cs typeface="Times New Roman"/>
              </a:rPr>
              <a:t>en 5 grupos</a:t>
            </a:r>
            <a:r>
              <a:rPr lang="en-GB" sz="1800" dirty="0">
                <a:effectLst/>
                <a:latin typeface="Times New Roman"/>
                <a:ea typeface="Calibri"/>
                <a:cs typeface="Times New Roman"/>
              </a:rPr>
              <a:t> </a:t>
            </a:r>
            <a:r>
              <a:rPr lang="en-GB" sz="1800">
                <a:effectLst/>
                <a:latin typeface="Times New Roman"/>
                <a:ea typeface="Calibri"/>
                <a:cs typeface="Times New Roman"/>
              </a:rPr>
              <a:t>diferentes. Tu numero de sala zoom va a ser el</a:t>
            </a:r>
            <a:r>
              <a:rPr lang="en-GB" sz="1800" dirty="0">
                <a:effectLst/>
                <a:latin typeface="Times New Roman"/>
                <a:ea typeface="Calibri"/>
                <a:cs typeface="Times New Roman"/>
              </a:rPr>
              <a:t> </a:t>
            </a:r>
            <a:r>
              <a:rPr lang="en-GB" sz="1800">
                <a:effectLst/>
                <a:latin typeface="Times New Roman"/>
                <a:ea typeface="Calibri"/>
                <a:cs typeface="Times New Roman"/>
              </a:rPr>
              <a:t>numero de tu</a:t>
            </a:r>
            <a:r>
              <a:rPr lang="en-GB" sz="1800" dirty="0">
                <a:effectLst/>
                <a:latin typeface="Times New Roman"/>
                <a:ea typeface="Calibri"/>
                <a:cs typeface="Times New Roman"/>
              </a:rPr>
              <a:t> </a:t>
            </a:r>
            <a:r>
              <a:rPr lang="en-GB" sz="1800">
                <a:effectLst/>
                <a:latin typeface="Times New Roman"/>
                <a:ea typeface="Calibri"/>
                <a:cs typeface="Times New Roman"/>
              </a:rPr>
              <a:t>tablero. Si estás</a:t>
            </a:r>
            <a:r>
              <a:rPr lang="en-GB" sz="1800" dirty="0">
                <a:effectLst/>
                <a:latin typeface="Times New Roman"/>
                <a:ea typeface="Calibri"/>
                <a:cs typeface="Times New Roman"/>
              </a:rPr>
              <a:t> </a:t>
            </a:r>
            <a:r>
              <a:rPr lang="en-GB" sz="1800">
                <a:effectLst/>
                <a:latin typeface="Times New Roman"/>
                <a:ea typeface="Calibri"/>
                <a:cs typeface="Times New Roman"/>
              </a:rPr>
              <a:t>en la sala de zoom 2, busca GRUPO 2 en</a:t>
            </a:r>
            <a:r>
              <a:rPr lang="en-GB" sz="1800" dirty="0">
                <a:effectLst/>
                <a:latin typeface="Times New Roman"/>
                <a:ea typeface="Calibri"/>
                <a:cs typeface="Times New Roman"/>
              </a:rPr>
              <a:t> </a:t>
            </a:r>
            <a:r>
              <a:rPr lang="en-GB" sz="1800">
                <a:effectLst/>
                <a:latin typeface="Times New Roman"/>
                <a:ea typeface="Calibri"/>
                <a:cs typeface="Times New Roman"/>
              </a:rPr>
              <a:t>el</a:t>
            </a:r>
            <a:r>
              <a:rPr lang="en-GB" sz="1800" dirty="0">
                <a:effectLst/>
                <a:latin typeface="Times New Roman"/>
                <a:ea typeface="Calibri"/>
                <a:cs typeface="Times New Roman"/>
              </a:rPr>
              <a:t> </a:t>
            </a:r>
            <a:r>
              <a:rPr lang="en-GB" sz="1800">
                <a:effectLst/>
                <a:latin typeface="Times New Roman"/>
                <a:ea typeface="Calibri"/>
                <a:cs typeface="Times New Roman"/>
              </a:rPr>
              <a:t>tablero Miro. </a:t>
            </a:r>
          </a:p>
          <a:p>
            <a:pPr marL="0" marR="0" algn="just">
              <a:lnSpc>
                <a:spcPct val="115000"/>
              </a:lnSpc>
              <a:spcBef>
                <a:spcPts val="0"/>
              </a:spcBef>
              <a:spcAft>
                <a:spcPts val="800"/>
              </a:spcAft>
            </a:pPr>
            <a:r>
              <a:rPr lang="en-GB" sz="1800" dirty="0">
                <a:effectLst/>
                <a:latin typeface="Times New Roman"/>
                <a:ea typeface="Calibri"/>
                <a:cs typeface="Times New Roman"/>
              </a:rPr>
              <a:t>https://miro.com/app/board/uXjVLuYBzXs=/</a:t>
            </a:r>
          </a:p>
          <a:p>
            <a:pPr marL="0" marR="0" algn="just">
              <a:lnSpc>
                <a:spcPct val="115000"/>
              </a:lnSpc>
              <a:spcBef>
                <a:spcPts val="0"/>
              </a:spcBef>
              <a:spcAft>
                <a:spcPts val="800"/>
              </a:spcAft>
            </a:pPr>
            <a:endParaRPr lang="en-GB" sz="1800">
              <a:effectLst/>
              <a:latin typeface="Times New Roman"/>
              <a:ea typeface="Calibri"/>
              <a:cs typeface="Times New Roman"/>
            </a:endParaRPr>
          </a:p>
          <a:p>
            <a:pPr marL="0" marR="0" algn="just">
              <a:lnSpc>
                <a:spcPct val="115000"/>
              </a:lnSpc>
              <a:spcBef>
                <a:spcPts val="0"/>
              </a:spcBef>
              <a:spcAft>
                <a:spcPts val="800"/>
              </a:spcAft>
            </a:pPr>
            <a:r>
              <a:rPr lang="en-GB" sz="1800">
                <a:effectLst/>
                <a:latin typeface="Times New Roman"/>
                <a:ea typeface="Calibri"/>
                <a:cs typeface="Times New Roman"/>
              </a:rPr>
              <a:t>A continuación, asigna a una persona la responsabilidad de mover las notas</a:t>
            </a:r>
            <a:r>
              <a:rPr lang="en-GB" sz="1800" dirty="0">
                <a:effectLst/>
                <a:latin typeface="Times New Roman"/>
                <a:ea typeface="Calibri"/>
                <a:cs typeface="Times New Roman"/>
              </a:rPr>
              <a:t> </a:t>
            </a:r>
            <a:r>
              <a:rPr lang="en-GB" sz="1800">
                <a:effectLst/>
                <a:latin typeface="Times New Roman"/>
                <a:ea typeface="Calibri"/>
                <a:cs typeface="Times New Roman"/>
              </a:rPr>
              <a:t>adhesivas a la categoría que hayas</a:t>
            </a:r>
            <a:r>
              <a:rPr lang="en-GB" sz="1800" dirty="0">
                <a:effectLst/>
                <a:latin typeface="Times New Roman"/>
                <a:ea typeface="Calibri"/>
                <a:cs typeface="Times New Roman"/>
              </a:rPr>
              <a:t> </a:t>
            </a:r>
            <a:r>
              <a:rPr lang="en-GB" sz="1800">
                <a:effectLst/>
                <a:latin typeface="Times New Roman"/>
                <a:ea typeface="Calibri"/>
                <a:cs typeface="Times New Roman"/>
              </a:rPr>
              <a:t>acordado. </a:t>
            </a:r>
          </a:p>
          <a:p>
            <a:pPr algn="just">
              <a:lnSpc>
                <a:spcPct val="114999"/>
              </a:lnSpc>
              <a:spcAft>
                <a:spcPts val="800"/>
              </a:spcAft>
            </a:pPr>
            <a:endParaRPr lang="en-GB" sz="1800">
              <a:solidFill>
                <a:srgbClr val="000000"/>
              </a:solidFill>
              <a:latin typeface="Times New Roman"/>
              <a:ea typeface="Calibri"/>
              <a:cs typeface="Times New Roman"/>
            </a:endParaRPr>
          </a:p>
          <a:p>
            <a:pPr algn="just">
              <a:lnSpc>
                <a:spcPct val="115000"/>
              </a:lnSpc>
              <a:spcAft>
                <a:spcPts val="800"/>
              </a:spcAft>
            </a:pPr>
            <a:r>
              <a:rPr lang="en-GB" sz="1800" u="sng">
                <a:solidFill>
                  <a:srgbClr val="0563C1"/>
                </a:solidFill>
                <a:effectLst/>
                <a:latin typeface="Times New Roman"/>
                <a:ea typeface="Calibri"/>
                <a:cs typeface="Times New Roman"/>
              </a:rPr>
              <a:t>En el</a:t>
            </a:r>
            <a:r>
              <a:rPr lang="en-GB" sz="1800" u="sng" dirty="0">
                <a:solidFill>
                  <a:srgbClr val="0563C1"/>
                </a:solidFill>
                <a:effectLst/>
                <a:latin typeface="Times New Roman"/>
                <a:ea typeface="Calibri"/>
                <a:cs typeface="Times New Roman"/>
              </a:rPr>
              <a:t> </a:t>
            </a:r>
            <a:r>
              <a:rPr lang="en-GB" sz="1800" u="sng">
                <a:solidFill>
                  <a:srgbClr val="0563C1"/>
                </a:solidFill>
                <a:latin typeface="Times New Roman"/>
                <a:ea typeface="Calibri"/>
                <a:cs typeface="Times New Roman"/>
              </a:rPr>
              <a:t>miro hay </a:t>
            </a:r>
            <a:r>
              <a:rPr lang="en-GB" sz="1800" u="sng">
                <a:solidFill>
                  <a:srgbClr val="0563C1"/>
                </a:solidFill>
                <a:effectLst/>
                <a:latin typeface="Times New Roman"/>
                <a:ea typeface="Calibri"/>
                <a:cs typeface="Times New Roman"/>
              </a:rPr>
              <a:t>una breve definición de las diferentes</a:t>
            </a:r>
            <a:r>
              <a:rPr lang="en-GB" sz="1800" u="sng" dirty="0">
                <a:solidFill>
                  <a:srgbClr val="0563C1"/>
                </a:solidFill>
                <a:effectLst/>
                <a:latin typeface="Times New Roman"/>
                <a:ea typeface="Calibri"/>
                <a:cs typeface="Times New Roman"/>
              </a:rPr>
              <a:t> </a:t>
            </a:r>
            <a:r>
              <a:rPr lang="en-GB" sz="1800" u="sng">
                <a:solidFill>
                  <a:srgbClr val="0563C1"/>
                </a:solidFill>
                <a:effectLst/>
                <a:latin typeface="Times New Roman"/>
                <a:ea typeface="Calibri"/>
                <a:cs typeface="Times New Roman"/>
              </a:rPr>
              <a:t>formas de violencia de género para ayudarlos</a:t>
            </a:r>
            <a:r>
              <a:rPr lang="en-GB" sz="1800" u="sng" dirty="0">
                <a:solidFill>
                  <a:srgbClr val="0563C1"/>
                </a:solidFill>
                <a:effectLst/>
                <a:latin typeface="Times New Roman"/>
                <a:ea typeface="Calibri"/>
                <a:cs typeface="Times New Roman"/>
              </a:rPr>
              <a:t> </a:t>
            </a:r>
            <a:r>
              <a:rPr lang="en-GB" sz="1800">
                <a:effectLst/>
                <a:latin typeface="Times New Roman"/>
                <a:ea typeface="Calibri"/>
                <a:cs typeface="Times New Roman"/>
              </a:rPr>
              <a:t>en</a:t>
            </a:r>
            <a:r>
              <a:rPr lang="en-GB" sz="1800" dirty="0">
                <a:effectLst/>
                <a:latin typeface="Times New Roman"/>
                <a:ea typeface="Calibri"/>
                <a:cs typeface="Times New Roman"/>
              </a:rPr>
              <a:t> </a:t>
            </a:r>
            <a:r>
              <a:rPr lang="en-GB" sz="1800">
                <a:effectLst/>
                <a:latin typeface="Times New Roman"/>
                <a:ea typeface="Calibri"/>
                <a:cs typeface="Times New Roman"/>
              </a:rPr>
              <a:t>el debate</a:t>
            </a:r>
            <a:r>
              <a:rPr lang="en-GB" sz="1800">
                <a:effectLst/>
                <a:latin typeface="Calibri"/>
                <a:ea typeface="Calibri"/>
                <a:cs typeface="Calibri"/>
              </a:rPr>
              <a:t>. </a:t>
            </a:r>
          </a:p>
          <a:p>
            <a:pPr algn="just">
              <a:lnSpc>
                <a:spcPct val="114999"/>
              </a:lnSpc>
              <a:spcAft>
                <a:spcPts val="800"/>
              </a:spcAft>
            </a:pPr>
            <a:endParaRPr lang="en-GB" sz="1800">
              <a:solidFill>
                <a:srgbClr val="000000"/>
              </a:solidFill>
              <a:effectLst/>
              <a:latin typeface="Times New Roman"/>
              <a:ea typeface="Calibri"/>
              <a:cs typeface="Times New Roman"/>
            </a:endParaRPr>
          </a:p>
          <a:p>
            <a:pPr algn="just">
              <a:lnSpc>
                <a:spcPct val="114999"/>
              </a:lnSpc>
              <a:spcAft>
                <a:spcPts val="800"/>
              </a:spcAft>
            </a:pPr>
            <a:r>
              <a:rPr lang="en-GB" sz="1800" dirty="0">
                <a:solidFill>
                  <a:srgbClr val="000000"/>
                </a:solidFill>
                <a:effectLst/>
                <a:latin typeface="Times New Roman"/>
                <a:ea typeface="Calibri"/>
                <a:cs typeface="Times New Roman"/>
              </a:rPr>
              <a:t>¿Tuvieron dificultades para asignar las tarjetas a las diferentes formas? ¿Tenían dudas sobre si una </a:t>
            </a:r>
            <a:r>
              <a:rPr lang="en-GB" sz="1800" dirty="0">
                <a:solidFill>
                  <a:srgbClr val="000000"/>
                </a:solidFill>
                <a:latin typeface="Times New Roman"/>
                <a:ea typeface="Calibri"/>
                <a:cs typeface="Times New Roman"/>
              </a:rPr>
              <a:t>vinieta debía</a:t>
            </a:r>
            <a:r>
              <a:rPr lang="en-GB" sz="1800" dirty="0">
                <a:solidFill>
                  <a:srgbClr val="000000"/>
                </a:solidFill>
                <a:effectLst/>
                <a:latin typeface="Times New Roman"/>
                <a:ea typeface="Calibri"/>
                <a:cs typeface="Times New Roman"/>
              </a:rPr>
              <a:t> considerarse un ejemplo de violencia de </a:t>
            </a:r>
            <a:r>
              <a:rPr lang="en-GB" sz="1800">
                <a:solidFill>
                  <a:srgbClr val="000000"/>
                </a:solidFill>
                <a:effectLst/>
                <a:latin typeface="Times New Roman"/>
                <a:ea typeface="Calibri"/>
                <a:cs typeface="Times New Roman"/>
              </a:rPr>
              <a:t>género</a:t>
            </a:r>
            <a:r>
              <a:rPr lang="en-GB" sz="1800">
                <a:solidFill>
                  <a:srgbClr val="000000"/>
                </a:solidFill>
                <a:latin typeface="Times New Roman"/>
                <a:ea typeface="Calibri"/>
                <a:cs typeface="Times New Roman"/>
              </a:rPr>
              <a:t>?</a:t>
            </a:r>
            <a:endParaRPr lang="en-GB" sz="1800">
              <a:solidFill>
                <a:srgbClr val="000000"/>
              </a:solidFill>
              <a:effectLst/>
              <a:latin typeface="Times New Roman"/>
              <a:ea typeface="Calibri"/>
              <a:cs typeface="Times New Roman"/>
            </a:endParaRPr>
          </a:p>
          <a:p>
            <a:pPr marL="0" marR="0" algn="just">
              <a:lnSpc>
                <a:spcPct val="107000"/>
              </a:lnSpc>
              <a:spcBef>
                <a:spcPts val="0"/>
              </a:spcBef>
              <a:spcAft>
                <a:spcPts val="0"/>
              </a:spcAft>
            </a:pPr>
            <a:endParaRPr lang="en-GB"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endParaRPr lang="en-GB" sz="1800">
              <a:effectLst/>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17</a:t>
            </a:fld>
            <a:endParaRPr lang="en-US"/>
          </a:p>
        </p:txBody>
      </p:sp>
    </p:spTree>
    <p:extLst>
      <p:ext uri="{BB962C8B-B14F-4D97-AF65-F5344CB8AC3E}">
        <p14:creationId xmlns:p14="http://schemas.microsoft.com/office/powerpoint/2010/main" val="2214535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800">
                <a:effectLst/>
                <a:latin typeface="Times New Roman"/>
                <a:ea typeface="Arial" panose="020B0604020202020204" pitchFamily="34" charset="0"/>
                <a:cs typeface="Times New Roman"/>
              </a:rPr>
              <a:t>UniSAFE </a:t>
            </a:r>
            <a:r>
              <a:rPr lang="en-GB" sz="1800" err="1">
                <a:effectLst/>
                <a:latin typeface="Times New Roman"/>
                <a:ea typeface="Arial" panose="020B0604020202020204" pitchFamily="34" charset="0"/>
                <a:cs typeface="Times New Roman"/>
              </a:rPr>
              <a:t>utiliza</a:t>
            </a:r>
            <a:r>
              <a:rPr lang="en-GB" sz="1800">
                <a:effectLst/>
                <a:latin typeface="Times New Roman"/>
                <a:ea typeface="Arial" panose="020B0604020202020204" pitchFamily="34" charset="0"/>
                <a:cs typeface="Times New Roman"/>
              </a:rPr>
              <a:t> un </a:t>
            </a:r>
            <a:r>
              <a:rPr lang="en-GB" sz="1800" err="1">
                <a:effectLst/>
                <a:latin typeface="Times New Roman"/>
                <a:ea typeface="Arial" panose="020B0604020202020204" pitchFamily="34" charset="0"/>
                <a:cs typeface="Times New Roman"/>
              </a:rPr>
              <a:t>marco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holístico</a:t>
            </a:r>
            <a:r>
              <a:rPr lang="en-GB" sz="1800">
                <a:effectLst/>
                <a:latin typeface="Times New Roman"/>
                <a:ea typeface="Arial" panose="020B0604020202020204" pitchFamily="34" charset="0"/>
                <a:cs typeface="Times New Roman"/>
              </a:rPr>
              <a:t> para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análisis</a:t>
            </a:r>
            <a:r>
              <a:rPr lang="en-GB" sz="180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evaluación</a:t>
            </a:r>
            <a:r>
              <a:rPr lang="en-GB" sz="180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desarrollo</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políticas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integrales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dirigidas</a:t>
            </a:r>
            <a:r>
              <a:rPr lang="en-GB" sz="1800">
                <a:effectLst/>
                <a:latin typeface="Times New Roman"/>
                <a:ea typeface="Arial" panose="020B0604020202020204" pitchFamily="34" charset="0"/>
                <a:cs typeface="Times New Roman"/>
              </a:rPr>
              <a:t> a </a:t>
            </a:r>
            <a:r>
              <a:rPr lang="en-GB" sz="1800" err="1">
                <a:effectLst/>
                <a:latin typeface="Times New Roman"/>
                <a:ea typeface="Arial" panose="020B0604020202020204" pitchFamily="34" charset="0"/>
                <a:cs typeface="Times New Roman"/>
              </a:rPr>
              <a:t>abordar</a:t>
            </a:r>
            <a:r>
              <a:rPr lang="en-GB" sz="180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poner</a:t>
            </a:r>
            <a:r>
              <a:rPr lang="en-GB" sz="1800">
                <a:effectLst/>
                <a:latin typeface="Times New Roman"/>
                <a:ea typeface="Arial" panose="020B0604020202020204" pitchFamily="34" charset="0"/>
                <a:cs typeface="Times New Roman"/>
              </a:rPr>
              <a:t> fin a la </a:t>
            </a:r>
            <a:r>
              <a:rPr lang="en-GB" sz="1800" err="1">
                <a:effectLst/>
                <a:latin typeface="Times New Roman"/>
                <a:ea typeface="Arial" panose="020B0604020202020204" pitchFamily="34" charset="0"/>
                <a:cs typeface="Times New Roman"/>
              </a:rPr>
              <a:t>violencia</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género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denominado</a:t>
            </a:r>
            <a:r>
              <a:rPr lang="en-GB" sz="1800">
                <a:effectLst/>
                <a:latin typeface="Times New Roman"/>
                <a:ea typeface="Arial" panose="020B0604020202020204" pitchFamily="34" charset="0"/>
                <a:cs typeface="Times New Roman"/>
              </a:rPr>
              <a:t> </a:t>
            </a:r>
            <a:r>
              <a:rPr lang="en-GB" sz="1800" b="1" err="1">
                <a:effectLst/>
                <a:latin typeface="Times New Roman"/>
                <a:ea typeface="Arial" panose="020B0604020202020204" pitchFamily="34" charset="0"/>
                <a:cs typeface="Times New Roman"/>
              </a:rPr>
              <a:t>modelo</a:t>
            </a:r>
            <a:r>
              <a:rPr lang="en-GB" sz="1800" b="1">
                <a:effectLst/>
                <a:latin typeface="Times New Roman"/>
                <a:ea typeface="Arial" panose="020B0604020202020204" pitchFamily="34" charset="0"/>
                <a:cs typeface="Times New Roman"/>
              </a:rPr>
              <a:t> de las 7 P</a:t>
            </a:r>
            <a:r>
              <a:rPr lang="en-GB" sz="1800">
                <a:effectLst/>
                <a:latin typeface="Times New Roman"/>
                <a:ea typeface="Arial" panose="020B0604020202020204" pitchFamily="34" charset="0"/>
                <a:cs typeface="Times New Roman"/>
              </a:rPr>
              <a:t>. Las 7 P se </a:t>
            </a:r>
            <a:r>
              <a:rPr lang="en-GB" sz="1800" err="1">
                <a:effectLst/>
                <a:latin typeface="Times New Roman"/>
                <a:ea typeface="Arial" panose="020B0604020202020204" pitchFamily="34" charset="0"/>
                <a:cs typeface="Times New Roman"/>
              </a:rPr>
              <a:t>refieren</a:t>
            </a:r>
            <a:r>
              <a:rPr lang="en-GB" sz="1800">
                <a:effectLst/>
                <a:latin typeface="Times New Roman"/>
                <a:ea typeface="Arial" panose="020B0604020202020204" pitchFamily="34" charset="0"/>
                <a:cs typeface="Times New Roman"/>
              </a:rPr>
              <a:t> a Política, </a:t>
            </a:r>
            <a:r>
              <a:rPr lang="en-GB" sz="1800" err="1">
                <a:effectLst/>
                <a:latin typeface="Times New Roman"/>
                <a:ea typeface="Arial" panose="020B0604020202020204" pitchFamily="34" charset="0"/>
                <a:cs typeface="Times New Roman"/>
              </a:rPr>
              <a:t>Prevalencia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Prevención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Protección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procedimientos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disciplinarios</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Prestación</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servicios</a:t>
            </a:r>
            <a:r>
              <a:rPr lang="en-GB" sz="180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alianzas</a:t>
            </a:r>
            <a:r>
              <a:rPr lang="en-GB" sz="1800">
                <a:effectLst/>
                <a:latin typeface="Times New Roman"/>
                <a:ea typeface="Arial" panose="020B0604020202020204" pitchFamily="34" charset="0"/>
                <a:cs typeface="Times New Roman"/>
              </a:rPr>
              <a:t>.</a:t>
            </a:r>
            <a:r>
              <a:rPr lang="en-GB" sz="1800">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 Este </a:t>
            </a:r>
            <a:r>
              <a:rPr lang="en-GB" sz="1800" err="1">
                <a:effectLst/>
                <a:latin typeface="Times New Roman"/>
                <a:ea typeface="Arial" panose="020B0604020202020204" pitchFamily="34" charset="0"/>
                <a:cs typeface="Times New Roman"/>
              </a:rPr>
              <a:t>modelo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amplía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enfoque</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convencional</a:t>
            </a:r>
            <a:r>
              <a:rPr lang="en-GB" sz="1800">
                <a:effectLst/>
                <a:latin typeface="Times New Roman"/>
                <a:ea typeface="Arial" panose="020B0604020202020204" pitchFamily="34" charset="0"/>
                <a:cs typeface="Times New Roman"/>
              </a:rPr>
              <a:t> de las </a:t>
            </a:r>
            <a:r>
              <a:rPr lang="en-GB" sz="1800" err="1">
                <a:effectLst/>
                <a:latin typeface="Times New Roman"/>
                <a:ea typeface="Arial" panose="020B0604020202020204" pitchFamily="34" charset="0"/>
                <a:cs typeface="Times New Roman"/>
              </a:rPr>
              <a:t>Naciones</a:t>
            </a:r>
            <a:r>
              <a:rPr lang="en-GB" sz="1800">
                <a:effectLst/>
                <a:latin typeface="Times New Roman"/>
                <a:ea typeface="Arial" panose="020B0604020202020204" pitchFamily="34" charset="0"/>
                <a:cs typeface="Times New Roman"/>
              </a:rPr>
              <a:t> Unidas y la UE de las 3P (</a:t>
            </a:r>
            <a:r>
              <a:rPr lang="en-GB" sz="1800" err="1">
                <a:effectLst/>
                <a:latin typeface="Times New Roman"/>
                <a:ea typeface="Arial" panose="020B0604020202020204" pitchFamily="34" charset="0"/>
                <a:cs typeface="Times New Roman"/>
              </a:rPr>
              <a:t>prevención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protección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enjuiciamiento</a:t>
            </a:r>
            <a:r>
              <a:rPr lang="en-GB" sz="1800">
                <a:effectLst/>
                <a:latin typeface="Times New Roman"/>
                <a:ea typeface="Arial" panose="020B0604020202020204" pitchFamily="34" charset="0"/>
                <a:cs typeface="Times New Roman"/>
              </a:rPr>
              <a:t>) (ONU 2017; UE 2019, 2020), </a:t>
            </a:r>
            <a:r>
              <a:rPr lang="en-GB" sz="1800" err="1">
                <a:effectLst/>
                <a:latin typeface="Times New Roman"/>
                <a:ea typeface="Arial" panose="020B0604020202020204" pitchFamily="34" charset="0"/>
                <a:cs typeface="Times New Roman"/>
              </a:rPr>
              <a:t>así</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como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el</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enfoque</a:t>
            </a:r>
            <a:r>
              <a:rPr lang="en-GB" sz="1800">
                <a:effectLst/>
                <a:latin typeface="Times New Roman"/>
                <a:ea typeface="Arial" panose="020B0604020202020204" pitchFamily="34" charset="0"/>
                <a:cs typeface="Times New Roman"/>
              </a:rPr>
              <a:t> de las 4P (</a:t>
            </a:r>
            <a:r>
              <a:rPr lang="en-GB" sz="1800" err="1">
                <a:effectLst/>
                <a:latin typeface="Times New Roman"/>
                <a:ea typeface="Arial" panose="020B0604020202020204" pitchFamily="34" charset="0"/>
                <a:cs typeface="Times New Roman"/>
              </a:rPr>
              <a:t>prevención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protección</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enjuiciamiento</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políticas</a:t>
            </a:r>
            <a:r>
              <a:rPr lang="en-GB" sz="1800">
                <a:effectLst/>
                <a:latin typeface="Times New Roman"/>
                <a:ea typeface="Arial" panose="020B0604020202020204" pitchFamily="34" charset="0"/>
                <a:cs typeface="Times New Roman"/>
              </a:rPr>
              <a:t>) del </a:t>
            </a:r>
            <a:r>
              <a:rPr lang="en-GB" sz="1800" err="1">
                <a:effectLst/>
                <a:latin typeface="Times New Roman"/>
                <a:ea typeface="Arial" panose="020B0604020202020204" pitchFamily="34" charset="0"/>
                <a:cs typeface="Times New Roman"/>
              </a:rPr>
              <a:t>Convenio</a:t>
            </a:r>
            <a:r>
              <a:rPr lang="en-GB" sz="180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Estambul</a:t>
            </a:r>
            <a:r>
              <a:rPr lang="en-GB" sz="1800">
                <a:effectLst/>
                <a:latin typeface="Times New Roman"/>
                <a:ea typeface="Arial" panose="020B0604020202020204" pitchFamily="34" charset="0"/>
                <a:cs typeface="Times New Roman"/>
              </a:rPr>
              <a:t> del </a:t>
            </a:r>
            <a:r>
              <a:rPr lang="en-GB" sz="1800" err="1">
                <a:effectLst/>
                <a:latin typeface="Times New Roman"/>
                <a:ea typeface="Arial" panose="020B0604020202020204" pitchFamily="34" charset="0"/>
                <a:cs typeface="Times New Roman"/>
              </a:rPr>
              <a:t>Consejo</a:t>
            </a:r>
            <a:r>
              <a:rPr lang="en-GB" sz="1800">
                <a:effectLst/>
                <a:latin typeface="Times New Roman"/>
                <a:ea typeface="Arial" panose="020B0604020202020204" pitchFamily="34" charset="0"/>
                <a:cs typeface="Times New Roman"/>
              </a:rPr>
              <a:t> de Europa (2011).</a:t>
            </a:r>
            <a:endParaRPr lang="en-GB" sz="1800">
              <a:effectLst/>
              <a:latin typeface="Times New Roma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18</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Voy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presentar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ahora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P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brevemente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luego de la pausa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vamos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profundizar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presentar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algunas</a:t>
            </a:r>
            <a:r>
              <a:rPr lang="en-GB" sz="1800">
                <a:effectLst/>
                <a:latin typeface="Times New Roman" panose="02020603050405020304" pitchFamily="18" charset="0"/>
                <a:ea typeface="Arial" panose="020B0604020202020204" pitchFamily="34" charset="0"/>
                <a:cs typeface="Times New Roman" panose="02020603050405020304" pitchFamily="18" charset="0"/>
              </a:rPr>
              <a:t> practices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inspiradoras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prevalencia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refiere</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recopilación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estiman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alcance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diferentes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grupos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personas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idealmente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también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proporcionan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ocurrencia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diferentes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lang="en-GB" sz="2800" b="0" i="0">
                <a:solidFill>
                  <a:srgbClr val="000000"/>
                </a:solidFill>
                <a:effectLst/>
                <a:latin typeface="Arial" panose="020B0604020202020204" pitchFamily="34" charset="0"/>
                <a:cs typeface="Arial" panose="020B0604020202020204" pitchFamily="34" charset="0"/>
              </a:rPr>
              <a:t>La </a:t>
            </a:r>
            <a:r>
              <a:rPr lang="en-GB" sz="2800" b="0" i="0" err="1">
                <a:solidFill>
                  <a:srgbClr val="000000"/>
                </a:solidFill>
                <a:effectLst/>
                <a:latin typeface="Arial" panose="020B0604020202020204" pitchFamily="34" charset="0"/>
                <a:cs typeface="Arial" panose="020B0604020202020204" pitchFamily="34" charset="0"/>
              </a:rPr>
              <a:t>prevención</a:t>
            </a:r>
            <a:r>
              <a:rPr lang="en-GB" sz="2800" b="0" i="0">
                <a:solidFill>
                  <a:srgbClr val="000000"/>
                </a:solidFill>
                <a:effectLst/>
                <a:latin typeface="Arial" panose="020B0604020202020204" pitchFamily="34" charset="0"/>
                <a:cs typeface="Arial" panose="020B0604020202020204" pitchFamily="34" charset="0"/>
              </a:rPr>
              <a:t> se </a:t>
            </a:r>
            <a:r>
              <a:rPr lang="en-GB" sz="2800" b="0" i="0" err="1">
                <a:solidFill>
                  <a:srgbClr val="000000"/>
                </a:solidFill>
                <a:effectLst/>
                <a:latin typeface="Arial" panose="020B0604020202020204" pitchFamily="34" charset="0"/>
                <a:cs typeface="Arial" panose="020B0604020202020204" pitchFamily="34" charset="0"/>
              </a:rPr>
              <a:t>refiere</a:t>
            </a:r>
            <a:r>
              <a:rPr lang="en-GB" sz="2800" b="0" i="0">
                <a:solidFill>
                  <a:srgbClr val="000000"/>
                </a:solidFill>
                <a:effectLst/>
                <a:latin typeface="Arial" panose="020B0604020202020204" pitchFamily="34" charset="0"/>
                <a:cs typeface="Arial" panose="020B0604020202020204" pitchFamily="34" charset="0"/>
              </a:rPr>
              <a:t> a las </a:t>
            </a:r>
            <a:r>
              <a:rPr lang="en-GB" sz="2800" i="0" err="1">
                <a:solidFill>
                  <a:srgbClr val="000000"/>
                </a:solidFill>
                <a:effectLst/>
                <a:latin typeface="Arial" panose="020B0604020202020204" pitchFamily="34" charset="0"/>
                <a:cs typeface="Arial" panose="020B0604020202020204" pitchFamily="34" charset="0"/>
              </a:rPr>
              <a:t>medidas</a:t>
            </a:r>
            <a:r>
              <a:rPr lang="en-GB" sz="2800" b="1" i="0">
                <a:solidFill>
                  <a:srgbClr val="000000"/>
                </a:solidFill>
                <a:effectLst/>
                <a:latin typeface="Arial" panose="020B0604020202020204" pitchFamily="34" charset="0"/>
                <a:cs typeface="Arial" panose="020B0604020202020204" pitchFamily="34" charset="0"/>
              </a:rPr>
              <a:t> </a:t>
            </a:r>
            <a:r>
              <a:rPr lang="en-GB" sz="2800" b="0" i="0">
                <a:solidFill>
                  <a:srgbClr val="000000"/>
                </a:solidFill>
                <a:effectLst/>
                <a:latin typeface="Arial" panose="020B0604020202020204" pitchFamily="34" charset="0"/>
                <a:cs typeface="Arial" panose="020B0604020202020204" pitchFamily="34" charset="0"/>
              </a:rPr>
              <a:t>para </a:t>
            </a:r>
            <a:r>
              <a:rPr lang="en-GB" sz="2800" i="0" err="1">
                <a:solidFill>
                  <a:srgbClr val="000000"/>
                </a:solidFill>
                <a:effectLst/>
                <a:latin typeface="Arial" panose="020B0604020202020204" pitchFamily="34" charset="0"/>
                <a:cs typeface="Arial" panose="020B0604020202020204" pitchFamily="34" charset="0"/>
              </a:rPr>
              <a:t>promover</a:t>
            </a:r>
            <a:r>
              <a:rPr lang="en-GB" sz="2800" i="0">
                <a:solidFill>
                  <a:srgbClr val="000000"/>
                </a:solidFill>
                <a:effectLst/>
                <a:latin typeface="Arial" panose="020B0604020202020204" pitchFamily="34" charset="0"/>
                <a:cs typeface="Arial" panose="020B0604020202020204" pitchFamily="34" charset="0"/>
              </a:rPr>
              <a:t> </a:t>
            </a:r>
            <a:r>
              <a:rPr lang="en-GB" sz="2800" i="0" err="1">
                <a:solidFill>
                  <a:srgbClr val="000000"/>
                </a:solidFill>
                <a:effectLst/>
                <a:latin typeface="Arial" panose="020B0604020202020204" pitchFamily="34" charset="0"/>
                <a:cs typeface="Arial" panose="020B0604020202020204" pitchFamily="34" charset="0"/>
              </a:rPr>
              <a:t>cambios</a:t>
            </a:r>
            <a:r>
              <a:rPr lang="en-GB" sz="2800" i="0">
                <a:solidFill>
                  <a:srgbClr val="000000"/>
                </a:solidFill>
                <a:effectLst/>
                <a:latin typeface="Arial" panose="020B0604020202020204" pitchFamily="34" charset="0"/>
                <a:cs typeface="Arial" panose="020B0604020202020204" pitchFamily="34" charset="0"/>
              </a:rPr>
              <a:t> </a:t>
            </a:r>
            <a:r>
              <a:rPr lang="en-GB" sz="2800" i="0" err="1">
                <a:solidFill>
                  <a:srgbClr val="000000"/>
                </a:solidFill>
                <a:effectLst/>
                <a:latin typeface="Arial" panose="020B0604020202020204" pitchFamily="34" charset="0"/>
                <a:cs typeface="Arial" panose="020B0604020202020204" pitchFamily="34" charset="0"/>
              </a:rPr>
              <a:t>en</a:t>
            </a:r>
            <a:r>
              <a:rPr lang="en-GB" sz="2800" i="0">
                <a:solidFill>
                  <a:srgbClr val="000000"/>
                </a:solidFill>
                <a:effectLst/>
                <a:latin typeface="Arial" panose="020B0604020202020204" pitchFamily="34" charset="0"/>
                <a:cs typeface="Arial" panose="020B0604020202020204" pitchFamily="34" charset="0"/>
              </a:rPr>
              <a:t> las </a:t>
            </a:r>
            <a:r>
              <a:rPr lang="en-GB" sz="2800" b="1" i="0" err="1">
                <a:solidFill>
                  <a:srgbClr val="000000"/>
                </a:solidFill>
                <a:effectLst/>
                <a:latin typeface="Arial" panose="020B0604020202020204" pitchFamily="34" charset="0"/>
                <a:cs typeface="Arial" panose="020B0604020202020204" pitchFamily="34" charset="0"/>
              </a:rPr>
              <a:t>pautas</a:t>
            </a:r>
            <a:r>
              <a:rPr lang="en-GB" sz="2800" b="1" i="0">
                <a:solidFill>
                  <a:srgbClr val="000000"/>
                </a:solidFill>
                <a:effectLst/>
                <a:latin typeface="Arial" panose="020B0604020202020204" pitchFamily="34" charset="0"/>
                <a:cs typeface="Arial" panose="020B0604020202020204" pitchFamily="34" charset="0"/>
              </a:rPr>
              <a:t> </a:t>
            </a:r>
            <a:r>
              <a:rPr lang="en-GB" sz="2800" b="1" i="0" err="1">
                <a:solidFill>
                  <a:srgbClr val="000000"/>
                </a:solidFill>
                <a:effectLst/>
                <a:latin typeface="Arial" panose="020B0604020202020204" pitchFamily="34" charset="0"/>
                <a:cs typeface="Arial" panose="020B0604020202020204" pitchFamily="34" charset="0"/>
              </a:rPr>
              <a:t>sociales</a:t>
            </a:r>
            <a:r>
              <a:rPr lang="en-GB" sz="2800" b="1" i="0">
                <a:solidFill>
                  <a:srgbClr val="000000"/>
                </a:solidFill>
                <a:effectLst/>
                <a:latin typeface="Arial" panose="020B0604020202020204" pitchFamily="34" charset="0"/>
                <a:cs typeface="Arial" panose="020B0604020202020204" pitchFamily="34" charset="0"/>
              </a:rPr>
              <a:t> y </a:t>
            </a:r>
            <a:r>
              <a:rPr lang="en-GB" sz="2800" b="1" i="0" err="1">
                <a:solidFill>
                  <a:srgbClr val="000000"/>
                </a:solidFill>
                <a:effectLst/>
                <a:latin typeface="Arial" panose="020B0604020202020204" pitchFamily="34" charset="0"/>
                <a:cs typeface="Arial" panose="020B0604020202020204" pitchFamily="34" charset="0"/>
              </a:rPr>
              <a:t>culturales</a:t>
            </a:r>
            <a:r>
              <a:rPr lang="en-GB" sz="2800" b="1" i="0">
                <a:solidFill>
                  <a:srgbClr val="000000"/>
                </a:solidFill>
                <a:effectLst/>
                <a:latin typeface="Arial" panose="020B0604020202020204" pitchFamily="34" charset="0"/>
                <a:cs typeface="Arial" panose="020B0604020202020204" pitchFamily="34" charset="0"/>
              </a:rPr>
              <a:t> de </a:t>
            </a:r>
            <a:r>
              <a:rPr lang="en-GB" sz="2800" b="1" i="0" err="1">
                <a:solidFill>
                  <a:srgbClr val="000000"/>
                </a:solidFill>
                <a:effectLst/>
                <a:latin typeface="Arial" panose="020B0604020202020204" pitchFamily="34" charset="0"/>
                <a:cs typeface="Arial" panose="020B0604020202020204" pitchFamily="34" charset="0"/>
              </a:rPr>
              <a:t>comportamiento</a:t>
            </a:r>
            <a:r>
              <a:rPr lang="en-GB" sz="2800" b="1" i="0">
                <a:solidFill>
                  <a:srgbClr val="000000"/>
                </a:solidFill>
                <a:effectLst/>
                <a:latin typeface="Arial" panose="020B0604020202020204" pitchFamily="34" charset="0"/>
                <a:cs typeface="Arial" panose="020B0604020202020204" pitchFamily="34" charset="0"/>
              </a:rPr>
              <a:t> y </a:t>
            </a:r>
            <a:r>
              <a:rPr lang="en-GB" sz="2800" b="1" i="0" err="1">
                <a:solidFill>
                  <a:srgbClr val="000000"/>
                </a:solidFill>
                <a:effectLst/>
                <a:latin typeface="Arial" panose="020B0604020202020204" pitchFamily="34" charset="0"/>
                <a:cs typeface="Arial" panose="020B0604020202020204" pitchFamily="34" charset="0"/>
              </a:rPr>
              <a:t>actitudes</a:t>
            </a:r>
            <a:r>
              <a:rPr lang="en-GB" sz="2800" b="1" i="0">
                <a:solidFill>
                  <a:srgbClr val="000000"/>
                </a:solidFill>
                <a:effectLst/>
                <a:latin typeface="Arial" panose="020B0604020202020204" pitchFamily="34" charset="0"/>
                <a:cs typeface="Arial" panose="020B0604020202020204" pitchFamily="34" charset="0"/>
              </a:rPr>
              <a:t> </a:t>
            </a:r>
            <a:r>
              <a:rPr lang="en-GB" sz="2800" b="0" i="0">
                <a:solidFill>
                  <a:srgbClr val="000000"/>
                </a:solidFill>
                <a:effectLst/>
                <a:latin typeface="Arial" panose="020B0604020202020204" pitchFamily="34" charset="0"/>
                <a:cs typeface="Arial" panose="020B0604020202020204" pitchFamily="34" charset="0"/>
              </a:rPr>
              <a:t>de </a:t>
            </a:r>
            <a:r>
              <a:rPr lang="en-GB" sz="2800" b="0" i="0" err="1">
                <a:solidFill>
                  <a:srgbClr val="000000"/>
                </a:solidFill>
                <a:effectLst/>
                <a:latin typeface="Arial" panose="020B0604020202020204" pitchFamily="34" charset="0"/>
                <a:cs typeface="Arial" panose="020B0604020202020204" pitchFamily="34" charset="0"/>
              </a:rPr>
              <a:t>todos</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los</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miembros</a:t>
            </a:r>
            <a:r>
              <a:rPr lang="en-GB" sz="2800" b="0" i="0">
                <a:solidFill>
                  <a:srgbClr val="000000"/>
                </a:solidFill>
                <a:effectLst/>
                <a:latin typeface="Arial" panose="020B0604020202020204" pitchFamily="34" charset="0"/>
                <a:cs typeface="Arial" panose="020B0604020202020204" pitchFamily="34" charset="0"/>
              </a:rPr>
              <a:t> de la </a:t>
            </a:r>
            <a:r>
              <a:rPr lang="en-GB" sz="2800" b="0" i="0" err="1">
                <a:solidFill>
                  <a:srgbClr val="000000"/>
                </a:solidFill>
                <a:effectLst/>
                <a:latin typeface="Arial" panose="020B0604020202020204" pitchFamily="34" charset="0"/>
                <a:cs typeface="Arial" panose="020B0604020202020204" pitchFamily="34" charset="0"/>
              </a:rPr>
              <a:t>comunidad</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institucional</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Aborda</a:t>
            </a:r>
            <a:r>
              <a:rPr lang="en-GB" sz="2800" b="0" i="0">
                <a:solidFill>
                  <a:srgbClr val="000000"/>
                </a:solidFill>
                <a:effectLst/>
                <a:latin typeface="Arial" panose="020B0604020202020204" pitchFamily="34" charset="0"/>
                <a:cs typeface="Arial" panose="020B0604020202020204" pitchFamily="34" charset="0"/>
              </a:rPr>
              <a:t> la </a:t>
            </a:r>
            <a:r>
              <a:rPr lang="en-GB" sz="2800" b="0" i="0" err="1">
                <a:solidFill>
                  <a:srgbClr val="000000"/>
                </a:solidFill>
                <a:effectLst/>
                <a:latin typeface="Arial" panose="020B0604020202020204" pitchFamily="34" charset="0"/>
                <a:cs typeface="Arial" panose="020B0604020202020204" pitchFamily="34" charset="0"/>
              </a:rPr>
              <a:t>cultura</a:t>
            </a:r>
            <a:r>
              <a:rPr lang="en-GB" sz="2800" b="0" i="0">
                <a:solidFill>
                  <a:srgbClr val="000000"/>
                </a:solidFill>
                <a:effectLst/>
                <a:latin typeface="Arial" panose="020B0604020202020204" pitchFamily="34" charset="0"/>
                <a:cs typeface="Arial" panose="020B0604020202020204" pitchFamily="34" charset="0"/>
              </a:rPr>
              <a:t> y </a:t>
            </a:r>
            <a:r>
              <a:rPr lang="en-GB" sz="2800" b="0" i="0" err="1">
                <a:solidFill>
                  <a:srgbClr val="000000"/>
                </a:solidFill>
                <a:effectLst/>
                <a:latin typeface="Arial" panose="020B0604020202020204" pitchFamily="34" charset="0"/>
                <a:cs typeface="Arial" panose="020B0604020202020204" pitchFamily="34" charset="0"/>
              </a:rPr>
              <a:t>los</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valores</a:t>
            </a:r>
            <a:r>
              <a:rPr lang="en-GB" sz="2800" b="0" i="0">
                <a:solidFill>
                  <a:srgbClr val="000000"/>
                </a:solidFill>
                <a:effectLst/>
                <a:latin typeface="Arial" panose="020B0604020202020204" pitchFamily="34" charset="0"/>
                <a:cs typeface="Arial" panose="020B0604020202020204" pitchFamily="34" charset="0"/>
              </a:rPr>
              <a:t> de la </a:t>
            </a:r>
            <a:r>
              <a:rPr lang="en-GB" sz="2800" b="0" i="0" err="1">
                <a:solidFill>
                  <a:srgbClr val="000000"/>
                </a:solidFill>
                <a:effectLst/>
                <a:latin typeface="Arial" panose="020B0604020202020204" pitchFamily="34" charset="0"/>
                <a:cs typeface="Arial" panose="020B0604020202020204" pitchFamily="34" charset="0"/>
              </a:rPr>
              <a:t>organización</a:t>
            </a:r>
            <a:r>
              <a:rPr lang="en-GB" sz="2800" b="0" i="0">
                <a:solidFill>
                  <a:srgbClr val="000000"/>
                </a:solidFill>
                <a:effectLst/>
                <a:latin typeface="Arial" panose="020B0604020202020204" pitchFamily="34" charset="0"/>
                <a:cs typeface="Arial" panose="020B0604020202020204" pitchFamily="34" charset="0"/>
              </a:rPr>
              <a:t> y lo que </a:t>
            </a:r>
            <a:r>
              <a:rPr lang="en-GB" sz="2800" b="0" i="0" err="1">
                <a:solidFill>
                  <a:srgbClr val="000000"/>
                </a:solidFill>
                <a:effectLst/>
                <a:latin typeface="Arial" panose="020B0604020202020204" pitchFamily="34" charset="0"/>
                <a:cs typeface="Arial" panose="020B0604020202020204" pitchFamily="34" charset="0"/>
              </a:rPr>
              <a:t>éstos</a:t>
            </a:r>
            <a:r>
              <a:rPr lang="en-GB" sz="2800" b="0" i="0">
                <a:solidFill>
                  <a:srgbClr val="000000"/>
                </a:solidFill>
                <a:effectLst/>
                <a:latin typeface="Arial" panose="020B0604020202020204" pitchFamily="34" charset="0"/>
                <a:cs typeface="Arial" panose="020B0604020202020204" pitchFamily="34" charset="0"/>
              </a:rPr>
              <a:t> </a:t>
            </a:r>
            <a:r>
              <a:rPr lang="en-GB" sz="2800" b="0" i="0" err="1">
                <a:solidFill>
                  <a:srgbClr val="000000"/>
                </a:solidFill>
                <a:effectLst/>
                <a:latin typeface="Arial" panose="020B0604020202020204" pitchFamily="34" charset="0"/>
                <a:cs typeface="Arial" panose="020B0604020202020204" pitchFamily="34" charset="0"/>
              </a:rPr>
              <a:t>representan</a:t>
            </a:r>
            <a:r>
              <a:rPr lang="en-GB" sz="2800">
                <a:solidFill>
                  <a:srgbClr val="000000"/>
                </a:solidFill>
                <a:latin typeface="Arial" panose="020B0604020202020204" pitchFamily="34" charset="0"/>
                <a:cs typeface="Arial" panose="020B0604020202020204" pitchFamily="34" charset="0"/>
              </a:rPr>
              <a:t>. </a:t>
            </a:r>
            <a:endParaRPr lang="en-US" sz="2800">
              <a:solidFill>
                <a:schemeClr val="tx1">
                  <a:alpha val="70000"/>
                </a:schemeClr>
              </a:solidFill>
              <a:latin typeface="Arial" panose="020B0604020202020204" pitchFamily="34" charset="0"/>
              <a:cs typeface="Arial" panose="020B0604020202020204" pitchFamily="34"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cuanto</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protección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objetivo</a:t>
            </a:r>
            <a:r>
              <a:rPr lang="en-GB" sz="1800">
                <a:effectLst/>
                <a:latin typeface="Times New Roman" panose="02020603050405020304" pitchFamily="18" charset="0"/>
                <a:ea typeface="Arial" panose="020B0604020202020204" pitchFamily="34" charset="0"/>
                <a:cs typeface="Times New Roman" panose="02020603050405020304" pitchFamily="18" charset="0"/>
              </a:rPr>
              <a:t>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garantizar</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seguridad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atender</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necesidades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sobrevivientes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potenciales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incluye</a:t>
            </a:r>
            <a:r>
              <a:rPr lang="en-GB" sz="1800">
                <a:effectLst/>
                <a:latin typeface="Times New Roman" panose="02020603050405020304" pitchFamily="18" charset="0"/>
                <a:ea typeface="Arial" panose="020B0604020202020204" pitchFamily="34" charset="0"/>
                <a:cs typeface="Times New Roman" panose="02020603050405020304" pitchFamily="18" charset="0"/>
              </a:rPr>
              <a:t> claros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infraestructuras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dentro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hacer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denuncias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personas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denuncian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incluidas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sobrevivientes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testigos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19</a:t>
            </a:fld>
            <a:endParaRPr lang="en-US"/>
          </a:p>
        </p:txBody>
      </p:sp>
    </p:spTree>
    <p:extLst>
      <p:ext uri="{BB962C8B-B14F-4D97-AF65-F5344CB8AC3E}">
        <p14:creationId xmlns:p14="http://schemas.microsoft.com/office/powerpoint/2010/main" val="1007449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Antes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empezar</a:t>
            </a:r>
            <a:r>
              <a:rPr lang="en-GB" sz="1800">
                <a:effectLst/>
                <a:latin typeface="Times New Roman" panose="02020603050405020304" pitchFamily="18" charset="0"/>
                <a:ea typeface="Arial" panose="020B0604020202020204" pitchFamily="34" charset="0"/>
                <a:cs typeface="Times New Roman" panose="02020603050405020304" pitchFamily="18" charset="0"/>
              </a:rPr>
              <a:t>, me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gustaría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compartir</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ustedes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reglas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básicas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hoy.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err="1">
                <a:effectLst/>
                <a:latin typeface="Times New Roman" panose="02020603050405020304" pitchFamily="18" charset="0"/>
                <a:ea typeface="Arial" panose="020B0604020202020204" pitchFamily="34" charset="0"/>
                <a:cs typeface="Times New Roman" panose="02020603050405020304" pitchFamily="18" charset="0"/>
              </a:rPr>
              <a:t>Todas</a:t>
            </a:r>
            <a:r>
              <a:rPr lang="en-US" sz="1800">
                <a:effectLst/>
                <a:latin typeface="Times New Roman" panose="02020603050405020304" pitchFamily="18" charset="0"/>
                <a:ea typeface="Arial" panose="020B0604020202020204" pitchFamily="34" charset="0"/>
                <a:cs typeface="Times New Roman" panose="02020603050405020304" pitchFamily="18" charset="0"/>
              </a:rPr>
              <a:t> las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preguntas</a:t>
            </a:r>
            <a:r>
              <a:rPr lang="en-US" sz="1800">
                <a:effectLst/>
                <a:latin typeface="Times New Roman" panose="02020603050405020304" pitchFamily="18" charset="0"/>
                <a:ea typeface="Arial" panose="020B0604020202020204" pitchFamily="34" charset="0"/>
                <a:cs typeface="Times New Roman" panose="02020603050405020304" pitchFamily="18" charset="0"/>
              </a:rPr>
              <a:t> son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bienvenidas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simplemente</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levanten</a:t>
            </a:r>
            <a:r>
              <a:rPr lang="en-US" sz="1800">
                <a:effectLst/>
                <a:latin typeface="Times New Roman" panose="02020603050405020304" pitchFamily="18" charset="0"/>
                <a:ea typeface="Arial" panose="020B0604020202020204" pitchFamily="34" charset="0"/>
                <a:cs typeface="Times New Roman" panose="02020603050405020304" pitchFamily="18" charset="0"/>
              </a:rPr>
              <a:t> la mano virtual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aquí</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US" sz="1800">
                <a:effectLst/>
                <a:latin typeface="Times New Roman" panose="02020603050405020304" pitchFamily="18" charset="0"/>
                <a:ea typeface="Arial" panose="020B0604020202020204" pitchFamily="34" charset="0"/>
                <a:cs typeface="Times New Roman" panose="02020603050405020304" pitchFamily="18" charset="0"/>
              </a:rPr>
              <a:t> zoom. Para que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todas</a:t>
            </a:r>
            <a:r>
              <a:rPr lang="en-US" sz="1800">
                <a:effectLst/>
                <a:latin typeface="Times New Roman" panose="02020603050405020304" pitchFamily="18" charset="0"/>
                <a:ea typeface="Arial" panose="020B0604020202020204" pitchFamily="34" charset="0"/>
                <a:cs typeface="Times New Roman" panose="02020603050405020304" pitchFamily="18" charset="0"/>
              </a:rPr>
              <a:t> Tengan la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oportunidad</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participar</a:t>
            </a:r>
            <a:r>
              <a:rPr lang="en-US" sz="1800">
                <a:effectLst/>
                <a:latin typeface="Times New Roman" panose="02020603050405020304" pitchFamily="18" charset="0"/>
                <a:ea typeface="Arial" panose="020B0604020202020204" pitchFamily="34" charset="0"/>
                <a:cs typeface="Times New Roman" panose="02020603050405020304" pitchFamily="18" charset="0"/>
              </a:rPr>
              <a:t>, les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pedimos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US" sz="1800">
                <a:effectLst/>
                <a:latin typeface="Times New Roman" panose="02020603050405020304" pitchFamily="18" charset="0"/>
                <a:ea typeface="Arial" panose="020B0604020202020204" pitchFamily="34" charset="0"/>
                <a:cs typeface="Times New Roman" panose="02020603050405020304" pitchFamily="18" charset="0"/>
              </a:rPr>
              <a:t> favor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mantener</a:t>
            </a:r>
            <a:r>
              <a:rPr lang="en-US" sz="1800">
                <a:effectLst/>
                <a:latin typeface="Times New Roman" panose="02020603050405020304" pitchFamily="18" charset="0"/>
                <a:ea typeface="Arial" panose="020B0604020202020204" pitchFamily="34" charset="0"/>
                <a:cs typeface="Times New Roman" panose="02020603050405020304" pitchFamily="18" charset="0"/>
              </a:rPr>
              <a:t> sus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preguntas</a:t>
            </a:r>
            <a:r>
              <a:rPr lang="en-US" sz="1800">
                <a:effectLst/>
                <a:latin typeface="Times New Roman" panose="02020603050405020304" pitchFamily="18" charset="0"/>
                <a:ea typeface="Arial" panose="020B0604020202020204" pitchFamily="34" charset="0"/>
                <a:cs typeface="Times New Roman" panose="02020603050405020304" pitchFamily="18" charset="0"/>
              </a:rPr>
              <a:t> lo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concisas</a:t>
            </a:r>
            <a:r>
              <a:rPr lang="en-US" sz="1800">
                <a:effectLst/>
                <a:latin typeface="Times New Roman" panose="02020603050405020304" pitchFamily="18" charset="0"/>
                <a:ea typeface="Arial" panose="020B0604020202020204" pitchFamily="34" charset="0"/>
                <a:cs typeface="Times New Roman" panose="02020603050405020304" pitchFamily="18" charset="0"/>
              </a:rPr>
              <a:t> possible.</a:t>
            </a: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Este es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lugar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seguro</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compartir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forma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totalmente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confidencial</a:t>
            </a:r>
            <a:r>
              <a:rPr lang="en-GB" sz="1800">
                <a:effectLst/>
                <a:latin typeface="Times New Roman" panose="02020603050405020304" pitchFamily="18" charset="0"/>
                <a:ea typeface="Arial" panose="020B0604020202020204" pitchFamily="34" charset="0"/>
                <a:cs typeface="Times New Roman" panose="02020603050405020304" pitchFamily="18" charset="0"/>
              </a:rPr>
              <a:t>. Como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mencioné</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anteriormente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vamos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grabar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ninguna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nuestras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conversaciones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confidencialidad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muy</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importante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nosotros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gustaría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pedirle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trate</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respeto</a:t>
            </a:r>
            <a:r>
              <a:rPr lang="en-GB" sz="1800">
                <a:effectLst/>
                <a:latin typeface="Times New Roman" panose="02020603050405020304" pitchFamily="18" charset="0"/>
                <a:ea typeface="Arial" panose="020B0604020202020204" pitchFamily="34" charset="0"/>
                <a:cs typeface="Times New Roman" panose="02020603050405020304" pitchFamily="18" charset="0"/>
              </a:rPr>
              <a:t>. Dada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sensibilidad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tema</a:t>
            </a:r>
            <a:r>
              <a:rPr lang="en-GB" sz="1800">
                <a:effectLst/>
                <a:latin typeface="Times New Roman" panose="02020603050405020304" pitchFamily="18" charset="0"/>
                <a:ea typeface="Arial" panose="020B0604020202020204" pitchFamily="34" charset="0"/>
                <a:cs typeface="Times New Roman" panose="02020603050405020304" pitchFamily="18" charset="0"/>
              </a:rPr>
              <a:t>, les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pedimos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tener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cuenta</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momento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hacer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intervención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nosotras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podríamos</a:t>
            </a:r>
            <a:r>
              <a:rPr lang="en-GB" sz="1800">
                <a:effectLst/>
                <a:latin typeface="Times New Roman" panose="02020603050405020304" pitchFamily="18" charset="0"/>
                <a:ea typeface="Arial" panose="020B0604020202020204" pitchFamily="34" charset="0"/>
                <a:cs typeface="Times New Roman" panose="02020603050405020304" pitchFamily="18" charset="0"/>
              </a:rPr>
              <a:t> ser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supervivientes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testigos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i="1">
                <a:effectLst/>
                <a:latin typeface="Calibri" panose="020F0502020204030204" pitchFamily="34" charset="0"/>
                <a:ea typeface="Calibri" panose="020F0502020204030204" pitchFamily="34" charset="0"/>
                <a:cs typeface="Times New Roman" panose="02020603050405020304" pitchFamily="18" charset="0"/>
              </a:rPr>
              <a:t>Si </a:t>
            </a:r>
            <a:r>
              <a:rPr lang="en-GB" sz="1800" i="1" err="1">
                <a:effectLst/>
                <a:latin typeface="Calibri" panose="020F0502020204030204" pitchFamily="34" charset="0"/>
                <a:ea typeface="Calibri" panose="020F0502020204030204" pitchFamily="34" charset="0"/>
                <a:cs typeface="Times New Roman" panose="02020603050405020304" pitchFamily="18" charset="0"/>
              </a:rPr>
              <a:t>alguien</a:t>
            </a:r>
            <a:r>
              <a:rPr lang="en-GB" sz="1800" i="1">
                <a:effectLst/>
                <a:latin typeface="Calibri" panose="020F0502020204030204" pitchFamily="34" charset="0"/>
                <a:ea typeface="Calibri" panose="020F0502020204030204" pitchFamily="34" charset="0"/>
                <a:cs typeface="Times New Roman" panose="02020603050405020304" pitchFamily="18" charset="0"/>
              </a:rPr>
              <a:t> se </a:t>
            </a:r>
            <a:r>
              <a:rPr lang="en-GB" sz="1800" i="1" err="1">
                <a:effectLst/>
                <a:latin typeface="Calibri" panose="020F0502020204030204" pitchFamily="34" charset="0"/>
                <a:ea typeface="Calibri" panose="020F0502020204030204" pitchFamily="34" charset="0"/>
                <a:cs typeface="Times New Roman" panose="02020603050405020304" pitchFamily="18" charset="0"/>
              </a:rPr>
              <a:t>siente</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incómoda</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durante</a:t>
            </a:r>
            <a:r>
              <a:rPr lang="en-GB" sz="1800" i="1">
                <a:effectLst/>
                <a:latin typeface="Calibri" panose="020F0502020204030204" pitchFamily="34" charset="0"/>
                <a:ea typeface="Calibri" panose="020F0502020204030204" pitchFamily="34" charset="0"/>
                <a:cs typeface="Times New Roman" panose="02020603050405020304" pitchFamily="18" charset="0"/>
              </a:rPr>
              <a:t> la </a:t>
            </a:r>
            <a:r>
              <a:rPr lang="en-GB" sz="1800" i="1" err="1">
                <a:effectLst/>
                <a:latin typeface="Calibri" panose="020F0502020204030204" pitchFamily="34" charset="0"/>
                <a:ea typeface="Calibri" panose="020F0502020204030204" pitchFamily="34" charset="0"/>
                <a:cs typeface="Times New Roman" panose="02020603050405020304" pitchFamily="18" charset="0"/>
              </a:rPr>
              <a:t>formación</a:t>
            </a:r>
            <a:r>
              <a:rPr lang="en-GB" sz="1800" i="1">
                <a:effectLst/>
                <a:latin typeface="Calibri" panose="020F0502020204030204" pitchFamily="34" charset="0"/>
                <a:ea typeface="Calibri" panose="020F0502020204030204" pitchFamily="34" charset="0"/>
                <a:cs typeface="Times New Roman" panose="02020603050405020304" pitchFamily="18" charset="0"/>
              </a:rPr>
              <a:t>, no dude </a:t>
            </a:r>
            <a:r>
              <a:rPr lang="en-GB" sz="1800" i="1" err="1">
                <a:effectLst/>
                <a:latin typeface="Calibri" panose="020F0502020204030204" pitchFamily="34" charset="0"/>
                <a:ea typeface="Calibri" panose="020F0502020204030204" pitchFamily="34" charset="0"/>
                <a:cs typeface="Times New Roman" panose="02020603050405020304" pitchFamily="18" charset="0"/>
              </a:rPr>
              <a:t>en</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salir</a:t>
            </a:r>
            <a:r>
              <a:rPr lang="en-GB" sz="1800" i="1">
                <a:effectLst/>
                <a:latin typeface="Calibri" panose="020F0502020204030204" pitchFamily="34" charset="0"/>
                <a:ea typeface="Calibri" panose="020F0502020204030204" pitchFamily="34" charset="0"/>
                <a:cs typeface="Times New Roman" panose="02020603050405020304" pitchFamily="18" charset="0"/>
              </a:rPr>
              <a:t> un </a:t>
            </a:r>
            <a:r>
              <a:rPr lang="en-GB" sz="1800" i="1" err="1">
                <a:effectLst/>
                <a:latin typeface="Calibri" panose="020F0502020204030204" pitchFamily="34" charset="0"/>
                <a:ea typeface="Calibri" panose="020F0502020204030204" pitchFamily="34" charset="0"/>
                <a:cs typeface="Times New Roman" panose="02020603050405020304" pitchFamily="18" charset="0"/>
              </a:rPr>
              <a:t>momento</a:t>
            </a:r>
            <a:r>
              <a:rPr lang="en-GB" sz="1800" i="1">
                <a:effectLst/>
                <a:latin typeface="Calibri" panose="020F0502020204030204" pitchFamily="34" charset="0"/>
                <a:ea typeface="Calibri" panose="020F0502020204030204" pitchFamily="34" charset="0"/>
                <a:cs typeface="Times New Roman" panose="02020603050405020304" pitchFamily="18" charset="0"/>
              </a:rPr>
              <a:t> y </a:t>
            </a:r>
            <a:r>
              <a:rPr lang="en-GB" sz="1800" i="1" err="1">
                <a:effectLst/>
                <a:latin typeface="Calibri" panose="020F0502020204030204" pitchFamily="34" charset="0"/>
                <a:ea typeface="Calibri" panose="020F0502020204030204" pitchFamily="34" charset="0"/>
                <a:cs typeface="Times New Roman" panose="02020603050405020304" pitchFamily="18" charset="0"/>
              </a:rPr>
              <a:t>tomarse</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una</a:t>
            </a:r>
            <a:r>
              <a:rPr lang="en-GB" sz="1800" i="1">
                <a:effectLst/>
                <a:latin typeface="Calibri" panose="020F0502020204030204" pitchFamily="34" charset="0"/>
                <a:ea typeface="Calibri" panose="020F0502020204030204" pitchFamily="34" charset="0"/>
                <a:cs typeface="Times New Roman" panose="02020603050405020304" pitchFamily="18" charset="0"/>
              </a:rPr>
              <a:t> pausa- no </a:t>
            </a:r>
            <a:r>
              <a:rPr lang="en-GB" sz="1800" i="1" err="1">
                <a:effectLst/>
                <a:latin typeface="Calibri" panose="020F0502020204030204" pitchFamily="34" charset="0"/>
                <a:ea typeface="Calibri" panose="020F0502020204030204" pitchFamily="34" charset="0"/>
                <a:cs typeface="Times New Roman" panose="02020603050405020304" pitchFamily="18" charset="0"/>
              </a:rPr>
              <a:t>pasa</a:t>
            </a:r>
            <a:r>
              <a:rPr lang="en-GB" sz="1800" i="1">
                <a:effectLst/>
                <a:latin typeface="Calibri" panose="020F0502020204030204" pitchFamily="34" charset="0"/>
                <a:ea typeface="Calibri" panose="020F0502020204030204" pitchFamily="34" charset="0"/>
                <a:cs typeface="Times New Roman" panose="02020603050405020304" pitchFamily="18" charset="0"/>
              </a:rPr>
              <a:t> nada. También </a:t>
            </a:r>
            <a:r>
              <a:rPr lang="en-GB" sz="1800" i="1" err="1">
                <a:effectLst/>
                <a:latin typeface="Calibri" panose="020F0502020204030204" pitchFamily="34" charset="0"/>
                <a:ea typeface="Calibri" panose="020F0502020204030204" pitchFamily="34" charset="0"/>
                <a:cs typeface="Times New Roman" panose="02020603050405020304" pitchFamily="18" charset="0"/>
              </a:rPr>
              <a:t>nos</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pueden</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informar</a:t>
            </a:r>
            <a:r>
              <a:rPr lang="en-GB" sz="1800" i="1">
                <a:effectLst/>
                <a:latin typeface="Calibri" panose="020F0502020204030204" pitchFamily="34" charset="0"/>
                <a:ea typeface="Calibri" panose="020F0502020204030204" pitchFamily="34" charset="0"/>
                <a:cs typeface="Times New Roman" panose="02020603050405020304" pitchFamily="18" charset="0"/>
              </a:rPr>
              <a:t> con un breve </a:t>
            </a:r>
            <a:r>
              <a:rPr lang="en-GB" sz="1800" i="1" err="1">
                <a:effectLst/>
                <a:latin typeface="Calibri" panose="020F0502020204030204" pitchFamily="34" charset="0"/>
                <a:ea typeface="Calibri" panose="020F0502020204030204" pitchFamily="34" charset="0"/>
                <a:cs typeface="Times New Roman" panose="02020603050405020304" pitchFamily="18" charset="0"/>
              </a:rPr>
              <a:t>mensaje</a:t>
            </a:r>
            <a:r>
              <a:rPr lang="en-GB" sz="1800" i="1">
                <a:effectLst/>
                <a:latin typeface="Calibri" panose="020F0502020204030204" pitchFamily="34" charset="0"/>
                <a:ea typeface="Calibri" panose="020F0502020204030204" pitchFamily="34" charset="0"/>
                <a:cs typeface="Times New Roman" panose="02020603050405020304" pitchFamily="18" charset="0"/>
              </a:rPr>
              <a:t> privado </a:t>
            </a:r>
            <a:r>
              <a:rPr lang="en-GB" sz="1800" i="1" err="1">
                <a:effectLst/>
                <a:latin typeface="Calibri" panose="020F0502020204030204" pitchFamily="34" charset="0"/>
                <a:ea typeface="Calibri" panose="020F0502020204030204" pitchFamily="34" charset="0"/>
                <a:cs typeface="Times New Roman" panose="02020603050405020304" pitchFamily="18" charset="0"/>
              </a:rPr>
              <a:t>en</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el</a:t>
            </a:r>
            <a:r>
              <a:rPr lang="en-GB" sz="1800" i="1">
                <a:effectLst/>
                <a:latin typeface="Calibri" panose="020F0502020204030204" pitchFamily="34" charset="0"/>
                <a:ea typeface="Calibri" panose="020F0502020204030204" pitchFamily="34" charset="0"/>
                <a:cs typeface="Times New Roman" panose="02020603050405020304" pitchFamily="18" charset="0"/>
              </a:rPr>
              <a:t> chat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si</a:t>
            </a:r>
            <a:r>
              <a:rPr lang="en-GB" sz="1800" i="1">
                <a:effectLst/>
                <a:latin typeface="Calibri" panose="020F0502020204030204" pitchFamily="34" charset="0"/>
                <a:ea typeface="Calibri" panose="020F0502020204030204" pitchFamily="34" charset="0"/>
                <a:cs typeface="Times New Roman" panose="02020603050405020304" pitchFamily="18" charset="0"/>
              </a:rPr>
              <a:t> la session se </a:t>
            </a:r>
            <a:r>
              <a:rPr lang="en-GB" sz="1800" i="1" err="1">
                <a:effectLst/>
                <a:latin typeface="Calibri" panose="020F0502020204030204" pitchFamily="34" charset="0"/>
                <a:ea typeface="Calibri" panose="020F0502020204030204" pitchFamily="34" charset="0"/>
                <a:cs typeface="Times New Roman" panose="02020603050405020304" pitchFamily="18" charset="0"/>
              </a:rPr>
              <a:t>está</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volviendo</a:t>
            </a:r>
            <a:r>
              <a:rPr lang="en-GB" sz="1800" i="1">
                <a:effectLst/>
                <a:latin typeface="Calibri" panose="020F0502020204030204" pitchFamily="34" charset="0"/>
                <a:ea typeface="Calibri" panose="020F0502020204030204" pitchFamily="34" charset="0"/>
                <a:cs typeface="Times New Roman" panose="02020603050405020304" pitchFamily="18" charset="0"/>
              </a:rPr>
              <a:t> </a:t>
            </a:r>
            <a:r>
              <a:rPr lang="en-GB" sz="1800" i="1" err="1">
                <a:effectLst/>
                <a:latin typeface="Calibri" panose="020F0502020204030204" pitchFamily="34" charset="0"/>
                <a:ea typeface="Calibri" panose="020F0502020204030204" pitchFamily="34" charset="0"/>
                <a:cs typeface="Times New Roman" panose="02020603050405020304" pitchFamily="18" charset="0"/>
              </a:rPr>
              <a:t>incómoda</a:t>
            </a:r>
            <a:r>
              <a:rPr lang="en-GB" sz="1800" i="1">
                <a:effectLst/>
                <a:latin typeface="Calibri" panose="020F0502020204030204" pitchFamily="34" charset="0"/>
                <a:ea typeface="Calibri" panose="020F050202020403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a:t>
            </a:fld>
            <a:endParaRPr lang="en-US"/>
          </a:p>
        </p:txBody>
      </p:sp>
    </p:spTree>
    <p:extLst>
      <p:ext uri="{BB962C8B-B14F-4D97-AF65-F5344CB8AC3E}">
        <p14:creationId xmlns:p14="http://schemas.microsoft.com/office/powerpoint/2010/main" val="1508600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30000"/>
              </a:lnSpc>
            </a:pPr>
            <a:r>
              <a:rPr lang="en-US" sz="2800" i="0">
                <a:solidFill>
                  <a:srgbClr val="0E2234"/>
                </a:solidFill>
                <a:effectLst/>
                <a:latin typeface="Arial"/>
                <a:cs typeface="Arial"/>
              </a:rPr>
              <a:t>El </a:t>
            </a:r>
            <a:r>
              <a:rPr lang="en-US" sz="2800" i="0" err="1">
                <a:solidFill>
                  <a:srgbClr val="0E2234"/>
                </a:solidFill>
                <a:effectLst/>
                <a:latin typeface="Arial"/>
                <a:cs typeface="Arial"/>
              </a:rPr>
              <a:t>enjuiciamiento</a:t>
            </a:r>
            <a:r>
              <a:rPr lang="en-US" sz="2800" i="0">
                <a:solidFill>
                  <a:srgbClr val="0E2234"/>
                </a:solidFill>
                <a:effectLst/>
                <a:latin typeface="Arial"/>
                <a:cs typeface="Arial"/>
              </a:rPr>
              <a:t> </a:t>
            </a:r>
            <a:r>
              <a:rPr lang="en-US" sz="2800" b="0" i="0">
                <a:solidFill>
                  <a:srgbClr val="0E2234"/>
                </a:solidFill>
                <a:effectLst/>
                <a:latin typeface="Arial"/>
                <a:cs typeface="Arial"/>
              </a:rPr>
              <a:t>y las </a:t>
            </a:r>
            <a:r>
              <a:rPr lang="en-US" sz="2800" b="0" i="0" err="1">
                <a:solidFill>
                  <a:srgbClr val="0E2234"/>
                </a:solidFill>
                <a:effectLst/>
                <a:latin typeface="Arial"/>
                <a:cs typeface="Arial"/>
              </a:rPr>
              <a:t>medidas</a:t>
            </a:r>
            <a:r>
              <a:rPr lang="en-US" sz="2800" b="0" i="0">
                <a:solidFill>
                  <a:srgbClr val="0E2234"/>
                </a:solidFill>
                <a:effectLst/>
                <a:latin typeface="Arial"/>
                <a:cs typeface="Arial"/>
              </a:rPr>
              <a:t> </a:t>
            </a:r>
            <a:r>
              <a:rPr lang="en-US" sz="2800" b="0" i="0" err="1">
                <a:solidFill>
                  <a:srgbClr val="0E2234"/>
                </a:solidFill>
                <a:effectLst/>
                <a:latin typeface="Arial"/>
                <a:cs typeface="Arial"/>
              </a:rPr>
              <a:t>disciplinarias</a:t>
            </a:r>
            <a:r>
              <a:rPr lang="en-US" sz="2800" b="0" i="0">
                <a:solidFill>
                  <a:srgbClr val="0E2234"/>
                </a:solidFill>
                <a:effectLst/>
                <a:latin typeface="Arial"/>
                <a:cs typeface="Arial"/>
              </a:rPr>
              <a:t> </a:t>
            </a:r>
            <a:r>
              <a:rPr lang="en-US" sz="2800" b="0" i="0" err="1">
                <a:solidFill>
                  <a:srgbClr val="0E2234"/>
                </a:solidFill>
                <a:effectLst/>
                <a:latin typeface="Arial"/>
                <a:cs typeface="Arial"/>
              </a:rPr>
              <a:t>abarcan</a:t>
            </a:r>
            <a:r>
              <a:rPr lang="en-US" sz="2800" b="0" i="0">
                <a:solidFill>
                  <a:srgbClr val="0E2234"/>
                </a:solidFill>
                <a:effectLst/>
                <a:latin typeface="Arial"/>
                <a:cs typeface="Arial"/>
              </a:rPr>
              <a:t> </a:t>
            </a:r>
            <a:r>
              <a:rPr lang="en-US" sz="2800" b="1" i="0" err="1">
                <a:solidFill>
                  <a:srgbClr val="0E2234"/>
                </a:solidFill>
                <a:effectLst/>
                <a:latin typeface="Arial"/>
                <a:cs typeface="Arial"/>
              </a:rPr>
              <a:t>los</a:t>
            </a:r>
            <a:r>
              <a:rPr lang="en-US" sz="2800" b="1" i="0">
                <a:solidFill>
                  <a:srgbClr val="0E2234"/>
                </a:solidFill>
                <a:effectLst/>
                <a:latin typeface="Arial"/>
                <a:cs typeface="Arial"/>
              </a:rPr>
              <a:t> </a:t>
            </a:r>
            <a:r>
              <a:rPr lang="en-US" sz="2800" b="1" i="0" err="1">
                <a:solidFill>
                  <a:srgbClr val="0E2234"/>
                </a:solidFill>
                <a:effectLst/>
                <a:latin typeface="Arial"/>
                <a:cs typeface="Arial"/>
              </a:rPr>
              <a:t>procedimientos</a:t>
            </a:r>
            <a:r>
              <a:rPr lang="en-US" sz="2800" b="1" i="0">
                <a:solidFill>
                  <a:srgbClr val="0E2234"/>
                </a:solidFill>
                <a:effectLst/>
                <a:latin typeface="Arial"/>
                <a:cs typeface="Arial"/>
              </a:rPr>
              <a:t> </a:t>
            </a:r>
            <a:r>
              <a:rPr lang="en-US" sz="2800" b="1" i="0" err="1">
                <a:solidFill>
                  <a:srgbClr val="0E2234"/>
                </a:solidFill>
                <a:effectLst/>
                <a:latin typeface="Arial"/>
                <a:cs typeface="Arial"/>
              </a:rPr>
              <a:t>legales</a:t>
            </a:r>
            <a:r>
              <a:rPr lang="en-US" sz="2800" b="1" i="0">
                <a:solidFill>
                  <a:srgbClr val="0E2234"/>
                </a:solidFill>
                <a:effectLst/>
                <a:latin typeface="Arial"/>
                <a:cs typeface="Arial"/>
              </a:rPr>
              <a:t> contra </a:t>
            </a:r>
            <a:r>
              <a:rPr lang="en-US" sz="2800" b="1" i="0" err="1">
                <a:solidFill>
                  <a:srgbClr val="0E2234"/>
                </a:solidFill>
                <a:effectLst/>
                <a:latin typeface="Arial"/>
                <a:cs typeface="Arial"/>
              </a:rPr>
              <a:t>los</a:t>
            </a:r>
            <a:r>
              <a:rPr lang="en-US" sz="2800" b="1" i="0">
                <a:solidFill>
                  <a:srgbClr val="0E2234"/>
                </a:solidFill>
                <a:effectLst/>
                <a:latin typeface="Arial"/>
                <a:cs typeface="Arial"/>
              </a:rPr>
              <a:t> </a:t>
            </a:r>
            <a:r>
              <a:rPr lang="en-US" sz="2800" b="1" i="0" err="1">
                <a:solidFill>
                  <a:srgbClr val="0E2234"/>
                </a:solidFill>
                <a:effectLst/>
                <a:latin typeface="Arial"/>
                <a:cs typeface="Arial"/>
              </a:rPr>
              <a:t>presuntos</a:t>
            </a:r>
            <a:r>
              <a:rPr lang="en-US" sz="2800" b="1" i="0">
                <a:solidFill>
                  <a:srgbClr val="0E2234"/>
                </a:solidFill>
                <a:effectLst/>
                <a:latin typeface="Arial"/>
                <a:cs typeface="Arial"/>
              </a:rPr>
              <a:t> </a:t>
            </a:r>
            <a:r>
              <a:rPr lang="en-US" sz="2800" b="1" i="0" err="1">
                <a:solidFill>
                  <a:srgbClr val="0E2234"/>
                </a:solidFill>
                <a:effectLst/>
                <a:latin typeface="Arial"/>
                <a:cs typeface="Arial"/>
              </a:rPr>
              <a:t>autores</a:t>
            </a:r>
            <a:r>
              <a:rPr lang="en-US" sz="2800" b="1" i="0">
                <a:solidFill>
                  <a:srgbClr val="0E2234"/>
                </a:solidFill>
                <a:effectLst/>
                <a:latin typeface="Arial"/>
                <a:cs typeface="Arial"/>
              </a:rPr>
              <a:t>. </a:t>
            </a:r>
            <a:r>
              <a:rPr lang="en-US" sz="2800" i="0" err="1">
                <a:solidFill>
                  <a:srgbClr val="0E2234"/>
                </a:solidFill>
                <a:effectLst/>
                <a:latin typeface="Arial"/>
                <a:cs typeface="Arial"/>
              </a:rPr>
              <a:t>Esto</a:t>
            </a:r>
            <a:r>
              <a:rPr lang="en-US" sz="2800" i="0">
                <a:solidFill>
                  <a:srgbClr val="0E2234"/>
                </a:solidFill>
                <a:effectLst/>
                <a:latin typeface="Arial"/>
                <a:cs typeface="Arial"/>
              </a:rPr>
              <a:t> </a:t>
            </a:r>
            <a:r>
              <a:rPr lang="en-US" sz="2800" i="0" err="1">
                <a:solidFill>
                  <a:srgbClr val="0E2234"/>
                </a:solidFill>
                <a:effectLst/>
                <a:latin typeface="Arial"/>
                <a:cs typeface="Arial"/>
              </a:rPr>
              <a:t>incluye</a:t>
            </a:r>
            <a:r>
              <a:rPr lang="en-US" sz="2800" i="0">
                <a:solidFill>
                  <a:srgbClr val="0E2234"/>
                </a:solidFill>
                <a:effectLst/>
                <a:latin typeface="Arial"/>
                <a:cs typeface="Arial"/>
              </a:rPr>
              <a:t> </a:t>
            </a:r>
            <a:r>
              <a:rPr lang="en-US" sz="2800" i="0" err="1">
                <a:solidFill>
                  <a:srgbClr val="0E2234"/>
                </a:solidFill>
                <a:effectLst/>
                <a:latin typeface="Arial"/>
                <a:cs typeface="Arial"/>
              </a:rPr>
              <a:t>procedimientos</a:t>
            </a:r>
            <a:r>
              <a:rPr lang="en-US" sz="2800" i="0">
                <a:solidFill>
                  <a:srgbClr val="0E2234"/>
                </a:solidFill>
                <a:effectLst/>
                <a:latin typeface="Arial"/>
                <a:cs typeface="Arial"/>
              </a:rPr>
              <a:t> de </a:t>
            </a:r>
            <a:r>
              <a:rPr lang="en-US" sz="2800" i="0" err="1">
                <a:solidFill>
                  <a:srgbClr val="0E2234"/>
                </a:solidFill>
                <a:effectLst/>
                <a:latin typeface="Arial"/>
                <a:cs typeface="Arial"/>
              </a:rPr>
              <a:t>investigación</a:t>
            </a:r>
            <a:r>
              <a:rPr lang="en-US" sz="2800">
                <a:solidFill>
                  <a:srgbClr val="0E2234"/>
                </a:solidFill>
                <a:latin typeface="Arial"/>
                <a:cs typeface="Arial"/>
              </a:rPr>
              <a:t> y </a:t>
            </a:r>
            <a:r>
              <a:rPr lang="en-US" sz="2800" i="0" err="1">
                <a:solidFill>
                  <a:srgbClr val="0E2234"/>
                </a:solidFill>
                <a:effectLst/>
                <a:latin typeface="Arial"/>
                <a:cs typeface="Arial"/>
              </a:rPr>
              <a:t>procedimientos</a:t>
            </a:r>
            <a:r>
              <a:rPr lang="en-US" sz="2800" i="0">
                <a:solidFill>
                  <a:srgbClr val="0E2234"/>
                </a:solidFill>
                <a:effectLst/>
                <a:latin typeface="Arial"/>
                <a:cs typeface="Arial"/>
              </a:rPr>
              <a:t> </a:t>
            </a:r>
            <a:r>
              <a:rPr lang="en-US" sz="2800" i="0" err="1">
                <a:solidFill>
                  <a:srgbClr val="0E2234"/>
                </a:solidFill>
                <a:effectLst/>
                <a:latin typeface="Arial"/>
                <a:cs typeface="Arial"/>
              </a:rPr>
              <a:t>judiciales</a:t>
            </a:r>
            <a:r>
              <a:rPr lang="en-US" sz="2800" i="0">
                <a:solidFill>
                  <a:srgbClr val="0E2234"/>
                </a:solidFill>
                <a:effectLst/>
                <a:latin typeface="Arial"/>
                <a:cs typeface="Arial"/>
              </a:rPr>
              <a:t> </a:t>
            </a:r>
            <a:r>
              <a:rPr lang="en-US" sz="2800" i="0" err="1">
                <a:solidFill>
                  <a:srgbClr val="0E2234"/>
                </a:solidFill>
                <a:effectLst/>
                <a:latin typeface="Arial"/>
                <a:cs typeface="Arial"/>
              </a:rPr>
              <a:t>conexos</a:t>
            </a:r>
            <a:r>
              <a:rPr lang="en-US" sz="2800" i="0">
                <a:solidFill>
                  <a:srgbClr val="0E2234"/>
                </a:solidFill>
                <a:effectLst/>
                <a:latin typeface="Arial"/>
                <a:cs typeface="Arial"/>
              </a:rPr>
              <a:t>, </a:t>
            </a:r>
            <a:r>
              <a:rPr lang="en-US" sz="2800" i="0" err="1">
                <a:solidFill>
                  <a:srgbClr val="0E2234"/>
                </a:solidFill>
                <a:effectLst/>
                <a:latin typeface="Arial"/>
                <a:cs typeface="Arial"/>
              </a:rPr>
              <a:t>incluidas</a:t>
            </a:r>
            <a:r>
              <a:rPr lang="en-US" sz="2800" i="0">
                <a:solidFill>
                  <a:srgbClr val="0E2234"/>
                </a:solidFill>
                <a:effectLst/>
                <a:latin typeface="Arial"/>
                <a:cs typeface="Arial"/>
              </a:rPr>
              <a:t> las </a:t>
            </a:r>
            <a:r>
              <a:rPr lang="en-US" sz="2800" i="0" err="1">
                <a:solidFill>
                  <a:srgbClr val="0E2234"/>
                </a:solidFill>
                <a:effectLst/>
                <a:latin typeface="Arial"/>
                <a:cs typeface="Arial"/>
              </a:rPr>
              <a:t>causas</a:t>
            </a:r>
            <a:r>
              <a:rPr lang="en-US" sz="2800" i="0">
                <a:solidFill>
                  <a:srgbClr val="0E2234"/>
                </a:solidFill>
                <a:effectLst/>
                <a:latin typeface="Arial"/>
                <a:cs typeface="Arial"/>
              </a:rPr>
              <a:t> </a:t>
            </a:r>
            <a:r>
              <a:rPr lang="en-US" sz="2800" i="0" err="1">
                <a:solidFill>
                  <a:srgbClr val="0E2234"/>
                </a:solidFill>
                <a:effectLst/>
                <a:latin typeface="Arial"/>
                <a:cs typeface="Arial"/>
              </a:rPr>
              <a:t>judiciales</a:t>
            </a:r>
            <a:r>
              <a:rPr lang="en-US" sz="2800" i="0">
                <a:solidFill>
                  <a:srgbClr val="0E2234"/>
                </a:solidFill>
                <a:effectLst/>
                <a:latin typeface="Arial"/>
                <a:cs typeface="Arial"/>
              </a:rPr>
              <a:t>,</a:t>
            </a:r>
            <a:r>
              <a:rPr lang="en-US" sz="2800">
                <a:solidFill>
                  <a:srgbClr val="0E2234"/>
                </a:solidFill>
                <a:latin typeface="Arial"/>
                <a:cs typeface="Arial"/>
              </a:rPr>
              <a:t> </a:t>
            </a:r>
            <a:r>
              <a:rPr lang="en-US" sz="2800" i="0" err="1">
                <a:solidFill>
                  <a:srgbClr val="0E2234"/>
                </a:solidFill>
                <a:effectLst/>
                <a:latin typeface="Arial"/>
                <a:cs typeface="Arial"/>
              </a:rPr>
              <a:t>los</a:t>
            </a:r>
            <a:r>
              <a:rPr lang="en-US" sz="2800" i="0">
                <a:solidFill>
                  <a:srgbClr val="0E2234"/>
                </a:solidFill>
                <a:effectLst/>
                <a:latin typeface="Arial"/>
                <a:cs typeface="Arial"/>
              </a:rPr>
              <a:t> </a:t>
            </a:r>
            <a:r>
              <a:rPr lang="en-US" sz="2800" i="0" err="1">
                <a:solidFill>
                  <a:srgbClr val="0E2234"/>
                </a:solidFill>
                <a:effectLst/>
                <a:latin typeface="Arial"/>
                <a:cs typeface="Arial"/>
              </a:rPr>
              <a:t>delitos</a:t>
            </a:r>
            <a:r>
              <a:rPr lang="en-US" sz="2800" i="0">
                <a:solidFill>
                  <a:srgbClr val="0E2234"/>
                </a:solidFill>
                <a:effectLst/>
                <a:latin typeface="Arial"/>
                <a:cs typeface="Arial"/>
              </a:rPr>
              <a:t> </a:t>
            </a:r>
            <a:r>
              <a:rPr lang="en-US" sz="2800" i="0" err="1">
                <a:solidFill>
                  <a:srgbClr val="0E2234"/>
                </a:solidFill>
                <a:effectLst/>
                <a:latin typeface="Arial"/>
                <a:cs typeface="Arial"/>
              </a:rPr>
              <a:t>penales</a:t>
            </a:r>
            <a:r>
              <a:rPr lang="en-US" sz="2800" i="0">
                <a:solidFill>
                  <a:srgbClr val="0E2234"/>
                </a:solidFill>
                <a:effectLst/>
                <a:latin typeface="Arial"/>
                <a:cs typeface="Arial"/>
              </a:rPr>
              <a:t> y </a:t>
            </a:r>
            <a:r>
              <a:rPr lang="en-US" sz="2800" i="0" err="1">
                <a:solidFill>
                  <a:srgbClr val="0E2234"/>
                </a:solidFill>
                <a:effectLst/>
                <a:latin typeface="Arial"/>
                <a:cs typeface="Arial"/>
              </a:rPr>
              <a:t>civiles</a:t>
            </a:r>
            <a:r>
              <a:rPr lang="en-US" sz="2800" i="0">
                <a:solidFill>
                  <a:srgbClr val="0E2234"/>
                </a:solidFill>
                <a:effectLst/>
                <a:latin typeface="Arial"/>
                <a:cs typeface="Arial"/>
              </a:rPr>
              <a:t>, </a:t>
            </a:r>
            <a:r>
              <a:rPr lang="en-US" sz="2800" i="0" err="1">
                <a:solidFill>
                  <a:srgbClr val="0E2234"/>
                </a:solidFill>
                <a:effectLst/>
                <a:latin typeface="Arial"/>
                <a:cs typeface="Arial"/>
              </a:rPr>
              <a:t>así</a:t>
            </a:r>
            <a:r>
              <a:rPr lang="en-US" sz="2800" i="0">
                <a:solidFill>
                  <a:srgbClr val="0E2234"/>
                </a:solidFill>
                <a:effectLst/>
                <a:latin typeface="Arial"/>
                <a:cs typeface="Arial"/>
              </a:rPr>
              <a:t> </a:t>
            </a:r>
            <a:r>
              <a:rPr lang="en-US" sz="2800" i="0" err="1">
                <a:solidFill>
                  <a:srgbClr val="0E2234"/>
                </a:solidFill>
                <a:effectLst/>
                <a:latin typeface="Arial"/>
                <a:cs typeface="Arial"/>
              </a:rPr>
              <a:t>como</a:t>
            </a:r>
            <a:r>
              <a:rPr lang="en-US" sz="2800" i="0">
                <a:solidFill>
                  <a:srgbClr val="0E2234"/>
                </a:solidFill>
                <a:effectLst/>
                <a:latin typeface="Arial"/>
                <a:cs typeface="Arial"/>
              </a:rPr>
              <a:t> </a:t>
            </a:r>
            <a:r>
              <a:rPr lang="en-US" sz="2800" i="0" err="1">
                <a:solidFill>
                  <a:srgbClr val="0E2234"/>
                </a:solidFill>
                <a:effectLst/>
                <a:latin typeface="Arial"/>
                <a:cs typeface="Arial"/>
              </a:rPr>
              <a:t>los</a:t>
            </a:r>
            <a:r>
              <a:rPr lang="en-US" sz="2800" i="0">
                <a:solidFill>
                  <a:srgbClr val="0E2234"/>
                </a:solidFill>
                <a:effectLst/>
                <a:latin typeface="Arial"/>
                <a:cs typeface="Arial"/>
              </a:rPr>
              <a:t> </a:t>
            </a:r>
            <a:r>
              <a:rPr lang="en-US" sz="2800" i="0" err="1">
                <a:solidFill>
                  <a:srgbClr val="0E2234"/>
                </a:solidFill>
                <a:effectLst/>
                <a:latin typeface="Arial"/>
                <a:cs typeface="Arial"/>
              </a:rPr>
              <a:t>procedimientos</a:t>
            </a:r>
            <a:r>
              <a:rPr lang="en-US" sz="2800" i="0">
                <a:solidFill>
                  <a:srgbClr val="0E2234"/>
                </a:solidFill>
                <a:effectLst/>
                <a:latin typeface="Arial"/>
                <a:cs typeface="Arial"/>
              </a:rPr>
              <a:t> </a:t>
            </a:r>
            <a:r>
              <a:rPr lang="en-US" sz="2800" err="1">
                <a:solidFill>
                  <a:srgbClr val="0E2234"/>
                </a:solidFill>
                <a:latin typeface="Arial"/>
                <a:cs typeface="Arial"/>
              </a:rPr>
              <a:t>disciplinarios</a:t>
            </a:r>
            <a:r>
              <a:rPr lang="en-US" sz="2800">
                <a:solidFill>
                  <a:srgbClr val="0E2234"/>
                </a:solidFill>
                <a:latin typeface="Arial"/>
                <a:cs typeface="Arial"/>
              </a:rPr>
              <a:t> </a:t>
            </a:r>
            <a:r>
              <a:rPr lang="en-US" sz="2800" err="1">
                <a:solidFill>
                  <a:srgbClr val="0E2234"/>
                </a:solidFill>
                <a:latin typeface="Arial"/>
                <a:cs typeface="Arial"/>
              </a:rPr>
              <a:t>internos</a:t>
            </a:r>
            <a:r>
              <a:rPr lang="en-US" sz="2800" i="0">
                <a:solidFill>
                  <a:srgbClr val="0E2234"/>
                </a:solidFill>
                <a:effectLst/>
                <a:latin typeface="Arial"/>
                <a:cs typeface="Arial"/>
              </a:rPr>
              <a:t>. </a:t>
            </a:r>
            <a:endParaRPr lang="en-US" sz="2800">
              <a:solidFill>
                <a:schemeClr val="tx1">
                  <a:alpha val="70000"/>
                </a:schemeClr>
              </a:solidFill>
              <a:latin typeface="Arial"/>
              <a:cs typeface="Arial"/>
            </a:endParaRP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prestación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servicios</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refiere</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servicios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ofrecidos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y sus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familias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agresores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espectadores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otros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miembros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comunidad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institucional</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afectados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ella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20</a:t>
            </a:fld>
            <a:endParaRPr lang="en-US"/>
          </a:p>
        </p:txBody>
      </p:sp>
    </p:spTree>
    <p:extLst>
      <p:ext uri="{BB962C8B-B14F-4D97-AF65-F5344CB8AC3E}">
        <p14:creationId xmlns:p14="http://schemas.microsoft.com/office/powerpoint/2010/main" val="3744053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30000"/>
              </a:lnSpc>
            </a:pPr>
            <a:r>
              <a:rPr lang="en-GB" sz="2800">
                <a:solidFill>
                  <a:srgbClr val="000000"/>
                </a:solidFill>
                <a:latin typeface="Arial"/>
                <a:cs typeface="Arial"/>
              </a:rPr>
              <a:t>Las </a:t>
            </a:r>
            <a:r>
              <a:rPr lang="en-GB" sz="2800" err="1">
                <a:solidFill>
                  <a:srgbClr val="000000"/>
                </a:solidFill>
                <a:latin typeface="Arial"/>
                <a:cs typeface="Arial"/>
              </a:rPr>
              <a:t>alianzas</a:t>
            </a:r>
            <a:r>
              <a:rPr lang="en-GB" sz="2800">
                <a:solidFill>
                  <a:srgbClr val="000000"/>
                </a:solidFill>
                <a:latin typeface="Arial"/>
                <a:cs typeface="Arial"/>
              </a:rPr>
              <a:t> se </a:t>
            </a:r>
            <a:r>
              <a:rPr lang="en-GB" sz="2800" err="1">
                <a:solidFill>
                  <a:srgbClr val="000000"/>
                </a:solidFill>
                <a:latin typeface="Arial"/>
                <a:cs typeface="Arial"/>
              </a:rPr>
              <a:t>refieren</a:t>
            </a:r>
            <a:r>
              <a:rPr lang="en-GB" sz="2800">
                <a:solidFill>
                  <a:srgbClr val="000000"/>
                </a:solidFill>
                <a:latin typeface="Arial"/>
                <a:cs typeface="Arial"/>
              </a:rPr>
              <a:t> a la </a:t>
            </a:r>
            <a:r>
              <a:rPr lang="en-GB" sz="2800" err="1">
                <a:solidFill>
                  <a:srgbClr val="000000"/>
                </a:solidFill>
                <a:latin typeface="Arial"/>
                <a:cs typeface="Arial"/>
              </a:rPr>
              <a:t>participación</a:t>
            </a:r>
            <a:r>
              <a:rPr lang="en-GB" sz="2800">
                <a:solidFill>
                  <a:srgbClr val="000000"/>
                </a:solidFill>
                <a:latin typeface="Arial"/>
                <a:cs typeface="Arial"/>
              </a:rPr>
              <a:t> de </a:t>
            </a:r>
            <a:r>
              <a:rPr lang="en-GB" sz="2800" err="1">
                <a:solidFill>
                  <a:srgbClr val="000000"/>
                </a:solidFill>
                <a:latin typeface="Arial"/>
                <a:cs typeface="Arial"/>
              </a:rPr>
              <a:t>agentes</a:t>
            </a:r>
            <a:r>
              <a:rPr lang="en-GB" sz="2800">
                <a:solidFill>
                  <a:srgbClr val="000000"/>
                </a:solidFill>
                <a:latin typeface="Arial"/>
                <a:cs typeface="Arial"/>
              </a:rPr>
              <a:t> </a:t>
            </a:r>
            <a:r>
              <a:rPr lang="en-GB" sz="2800" err="1">
                <a:solidFill>
                  <a:srgbClr val="000000"/>
                </a:solidFill>
                <a:latin typeface="Arial"/>
                <a:cs typeface="Arial"/>
              </a:rPr>
              <a:t>pertenecientes</a:t>
            </a:r>
            <a:r>
              <a:rPr lang="en-GB" sz="2800">
                <a:solidFill>
                  <a:srgbClr val="000000"/>
                </a:solidFill>
                <a:latin typeface="Arial"/>
                <a:cs typeface="Arial"/>
              </a:rPr>
              <a:t> a </a:t>
            </a:r>
            <a:r>
              <a:rPr lang="en-GB" sz="2800" err="1">
                <a:solidFill>
                  <a:srgbClr val="000000"/>
                </a:solidFill>
                <a:latin typeface="Arial"/>
                <a:cs typeface="Arial"/>
              </a:rPr>
              <a:t>todos</a:t>
            </a:r>
            <a:r>
              <a:rPr lang="en-GB" sz="2800">
                <a:solidFill>
                  <a:srgbClr val="000000"/>
                </a:solidFill>
                <a:latin typeface="Arial"/>
                <a:cs typeface="Arial"/>
              </a:rPr>
              <a:t> </a:t>
            </a:r>
            <a:r>
              <a:rPr lang="en-GB" sz="2800" err="1">
                <a:solidFill>
                  <a:srgbClr val="000000"/>
                </a:solidFill>
                <a:latin typeface="Arial"/>
                <a:cs typeface="Arial"/>
              </a:rPr>
              <a:t>los</a:t>
            </a:r>
            <a:r>
              <a:rPr lang="en-GB" sz="2800">
                <a:solidFill>
                  <a:srgbClr val="000000"/>
                </a:solidFill>
                <a:latin typeface="Arial"/>
                <a:cs typeface="Arial"/>
              </a:rPr>
              <a:t> </a:t>
            </a:r>
            <a:r>
              <a:rPr lang="en-GB" sz="2800" err="1">
                <a:solidFill>
                  <a:srgbClr val="000000"/>
                </a:solidFill>
                <a:latin typeface="Arial"/>
                <a:cs typeface="Arial"/>
              </a:rPr>
              <a:t>niveles</a:t>
            </a:r>
            <a:r>
              <a:rPr lang="en-GB" sz="2800">
                <a:solidFill>
                  <a:srgbClr val="000000"/>
                </a:solidFill>
                <a:latin typeface="Arial"/>
                <a:cs typeface="Arial"/>
              </a:rPr>
              <a:t> de la </a:t>
            </a:r>
            <a:r>
              <a:rPr lang="en-GB" sz="2800" err="1">
                <a:solidFill>
                  <a:srgbClr val="000000"/>
                </a:solidFill>
                <a:latin typeface="Arial"/>
                <a:cs typeface="Arial"/>
              </a:rPr>
              <a:t>sociedad</a:t>
            </a:r>
            <a:r>
              <a:rPr lang="en-GB" sz="2800">
                <a:solidFill>
                  <a:srgbClr val="000000"/>
                </a:solidFill>
                <a:latin typeface="Arial"/>
                <a:cs typeface="Arial"/>
              </a:rPr>
              <a:t>, tales </a:t>
            </a:r>
            <a:r>
              <a:rPr lang="en-GB" sz="2800" err="1">
                <a:solidFill>
                  <a:srgbClr val="000000"/>
                </a:solidFill>
                <a:latin typeface="Arial"/>
                <a:cs typeface="Arial"/>
              </a:rPr>
              <a:t>como</a:t>
            </a:r>
            <a:r>
              <a:rPr lang="en-GB" sz="2800">
                <a:solidFill>
                  <a:srgbClr val="000000"/>
                </a:solidFill>
                <a:latin typeface="Arial"/>
                <a:cs typeface="Arial"/>
              </a:rPr>
              <a:t> </a:t>
            </a:r>
            <a:r>
              <a:rPr lang="en-GB" sz="2800" err="1">
                <a:solidFill>
                  <a:srgbClr val="000000"/>
                </a:solidFill>
                <a:latin typeface="Arial"/>
                <a:cs typeface="Arial"/>
              </a:rPr>
              <a:t>organismos</a:t>
            </a:r>
            <a:r>
              <a:rPr lang="en-GB" sz="2800">
                <a:solidFill>
                  <a:srgbClr val="000000"/>
                </a:solidFill>
                <a:latin typeface="Arial"/>
                <a:cs typeface="Arial"/>
              </a:rPr>
              <a:t> </a:t>
            </a:r>
            <a:r>
              <a:rPr lang="en-GB" sz="2800" err="1">
                <a:solidFill>
                  <a:srgbClr val="000000"/>
                </a:solidFill>
                <a:latin typeface="Arial"/>
                <a:cs typeface="Arial"/>
              </a:rPr>
              <a:t>gubernamentales</a:t>
            </a:r>
            <a:r>
              <a:rPr lang="en-GB" sz="2800">
                <a:solidFill>
                  <a:srgbClr val="000000"/>
                </a:solidFill>
                <a:latin typeface="Arial"/>
                <a:cs typeface="Arial"/>
              </a:rPr>
              <a:t>, ONGs, </a:t>
            </a:r>
            <a:r>
              <a:rPr lang="en-GB" sz="2800" err="1">
                <a:solidFill>
                  <a:srgbClr val="000000"/>
                </a:solidFill>
                <a:latin typeface="Arial"/>
                <a:cs typeface="Arial"/>
              </a:rPr>
              <a:t>proveedores</a:t>
            </a:r>
            <a:r>
              <a:rPr lang="en-GB" sz="2800">
                <a:solidFill>
                  <a:srgbClr val="000000"/>
                </a:solidFill>
                <a:latin typeface="Arial"/>
                <a:cs typeface="Arial"/>
              </a:rPr>
              <a:t> de </a:t>
            </a:r>
            <a:r>
              <a:rPr lang="en-GB" sz="2800" err="1">
                <a:solidFill>
                  <a:srgbClr val="000000"/>
                </a:solidFill>
                <a:latin typeface="Arial"/>
                <a:cs typeface="Arial"/>
              </a:rPr>
              <a:t>servicios</a:t>
            </a:r>
            <a:r>
              <a:rPr lang="en-GB" sz="2800">
                <a:solidFill>
                  <a:srgbClr val="000000"/>
                </a:solidFill>
                <a:latin typeface="Arial"/>
                <a:cs typeface="Arial"/>
              </a:rPr>
              <a:t>, </a:t>
            </a:r>
            <a:r>
              <a:rPr lang="en-GB" sz="2800" err="1">
                <a:solidFill>
                  <a:srgbClr val="000000"/>
                </a:solidFill>
                <a:latin typeface="Arial"/>
                <a:cs typeface="Arial"/>
              </a:rPr>
              <a:t>sindicatos</a:t>
            </a:r>
            <a:r>
              <a:rPr lang="en-GB" sz="2800">
                <a:solidFill>
                  <a:srgbClr val="000000"/>
                </a:solidFill>
                <a:latin typeface="Arial"/>
                <a:cs typeface="Arial"/>
              </a:rPr>
              <a:t> o </a:t>
            </a:r>
            <a:r>
              <a:rPr lang="en-GB" sz="2800" err="1">
                <a:solidFill>
                  <a:srgbClr val="000000"/>
                </a:solidFill>
                <a:latin typeface="Arial"/>
                <a:cs typeface="Arial"/>
              </a:rPr>
              <a:t>asociaciones</a:t>
            </a:r>
            <a:r>
              <a:rPr lang="en-GB" sz="2800">
                <a:solidFill>
                  <a:srgbClr val="000000"/>
                </a:solidFill>
                <a:latin typeface="Arial"/>
                <a:cs typeface="Arial"/>
              </a:rPr>
              <a:t> de personal, y </a:t>
            </a:r>
            <a:r>
              <a:rPr lang="en-GB" sz="2800" err="1">
                <a:solidFill>
                  <a:srgbClr val="000000"/>
                </a:solidFill>
                <a:latin typeface="Arial"/>
                <a:cs typeface="Arial"/>
              </a:rPr>
              <a:t>estudiantes</a:t>
            </a:r>
            <a:r>
              <a:rPr lang="en-GB" sz="2800">
                <a:solidFill>
                  <a:srgbClr val="000000"/>
                </a:solidFill>
                <a:latin typeface="Arial"/>
                <a:cs typeface="Arial"/>
              </a:rPr>
              <a:t>. Las </a:t>
            </a:r>
            <a:r>
              <a:rPr lang="en-GB" sz="2800" err="1">
                <a:solidFill>
                  <a:srgbClr val="000000"/>
                </a:solidFill>
                <a:latin typeface="Arial"/>
                <a:cs typeface="Arial"/>
              </a:rPr>
              <a:t>asociaciones</a:t>
            </a:r>
            <a:r>
              <a:rPr lang="en-GB" sz="2800">
                <a:solidFill>
                  <a:srgbClr val="000000"/>
                </a:solidFill>
                <a:latin typeface="Arial"/>
                <a:cs typeface="Arial"/>
              </a:rPr>
              <a:t> </a:t>
            </a:r>
            <a:r>
              <a:rPr lang="en-GB" sz="2800" err="1">
                <a:solidFill>
                  <a:srgbClr val="000000"/>
                </a:solidFill>
                <a:latin typeface="Arial"/>
                <a:cs typeface="Arial"/>
              </a:rPr>
              <a:t>externas</a:t>
            </a:r>
            <a:r>
              <a:rPr lang="en-GB" sz="2800">
                <a:solidFill>
                  <a:srgbClr val="000000"/>
                </a:solidFill>
                <a:latin typeface="Arial"/>
                <a:cs typeface="Arial"/>
              </a:rPr>
              <a:t> </a:t>
            </a:r>
            <a:r>
              <a:rPr lang="en-GB" sz="2800" err="1">
                <a:solidFill>
                  <a:srgbClr val="000000"/>
                </a:solidFill>
                <a:latin typeface="Arial"/>
                <a:cs typeface="Arial"/>
              </a:rPr>
              <a:t>complementan</a:t>
            </a:r>
            <a:r>
              <a:rPr lang="en-GB" sz="2800">
                <a:solidFill>
                  <a:srgbClr val="000000"/>
                </a:solidFill>
                <a:latin typeface="Arial"/>
                <a:cs typeface="Arial"/>
              </a:rPr>
              <a:t> las </a:t>
            </a:r>
            <a:r>
              <a:rPr lang="en-GB" sz="2800" err="1">
                <a:solidFill>
                  <a:srgbClr val="000000"/>
                </a:solidFill>
                <a:latin typeface="Arial"/>
                <a:cs typeface="Arial"/>
              </a:rPr>
              <a:t>capacidades</a:t>
            </a:r>
            <a:r>
              <a:rPr lang="en-GB" sz="2800">
                <a:solidFill>
                  <a:srgbClr val="000000"/>
                </a:solidFill>
                <a:latin typeface="Arial"/>
                <a:cs typeface="Arial"/>
              </a:rPr>
              <a:t>, </a:t>
            </a:r>
            <a:r>
              <a:rPr lang="en-GB" sz="2800" err="1">
                <a:solidFill>
                  <a:srgbClr val="000000"/>
                </a:solidFill>
                <a:latin typeface="Arial"/>
                <a:cs typeface="Arial"/>
              </a:rPr>
              <a:t>competencias</a:t>
            </a:r>
            <a:r>
              <a:rPr lang="en-GB" sz="2800">
                <a:solidFill>
                  <a:srgbClr val="000000"/>
                </a:solidFill>
                <a:latin typeface="Arial"/>
                <a:cs typeface="Arial"/>
              </a:rPr>
              <a:t> y </a:t>
            </a:r>
            <a:r>
              <a:rPr lang="en-GB" sz="2800" err="1">
                <a:solidFill>
                  <a:srgbClr val="000000"/>
                </a:solidFill>
                <a:latin typeface="Arial"/>
                <a:cs typeface="Arial"/>
              </a:rPr>
              <a:t>conocimientos</a:t>
            </a:r>
            <a:r>
              <a:rPr lang="en-GB" sz="2800">
                <a:solidFill>
                  <a:srgbClr val="000000"/>
                </a:solidFill>
                <a:latin typeface="Arial"/>
                <a:cs typeface="Arial"/>
              </a:rPr>
              <a:t> </a:t>
            </a:r>
            <a:r>
              <a:rPr lang="en-GB" sz="2800" err="1">
                <a:solidFill>
                  <a:srgbClr val="000000"/>
                </a:solidFill>
                <a:latin typeface="Arial"/>
                <a:cs typeface="Arial"/>
              </a:rPr>
              <a:t>disponibles</a:t>
            </a:r>
            <a:r>
              <a:rPr lang="en-GB" sz="2800">
                <a:solidFill>
                  <a:srgbClr val="000000"/>
                </a:solidFill>
                <a:latin typeface="Arial"/>
                <a:cs typeface="Arial"/>
              </a:rPr>
              <a:t> </a:t>
            </a:r>
            <a:r>
              <a:rPr lang="en-GB" sz="2800" err="1">
                <a:solidFill>
                  <a:srgbClr val="000000"/>
                </a:solidFill>
                <a:latin typeface="Arial"/>
                <a:cs typeface="Arial"/>
              </a:rPr>
              <a:t>en</a:t>
            </a:r>
            <a:r>
              <a:rPr lang="en-GB" sz="2800">
                <a:solidFill>
                  <a:srgbClr val="000000"/>
                </a:solidFill>
                <a:latin typeface="Arial"/>
                <a:cs typeface="Arial"/>
              </a:rPr>
              <a:t> la </a:t>
            </a:r>
            <a:r>
              <a:rPr lang="en-GB" sz="2800" err="1">
                <a:solidFill>
                  <a:srgbClr val="000000"/>
                </a:solidFill>
                <a:latin typeface="Arial"/>
                <a:cs typeface="Arial"/>
              </a:rPr>
              <a:t>institución</a:t>
            </a:r>
            <a:r>
              <a:rPr lang="en-GB" sz="2800">
                <a:solidFill>
                  <a:srgbClr val="000000"/>
                </a:solidFill>
                <a:latin typeface="Arial"/>
                <a:cs typeface="Arial"/>
              </a:rPr>
              <a:t>.</a:t>
            </a:r>
            <a:endParaRPr lang="en-US" sz="2800">
              <a:solidFill>
                <a:srgbClr val="000000"/>
              </a:solidFill>
              <a:latin typeface="Arial"/>
              <a:cs typeface="Arial"/>
            </a:endParaRP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a:lnSpc>
                <a:spcPct val="130000"/>
              </a:lnSpc>
            </a:pPr>
            <a:r>
              <a:rPr lang="en-US" sz="2800" b="0" i="0">
                <a:solidFill>
                  <a:srgbClr val="0E2234"/>
                </a:solidFill>
                <a:effectLst/>
                <a:latin typeface="Arial"/>
                <a:cs typeface="Arial"/>
              </a:rPr>
              <a:t>Las </a:t>
            </a:r>
            <a:r>
              <a:rPr lang="en-US" sz="2800" i="0" err="1">
                <a:solidFill>
                  <a:srgbClr val="0E2234"/>
                </a:solidFill>
                <a:effectLst/>
                <a:latin typeface="Arial"/>
                <a:cs typeface="Arial"/>
              </a:rPr>
              <a:t>políticas</a:t>
            </a:r>
            <a:r>
              <a:rPr lang="en-US" sz="2800" i="0">
                <a:solidFill>
                  <a:srgbClr val="0E2234"/>
                </a:solidFill>
                <a:effectLst/>
                <a:latin typeface="Arial"/>
                <a:cs typeface="Arial"/>
              </a:rPr>
              <a:t> </a:t>
            </a:r>
            <a:r>
              <a:rPr lang="en-US" sz="2800" err="1">
                <a:solidFill>
                  <a:srgbClr val="0E2234"/>
                </a:solidFill>
                <a:latin typeface="Arial"/>
                <a:cs typeface="Arial"/>
              </a:rPr>
              <a:t>institucionales</a:t>
            </a:r>
            <a:r>
              <a:rPr lang="en-US" sz="2800">
                <a:solidFill>
                  <a:srgbClr val="0E2234"/>
                </a:solidFill>
                <a:latin typeface="Arial"/>
                <a:cs typeface="Arial"/>
              </a:rPr>
              <a:t> son </a:t>
            </a:r>
            <a:r>
              <a:rPr lang="en-US" sz="2800" b="0" i="0">
                <a:solidFill>
                  <a:srgbClr val="0E2234"/>
                </a:solidFill>
                <a:effectLst/>
                <a:latin typeface="Arial"/>
                <a:cs typeface="Arial"/>
              </a:rPr>
              <a:t>un conjunto </a:t>
            </a:r>
            <a:r>
              <a:rPr lang="en-US" sz="2800" b="0" i="0" err="1">
                <a:solidFill>
                  <a:srgbClr val="0E2234"/>
                </a:solidFill>
                <a:effectLst/>
                <a:latin typeface="Arial"/>
                <a:cs typeface="Arial"/>
              </a:rPr>
              <a:t>coherente</a:t>
            </a:r>
            <a:r>
              <a:rPr lang="en-US" sz="2800" b="0" i="0">
                <a:solidFill>
                  <a:srgbClr val="0E2234"/>
                </a:solidFill>
                <a:effectLst/>
                <a:latin typeface="Arial"/>
                <a:cs typeface="Arial"/>
              </a:rPr>
              <a:t> de </a:t>
            </a:r>
            <a:r>
              <a:rPr lang="en-US" sz="2800" b="0" i="0" err="1">
                <a:solidFill>
                  <a:srgbClr val="0E2234"/>
                </a:solidFill>
                <a:effectLst/>
                <a:latin typeface="Arial"/>
                <a:cs typeface="Arial"/>
              </a:rPr>
              <a:t>medidas</a:t>
            </a:r>
            <a:r>
              <a:rPr lang="en-US" sz="2800" b="0" i="0">
                <a:solidFill>
                  <a:srgbClr val="0E2234"/>
                </a:solidFill>
                <a:effectLst/>
                <a:latin typeface="Arial"/>
                <a:cs typeface="Arial"/>
              </a:rPr>
              <a:t> con </a:t>
            </a:r>
            <a:r>
              <a:rPr lang="en-US" sz="2800" b="0" i="0" err="1">
                <a:solidFill>
                  <a:srgbClr val="0E2234"/>
                </a:solidFill>
                <a:effectLst/>
                <a:latin typeface="Arial"/>
                <a:cs typeface="Arial"/>
              </a:rPr>
              <a:t>una</a:t>
            </a:r>
            <a:r>
              <a:rPr lang="en-US" sz="2800" b="0" i="0">
                <a:solidFill>
                  <a:srgbClr val="0E2234"/>
                </a:solidFill>
                <a:effectLst/>
                <a:latin typeface="Arial"/>
                <a:cs typeface="Arial"/>
              </a:rPr>
              <a:t> </a:t>
            </a:r>
            <a:r>
              <a:rPr lang="en-US" sz="2800" b="0" i="0" err="1">
                <a:solidFill>
                  <a:srgbClr val="0E2234"/>
                </a:solidFill>
                <a:effectLst/>
                <a:latin typeface="Arial"/>
                <a:cs typeface="Arial"/>
              </a:rPr>
              <a:t>visión</a:t>
            </a:r>
            <a:r>
              <a:rPr lang="en-US" sz="2800" b="0" i="0">
                <a:solidFill>
                  <a:srgbClr val="0E2234"/>
                </a:solidFill>
                <a:effectLst/>
                <a:latin typeface="Arial"/>
                <a:cs typeface="Arial"/>
              </a:rPr>
              <a:t> </a:t>
            </a:r>
            <a:r>
              <a:rPr lang="en-US" sz="2800" b="0" i="0" err="1">
                <a:solidFill>
                  <a:srgbClr val="0E2234"/>
                </a:solidFill>
                <a:effectLst/>
                <a:latin typeface="Arial"/>
                <a:cs typeface="Arial"/>
              </a:rPr>
              <a:t>clara</a:t>
            </a:r>
            <a:r>
              <a:rPr lang="en-US" sz="2800" b="0" i="0">
                <a:solidFill>
                  <a:srgbClr val="0E2234"/>
                </a:solidFill>
                <a:effectLst/>
                <a:latin typeface="Arial"/>
                <a:cs typeface="Arial"/>
              </a:rPr>
              <a:t> y </a:t>
            </a:r>
            <a:r>
              <a:rPr lang="en-US" sz="2800" b="0" i="0" err="1">
                <a:solidFill>
                  <a:srgbClr val="0E2234"/>
                </a:solidFill>
                <a:effectLst/>
                <a:latin typeface="Arial"/>
                <a:cs typeface="Arial"/>
              </a:rPr>
              <a:t>una</a:t>
            </a:r>
            <a:r>
              <a:rPr lang="en-US" sz="2800" b="0" i="0">
                <a:solidFill>
                  <a:srgbClr val="0E2234"/>
                </a:solidFill>
                <a:effectLst/>
                <a:latin typeface="Arial"/>
                <a:cs typeface="Arial"/>
              </a:rPr>
              <a:t> </a:t>
            </a:r>
            <a:r>
              <a:rPr lang="en-US" sz="2800" b="0" i="0" err="1">
                <a:solidFill>
                  <a:srgbClr val="0E2234"/>
                </a:solidFill>
                <a:effectLst/>
                <a:latin typeface="Arial"/>
                <a:cs typeface="Arial"/>
              </a:rPr>
              <a:t>estrategia</a:t>
            </a:r>
            <a:r>
              <a:rPr lang="en-US" sz="2800" b="0" i="0">
                <a:solidFill>
                  <a:srgbClr val="0E2234"/>
                </a:solidFill>
                <a:effectLst/>
                <a:latin typeface="Arial"/>
                <a:cs typeface="Arial"/>
              </a:rPr>
              <a:t> global que </a:t>
            </a:r>
            <a:r>
              <a:rPr lang="en-US" sz="2800" b="0" i="0" err="1">
                <a:solidFill>
                  <a:srgbClr val="0E2234"/>
                </a:solidFill>
                <a:effectLst/>
                <a:latin typeface="Arial"/>
                <a:cs typeface="Arial"/>
              </a:rPr>
              <a:t>responden</a:t>
            </a:r>
            <a:r>
              <a:rPr lang="en-US" sz="2800" b="0" i="0">
                <a:solidFill>
                  <a:srgbClr val="0E2234"/>
                </a:solidFill>
                <a:effectLst/>
                <a:latin typeface="Arial"/>
                <a:cs typeface="Arial"/>
              </a:rPr>
              <a:t> a </a:t>
            </a:r>
            <a:r>
              <a:rPr lang="en-US" sz="2800" b="0" i="0" err="1">
                <a:solidFill>
                  <a:srgbClr val="0E2234"/>
                </a:solidFill>
                <a:effectLst/>
                <a:latin typeface="Arial"/>
                <a:cs typeface="Arial"/>
              </a:rPr>
              <a:t>los</a:t>
            </a:r>
            <a:r>
              <a:rPr lang="en-US" sz="2800" b="0" i="0">
                <a:solidFill>
                  <a:srgbClr val="0E2234"/>
                </a:solidFill>
                <a:effectLst/>
                <a:latin typeface="Arial"/>
                <a:cs typeface="Arial"/>
              </a:rPr>
              <a:t> </a:t>
            </a:r>
            <a:r>
              <a:rPr lang="en-US" sz="2800" b="0" i="0" err="1">
                <a:solidFill>
                  <a:srgbClr val="0E2234"/>
                </a:solidFill>
                <a:effectLst/>
                <a:latin typeface="Arial"/>
                <a:cs typeface="Arial"/>
              </a:rPr>
              <a:t>problemas</a:t>
            </a:r>
            <a:r>
              <a:rPr lang="en-US" sz="2800" b="0" i="0">
                <a:solidFill>
                  <a:srgbClr val="0E2234"/>
                </a:solidFill>
                <a:effectLst/>
                <a:latin typeface="Arial"/>
                <a:cs typeface="Arial"/>
              </a:rPr>
              <a:t> de la </a:t>
            </a:r>
            <a:r>
              <a:rPr lang="en-US" sz="2800" b="0" i="0" err="1">
                <a:solidFill>
                  <a:srgbClr val="0E2234"/>
                </a:solidFill>
                <a:effectLst/>
                <a:latin typeface="Arial"/>
                <a:cs typeface="Arial"/>
              </a:rPr>
              <a:t>violencia</a:t>
            </a:r>
            <a:r>
              <a:rPr lang="en-US" sz="2800" b="0" i="0">
                <a:solidFill>
                  <a:srgbClr val="0E2234"/>
                </a:solidFill>
                <a:effectLst/>
                <a:latin typeface="Arial"/>
                <a:cs typeface="Arial"/>
              </a:rPr>
              <a:t> de </a:t>
            </a:r>
            <a:r>
              <a:rPr lang="en-US" sz="2800" b="0" i="0" err="1">
                <a:solidFill>
                  <a:srgbClr val="0E2234"/>
                </a:solidFill>
                <a:effectLst/>
                <a:latin typeface="Arial"/>
                <a:cs typeface="Arial"/>
              </a:rPr>
              <a:t>género</a:t>
            </a:r>
            <a:r>
              <a:rPr lang="en-US" sz="2800" b="0" i="0">
                <a:solidFill>
                  <a:srgbClr val="0E2234"/>
                </a:solidFill>
                <a:effectLst/>
                <a:latin typeface="Arial"/>
                <a:cs typeface="Arial"/>
              </a:rPr>
              <a:t> de forma integral y </a:t>
            </a:r>
            <a:r>
              <a:rPr lang="en-US" sz="2800" b="0" i="0" err="1">
                <a:solidFill>
                  <a:srgbClr val="0E2234"/>
                </a:solidFill>
                <a:effectLst/>
                <a:latin typeface="Arial"/>
                <a:cs typeface="Arial"/>
              </a:rPr>
              <a:t>estructural</a:t>
            </a:r>
            <a:r>
              <a:rPr lang="en-US" sz="2800" b="0" i="0">
                <a:solidFill>
                  <a:srgbClr val="0E2234"/>
                </a:solidFill>
                <a:effectLst/>
                <a:latin typeface="Arial"/>
                <a:cs typeface="Arial"/>
              </a:rPr>
              <a:t>. </a:t>
            </a:r>
            <a:r>
              <a:rPr lang="en-US" sz="2800">
                <a:solidFill>
                  <a:srgbClr val="0E2234"/>
                </a:solidFill>
                <a:latin typeface="Arial"/>
                <a:cs typeface="Arial"/>
              </a:rPr>
              <a:t>Las </a:t>
            </a:r>
            <a:r>
              <a:rPr lang="en-US" sz="2800" err="1">
                <a:solidFill>
                  <a:srgbClr val="0E2234"/>
                </a:solidFill>
                <a:latin typeface="Arial"/>
                <a:cs typeface="Arial"/>
              </a:rPr>
              <a:t>políticas</a:t>
            </a:r>
            <a:r>
              <a:rPr lang="en-US" sz="2800">
                <a:solidFill>
                  <a:srgbClr val="0E2234"/>
                </a:solidFill>
                <a:latin typeface="Arial"/>
                <a:cs typeface="Arial"/>
              </a:rPr>
              <a:t> </a:t>
            </a:r>
            <a:r>
              <a:rPr lang="en-US" sz="2800" err="1">
                <a:solidFill>
                  <a:srgbClr val="0E2234"/>
                </a:solidFill>
                <a:latin typeface="Arial"/>
                <a:cs typeface="Arial"/>
              </a:rPr>
              <a:t>institucionales</a:t>
            </a:r>
            <a:r>
              <a:rPr lang="en-US" sz="2800">
                <a:solidFill>
                  <a:srgbClr val="0E2234"/>
                </a:solidFill>
                <a:latin typeface="Arial"/>
                <a:cs typeface="Arial"/>
              </a:rPr>
              <a:t> toman la forma</a:t>
            </a:r>
            <a:r>
              <a:rPr lang="en-US" sz="2800" b="0" i="0">
                <a:solidFill>
                  <a:srgbClr val="0E2234"/>
                </a:solidFill>
                <a:effectLst/>
                <a:latin typeface="Arial"/>
                <a:cs typeface="Arial"/>
              </a:rPr>
              <a:t> </a:t>
            </a:r>
            <a:r>
              <a:rPr lang="en-US" sz="2800">
                <a:solidFill>
                  <a:srgbClr val="0E2234"/>
                </a:solidFill>
                <a:latin typeface="Arial"/>
                <a:cs typeface="Arial"/>
              </a:rPr>
              <a:t>de </a:t>
            </a:r>
            <a:r>
              <a:rPr lang="en-US" sz="2800" b="1" i="0" err="1">
                <a:solidFill>
                  <a:srgbClr val="0E2234"/>
                </a:solidFill>
                <a:effectLst/>
                <a:latin typeface="Arial"/>
                <a:cs typeface="Arial"/>
              </a:rPr>
              <a:t>documentos</a:t>
            </a:r>
            <a:r>
              <a:rPr lang="en-US" sz="2800" b="1" i="0">
                <a:solidFill>
                  <a:srgbClr val="0E2234"/>
                </a:solidFill>
                <a:effectLst/>
                <a:latin typeface="Arial"/>
                <a:cs typeface="Arial"/>
              </a:rPr>
              <a:t> </a:t>
            </a:r>
            <a:r>
              <a:rPr lang="en-US" sz="2800" b="1" err="1">
                <a:solidFill>
                  <a:srgbClr val="0E2234"/>
                </a:solidFill>
                <a:latin typeface="Arial"/>
                <a:cs typeface="Arial"/>
              </a:rPr>
              <a:t>internos</a:t>
            </a:r>
            <a:r>
              <a:rPr lang="en-US" sz="2800" b="1">
                <a:solidFill>
                  <a:srgbClr val="0E2234"/>
                </a:solidFill>
                <a:latin typeface="Arial"/>
                <a:cs typeface="Arial"/>
              </a:rPr>
              <a:t> </a:t>
            </a:r>
            <a:r>
              <a:rPr lang="en-US" sz="2800">
                <a:solidFill>
                  <a:srgbClr val="0E2234"/>
                </a:solidFill>
                <a:latin typeface="Arial"/>
                <a:cs typeface="Arial"/>
              </a:rPr>
              <a:t>que</a:t>
            </a:r>
            <a:r>
              <a:rPr lang="en-US" sz="2800" b="0" i="0">
                <a:solidFill>
                  <a:srgbClr val="0E2234"/>
                </a:solidFill>
                <a:effectLst/>
                <a:latin typeface="Arial"/>
                <a:cs typeface="Arial"/>
              </a:rPr>
              <a:t> </a:t>
            </a:r>
            <a:r>
              <a:rPr lang="en-US" sz="2800" b="0" i="0" err="1">
                <a:solidFill>
                  <a:srgbClr val="0E2234"/>
                </a:solidFill>
                <a:effectLst/>
                <a:latin typeface="Arial"/>
                <a:cs typeface="Arial"/>
              </a:rPr>
              <a:t>formalizan</a:t>
            </a:r>
            <a:r>
              <a:rPr lang="en-US" sz="2800" b="0" i="0">
                <a:solidFill>
                  <a:srgbClr val="0E2234"/>
                </a:solidFill>
                <a:effectLst/>
                <a:latin typeface="Arial"/>
                <a:cs typeface="Arial"/>
              </a:rPr>
              <a:t> </a:t>
            </a:r>
            <a:r>
              <a:rPr lang="en-US" sz="2800" b="0" i="0" err="1">
                <a:solidFill>
                  <a:srgbClr val="0E2234"/>
                </a:solidFill>
                <a:effectLst/>
                <a:latin typeface="Arial"/>
                <a:cs typeface="Arial"/>
              </a:rPr>
              <a:t>explícita</a:t>
            </a:r>
            <a:r>
              <a:rPr lang="en-US" sz="2800" b="0" i="0">
                <a:solidFill>
                  <a:srgbClr val="0E2234"/>
                </a:solidFill>
                <a:effectLst/>
                <a:latin typeface="Arial"/>
                <a:cs typeface="Arial"/>
              </a:rPr>
              <a:t> y </a:t>
            </a:r>
            <a:r>
              <a:rPr lang="en-US" sz="2800" b="0" i="0" err="1">
                <a:solidFill>
                  <a:srgbClr val="0E2234"/>
                </a:solidFill>
                <a:effectLst/>
                <a:latin typeface="Arial"/>
                <a:cs typeface="Arial"/>
              </a:rPr>
              <a:t>específicamente</a:t>
            </a:r>
            <a:r>
              <a:rPr lang="en-US" sz="2800" b="0" i="0">
                <a:solidFill>
                  <a:srgbClr val="0E2234"/>
                </a:solidFill>
                <a:effectLst/>
                <a:latin typeface="Arial"/>
                <a:cs typeface="Arial"/>
              </a:rPr>
              <a:t> </a:t>
            </a:r>
            <a:r>
              <a:rPr lang="en-US" sz="2800" b="0" i="0" err="1">
                <a:solidFill>
                  <a:srgbClr val="0E2234"/>
                </a:solidFill>
                <a:effectLst/>
                <a:latin typeface="Arial"/>
                <a:cs typeface="Arial"/>
              </a:rPr>
              <a:t>el</a:t>
            </a:r>
            <a:r>
              <a:rPr lang="en-US" sz="2800" b="0" i="0">
                <a:solidFill>
                  <a:srgbClr val="0E2234"/>
                </a:solidFill>
                <a:effectLst/>
                <a:latin typeface="Arial"/>
                <a:cs typeface="Arial"/>
              </a:rPr>
              <a:t> </a:t>
            </a:r>
            <a:r>
              <a:rPr lang="en-US" sz="2800" b="0" i="0" err="1">
                <a:solidFill>
                  <a:srgbClr val="0E2234"/>
                </a:solidFill>
                <a:effectLst/>
                <a:latin typeface="Arial"/>
                <a:cs typeface="Arial"/>
              </a:rPr>
              <a:t>compromiso</a:t>
            </a:r>
            <a:r>
              <a:rPr lang="en-US" sz="2800" b="0" i="0">
                <a:solidFill>
                  <a:srgbClr val="0E2234"/>
                </a:solidFill>
                <a:effectLst/>
                <a:latin typeface="Arial"/>
                <a:cs typeface="Arial"/>
              </a:rPr>
              <a:t> de la </a:t>
            </a:r>
            <a:r>
              <a:rPr lang="en-US" sz="2800" b="0" i="0" err="1">
                <a:solidFill>
                  <a:srgbClr val="0E2234"/>
                </a:solidFill>
                <a:effectLst/>
                <a:latin typeface="Arial"/>
                <a:cs typeface="Arial"/>
              </a:rPr>
              <a:t>organización</a:t>
            </a:r>
            <a:r>
              <a:rPr lang="en-US" sz="2800" b="0" i="0">
                <a:solidFill>
                  <a:srgbClr val="0E2234"/>
                </a:solidFill>
                <a:effectLst/>
                <a:latin typeface="Arial"/>
                <a:cs typeface="Arial"/>
              </a:rPr>
              <a:t> de </a:t>
            </a:r>
            <a:r>
              <a:rPr lang="en-US" sz="2800" b="0" i="0" err="1">
                <a:solidFill>
                  <a:srgbClr val="0E2234"/>
                </a:solidFill>
                <a:effectLst/>
                <a:latin typeface="Arial"/>
                <a:cs typeface="Arial"/>
              </a:rPr>
              <a:t>luchar</a:t>
            </a:r>
            <a:r>
              <a:rPr lang="en-US" sz="2800" b="0" i="0">
                <a:solidFill>
                  <a:srgbClr val="0E2234"/>
                </a:solidFill>
                <a:effectLst/>
                <a:latin typeface="Arial"/>
                <a:cs typeface="Arial"/>
              </a:rPr>
              <a:t> contra la </a:t>
            </a:r>
            <a:r>
              <a:rPr lang="en-US" sz="2800" b="0" i="0" err="1">
                <a:solidFill>
                  <a:srgbClr val="0E2234"/>
                </a:solidFill>
                <a:effectLst/>
                <a:latin typeface="Arial"/>
                <a:cs typeface="Arial"/>
              </a:rPr>
              <a:t>violencia</a:t>
            </a:r>
            <a:r>
              <a:rPr lang="en-US" sz="2800" b="0" i="0">
                <a:solidFill>
                  <a:srgbClr val="0E2234"/>
                </a:solidFill>
                <a:effectLst/>
                <a:latin typeface="Arial"/>
                <a:cs typeface="Arial"/>
              </a:rPr>
              <a:t> de </a:t>
            </a:r>
            <a:r>
              <a:rPr lang="en-US" sz="2800" b="0" i="0" err="1">
                <a:solidFill>
                  <a:srgbClr val="0E2234"/>
                </a:solidFill>
                <a:effectLst/>
                <a:latin typeface="Arial"/>
                <a:cs typeface="Arial"/>
              </a:rPr>
              <a:t>género</a:t>
            </a:r>
            <a:r>
              <a:rPr lang="en-US" sz="2800" b="0" i="0">
                <a:solidFill>
                  <a:srgbClr val="0E2234"/>
                </a:solidFill>
                <a:effectLst/>
                <a:latin typeface="Arial"/>
                <a:cs typeface="Arial"/>
              </a:rPr>
              <a:t>.</a:t>
            </a:r>
            <a:endParaRPr lang="en-US" sz="2800">
              <a:solidFill>
                <a:schemeClr val="tx1">
                  <a:alpha val="70000"/>
                </a:schemeClr>
              </a:solidFill>
              <a:latin typeface="Arial"/>
              <a:cs typeface="Arial"/>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21</a:t>
            </a:fld>
            <a:endParaRPr lang="en-US"/>
          </a:p>
        </p:txBody>
      </p:sp>
    </p:spTree>
    <p:extLst>
      <p:ext uri="{BB962C8B-B14F-4D97-AF65-F5344CB8AC3E}">
        <p14:creationId xmlns:p14="http://schemas.microsoft.com/office/powerpoint/2010/main" val="2433642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Enlace al conjunto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US" sz="1800" b="1" u="sng">
                <a:solidFill>
                  <a:srgbClr val="0563C1"/>
                </a:solidFill>
                <a:effectLst/>
                <a:latin typeface="Times New Roman" panose="02020603050405020304" pitchFamily="18" charset="0"/>
                <a:ea typeface="Arial" panose="020B0604020202020204" pitchFamily="34" charset="0"/>
                <a:cs typeface="Times New Roman" panose="02020603050405020304" pitchFamily="18" charset="0"/>
              </a:rPr>
              <a:t>www.unisafe-toolkit.eu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Ahora</a:t>
            </a:r>
            <a:r>
              <a:rPr lang="en-GB" sz="1800">
                <a:effectLst/>
                <a:latin typeface="Times New Roman" panose="02020603050405020304" pitchFamily="18" charset="0"/>
                <a:ea typeface="Arial" panose="020B0604020202020204" pitchFamily="34" charset="0"/>
                <a:cs typeface="Times New Roman" panose="02020603050405020304" pitchFamily="18" charset="0"/>
              </a:rPr>
              <a:t> me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gustaría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presentarles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brevemente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conjunto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fue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desarrollado</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enseñanza</a:t>
            </a:r>
            <a:r>
              <a:rPr lang="en-GB" sz="1800">
                <a:effectLst/>
                <a:latin typeface="Times New Roman" panose="02020603050405020304" pitchFamily="18" charset="0"/>
                <a:ea typeface="Arial" panose="020B0604020202020204" pitchFamily="34" charset="0"/>
                <a:cs typeface="Times New Roman" panose="02020603050405020304" pitchFamily="18" charset="0"/>
              </a:rPr>
              <a:t> superior y a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organizaciones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 hora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abordar</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siguiendo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modelo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7P.</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inicio</a:t>
            </a:r>
            <a:r>
              <a:rPr lang="en-GB" sz="1800">
                <a:effectLst/>
                <a:latin typeface="Times New Roman" panose="02020603050405020304" pitchFamily="18" charset="0"/>
                <a:ea typeface="Arial" panose="020B0604020202020204" pitchFamily="34" charset="0"/>
                <a:cs typeface="Times New Roman" panose="02020603050405020304" pitchFamily="18" charset="0"/>
              </a:rPr>
              <a:t> van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encontrar</a:t>
            </a:r>
            <a:r>
              <a:rPr lang="en-GB" sz="1800">
                <a:effectLst/>
                <a:latin typeface="Times New Roman" panose="02020603050405020304" pitchFamily="18" charset="0"/>
                <a:ea typeface="Arial" panose="020B0604020202020204" pitchFamily="34" charset="0"/>
                <a:cs typeface="Times New Roman" panose="02020603050405020304" pitchFamily="18" charset="0"/>
              </a:rPr>
              <a:t> 9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mosaicos</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principales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secciones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kit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Si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desplazan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abajo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encontraran</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vídeo</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guiarnos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toolkit.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Más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abajo</a:t>
            </a:r>
            <a:r>
              <a:rPr lang="en-GB" sz="1800">
                <a:effectLst/>
                <a:latin typeface="Times New Roman" panose="02020603050405020304" pitchFamily="18" charset="0"/>
                <a:ea typeface="Arial" panose="020B0604020202020204" pitchFamily="34" charset="0"/>
                <a:cs typeface="Times New Roman" panose="02020603050405020304" pitchFamily="18" charset="0"/>
              </a:rPr>
              <a:t> van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lista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contactos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emergencia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servicios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incluidos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asesoramiento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líneas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ordenados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países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compilados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Volvemos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arriba</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mosaicos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principales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El primero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remite</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Glosario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disponible,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ofrece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lista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exhaustiva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definiciones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lectores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comprender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significado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términos</a:t>
            </a:r>
            <a:r>
              <a:rPr lang="en-GB" sz="1800">
                <a:effectLst/>
                <a:latin typeface="Times New Roman" panose="02020603050405020304" pitchFamily="18" charset="0"/>
                <a:ea typeface="Arial" panose="020B0604020202020204" pitchFamily="34" charset="0"/>
                <a:cs typeface="Times New Roman" panose="02020603050405020304" pitchFamily="18" charset="0"/>
              </a:rPr>
              <a:t> clave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utilizados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 lo largo del toolkit. </a:t>
            </a: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El Segundo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mosaico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inicio</a:t>
            </a:r>
            <a:r>
              <a:rPr lang="en-GB" sz="1800">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refiere</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hechos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cifras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presentan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resultados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El Tercero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refiere</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jurídico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político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Europa,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acompañado</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mapa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interactivo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leyes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políticas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abordan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incluye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nacionales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así</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inventario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políticas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institucionales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inspirarse</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continuación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explicación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detallada</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teórico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detrás</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modelo</a:t>
            </a:r>
            <a:r>
              <a:rPr lang="en-GB" sz="1800">
                <a:effectLst/>
                <a:latin typeface="Times New Roman" panose="02020603050405020304" pitchFamily="18" charset="0"/>
                <a:ea typeface="Arial" panose="020B0604020202020204" pitchFamily="34" charset="0"/>
                <a:cs typeface="Times New Roman" panose="02020603050405020304" pitchFamily="18" charset="0"/>
              </a:rPr>
              <a:t> 7P</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implementación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7P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va</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ver</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7P hay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dedicada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proporciona</a:t>
            </a:r>
            <a:r>
              <a:rPr lang="en-GB" sz="1800">
                <a:effectLst/>
                <a:latin typeface="Times New Roman" panose="02020603050405020304" pitchFamily="18" charset="0"/>
                <a:ea typeface="Arial" panose="020B0604020202020204" pitchFamily="34" charset="0"/>
                <a:cs typeface="Times New Roman" panose="02020603050405020304" pitchFamily="18" charset="0"/>
              </a:rPr>
              <a:t> ideas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cómo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abordarlas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práctica</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Calibri" panose="020F0502020204030204" pitchFamily="34" charset="0"/>
                <a:cs typeface="Times New Roman" panose="02020603050405020304" pitchFamily="18" charset="0"/>
              </a:rPr>
              <a:t>En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el</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mosaico</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 las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practicas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inspiradoras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van a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encontrar</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varias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prácticas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para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cada</a:t>
            </a:r>
            <a:r>
              <a:rPr lang="en-GB" sz="1800">
                <a:effectLst/>
                <a:latin typeface="Times New Roman" panose="02020603050405020304" pitchFamily="18" charset="0"/>
                <a:ea typeface="Calibri" panose="020F0502020204030204" pitchFamily="34" charset="0"/>
                <a:cs typeface="Times New Roman" panose="02020603050405020304" pitchFamily="18" charset="0"/>
              </a:rPr>
              <a:t> P.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Algunas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ellas</a:t>
            </a:r>
            <a:r>
              <a:rPr lang="en-GB" sz="1800">
                <a:effectLst/>
                <a:latin typeface="Times New Roman" panose="02020603050405020304" pitchFamily="18" charset="0"/>
                <a:ea typeface="Calibri" panose="020F0502020204030204" pitchFamily="34" charset="0"/>
                <a:cs typeface="Times New Roman" panose="02020603050405020304" pitchFamily="18" charset="0"/>
              </a:rPr>
              <a:t> las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vamos</a:t>
            </a:r>
            <a:r>
              <a:rPr lang="en-GB" sz="1800">
                <a:effectLst/>
                <a:latin typeface="Times New Roman" panose="02020603050405020304" pitchFamily="18" charset="0"/>
                <a:ea typeface="Calibri" panose="020F0502020204030204" pitchFamily="34" charset="0"/>
                <a:cs typeface="Times New Roman" panose="02020603050405020304" pitchFamily="18" charset="0"/>
              </a:rPr>
              <a:t> a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presentar</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durante</a:t>
            </a:r>
            <a:r>
              <a:rPr lang="en-GB" sz="1800">
                <a:effectLst/>
                <a:latin typeface="Times New Roman" panose="02020603050405020304" pitchFamily="18" charset="0"/>
                <a:ea typeface="Calibri" panose="020F0502020204030204" pitchFamily="34" charset="0"/>
                <a:cs typeface="Times New Roman" panose="02020603050405020304" pitchFamily="18" charset="0"/>
              </a:rPr>
              <a:t> la Segunda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parte</a:t>
            </a:r>
            <a:r>
              <a:rPr lang="en-GB" sz="1800">
                <a:effectLst/>
                <a:latin typeface="Times New Roman" panose="02020603050405020304" pitchFamily="18" charset="0"/>
                <a:ea typeface="Calibri" panose="020F0502020204030204" pitchFamily="34" charset="0"/>
                <a:cs typeface="Times New Roman" panose="02020603050405020304" pitchFamily="18" charset="0"/>
              </a:rPr>
              <a:t> de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este</a:t>
            </a: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r>
              <a:rPr lang="en-GB" sz="1800" err="1">
                <a:effectLst/>
                <a:latin typeface="Times New Roman" panose="02020603050405020304" pitchFamily="18" charset="0"/>
                <a:ea typeface="Calibri" panose="020F0502020204030204" pitchFamily="34" charset="0"/>
                <a:cs typeface="Times New Roman" panose="02020603050405020304" pitchFamily="18" charset="0"/>
              </a:rPr>
              <a:t>seminario</a:t>
            </a:r>
            <a:r>
              <a:rPr lang="en-GB" sz="1800">
                <a:effectLst/>
                <a:latin typeface="Times New Roman" panose="02020603050405020304" pitchFamily="18" charset="0"/>
                <a:ea typeface="Calibri" panose="020F050202020403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Recursos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materiales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capacitación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contiene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guias</a:t>
            </a:r>
            <a:r>
              <a:rPr lang="en-GB" sz="1800">
                <a:effectLst/>
                <a:latin typeface="Times New Roman" panose="02020603050405020304" pitchFamily="18" charset="0"/>
                <a:ea typeface="Arial" panose="020B0604020202020204" pitchFamily="34" charset="0"/>
                <a:cs typeface="Times New Roman" panose="02020603050405020304" pitchFamily="18" charset="0"/>
              </a:rPr>
              <a:t> y scripts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distintas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distintos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públicos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Calibri" panose="020F0502020204030204" pitchFamily="34" charset="0"/>
                <a:ea typeface="Calibri" panose="020F0502020204030204" pitchFamily="34" charset="0"/>
                <a:cs typeface="Times New Roman" panose="02020603050405020304" pitchFamily="18" charset="0"/>
              </a:rPr>
              <a:t>Los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materiales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uso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formadores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agentes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cambio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enseñanza</a:t>
            </a:r>
            <a:r>
              <a:rPr lang="en-GB" sz="1800">
                <a:effectLst/>
                <a:latin typeface="Times New Roman" panose="02020603050405020304" pitchFamily="18" charset="0"/>
                <a:ea typeface="Arial" panose="020B0604020202020204" pitchFamily="34" charset="0"/>
                <a:cs typeface="Times New Roman" panose="02020603050405020304" pitchFamily="18" charset="0"/>
              </a:rPr>
              <a:t> superior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organizaciones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están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diseñados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ayudarles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ofrecer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actividades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capacitación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comunidad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académica</a:t>
            </a:r>
            <a:r>
              <a:rPr lang="en-GB" sz="1800">
                <a:effectLst/>
                <a:latin typeface="Times New Roman" panose="02020603050405020304" pitchFamily="18" charset="0"/>
                <a:ea typeface="Arial" panose="020B0604020202020204" pitchFamily="34" charset="0"/>
                <a:cs typeface="Times New Roman" panose="02020603050405020304" pitchFamily="18" charset="0"/>
              </a:rPr>
              <a:t> y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Los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materiales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facilitados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tienen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objeto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formadores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agentes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cambio</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comprender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contexto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específico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sesión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incluyen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enfoque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orientaciones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preparación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materiales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plantillas</a:t>
            </a:r>
            <a:r>
              <a:rPr lang="en-GB" sz="1800">
                <a:effectLst/>
                <a:latin typeface="Times New Roman" panose="02020603050405020304" pitchFamily="18" charset="0"/>
                <a:ea typeface="Arial" panose="020B0604020202020204" pitchFamily="34" charset="0"/>
                <a:cs typeface="Times New Roman" panose="02020603050405020304" pitchFamily="18" charset="0"/>
              </a:rPr>
              <a:t>, etc.</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22</a:t>
            </a:fld>
            <a:endParaRPr lang="en-US"/>
          </a:p>
        </p:txBody>
      </p:sp>
    </p:spTree>
    <p:extLst>
      <p:ext uri="{BB962C8B-B14F-4D97-AF65-F5344CB8AC3E}">
        <p14:creationId xmlns:p14="http://schemas.microsoft.com/office/powerpoint/2010/main" val="3556721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lang="en-GB" sz="1800">
                <a:effectLst/>
                <a:latin typeface="Times New Roman"/>
                <a:ea typeface="Arial" panose="020B0604020202020204" pitchFamily="34" charset="0"/>
                <a:cs typeface="Times New Roman"/>
              </a:rPr>
              <a:t>El </a:t>
            </a:r>
            <a:r>
              <a:rPr lang="en-GB" sz="1800" dirty="0">
                <a:effectLst/>
                <a:latin typeface="Times New Roman"/>
                <a:ea typeface="Arial" panose="020B0604020202020204" pitchFamily="34" charset="0"/>
                <a:cs typeface="Times New Roman"/>
              </a:rPr>
              <a:t>objetivo de esta sección es ofrecer más consejos prácticos para cada una de las 7P, </a:t>
            </a:r>
            <a:endParaRPr lang="en-GB" sz="1800" dirty="0">
              <a:effectLst/>
              <a:latin typeface="Times New Roman"/>
              <a:ea typeface="Calibri" panose="020F0502020204030204" pitchFamily="34" charset="0"/>
              <a:cs typeface="Times New Roman"/>
            </a:endParaRPr>
          </a:p>
          <a:p>
            <a:pPr marL="0" marR="0" algn="just">
              <a:lnSpc>
                <a:spcPct val="115000"/>
              </a:lnSpc>
              <a:spcBef>
                <a:spcPts val="0"/>
              </a:spcBef>
              <a:spcAft>
                <a:spcPts val="800"/>
              </a:spcAft>
            </a:pPr>
            <a:endParaRPr lang="en-GB" sz="1800" b="1">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endParaRPr lang="en-GB" sz="1800" b="1">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a:ea typeface="Arial" panose="020B0604020202020204" pitchFamily="34" charset="0"/>
                <a:cs typeface="Times New Roman"/>
              </a:rPr>
              <a:t>1. </a:t>
            </a:r>
            <a:r>
              <a:rPr lang="en-GB" sz="1800">
                <a:effectLst/>
                <a:latin typeface="Times New Roman"/>
                <a:ea typeface="Arial" panose="020B0604020202020204" pitchFamily="34" charset="0"/>
                <a:cs typeface="Times New Roman"/>
              </a:rPr>
              <a:t>Para empezar</a:t>
            </a:r>
            <a:r>
              <a:rPr lang="en-GB" sz="1800" b="1">
                <a:effectLst/>
                <a:latin typeface="Times New Roman"/>
                <a:ea typeface="Arial" panose="020B0604020202020204" pitchFamily="34" charset="0"/>
                <a:cs typeface="Times New Roman"/>
              </a:rPr>
              <a:t>, la prevalencia</a:t>
            </a:r>
            <a:r>
              <a:rPr lang="en-GB" sz="1800" b="1"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se refiere al número total de personas que han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sufrido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 un momento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determinado o en un periodo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específico, expresado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como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proporción de la población. </a:t>
            </a:r>
            <a:r>
              <a:rPr lang="en-GB" sz="1800" b="1">
                <a:effectLst/>
                <a:latin typeface="Times New Roman"/>
                <a:ea typeface="Arial" panose="020B0604020202020204" pitchFamily="34" charset="0"/>
                <a:cs typeface="Times New Roman"/>
              </a:rPr>
              <a:t>Nos ayuda a comprender la magnitud y el</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alcance del problema</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Incluye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todos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los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casos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existentes, tanto nuevos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como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anteriores, durante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el</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periodo de medición. Por ejemplo, si</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una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encuesta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realizada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una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universidad</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revela que el 30% de los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encuestados ha sufrido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alguna forma de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durante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su estancia en la institución, esta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cifra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representa la prevalencia de la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dicha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universidad.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a:ea typeface="Arial" panose="020B0604020202020204" pitchFamily="34" charset="0"/>
                <a:cs typeface="Times New Roman"/>
              </a:rPr>
              <a:t>2. </a:t>
            </a:r>
            <a:r>
              <a:rPr lang="en-GB" sz="1800">
                <a:effectLst/>
                <a:latin typeface="Times New Roman"/>
                <a:ea typeface="Arial" panose="020B0604020202020204" pitchFamily="34" charset="0"/>
                <a:cs typeface="Times New Roman"/>
              </a:rPr>
              <a:t>La i</a:t>
            </a:r>
            <a:r>
              <a:rPr lang="en-GB" sz="1800" b="1">
                <a:effectLst/>
                <a:latin typeface="Times New Roman"/>
                <a:ea typeface="Arial" panose="020B0604020202020204" pitchFamily="34" charset="0"/>
                <a:cs typeface="Times New Roman"/>
              </a:rPr>
              <a:t>ncidencia</a:t>
            </a:r>
            <a:r>
              <a:rPr lang="en-GB" sz="1800">
                <a:effectLst/>
                <a:latin typeface="Times New Roman"/>
                <a:ea typeface="Arial" panose="020B0604020202020204" pitchFamily="34" charset="0"/>
                <a:cs typeface="Times New Roman"/>
              </a:rPr>
              <a:t> se refiere al número de nuevos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casos de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 un periodo de tiempo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determinado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una población. </a:t>
            </a:r>
            <a:r>
              <a:rPr lang="es-ES" sz="1800" b="1">
                <a:effectLst/>
                <a:latin typeface="Times New Roman"/>
                <a:ea typeface="Arial" panose="020B0604020202020204" pitchFamily="34" charset="0"/>
                <a:cs typeface="Times New Roman"/>
              </a:rPr>
              <a:t>Nos ayuda a identificar tendencias a lo largo del tiempo y a evaluar la eficacia de las intervenciones. </a:t>
            </a:r>
            <a:endParaRPr lang="en-GB" sz="1800" b="1">
              <a:effectLst/>
              <a:latin typeface="Times New Roman"/>
              <a:ea typeface="Arial" panose="020B0604020202020204" pitchFamily="34" charset="0"/>
              <a:cs typeface="Times New Roman"/>
            </a:endParaRP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a:ea typeface="Arial" panose="020B0604020202020204" pitchFamily="34" charset="0"/>
                <a:cs typeface="Times New Roman"/>
              </a:rPr>
              <a:t>3. </a:t>
            </a:r>
            <a:r>
              <a:rPr lang="en-GB" sz="1800">
                <a:effectLst/>
                <a:latin typeface="Times New Roman"/>
                <a:ea typeface="Arial" panose="020B0604020202020204" pitchFamily="34" charset="0"/>
                <a:cs typeface="Times New Roman"/>
              </a:rPr>
              <a:t>La prevalencia se centra en la recopilación de datos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mediante</a:t>
            </a:r>
            <a:r>
              <a:rPr lang="en-GB" sz="1800"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encuestas</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específicas</a:t>
            </a:r>
            <a:r>
              <a:rPr lang="en-GB" sz="1800" b="1"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sobre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violencia de género o </a:t>
            </a:r>
            <a:r>
              <a:rPr lang="en-GB" sz="1800" b="1">
                <a:effectLst/>
                <a:latin typeface="Times New Roman"/>
                <a:ea typeface="Arial" panose="020B0604020202020204" pitchFamily="34" charset="0"/>
                <a:cs typeface="Times New Roman"/>
              </a:rPr>
              <a:t>añadiendo</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preguntas a las encuestas</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institucionales</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existentes</a:t>
            </a:r>
            <a:r>
              <a:rPr lang="en-GB" sz="1800" b="1"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que se realizan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periódicamente, además de recomendaciones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sobre</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cómo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recopilar</a:t>
            </a:r>
            <a:r>
              <a:rPr lang="en-GB" sz="1800"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datos</a:t>
            </a:r>
            <a:r>
              <a:rPr lang="en-GB" sz="1800" b="1" dirty="0">
                <a:effectLst/>
                <a:latin typeface="Times New Roman"/>
                <a:ea typeface="Arial" panose="020B0604020202020204" pitchFamily="34" charset="0"/>
                <a:cs typeface="Times New Roman"/>
              </a:rPr>
              <a:t> </a:t>
            </a:r>
            <a:r>
              <a:rPr lang="en-GB" sz="1800" b="1">
                <a:effectLst/>
                <a:latin typeface="Times New Roman"/>
                <a:ea typeface="Arial" panose="020B0604020202020204" pitchFamily="34" charset="0"/>
                <a:cs typeface="Times New Roman"/>
              </a:rPr>
              <a:t>administrativos</a:t>
            </a:r>
            <a:r>
              <a:rPr lang="en-GB" sz="1800">
                <a:effectLst/>
                <a:latin typeface="Times New Roman"/>
                <a:ea typeface="Arial" panose="020B0604020202020204" pitchFamily="34" charset="0"/>
                <a:cs typeface="Times New Roman"/>
              </a:rPr>
              <a:t>.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El cuestionario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podría</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incluir</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preguntas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sobre las experiencias de diferentes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formas de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como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superviviente, espectador o autor, así</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como las consecuencias de la violencia de género</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relación con el</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bienestar personal, la salud, el</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trabajo y los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estudios. Las preguntas también pueden</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abarcar la percepción y el</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conocimiento de las políticas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institucionales o los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recursos</a:t>
            </a:r>
            <a:r>
              <a:rPr lang="en-GB" sz="1800" dirty="0">
                <a:effectLst/>
                <a:latin typeface="Times New Roman"/>
                <a:ea typeface="Arial" panose="020B0604020202020204" pitchFamily="34" charset="0"/>
                <a:cs typeface="Times New Roman"/>
              </a:rPr>
              <a:t> </a:t>
            </a:r>
            <a:r>
              <a:rPr lang="en-GB" sz="1800">
                <a:effectLst/>
                <a:latin typeface="Times New Roman"/>
                <a:ea typeface="Arial" panose="020B0604020202020204" pitchFamily="34" charset="0"/>
                <a:cs typeface="Times New Roman"/>
              </a:rPr>
              <a:t>disponibles y las medidas de prevención contra la violencia de género.</a:t>
            </a:r>
            <a:endParaRPr lang="en-GB" sz="1800">
              <a:effectLst/>
              <a:latin typeface="Times New Roma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24</a:t>
            </a:fld>
            <a:endParaRPr lang="en-US"/>
          </a:p>
        </p:txBody>
      </p:sp>
    </p:spTree>
    <p:extLst>
      <p:ext uri="{BB962C8B-B14F-4D97-AF65-F5344CB8AC3E}">
        <p14:creationId xmlns:p14="http://schemas.microsoft.com/office/powerpoint/2010/main" val="1850866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200000"/>
              </a:lnSpc>
              <a:spcBef>
                <a:spcPts val="0"/>
              </a:spcBef>
              <a:spcAft>
                <a:spcPts val="800"/>
              </a:spcAft>
            </a:pPr>
            <a:r>
              <a:rPr lang="en-GB" sz="1200" err="1">
                <a:effectLst/>
                <a:latin typeface="Times New Roman" panose="02020603050405020304" pitchFamily="18" charset="0"/>
                <a:ea typeface="Arial" panose="020B0604020202020204" pitchFamily="34" charset="0"/>
                <a:cs typeface="Times New Roman" panose="02020603050405020304" pitchFamily="18" charset="0"/>
              </a:rPr>
              <a:t>Consejos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prácticos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200">
                <a:effectLst/>
                <a:latin typeface="Times New Roman" panose="02020603050405020304" pitchFamily="18" charset="0"/>
                <a:ea typeface="Arial" panose="020B0604020202020204" pitchFamily="34" charset="0"/>
                <a:cs typeface="Times New Roman" panose="02020603050405020304" pitchFamily="18" charset="0"/>
              </a:rPr>
              <a:t>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fase</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diseño</a:t>
            </a:r>
            <a:r>
              <a:rPr lang="en-GB" sz="12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r>
              <a:rPr lang="en-GB" sz="1200">
                <a:effectLst/>
                <a:latin typeface="Times New Roman" panose="02020603050405020304" pitchFamily="18" charset="0"/>
                <a:ea typeface="Arial" panose="020B0604020202020204" pitchFamily="34" charset="0"/>
                <a:cs typeface="Times New Roman" panose="02020603050405020304" pitchFamily="18" charset="0"/>
              </a:rPr>
              <a:t>Si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está</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diseñando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considere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siempre</a:t>
            </a:r>
            <a:r>
              <a:rPr lang="en-GB" sz="1200">
                <a:effectLst/>
                <a:latin typeface="Times New Roman" panose="02020603050405020304" pitchFamily="18" charset="0"/>
                <a:ea typeface="Arial" panose="020B0604020202020204" pitchFamily="34" charset="0"/>
                <a:cs typeface="Times New Roman" panose="02020603050405020304" pitchFamily="18" charset="0"/>
              </a:rPr>
              <a:t>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posibilidad</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utilizar</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instrumentos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ya</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existentes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validados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a:effectLst/>
                <a:latin typeface="Times New Roman" panose="02020603050405020304" pitchFamily="18" charset="0"/>
                <a:ea typeface="Arial" panose="020B0604020202020204" pitchFamily="34" charset="0"/>
                <a:cs typeface="Times New Roman" panose="02020603050405020304" pitchFamily="18" charset="0"/>
              </a:rPr>
              <a:t>El kit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proporciona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detallada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cómo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diseñar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tipo</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ofreciendo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ejemplos</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código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abierto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200">
                <a:effectLst/>
                <a:latin typeface="Times New Roman" panose="02020603050405020304" pitchFamily="18" charset="0"/>
                <a:ea typeface="Arial" panose="020B0604020202020204" pitchFamily="34" charset="0"/>
                <a:cs typeface="Times New Roman" panose="02020603050405020304" pitchFamily="18" charset="0"/>
              </a:rPr>
              <a:t>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200">
                <a:effectLst/>
                <a:latin typeface="Times New Roman" panose="02020603050405020304" pitchFamily="18" charset="0"/>
                <a:ea typeface="Arial" panose="020B0604020202020204" pitchFamily="34" charset="0"/>
                <a:cs typeface="Times New Roman" panose="02020603050405020304" pitchFamily="18" charset="0"/>
              </a:rPr>
              <a:t> y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preguntas</a:t>
            </a:r>
            <a:r>
              <a:rPr lang="en-GB" sz="1200">
                <a:effectLst/>
                <a:latin typeface="Times New Roman" panose="02020603050405020304" pitchFamily="18" charset="0"/>
                <a:ea typeface="Arial" panose="020B0604020202020204" pitchFamily="34" charset="0"/>
                <a:cs typeface="Times New Roman" panose="02020603050405020304" pitchFamily="18" charset="0"/>
              </a:rPr>
              <a:t> que se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pueden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añadir</a:t>
            </a:r>
            <a:r>
              <a:rPr lang="en-GB" sz="1200">
                <a:effectLst/>
                <a:latin typeface="Times New Roman" panose="02020603050405020304" pitchFamily="18" charset="0"/>
                <a:ea typeface="Arial" panose="020B0604020202020204" pitchFamily="34" charset="0"/>
                <a:cs typeface="Times New Roman" panose="02020603050405020304" pitchFamily="18" charset="0"/>
              </a:rPr>
              <a:t> 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cuestionarios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ya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existentes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r>
              <a:rPr lang="en-GB" sz="1200" err="1">
                <a:effectLst/>
                <a:latin typeface="Times New Roman" panose="02020603050405020304" pitchFamily="18" charset="0"/>
                <a:ea typeface="Arial" panose="020B0604020202020204" pitchFamily="34" charset="0"/>
                <a:cs typeface="Times New Roman" panose="02020603050405020304" pitchFamily="18" charset="0"/>
              </a:rPr>
              <a:t>Mantener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extensión</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manejable</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a:effectLst/>
                <a:latin typeface="Times New Roman" panose="02020603050405020304" pitchFamily="18" charset="0"/>
                <a:ea typeface="Arial" panose="020B0604020202020204" pitchFamily="34" charset="0"/>
                <a:cs typeface="Times New Roman" panose="02020603050405020304" pitchFamily="18" charset="0"/>
              </a:rPr>
              <a:t>de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fomentar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cumplimentación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y un alto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índice</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respuesta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r>
              <a:rPr lang="en-GB" sz="1200" b="1" err="1">
                <a:effectLst/>
                <a:latin typeface="Times New Roman" panose="02020603050405020304" pitchFamily="18" charset="0"/>
                <a:ea typeface="Arial" panose="020B0604020202020204" pitchFamily="34" charset="0"/>
                <a:cs typeface="Times New Roman" panose="02020603050405020304" pitchFamily="18" charset="0"/>
              </a:rPr>
              <a:t>Recopile</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sólo</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que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vaya</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analizar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200">
                <a:effectLst/>
                <a:latin typeface="Times New Roman" panose="02020603050405020304" pitchFamily="18" charset="0"/>
                <a:ea typeface="Arial" panose="020B0604020202020204" pitchFamily="34" charset="0"/>
                <a:cs typeface="Times New Roman" panose="02020603050405020304" pitchFamily="18" charset="0"/>
              </a:rPr>
              <a:t> lo que sea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crítico</a:t>
            </a:r>
            <a:r>
              <a:rPr lang="en-GB" sz="1200">
                <a:effectLst/>
                <a:latin typeface="Times New Roman" panose="02020603050405020304" pitchFamily="18" charset="0"/>
                <a:ea typeface="Arial" panose="020B0604020202020204" pitchFamily="34" charset="0"/>
                <a:cs typeface="Times New Roman" panose="02020603050405020304" pitchFamily="18" charset="0"/>
              </a:rPr>
              <a:t> a la hora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elegir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preguntas</a:t>
            </a:r>
            <a:r>
              <a:rPr lang="en-GB" sz="1200">
                <a:effectLst/>
                <a:latin typeface="Times New Roman" panose="02020603050405020304" pitchFamily="18" charset="0"/>
                <a:ea typeface="Arial" panose="020B0604020202020204" pitchFamily="34" charset="0"/>
                <a:cs typeface="Times New Roman" panose="02020603050405020304" pitchFamily="18" charset="0"/>
              </a:rPr>
              <a:t> con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respuestas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abiertas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r>
              <a:rPr lang="en-GB" sz="1200" err="1">
                <a:effectLst/>
                <a:latin typeface="Times New Roman" panose="02020603050405020304" pitchFamily="18" charset="0"/>
                <a:ea typeface="Arial" panose="020B0604020202020204" pitchFamily="34" charset="0"/>
                <a:cs typeface="Times New Roman" panose="02020603050405020304" pitchFamily="18" charset="0"/>
              </a:rPr>
              <a:t>Recuerda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utilizar</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definiciones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claras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términos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a:effectLst/>
                <a:latin typeface="Times New Roman" panose="02020603050405020304" pitchFamily="18" charset="0"/>
                <a:ea typeface="Arial" panose="020B0604020202020204" pitchFamily="34" charset="0"/>
                <a:cs typeface="Times New Roman" panose="02020603050405020304" pitchFamily="18" charset="0"/>
              </a:rPr>
              <a:t>que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emplees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ejemplo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cuando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utilices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frases</a:t>
            </a:r>
            <a:r>
              <a:rPr lang="en-GB" sz="1200">
                <a:effectLst/>
                <a:latin typeface="Times New Roman" panose="02020603050405020304" pitchFamily="18" charset="0"/>
                <a:ea typeface="Arial" panose="020B0604020202020204" pitchFamily="34" charset="0"/>
                <a:cs typeface="Times New Roman" panose="02020603050405020304" pitchFamily="18" charset="0"/>
              </a:rPr>
              <a:t> "fuera y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dentro</a:t>
            </a:r>
            <a:r>
              <a:rPr lang="en-GB" sz="1200">
                <a:effectLst/>
                <a:latin typeface="Times New Roman" panose="02020603050405020304" pitchFamily="18" charset="0"/>
                <a:ea typeface="Arial" panose="020B0604020202020204" pitchFamily="34" charset="0"/>
                <a:cs typeface="Times New Roman" panose="02020603050405020304" pitchFamily="18" charset="0"/>
              </a:rPr>
              <a:t> del campus"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asegúrate</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proporcionar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definiciones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claras</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dicha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terminología</a:t>
            </a:r>
            <a:r>
              <a:rPr lang="en-GB" sz="1200">
                <a:effectLst/>
                <a:latin typeface="Times New Roman" panose="02020603050405020304" pitchFamily="18" charset="0"/>
                <a:ea typeface="Arial" panose="020B0604020202020204" pitchFamily="34" charset="0"/>
                <a:cs typeface="Times New Roman" panose="02020603050405020304" pitchFamily="18" charset="0"/>
              </a:rPr>
              <a:t>. Es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importante</a:t>
            </a:r>
            <a:r>
              <a:rPr lang="en-GB" sz="1200">
                <a:effectLst/>
                <a:latin typeface="Times New Roman" panose="02020603050405020304" pitchFamily="18" charset="0"/>
                <a:ea typeface="Arial" panose="020B0604020202020204" pitchFamily="34" charset="0"/>
                <a:cs typeface="Times New Roman" panose="02020603050405020304" pitchFamily="18" charset="0"/>
              </a:rPr>
              <a:t> que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cuando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describas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diferentes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describas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situaciones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concretas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lugar</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utilizar</a:t>
            </a:r>
            <a:r>
              <a:rPr lang="en-GB" sz="1200">
                <a:effectLst/>
                <a:latin typeface="Times New Roman" panose="02020603050405020304" pitchFamily="18" charset="0"/>
                <a:ea typeface="Arial" panose="020B0604020202020204" pitchFamily="34" charset="0"/>
                <a:cs typeface="Times New Roman" panose="02020603050405020304" pitchFamily="18" charset="0"/>
              </a:rPr>
              <a:t> un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término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específico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violación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o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200">
                <a:effectLst/>
                <a:latin typeface="Times New Roman" panose="02020603050405020304" pitchFamily="18" charset="0"/>
                <a:ea typeface="Arial" panose="020B0604020202020204" pitchFamily="34" charset="0"/>
                <a:cs typeface="Times New Roman" panose="02020603050405020304" pitchFamily="18" charset="0"/>
              </a:rPr>
              <a:t> sexual.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Muchas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personas que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sufren</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violación</a:t>
            </a:r>
            <a:r>
              <a:rPr lang="en-GB" sz="1200" b="1">
                <a:effectLst/>
                <a:latin typeface="Times New Roman" panose="02020603050405020304" pitchFamily="18" charset="0"/>
                <a:ea typeface="Arial" panose="020B0604020202020204" pitchFamily="34" charset="0"/>
                <a:cs typeface="Times New Roman" panose="02020603050405020304" pitchFamily="18" charset="0"/>
              </a:rPr>
              <a:t> o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200" b="1">
                <a:effectLst/>
                <a:latin typeface="Times New Roman" panose="02020603050405020304" pitchFamily="18" charset="0"/>
                <a:ea typeface="Arial" panose="020B0604020202020204" pitchFamily="34" charset="0"/>
                <a:cs typeface="Times New Roman" panose="02020603050405020304" pitchFamily="18" charset="0"/>
              </a:rPr>
              <a:t> sexual no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identifican</a:t>
            </a:r>
            <a:r>
              <a:rPr lang="en-GB" sz="1200" b="1">
                <a:effectLst/>
                <a:latin typeface="Times New Roman" panose="02020603050405020304" pitchFamily="18" charset="0"/>
                <a:ea typeface="Arial" panose="020B0604020202020204" pitchFamily="34" charset="0"/>
                <a:cs typeface="Times New Roman" panose="02020603050405020304" pitchFamily="18" charset="0"/>
              </a:rPr>
              <a:t> sus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experiencias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con ese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término</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p>
          <a:p>
            <a:pPr marL="342900" marR="0" lvl="0" indent="-342900" algn="just">
              <a:lnSpc>
                <a:spcPct val="200000"/>
              </a:lnSpc>
              <a:spcBef>
                <a:spcPts val="0"/>
              </a:spcBef>
              <a:spcAft>
                <a:spcPts val="0"/>
              </a:spcAft>
              <a:buSzPts val="1000"/>
              <a:buFont typeface="Symbol" panose="05050102010706020507" pitchFamily="18" charset="2"/>
              <a:buChar char=""/>
              <a:tabLst>
                <a:tab pos="457200" algn="l"/>
              </a:tabLst>
            </a:pP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800"/>
              </a:spcAft>
              <a:buSzPts val="1000"/>
              <a:buFont typeface="Symbol" panose="05050102010706020507" pitchFamily="18" charset="2"/>
              <a:buChar char=""/>
              <a:tabLst>
                <a:tab pos="457200" algn="l"/>
              </a:tabLst>
            </a:pPr>
            <a:r>
              <a:rPr lang="en-GB" sz="1200">
                <a:effectLst/>
                <a:latin typeface="Times New Roman" panose="02020603050405020304" pitchFamily="18" charset="0"/>
                <a:ea typeface="Arial" panose="020B0604020202020204" pitchFamily="34" charset="0"/>
                <a:cs typeface="Times New Roman" panose="02020603050405020304" pitchFamily="18" charset="0"/>
              </a:rPr>
              <a:t>Por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último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utilice</a:t>
            </a:r>
            <a:r>
              <a:rPr lang="en-GB" sz="1200" b="1">
                <a:effectLst/>
                <a:latin typeface="Times New Roman" panose="02020603050405020304" pitchFamily="18" charset="0"/>
                <a:ea typeface="Arial" panose="020B0604020202020204" pitchFamily="34" charset="0"/>
                <a:cs typeface="Times New Roman" panose="02020603050405020304" pitchFamily="18" charset="0"/>
              </a:rPr>
              <a:t> un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lenguaje</a:t>
            </a:r>
            <a:r>
              <a:rPr lang="en-GB" sz="1200" b="1">
                <a:effectLst/>
                <a:latin typeface="Times New Roman" panose="02020603050405020304" pitchFamily="18" charset="0"/>
                <a:ea typeface="Arial" panose="020B0604020202020204" pitchFamily="34" charset="0"/>
                <a:cs typeface="Times New Roman" panose="02020603050405020304" pitchFamily="18" charset="0"/>
              </a:rPr>
              <a:t> inclusive y no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dé</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sentado</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a:effectLst/>
                <a:latin typeface="Times New Roman" panose="02020603050405020304" pitchFamily="18" charset="0"/>
                <a:ea typeface="Arial" panose="020B0604020202020204" pitchFamily="34" charset="0"/>
                <a:cs typeface="Times New Roman" panose="02020603050405020304" pitchFamily="18" charset="0"/>
              </a:rPr>
              <a:t>que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todas</a:t>
            </a:r>
            <a:r>
              <a:rPr lang="en-GB" sz="1200">
                <a:effectLst/>
                <a:latin typeface="Times New Roman" panose="02020603050405020304" pitchFamily="18" charset="0"/>
                <a:ea typeface="Arial" panose="020B0604020202020204" pitchFamily="34" charset="0"/>
                <a:cs typeface="Times New Roman" panose="02020603050405020304" pitchFamily="18" charset="0"/>
              </a:rPr>
              <a:t> las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200">
                <a:effectLst/>
                <a:latin typeface="Times New Roman" panose="02020603050405020304" pitchFamily="18" charset="0"/>
                <a:ea typeface="Arial" panose="020B0604020202020204" pitchFamily="34" charset="0"/>
                <a:cs typeface="Times New Roman" panose="02020603050405020304" pitchFamily="18" charset="0"/>
              </a:rPr>
              <a:t> se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identifican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mujer</a:t>
            </a:r>
            <a:r>
              <a:rPr lang="en-GB" sz="1200">
                <a:effectLst/>
                <a:latin typeface="Times New Roman" panose="02020603050405020304" pitchFamily="18" charset="0"/>
                <a:ea typeface="Arial" panose="020B0604020202020204" pitchFamily="34" charset="0"/>
                <a:cs typeface="Times New Roman" panose="02020603050405020304" pitchFamily="18" charset="0"/>
              </a:rPr>
              <a:t>". Elija "persona"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lugar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AT"/>
          </a:p>
        </p:txBody>
      </p:sp>
      <p:sp>
        <p:nvSpPr>
          <p:cNvPr id="4" name="Slide Number Placeholder 3"/>
          <p:cNvSpPr>
            <a:spLocks noGrp="1"/>
          </p:cNvSpPr>
          <p:nvPr>
            <p:ph type="sldNum" sz="quarter" idx="5"/>
          </p:nvPr>
        </p:nvSpPr>
        <p:spPr/>
        <p:txBody>
          <a:bodyPr/>
          <a:lstStyle/>
          <a:p>
            <a:fld id="{6F8E2375-F1B1-284C-A827-B0E603FDBDD8}" type="slidenum">
              <a:rPr lang="en-US" smtClean="0"/>
              <a:t>25</a:t>
            </a:fld>
            <a:endParaRPr lang="en-US"/>
          </a:p>
        </p:txBody>
      </p:sp>
    </p:spTree>
    <p:extLst>
      <p:ext uri="{BB962C8B-B14F-4D97-AF65-F5344CB8AC3E}">
        <p14:creationId xmlns:p14="http://schemas.microsoft.com/office/powerpoint/2010/main" val="2093511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Más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consejos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sugerencias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fase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realización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Cuando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compartas</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protección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datos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utiliza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canales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internos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controlar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acceso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caso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que sea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anónima</a:t>
            </a:r>
            <a:r>
              <a:rPr lang="en-GB" sz="1800">
                <a:effectLst/>
                <a:latin typeface="Times New Roman" panose="02020603050405020304" pitchFamily="18" charset="0"/>
                <a:ea typeface="Arial" panose="020B0604020202020204" pitchFamily="34" charset="0"/>
                <a:cs typeface="Times New Roman" panose="02020603050405020304" pitchFamily="18" charset="0"/>
              </a:rPr>
              <a:t> y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asegurarte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pertenecen</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Evita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compartir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enlace de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través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plataformas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redes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sociales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ya</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saber</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certeza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a:t>
            </a:r>
            <a:r>
              <a:rPr lang="en-GB" sz="1800">
                <a:effectLst/>
                <a:latin typeface="Times New Roman" panose="02020603050405020304" pitchFamily="18" charset="0"/>
                <a:ea typeface="Arial" panose="020B0604020202020204" pitchFamily="34" charset="0"/>
                <a:cs typeface="Times New Roman" panose="02020603050405020304" pitchFamily="18" charset="0"/>
              </a:rPr>
              <a:t> la persona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miembro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o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a:t>
            </a:r>
            <a:r>
              <a:rPr lang="en-GB" sz="1800">
                <a:effectLst/>
                <a:latin typeface="Times New Roman" panose="02020603050405020304" pitchFamily="18" charset="0"/>
                <a:ea typeface="Arial" panose="020B0604020202020204" pitchFamily="34" charset="0"/>
                <a:cs typeface="Times New Roman" panose="02020603050405020304" pitchFamily="18" charset="0"/>
              </a:rPr>
              <a:t> no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requiere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inicio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sesión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institucional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garantizar</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alto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índice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respuesta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envíe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recordatorios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semanales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mantenga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abierto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acceso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a:effectLst/>
                <a:latin typeface="Times New Roman" panose="02020603050405020304" pitchFamily="18" charset="0"/>
                <a:ea typeface="Arial" panose="020B0604020202020204" pitchFamily="34" charset="0"/>
                <a:cs typeface="Times New Roman" panose="02020603050405020304" pitchFamily="18" charset="0"/>
              </a:rPr>
              <a:t>para responder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durante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4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semanas</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decidir</a:t>
            </a:r>
            <a:r>
              <a:rPr lang="en-GB" sz="1800">
                <a:effectLst/>
                <a:latin typeface="Times New Roman" panose="02020603050405020304" pitchFamily="18" charset="0"/>
                <a:ea typeface="Arial" panose="020B0604020202020204" pitchFamily="34" charset="0"/>
                <a:cs typeface="Times New Roman" panose="02020603050405020304" pitchFamily="18" charset="0"/>
              </a:rPr>
              <a:t> responder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fase</a:t>
            </a:r>
            <a:r>
              <a:rPr lang="en-GB" sz="1800">
                <a:effectLst/>
                <a:latin typeface="Times New Roman" panose="02020603050405020304" pitchFamily="18" charset="0"/>
                <a:ea typeface="Arial" panose="020B0604020202020204" pitchFamily="34" charset="0"/>
                <a:cs typeface="Times New Roman" panose="02020603050405020304" pitchFamily="18" charset="0"/>
              </a:rPr>
              <a:t> posterior,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necesariamente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vez</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difundida</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difusión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resultados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órganos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decisorios</a:t>
            </a:r>
            <a:r>
              <a:rPr lang="en-GB" sz="1800">
                <a:effectLst/>
                <a:latin typeface="Times New Roman" panose="02020603050405020304" pitchFamily="18" charset="0"/>
                <a:ea typeface="Arial" panose="020B0604020202020204" pitchFamily="34" charset="0"/>
                <a:cs typeface="Times New Roman" panose="02020603050405020304" pitchFamily="18" charset="0"/>
              </a:rPr>
              <a:t> es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muy</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importante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compartir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resultados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grupos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comprender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mejor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alcance</a:t>
            </a:r>
            <a:r>
              <a:rPr lang="en-GB" sz="1800">
                <a:effectLst/>
                <a:latin typeface="Times New Roman" panose="02020603050405020304" pitchFamily="18" charset="0"/>
                <a:ea typeface="Arial" panose="020B0604020202020204" pitchFamily="34" charset="0"/>
                <a:cs typeface="Times New Roman" panose="02020603050405020304" pitchFamily="18" charset="0"/>
              </a:rPr>
              <a:t> y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gravedad</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contextos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académicos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utilizar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desarrollar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intervenciones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políticas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prevención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respuesta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casos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prevalencia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tiene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elementos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adicionales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dedicada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conjunto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hacen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referencia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ética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investigación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Garantizar</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participación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anónima</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a:effectLst/>
                <a:latin typeface="Times New Roman" panose="02020603050405020304" pitchFamily="18" charset="0"/>
                <a:ea typeface="Arial" panose="020B0604020202020204" pitchFamily="34" charset="0"/>
                <a:cs typeface="Times New Roman" panose="02020603050405020304" pitchFamily="18" charset="0"/>
              </a:rPr>
              <a:t>no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recoger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parámetros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personal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ni</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cualquier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otro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parámetro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identificar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unidad</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específica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estado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persona.</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Dichas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deben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tener</a:t>
            </a:r>
            <a:r>
              <a:rPr lang="en-GB" sz="1800">
                <a:effectLst/>
                <a:latin typeface="Times New Roman" panose="02020603050405020304" pitchFamily="18" charset="0"/>
                <a:ea typeface="Arial" panose="020B0604020202020204" pitchFamily="34" charset="0"/>
                <a:cs typeface="Times New Roman" panose="02020603050405020304" pitchFamily="18" charset="0"/>
              </a:rPr>
              <a:t> un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enfoque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centrado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superviviente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o la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víctima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proteger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encuestados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la re-</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traumatización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lo tanto,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asegúrese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incluir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advertencias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desencadenantes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formulario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consentimiento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al principio ,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proporcione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líneas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disponibles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nivel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nacional</a:t>
            </a:r>
            <a:r>
              <a:rPr lang="en-GB" sz="1800">
                <a:effectLst/>
                <a:latin typeface="Times New Roman" panose="02020603050405020304" pitchFamily="18" charset="0"/>
                <a:ea typeface="Arial" panose="020B0604020202020204" pitchFamily="34" charset="0"/>
                <a:cs typeface="Times New Roman" panose="02020603050405020304" pitchFamily="18" charset="0"/>
              </a:rPr>
              <a:t>/regional/</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organizativo</a:t>
            </a:r>
            <a:r>
              <a:rPr lang="en-GB" sz="1800">
                <a:effectLst/>
                <a:latin typeface="Times New Roman" panose="02020603050405020304" pitchFamily="18" charset="0"/>
                <a:ea typeface="Arial" panose="020B0604020202020204" pitchFamily="34" charset="0"/>
                <a:cs typeface="Times New Roman" panose="02020603050405020304" pitchFamily="18" charset="0"/>
              </a:rPr>
              <a:t> a lo largo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ejemplo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consulte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colección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recursos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nacionales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apoyo</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asesoramiento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líneas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ayuda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6F8E2375-F1B1-284C-A827-B0E603FDBDD8}" type="slidenum">
              <a:rPr lang="en-US" smtClean="0"/>
              <a:t>26</a:t>
            </a:fld>
            <a:endParaRPr lang="en-US"/>
          </a:p>
        </p:txBody>
      </p:sp>
    </p:spTree>
    <p:extLst>
      <p:ext uri="{BB962C8B-B14F-4D97-AF65-F5344CB8AC3E}">
        <p14:creationId xmlns:p14="http://schemas.microsoft.com/office/powerpoint/2010/main" val="35027369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Times New Roman" panose="02020603050405020304" pitchFamily="18" charset="0"/>
                <a:ea typeface="Arial" panose="020B0604020202020204" pitchFamily="34" charset="0"/>
                <a:cs typeface="Times New Roman" panose="02020603050405020304" pitchFamily="18" charset="0"/>
              </a:rPr>
              <a:t>En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página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Prevalencia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encontrará</a:t>
            </a:r>
            <a:r>
              <a:rPr lang="en-GB" sz="1200">
                <a:effectLst/>
                <a:latin typeface="Times New Roman" panose="02020603050405020304" pitchFamily="18" charset="0"/>
                <a:ea typeface="Arial" panose="020B0604020202020204" pitchFamily="34" charset="0"/>
                <a:cs typeface="Times New Roman" panose="02020603050405020304" pitchFamily="18" charset="0"/>
              </a:rPr>
              <a:t> material de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Times New Roman" panose="02020603050405020304" pitchFamily="18" charset="0"/>
                <a:ea typeface="Arial" panose="020B0604020202020204" pitchFamily="34" charset="0"/>
                <a:cs typeface="Times New Roman" panose="02020603050405020304" pitchFamily="18" charset="0"/>
              </a:rPr>
              <a:t>-</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comunicación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adicional</a:t>
            </a:r>
            <a:r>
              <a:rPr lang="en-GB" sz="1200">
                <a:effectLst/>
                <a:latin typeface="Times New Roman" panose="02020603050405020304" pitchFamily="18" charset="0"/>
                <a:ea typeface="Arial" panose="020B0604020202020204" pitchFamily="34" charset="0"/>
                <a:cs typeface="Times New Roman" panose="02020603050405020304" pitchFamily="18" charset="0"/>
              </a:rPr>
              <a:t> 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Times New Roman" panose="02020603050405020304" pitchFamily="18" charset="0"/>
                <a:ea typeface="Arial" panose="020B0604020202020204" pitchFamily="34" charset="0"/>
                <a:cs typeface="Times New Roman" panose="02020603050405020304" pitchFamily="18" charset="0"/>
              </a:rPr>
              <a:t>-</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orientación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cómo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puede</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promocionar</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o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presentar</a:t>
            </a:r>
            <a:r>
              <a:rPr lang="en-GB" sz="1200">
                <a:effectLst/>
                <a:latin typeface="Times New Roman" panose="02020603050405020304" pitchFamily="18" charset="0"/>
                <a:ea typeface="Arial" panose="020B0604020202020204" pitchFamily="34" charset="0"/>
                <a:cs typeface="Times New Roman" panose="02020603050405020304" pitchFamily="18" charset="0"/>
              </a:rPr>
              <a:t> sus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resultados</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a:effectLst/>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proporciona</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plantillas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textos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1" err="1">
                <a:effectLst/>
                <a:latin typeface="Times New Roman" panose="02020603050405020304" pitchFamily="18" charset="0"/>
                <a:ea typeface="Arial" panose="020B0604020202020204" pitchFamily="34" charset="0"/>
                <a:cs typeface="Times New Roman" panose="02020603050405020304" pitchFamily="18" charset="0"/>
              </a:rPr>
              <a:t>gratuitos</a:t>
            </a:r>
            <a:r>
              <a:rPr lang="en-GB" sz="1200" b="1">
                <a:effectLst/>
                <a:latin typeface="Times New Roman" panose="02020603050405020304" pitchFamily="18" charset="0"/>
                <a:ea typeface="Arial" panose="020B0604020202020204" pitchFamily="34" charset="0"/>
                <a:cs typeface="Times New Roman" panose="02020603050405020304" pitchFamily="18" charset="0"/>
              </a:rPr>
              <a:t> </a:t>
            </a:r>
            <a:r>
              <a:rPr lang="en-GB" sz="1200" b="0">
                <a:effectLst/>
                <a:latin typeface="Times New Roman" panose="02020603050405020304" pitchFamily="18" charset="0"/>
                <a:ea typeface="Arial" panose="020B0604020202020204" pitchFamily="34" charset="0"/>
                <a:cs typeface="Times New Roman" panose="02020603050405020304" pitchFamily="18" charset="0"/>
              </a:rPr>
              <a:t>q</a:t>
            </a:r>
            <a:r>
              <a:rPr lang="en-GB" sz="1200">
                <a:effectLst/>
                <a:latin typeface="Times New Roman" panose="02020603050405020304" pitchFamily="18" charset="0"/>
                <a:ea typeface="Arial" panose="020B0604020202020204" pitchFamily="34" charset="0"/>
                <a:cs typeface="Times New Roman" panose="02020603050405020304" pitchFamily="18" charset="0"/>
              </a:rPr>
              <a:t>ue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forman</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parte</a:t>
            </a:r>
            <a:r>
              <a:rPr lang="en-GB" sz="12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encuesta</a:t>
            </a:r>
            <a:r>
              <a:rPr lang="en-GB" sz="1200">
                <a:effectLst/>
                <a:latin typeface="Times New Roman" panose="02020603050405020304" pitchFamily="18" charset="0"/>
                <a:ea typeface="Arial" panose="020B0604020202020204" pitchFamily="34" charset="0"/>
                <a:cs typeface="Times New Roman" panose="02020603050405020304" pitchFamily="18" charset="0"/>
              </a:rPr>
              <a:t> de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código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abierto</a:t>
            </a:r>
            <a:r>
              <a:rPr lang="en-GB" sz="1200">
                <a:effectLst/>
                <a:latin typeface="Times New Roman" panose="02020603050405020304" pitchFamily="18" charset="0"/>
                <a:ea typeface="Arial" panose="020B0604020202020204" pitchFamily="34" charset="0"/>
                <a:cs typeface="Times New Roman" panose="02020603050405020304" pitchFamily="18" charset="0"/>
              </a:rPr>
              <a:t> </a:t>
            </a:r>
            <a:r>
              <a:rPr lang="en-GB" sz="12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200">
                <a:effectLst/>
                <a:latin typeface="Times New Roman" panose="02020603050405020304" pitchFamily="18" charset="0"/>
                <a:ea typeface="Arial" panose="020B0604020202020204" pitchFamily="34" charset="0"/>
                <a:cs typeface="Times New Roman" panose="02020603050405020304" pitchFamily="18" charset="0"/>
              </a:rPr>
              <a:t> survey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a:effectLst/>
                <a:latin typeface="Calibri" panose="020F0502020204030204" pitchFamily="34" charset="0"/>
                <a:ea typeface="Calibri" panose="020F0502020204030204" pitchFamily="34" charset="0"/>
                <a:cs typeface="Times New Roman" panose="02020603050405020304" pitchFamily="18" charset="0"/>
              </a:rPr>
              <a:t>FIN:</a:t>
            </a:r>
            <a:r>
              <a:rPr lang="es-ES" sz="1200">
                <a:effectLst/>
                <a:latin typeface="Calibri" panose="020F0502020204030204" pitchFamily="34" charset="0"/>
                <a:ea typeface="Calibri" panose="020F0502020204030204" pitchFamily="34" charset="0"/>
                <a:cs typeface="Times New Roman" panose="02020603050405020304" pitchFamily="18" charset="0"/>
              </a:rPr>
              <a:t> Esta información contribuye a </a:t>
            </a:r>
            <a:r>
              <a:rPr lang="es-ES" sz="1200" b="1">
                <a:effectLst/>
                <a:latin typeface="Calibri" panose="020F0502020204030204" pitchFamily="34" charset="0"/>
                <a:ea typeface="Calibri" panose="020F0502020204030204" pitchFamily="34" charset="0"/>
                <a:cs typeface="Times New Roman" panose="02020603050405020304" pitchFamily="18" charset="0"/>
              </a:rPr>
              <a:t>formular políticas institucionales basadas en evidencia</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t>27</a:t>
            </a:fld>
            <a:endParaRPr lang="en-US"/>
          </a:p>
        </p:txBody>
      </p:sp>
    </p:spTree>
    <p:extLst>
      <p:ext uri="{BB962C8B-B14F-4D97-AF65-F5344CB8AC3E}">
        <p14:creationId xmlns:p14="http://schemas.microsoft.com/office/powerpoint/2010/main" val="2162768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La prevención</a:t>
            </a:r>
            <a:r>
              <a:rPr lang="es-ES" sz="1800" kern="100">
                <a:effectLst/>
                <a:latin typeface="Aptos" panose="020B0004020202020204" pitchFamily="34" charset="0"/>
                <a:ea typeface="Aptos" panose="020B0004020202020204" pitchFamily="34" charset="0"/>
                <a:cs typeface="Times New Roman" panose="02020603050405020304" pitchFamily="18" charset="0"/>
              </a:rPr>
              <a:t> se refiere a las medidas para promover cambios en los patrones </a:t>
            </a:r>
            <a:r>
              <a:rPr lang="es-ES" sz="1800" b="1" kern="100">
                <a:effectLst/>
                <a:latin typeface="Aptos" panose="020B0004020202020204" pitchFamily="34" charset="0"/>
                <a:ea typeface="Aptos" panose="020B0004020202020204" pitchFamily="34" charset="0"/>
                <a:cs typeface="Times New Roman" panose="02020603050405020304" pitchFamily="18" charset="0"/>
              </a:rPr>
              <a:t>de comportamiento </a:t>
            </a:r>
            <a:r>
              <a:rPr lang="es-ES" sz="1800" kern="100">
                <a:effectLst/>
                <a:latin typeface="Aptos" panose="020B0004020202020204" pitchFamily="34" charset="0"/>
                <a:ea typeface="Aptos" panose="020B0004020202020204" pitchFamily="34" charset="0"/>
                <a:cs typeface="Times New Roman" panose="02020603050405020304" pitchFamily="18" charset="0"/>
              </a:rPr>
              <a:t>sociales y culturales</a:t>
            </a:r>
            <a:r>
              <a:rPr lang="es-ES" sz="1800" b="1" kern="100">
                <a:effectLst/>
                <a:latin typeface="Aptos" panose="020B0004020202020204" pitchFamily="34" charset="0"/>
                <a:ea typeface="Aptos" panose="020B0004020202020204" pitchFamily="34" charset="0"/>
                <a:cs typeface="Times New Roman" panose="02020603050405020304" pitchFamily="18" charset="0"/>
              </a:rPr>
              <a:t> y las actitudes </a:t>
            </a:r>
            <a:r>
              <a:rPr lang="es-ES" sz="1800" kern="100">
                <a:effectLst/>
                <a:latin typeface="Aptos" panose="020B0004020202020204" pitchFamily="34" charset="0"/>
                <a:ea typeface="Aptos" panose="020B0004020202020204" pitchFamily="34" charset="0"/>
                <a:cs typeface="Times New Roman" panose="02020603050405020304" pitchFamily="18" charset="0"/>
              </a:rPr>
              <a:t>de todos los miembros de la comunidad institucional respecto de la violencia de género. Las buenas estrategias de prevención son integrales, tienen en cuenta la interseccionalidad y abordan los factores de riesgo asociados a las normas sociales y culturales y a las relaciones de poder desiguales en la academia.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Algunos ejemplos de medidas de prevención son:</a:t>
            </a: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228600">
              <a:lnSpc>
                <a:spcPct val="115000"/>
              </a:lnSpc>
              <a:spcAft>
                <a:spcPts val="800"/>
              </a:spcAft>
            </a:pPr>
            <a:r>
              <a:rPr lang="es-ES" sz="1800" b="1" kern="10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rPr>
              <a:t>Un código de conducta claro</a:t>
            </a:r>
            <a:r>
              <a:rPr lang="es-ES" sz="1800" kern="100">
                <a:effectLst/>
                <a:latin typeface="Aptos" panose="020B0004020202020204" pitchFamily="34" charset="0"/>
                <a:ea typeface="Aptos" panose="020B0004020202020204" pitchFamily="34" charset="0"/>
                <a:cs typeface="Times New Roman" panose="02020603050405020304" pitchFamily="18" charset="0"/>
              </a:rPr>
              <a:t>, que establezca el comportamiento esperado y no deseado, con un protocolo que detalle los procedimientos en caso de violación de dicho código de conducta.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a:ea typeface="Aptos" panose="020B0004020202020204" pitchFamily="34" charset="0"/>
                <a:cs typeface="Times New Roman" panose="02020603050405020304" pitchFamily="18" charset="0"/>
              </a:rPr>
              <a:t>Un código de conducta debe definir la violencia de género y </a:t>
            </a:r>
            <a:r>
              <a:rPr lang="es-ES" sz="1800" b="1" kern="100">
                <a:effectLst/>
                <a:latin typeface="Aptos"/>
                <a:ea typeface="Aptos" panose="020B0004020202020204" pitchFamily="34" charset="0"/>
                <a:cs typeface="Times New Roman" panose="02020603050405020304" pitchFamily="18" charset="0"/>
              </a:rPr>
              <a:t>abarcar todas sus formas</a:t>
            </a:r>
            <a:r>
              <a:rPr lang="es-ES" sz="1800" kern="100">
                <a:effectLst/>
                <a:latin typeface="Aptos"/>
                <a:ea typeface="Aptos" panose="020B0004020202020204" pitchFamily="34" charset="0"/>
                <a:cs typeface="Times New Roman" panose="02020603050405020304" pitchFamily="18" charset="0"/>
              </a:rPr>
              <a:t>, y estar en consonancia con todas las leyes y reglamentos nacionales e institucionales </a:t>
            </a:r>
            <a:r>
              <a:rPr lang="es-ES" sz="1800" kern="100">
                <a:latin typeface="Aptos"/>
                <a:ea typeface="Aptos" panose="020B0004020202020204" pitchFamily="34" charset="0"/>
                <a:cs typeface="Times New Roman" panose="02020603050405020304" pitchFamily="18" charset="0"/>
              </a:rPr>
              <a:t>que hagan referencia la</a:t>
            </a:r>
            <a:r>
              <a:rPr lang="es-ES" sz="1800" kern="100">
                <a:effectLst/>
                <a:latin typeface="Aptos"/>
                <a:ea typeface="Aptos" panose="020B0004020202020204" pitchFamily="34" charset="0"/>
                <a:cs typeface="Times New Roman" panose="02020603050405020304" pitchFamily="18" charset="0"/>
              </a:rPr>
              <a:t> violencia de género. Para ser eficaz, un código de conducta también debe </a:t>
            </a:r>
            <a:r>
              <a:rPr lang="es-ES" sz="1800" b="1" kern="100">
                <a:effectLst/>
                <a:latin typeface="Aptos"/>
                <a:ea typeface="Aptos" panose="020B0004020202020204" pitchFamily="34" charset="0"/>
                <a:cs typeface="Times New Roman" panose="02020603050405020304" pitchFamily="18" charset="0"/>
              </a:rPr>
              <a:t>especificar sus mecanismos de aplicación</a:t>
            </a:r>
            <a:r>
              <a:rPr lang="es-ES" sz="1800" kern="100">
                <a:effectLst/>
                <a:latin typeface="Aptos"/>
                <a:ea typeface="Aptos" panose="020B0004020202020204" pitchFamily="34" charset="0"/>
                <a:cs typeface="Times New Roman" panose="02020603050405020304" pitchFamily="18" charset="0"/>
              </a:rPr>
              <a:t>. Esto se puede lograr vinculando el código de conducta a un protocolo que describa los </a:t>
            </a:r>
            <a:r>
              <a:rPr lang="es-ES" sz="1800" b="1" kern="100">
                <a:effectLst/>
                <a:latin typeface="Aptos"/>
                <a:ea typeface="Aptos" panose="020B0004020202020204" pitchFamily="34" charset="0"/>
                <a:cs typeface="Times New Roman" panose="02020603050405020304" pitchFamily="18" charset="0"/>
              </a:rPr>
              <a:t>procedimientos de aplicación</a:t>
            </a:r>
            <a:r>
              <a:rPr lang="es-ES" sz="1800" kern="100">
                <a:effectLst/>
                <a:latin typeface="Aptos"/>
                <a:ea typeface="Aptos" panose="020B0004020202020204" pitchFamily="34" charset="0"/>
                <a:cs typeface="Times New Roman" panose="02020603050405020304" pitchFamily="18" charset="0"/>
              </a:rPr>
              <a:t>, o incluyendo estos parámetros directamente en el código de conducta.</a:t>
            </a:r>
            <a:endParaRPr lang="en-AT" sz="1800" kern="100">
              <a:effectLst/>
              <a:latin typeface="Aptos"/>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s-ES" sz="1800" b="1" kern="100" dirty="0">
                <a:solidFill>
                  <a:srgbClr val="0F4761"/>
                </a:solidFill>
                <a:effectLst/>
                <a:latin typeface="Aptos Display"/>
                <a:ea typeface="Times New Roman" panose="02020603050405020304" pitchFamily="18" charset="0"/>
                <a:cs typeface="Times New Roman" panose="02020603050405020304" pitchFamily="18" charset="0"/>
              </a:rPr>
              <a:t> </a:t>
            </a:r>
            <a:endParaRPr lang="en-AT" sz="1800" b="1" kern="100" dirty="0">
              <a:solidFill>
                <a:srgbClr val="0F4761"/>
              </a:solidFill>
              <a:effectLst/>
              <a:latin typeface="Aptos Display"/>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s-ES" sz="1800" b="1" u="sng" kern="100" dirty="0">
                <a:solidFill>
                  <a:srgbClr val="0F4761"/>
                </a:solidFill>
                <a:effectLst/>
                <a:latin typeface="Aptos Display"/>
                <a:ea typeface="Times New Roman" panose="02020603050405020304" pitchFamily="18" charset="0"/>
                <a:cs typeface="Times New Roman" panose="02020603050405020304" pitchFamily="18" charset="0"/>
                <a:hlinkClick r:id="rId3"/>
              </a:rPr>
              <a:t>Comunicación sobre las políticas y medidas adoptadas para hacer frente a la violencia de género</a:t>
            </a:r>
            <a:endParaRPr lang="en-AT" sz="1800" b="1" kern="100" dirty="0">
              <a:solidFill>
                <a:srgbClr val="0F4761"/>
              </a:solidFill>
              <a:effectLst/>
              <a:latin typeface="Aptos Display"/>
              <a:ea typeface="Times New Roman" panose="02020603050405020304" pitchFamily="18"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 existencia de políticas y medidas para abordar y responder a la violencia de género es un motor importante del cambio estructural. Es fundamental que las organizaciones proporcionen </a:t>
            </a:r>
            <a:r>
              <a:rPr lang="es-ES" sz="1800" b="1" kern="100">
                <a:effectLst/>
                <a:latin typeface="Aptos" panose="020B0004020202020204" pitchFamily="34" charset="0"/>
                <a:ea typeface="Aptos" panose="020B0004020202020204" pitchFamily="34" charset="0"/>
                <a:cs typeface="Times New Roman" panose="02020603050405020304" pitchFamily="18" charset="0"/>
              </a:rPr>
              <a:t>información sobre su compromiso</a:t>
            </a:r>
            <a:r>
              <a:rPr lang="es-ES" sz="1800" kern="100">
                <a:effectLst/>
                <a:latin typeface="Aptos" panose="020B0004020202020204" pitchFamily="34" charset="0"/>
                <a:ea typeface="Aptos" panose="020B0004020202020204" pitchFamily="34" charset="0"/>
                <a:cs typeface="Times New Roman" panose="02020603050405020304" pitchFamily="18" charset="0"/>
              </a:rPr>
              <a:t> contra la violencia de género. Al hacerlo, están demostrando activamente su dedicación a crear un entorno seguro e inclusivo para todos los estudiantes, el personal y el profesorado. Esta información debe estar en diferentes canales para garantizar la máxima visibilidad y accesibilidad a todos los miembros de la comunidad.</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a:ea typeface="Aptos" panose="020B0004020202020204" pitchFamily="34" charset="0"/>
                <a:cs typeface="Times New Roman" panose="02020603050405020304" pitchFamily="18" charset="0"/>
              </a:rPr>
              <a:t>Además, las instituciones deben proporcionar información sobre el </a:t>
            </a:r>
            <a:r>
              <a:rPr lang="es-ES" sz="1800" b="1" kern="100">
                <a:effectLst/>
                <a:latin typeface="Aptos"/>
                <a:ea typeface="Aptos" panose="020B0004020202020204" pitchFamily="34" charset="0"/>
                <a:cs typeface="Times New Roman" panose="02020603050405020304" pitchFamily="18" charset="0"/>
              </a:rPr>
              <a:t>proceso de presentación de una denuncia </a:t>
            </a:r>
            <a:r>
              <a:rPr lang="es-ES" sz="1800" kern="100">
                <a:effectLst/>
                <a:latin typeface="Aptos"/>
                <a:ea typeface="Aptos" panose="020B0004020202020204" pitchFamily="34" charset="0"/>
                <a:cs typeface="Times New Roman" panose="02020603050405020304" pitchFamily="18" charset="0"/>
              </a:rPr>
              <a:t>y garantizar que existan </a:t>
            </a:r>
            <a:r>
              <a:rPr lang="es-ES" sz="1800" b="1" kern="100">
                <a:effectLst/>
                <a:latin typeface="Aptos"/>
                <a:ea typeface="Aptos" panose="020B0004020202020204" pitchFamily="34" charset="0"/>
                <a:cs typeface="Times New Roman" panose="02020603050405020304" pitchFamily="18" charset="0"/>
              </a:rPr>
              <a:t>canales seguros</a:t>
            </a:r>
            <a:r>
              <a:rPr lang="es-ES" sz="1800" kern="100">
                <a:effectLst/>
                <a:latin typeface="Aptos"/>
                <a:ea typeface="Aptos" panose="020B0004020202020204" pitchFamily="34" charset="0"/>
                <a:cs typeface="Times New Roman" panose="02020603050405020304" pitchFamily="18" charset="0"/>
              </a:rPr>
              <a:t> para que las personas denuncien incidentes de violencia de género. Esto es crucial para crear una cultura de responsabilidad</a:t>
            </a:r>
            <a:r>
              <a:rPr lang="es-ES" sz="1800" b="1" kern="100" dirty="0">
                <a:effectLst/>
                <a:latin typeface="Aptos"/>
                <a:ea typeface="Aptos" panose="020B0004020202020204" pitchFamily="34" charset="0"/>
                <a:cs typeface="Times New Roman" panose="02020603050405020304" pitchFamily="18" charset="0"/>
              </a:rPr>
              <a:t> </a:t>
            </a:r>
            <a:r>
              <a:rPr lang="es-ES" sz="1800" kern="100">
                <a:effectLst/>
                <a:latin typeface="Aptos"/>
                <a:ea typeface="Aptos" panose="020B0004020202020204" pitchFamily="34" charset="0"/>
                <a:cs typeface="Times New Roman" panose="02020603050405020304" pitchFamily="18" charset="0"/>
              </a:rPr>
              <a:t>y </a:t>
            </a:r>
            <a:r>
              <a:rPr lang="es-ES" sz="1800" b="1" kern="100">
                <a:effectLst/>
                <a:latin typeface="Aptos"/>
                <a:ea typeface="Aptos" panose="020B0004020202020204" pitchFamily="34" charset="0"/>
                <a:cs typeface="Times New Roman" panose="02020603050405020304" pitchFamily="18" charset="0"/>
              </a:rPr>
              <a:t>transparencia institucional</a:t>
            </a:r>
            <a:r>
              <a:rPr lang="es-ES" sz="1800" kern="100">
                <a:effectLst/>
                <a:latin typeface="Aptos"/>
                <a:ea typeface="Aptos" panose="020B0004020202020204" pitchFamily="34" charset="0"/>
                <a:cs typeface="Times New Roman" panose="02020603050405020304" pitchFamily="18" charset="0"/>
              </a:rPr>
              <a:t>,</a:t>
            </a:r>
            <a:endParaRPr lang="en-AT"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a:ea typeface="Aptos" panose="020B0004020202020204" pitchFamily="34" charset="0"/>
                <a:cs typeface="Times New Roman" panose="02020603050405020304" pitchFamily="18" charset="0"/>
              </a:rPr>
              <a:t>Utilizar </a:t>
            </a:r>
            <a:r>
              <a:rPr lang="es-ES" sz="1800" b="1" kern="100">
                <a:effectLst/>
                <a:latin typeface="Aptos"/>
                <a:ea typeface="Aptos" panose="020B0004020202020204" pitchFamily="34" charset="0"/>
                <a:cs typeface="Times New Roman" panose="02020603050405020304" pitchFamily="18" charset="0"/>
              </a:rPr>
              <a:t>diversos canales de comunicación </a:t>
            </a:r>
            <a:r>
              <a:rPr lang="es-ES" sz="1800" kern="100">
                <a:effectLst/>
                <a:latin typeface="Aptos"/>
                <a:ea typeface="Aptos" panose="020B0004020202020204" pitchFamily="34" charset="0"/>
                <a:cs typeface="Times New Roman" panose="02020603050405020304" pitchFamily="18" charset="0"/>
              </a:rPr>
              <a:t>(redes sociales, página web, newsletter, etc.) para visibilizar y reconocer las diversas formas de violencia de género.</a:t>
            </a:r>
            <a:endParaRPr lang="en-AT"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Informar a </a:t>
            </a:r>
            <a:r>
              <a:rPr lang="es-ES" sz="1800" b="1" kern="100">
                <a:effectLst/>
                <a:latin typeface="Aptos" panose="020B0004020202020204" pitchFamily="34" charset="0"/>
                <a:ea typeface="Aptos" panose="020B0004020202020204" pitchFamily="34" charset="0"/>
                <a:cs typeface="Times New Roman" panose="02020603050405020304" pitchFamily="18" charset="0"/>
              </a:rPr>
              <a:t>todos los miembros </a:t>
            </a:r>
            <a:r>
              <a:rPr lang="es-ES" sz="1800" kern="100">
                <a:effectLst/>
                <a:latin typeface="Aptos" panose="020B0004020202020204" pitchFamily="34" charset="0"/>
                <a:ea typeface="Aptos" panose="020B0004020202020204" pitchFamily="34" charset="0"/>
                <a:cs typeface="Times New Roman" panose="02020603050405020304" pitchFamily="18" charset="0"/>
              </a:rPr>
              <a:t>de la comunidad de la organización sobre las medidas de prevención, protección, procedimientos disciplinarios y servicios disponibles.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Planificar </a:t>
            </a:r>
            <a:r>
              <a:rPr lang="es-ES" sz="1800" b="1" kern="100">
                <a:effectLst/>
                <a:latin typeface="Aptos" panose="020B0004020202020204" pitchFamily="34" charset="0"/>
                <a:ea typeface="Aptos" panose="020B0004020202020204" pitchFamily="34" charset="0"/>
                <a:cs typeface="Times New Roman" panose="02020603050405020304" pitchFamily="18" charset="0"/>
              </a:rPr>
              <a:t> una comunicación sistemática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permanente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las políticas y medidas existentes, incluyendo a los recién llegados, y empoderar a los proveedores de servicios para hacer frente a las posibles resistencias.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Dar a conocer los </a:t>
            </a:r>
            <a:r>
              <a:rPr lang="es-ES" sz="1800" b="1" kern="100">
                <a:effectLst/>
                <a:latin typeface="Aptos" panose="020B0004020202020204" pitchFamily="34" charset="0"/>
                <a:ea typeface="Aptos" panose="020B0004020202020204" pitchFamily="34" charset="0"/>
                <a:cs typeface="Times New Roman" panose="02020603050405020304" pitchFamily="18" charset="0"/>
              </a:rPr>
              <a:t>resultados </a:t>
            </a:r>
            <a:r>
              <a:rPr lang="es-ES" sz="1800" kern="100">
                <a:effectLst/>
                <a:latin typeface="Aptos" panose="020B0004020202020204" pitchFamily="34" charset="0"/>
                <a:ea typeface="Aptos" panose="020B0004020202020204" pitchFamily="34" charset="0"/>
                <a:cs typeface="Times New Roman" panose="02020603050405020304" pitchFamily="18" charset="0"/>
              </a:rPr>
              <a:t>de la implementación de las políticas/medidas para aumentar la sensación de seguridad y protección, y empoderar a las víctimas/sobrevivientes y a los testigos para que denuncien los incidentes y rompan el silencio.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dirty="0">
                <a:effectLst/>
                <a:latin typeface="Aptos"/>
                <a:ea typeface="Aptos" panose="020B0004020202020204" pitchFamily="34" charset="0"/>
                <a:cs typeface="Times New Roman" panose="02020603050405020304" pitchFamily="18" charset="0"/>
              </a:rPr>
              <a:t> </a:t>
            </a:r>
            <a:endParaRPr lang="en-AT" sz="1800" kern="100" dirty="0">
              <a:effectLst/>
              <a:latin typeface="Aptos"/>
              <a:ea typeface="Aptos" panose="020B0004020202020204" pitchFamily="34" charset="0"/>
              <a:cs typeface="Times New Roman" panose="02020603050405020304" pitchFamily="18" charset="0"/>
            </a:endParaRPr>
          </a:p>
          <a:p>
            <a:pPr marL="0" lvl="0" indent="0">
              <a:lnSpc>
                <a:spcPct val="115000"/>
              </a:lnSpc>
              <a:spcAft>
                <a:spcPts val="800"/>
              </a:spcAft>
              <a:buSzPts val="1000"/>
              <a:buFont typeface="Symbol" panose="05050102010706020507" pitchFamily="18" charset="2"/>
              <a:buNone/>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Campañas continuas de sensibilización</a:t>
            </a:r>
            <a:r>
              <a:rPr lang="es-ES" sz="1800" kern="100">
                <a:effectLst/>
                <a:latin typeface="Aptos" panose="020B0004020202020204" pitchFamily="34" charset="0"/>
                <a:ea typeface="Aptos" panose="020B0004020202020204" pitchFamily="34" charset="0"/>
                <a:cs typeface="Times New Roman" panose="02020603050405020304" pitchFamily="18" charset="0"/>
              </a:rPr>
              <a:t> (entre otras cosas, sobre comportamientos no deseados y la noción de consentimiento) y programas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formación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228600">
              <a:lnSpc>
                <a:spcPct val="115000"/>
              </a:lnSpc>
              <a:spcAft>
                <a:spcPts val="800"/>
              </a:spcAft>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p>
            <a:pPr marL="228600">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campañas de sensibilización son un componente importante de la prevención de la violencia de género en las instituciones. Estas campañas sirven para educar al personal y a los estudiantes y </a:t>
            </a:r>
            <a:r>
              <a:rPr lang="es-ES" sz="1800" b="1" kern="100">
                <a:effectLst/>
                <a:latin typeface="Aptos" panose="020B0004020202020204" pitchFamily="34" charset="0"/>
                <a:ea typeface="Aptos" panose="020B0004020202020204" pitchFamily="34" charset="0"/>
                <a:cs typeface="Times New Roman" panose="02020603050405020304" pitchFamily="18" charset="0"/>
              </a:rPr>
              <a:t>aumentar la comprensión </a:t>
            </a:r>
            <a:r>
              <a:rPr lang="es-ES" sz="1800" kern="100">
                <a:effectLst/>
                <a:latin typeface="Aptos" panose="020B0004020202020204" pitchFamily="34" charset="0"/>
                <a:ea typeface="Aptos" panose="020B0004020202020204" pitchFamily="34" charset="0"/>
                <a:cs typeface="Times New Roman" panose="02020603050405020304" pitchFamily="18" charset="0"/>
              </a:rPr>
              <a:t>del problema, crear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cultura </a:t>
            </a:r>
            <a:r>
              <a:rPr lang="es-ES" sz="1800" kern="100">
                <a:effectLst/>
                <a:latin typeface="Aptos" panose="020B0004020202020204" pitchFamily="34" charset="0"/>
                <a:ea typeface="Aptos" panose="020B0004020202020204" pitchFamily="34" charset="0"/>
                <a:cs typeface="Times New Roman" panose="02020603050405020304" pitchFamily="18" charset="0"/>
              </a:rPr>
              <a:t>de </a:t>
            </a:r>
            <a:r>
              <a:rPr lang="es-ES" sz="1800" b="1" kern="100">
                <a:effectLst/>
                <a:latin typeface="Aptos" panose="020B0004020202020204" pitchFamily="34" charset="0"/>
                <a:ea typeface="Aptos" panose="020B0004020202020204" pitchFamily="34" charset="0"/>
                <a:cs typeface="Times New Roman" panose="02020603050405020304" pitchFamily="18" charset="0"/>
              </a:rPr>
              <a:t>respeto e igualdad </a:t>
            </a:r>
            <a:r>
              <a:rPr lang="es-ES" sz="1800" kern="100">
                <a:effectLst/>
                <a:latin typeface="Aptos" panose="020B0004020202020204" pitchFamily="34" charset="0"/>
                <a:ea typeface="Aptos" panose="020B0004020202020204" pitchFamily="34" charset="0"/>
                <a:cs typeface="Times New Roman" panose="02020603050405020304" pitchFamily="18" charset="0"/>
              </a:rPr>
              <a:t>y promover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entorno seguro</a:t>
            </a:r>
            <a:r>
              <a:rPr lang="es-ES" sz="1800" kern="100">
                <a:effectLst/>
                <a:latin typeface="Aptos" panose="020B0004020202020204" pitchFamily="34" charset="0"/>
                <a:ea typeface="Aptos" panose="020B0004020202020204" pitchFamily="34" charset="0"/>
                <a:cs typeface="Times New Roman" panose="02020603050405020304" pitchFamily="18" charset="0"/>
              </a:rPr>
              <a:t>. Las campañas de sensibilización pueden adoptar </a:t>
            </a:r>
            <a:r>
              <a:rPr lang="es-ES" sz="1800" b="1" kern="100">
                <a:effectLst/>
                <a:latin typeface="Aptos" panose="020B0004020202020204" pitchFamily="34" charset="0"/>
                <a:ea typeface="Aptos" panose="020B0004020202020204" pitchFamily="34" charset="0"/>
                <a:cs typeface="Times New Roman" panose="02020603050405020304" pitchFamily="18" charset="0"/>
              </a:rPr>
              <a:t>muchas formas</a:t>
            </a:r>
            <a:r>
              <a:rPr lang="es-ES" sz="1800" kern="100">
                <a:effectLst/>
                <a:latin typeface="Aptos" panose="020B0004020202020204" pitchFamily="34" charset="0"/>
                <a:ea typeface="Aptos" panose="020B0004020202020204" pitchFamily="34" charset="0"/>
                <a:cs typeface="Times New Roman" panose="02020603050405020304" pitchFamily="18" charset="0"/>
              </a:rPr>
              <a:t>, como campañas en las redes sociales, talleres/seminarios y eventos dedicados al tema, exposiciones y exhibiciones, etc. Se pueden utilizar </a:t>
            </a:r>
            <a:r>
              <a:rPr lang="es-ES" sz="1800" b="1" kern="100">
                <a:effectLst/>
                <a:latin typeface="Aptos" panose="020B0004020202020204" pitchFamily="34" charset="0"/>
                <a:ea typeface="Aptos" panose="020B0004020202020204" pitchFamily="34" charset="0"/>
                <a:cs typeface="Times New Roman" panose="02020603050405020304" pitchFamily="18" charset="0"/>
              </a:rPr>
              <a:t>varios canales</a:t>
            </a:r>
            <a:r>
              <a:rPr lang="es-ES" sz="1800" kern="100">
                <a:effectLst/>
                <a:latin typeface="Aptos" panose="020B0004020202020204" pitchFamily="34" charset="0"/>
                <a:ea typeface="Aptos" panose="020B0004020202020204" pitchFamily="34" charset="0"/>
                <a:cs typeface="Times New Roman" panose="02020603050405020304" pitchFamily="18" charset="0"/>
              </a:rPr>
              <a:t> para promocionar las campañas, como carteles, folletos, publicaciones en redes sociales, vídeos, boletines informativos, intranet y cualquier otra forma de comunicación interna.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228600">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Es más probable que una campaña sea eficaz cuando está respaldada por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estrategia de comunicación clara</a:t>
            </a:r>
            <a:r>
              <a:rPr lang="es-ES" sz="1800" kern="100">
                <a:effectLst/>
                <a:latin typeface="Aptos" panose="020B0004020202020204" pitchFamily="34" charset="0"/>
                <a:ea typeface="Aptos" panose="020B0004020202020204" pitchFamily="34" charset="0"/>
                <a:cs typeface="Times New Roman" panose="02020603050405020304" pitchFamily="18" charset="0"/>
              </a:rPr>
              <a:t> (definición de objetivos, identificación de las actividades de los constituyentes, el calendario y los grupos destinatarios, los medios que se desplegarán, las funciones y responsabilidades, los recursos necesarios, etc.). Para esto, es una buena práctica crear un grupo de trabajo, involucrando a las diversas partes involucradas (departamento de comunicación, diseñadores gráficos, representantes del personal y/o estudiantes, grupos minoritarios, etc.).</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228600">
              <a:lnSpc>
                <a:spcPct val="115000"/>
              </a:lnSpc>
              <a:spcAft>
                <a:spcPts val="800"/>
              </a:spcAft>
            </a:pPr>
            <a:r>
              <a:rPr lang="es-ES" sz="1800" kern="100">
                <a:effectLst/>
                <a:latin typeface="Aptos"/>
                <a:ea typeface="Aptos" panose="020B0004020202020204" pitchFamily="34" charset="0"/>
                <a:cs typeface="Times New Roman" panose="02020603050405020304" pitchFamily="18" charset="0"/>
              </a:rPr>
              <a:t>UniSAFE tiene una guía paso a paso sobre cómo establecer y ejecutar campañas sobre la violencia de género</a:t>
            </a:r>
            <a:r>
              <a:rPr lang="es-ES" sz="1800" kern="100">
                <a:latin typeface="Aptos"/>
                <a:ea typeface="Aptos" panose="020B0004020202020204" pitchFamily="34" charset="0"/>
                <a:cs typeface="Times New Roman" panose="02020603050405020304" pitchFamily="18" charset="0"/>
              </a:rPr>
              <a:t>.</a:t>
            </a:r>
            <a:endParaRPr lang="es-ES"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s-ES" sz="1800" kern="100" dirty="0">
                <a:effectLst/>
                <a:latin typeface="Aptos"/>
                <a:ea typeface="Aptos" panose="020B0004020202020204" pitchFamily="34" charset="0"/>
                <a:cs typeface="Times New Roman" panose="02020603050405020304" pitchFamily="18" charset="0"/>
              </a:rPr>
              <a:t> </a:t>
            </a:r>
            <a:endParaRPr lang="en-AT" sz="1800" kern="100" dirty="0">
              <a:effectLst/>
              <a:latin typeface="Aptos"/>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s-ES" sz="1800" b="1" u="sng" kern="100" dirty="0">
                <a:solidFill>
                  <a:srgbClr val="0F4761"/>
                </a:solidFill>
                <a:effectLst/>
                <a:latin typeface="Aptos Display"/>
                <a:ea typeface="Times New Roman" panose="02020603050405020304" pitchFamily="18" charset="0"/>
                <a:cs typeface="Times New Roman" panose="02020603050405020304" pitchFamily="18" charset="0"/>
                <a:hlinkClick r:id="rId3"/>
              </a:rPr>
              <a:t>Intervención de bystanders</a:t>
            </a:r>
            <a:endParaRPr lang="en-AT" sz="1800" b="1" kern="100" dirty="0">
              <a:solidFill>
                <a:srgbClr val="0F4761"/>
              </a:solidFill>
              <a:effectLst/>
              <a:latin typeface="Aptos Display"/>
              <a:ea typeface="Times New Roman" panose="02020603050405020304" pitchFamily="18" charset="0"/>
              <a:cs typeface="Times New Roman" panose="02020603050405020304" pitchFamily="18" charset="0"/>
            </a:endParaRPr>
          </a:p>
          <a:p>
            <a:pPr>
              <a:lnSpc>
                <a:spcPct val="115000"/>
              </a:lnSpc>
              <a:spcAft>
                <a:spcPts val="800"/>
              </a:spcAft>
            </a:pPr>
            <a:r>
              <a:rPr lang="es-ES" sz="1800" kern="100">
                <a:effectLst/>
                <a:latin typeface="Aptos"/>
                <a:ea typeface="Aptos" panose="020B0004020202020204" pitchFamily="34" charset="0"/>
                <a:cs typeface="Times New Roman" panose="02020603050405020304" pitchFamily="18" charset="0"/>
              </a:rPr>
              <a:t>La intervención del bystander se refiere a las </a:t>
            </a:r>
            <a:r>
              <a:rPr lang="es-ES" sz="1800" b="1" kern="100">
                <a:effectLst/>
                <a:latin typeface="Aptos"/>
                <a:ea typeface="Aptos" panose="020B0004020202020204" pitchFamily="34" charset="0"/>
                <a:cs typeface="Times New Roman" panose="02020603050405020304" pitchFamily="18" charset="0"/>
              </a:rPr>
              <a:t>acciones tomadas por las personas</a:t>
            </a:r>
            <a:r>
              <a:rPr lang="es-ES" sz="1800" kern="100">
                <a:effectLst/>
                <a:latin typeface="Aptos"/>
                <a:ea typeface="Aptos" panose="020B0004020202020204" pitchFamily="34" charset="0"/>
                <a:cs typeface="Times New Roman" panose="02020603050405020304" pitchFamily="18" charset="0"/>
              </a:rPr>
              <a:t> que observan una situación dañina o potencialmente dañina. El objetivo es </a:t>
            </a:r>
            <a:r>
              <a:rPr lang="es-ES" sz="1800" b="1" kern="100">
                <a:effectLst/>
                <a:latin typeface="Aptos"/>
                <a:ea typeface="Aptos" panose="020B0004020202020204" pitchFamily="34" charset="0"/>
                <a:cs typeface="Times New Roman" panose="02020603050405020304" pitchFamily="18" charset="0"/>
              </a:rPr>
              <a:t>evitar que se produzcan (más) actos de violencia, y crear una comunidad solidaria</a:t>
            </a:r>
            <a:r>
              <a:rPr lang="es-ES" sz="1800" kern="100">
                <a:effectLst/>
                <a:latin typeface="Aptos"/>
                <a:ea typeface="Aptos" panose="020B0004020202020204" pitchFamily="34" charset="0"/>
                <a:cs typeface="Times New Roman" panose="02020603050405020304" pitchFamily="18" charset="0"/>
              </a:rPr>
              <a:t>. A la hora de elaborar un programa de intervención para bystanders, es importante tener en cuenta:</a:t>
            </a:r>
            <a:endParaRPr lang="en-AT"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Ofrecer capacitación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educación </a:t>
            </a:r>
            <a:r>
              <a:rPr lang="es-ES" sz="1800" kern="100">
                <a:effectLst/>
                <a:latin typeface="Aptos" panose="020B0004020202020204" pitchFamily="34" charset="0"/>
                <a:ea typeface="Aptos" panose="020B0004020202020204" pitchFamily="34" charset="0"/>
                <a:cs typeface="Times New Roman" panose="02020603050405020304" pitchFamily="18" charset="0"/>
              </a:rPr>
              <a:t>al personal y a los estudiantes sobre el reconocimiento de signos tempranos de violencia de género y el desarrollo de habilidades de intervención.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Crear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entorno de apoyo </a:t>
            </a:r>
            <a:r>
              <a:rPr lang="es-ES" sz="1800" kern="100">
                <a:effectLst/>
                <a:latin typeface="Aptos" panose="020B0004020202020204" pitchFamily="34" charset="0"/>
                <a:ea typeface="Aptos" panose="020B0004020202020204" pitchFamily="34" charset="0"/>
                <a:cs typeface="Times New Roman" panose="02020603050405020304" pitchFamily="18" charset="0"/>
              </a:rPr>
              <a:t>que anime a las personas a intervenir y denunciar incidentes.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Proporcionar </a:t>
            </a:r>
            <a:r>
              <a:rPr lang="es-ES" sz="1800" b="1" kern="100">
                <a:effectLst/>
                <a:latin typeface="Aptos" panose="020B0004020202020204" pitchFamily="34" charset="0"/>
                <a:ea typeface="Aptos" panose="020B0004020202020204" pitchFamily="34" charset="0"/>
                <a:cs typeface="Times New Roman" panose="02020603050405020304" pitchFamily="18" charset="0"/>
              </a:rPr>
              <a:t>directrices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procedimientos </a:t>
            </a:r>
            <a:r>
              <a:rPr lang="es-ES" sz="1800" kern="100">
                <a:effectLst/>
                <a:latin typeface="Aptos" panose="020B0004020202020204" pitchFamily="34" charset="0"/>
                <a:ea typeface="Aptos" panose="020B0004020202020204" pitchFamily="34" charset="0"/>
                <a:cs typeface="Times New Roman" panose="02020603050405020304" pitchFamily="18" charset="0"/>
              </a:rPr>
              <a:t>claros para informar sobre incidentes.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a:ea typeface="Aptos" panose="020B0004020202020204" pitchFamily="34" charset="0"/>
                <a:cs typeface="Times New Roman" panose="02020603050405020304" pitchFamily="18" charset="0"/>
              </a:rPr>
              <a:t>Involucrar a los mandos altos de la institución </a:t>
            </a:r>
            <a:r>
              <a:rPr lang="es-ES" sz="1800" kern="100">
                <a:effectLst/>
                <a:latin typeface="Aptos"/>
                <a:ea typeface="Aptos" panose="020B0004020202020204" pitchFamily="34" charset="0"/>
                <a:cs typeface="Times New Roman" panose="02020603050405020304" pitchFamily="18" charset="0"/>
              </a:rPr>
              <a:t>en la promoción del programa de intervención de los bystanders</a:t>
            </a:r>
            <a:endParaRPr lang="en-AT"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Evaluar </a:t>
            </a:r>
            <a:r>
              <a:rPr lang="es-ES" sz="1800" kern="100">
                <a:effectLst/>
                <a:latin typeface="Aptos" panose="020B0004020202020204" pitchFamily="34" charset="0"/>
                <a:ea typeface="Aptos" panose="020B0004020202020204" pitchFamily="34" charset="0"/>
                <a:cs typeface="Times New Roman" panose="02020603050405020304" pitchFamily="18" charset="0"/>
              </a:rPr>
              <a:t>periódicamente y </a:t>
            </a:r>
            <a:r>
              <a:rPr lang="es-ES" sz="1800" b="1" kern="100">
                <a:effectLst/>
                <a:latin typeface="Aptos" panose="020B0004020202020204" pitchFamily="34" charset="0"/>
                <a:ea typeface="Aptos" panose="020B0004020202020204" pitchFamily="34" charset="0"/>
                <a:cs typeface="Times New Roman" panose="02020603050405020304" pitchFamily="18" charset="0"/>
              </a:rPr>
              <a:t>actualizar </a:t>
            </a:r>
            <a:r>
              <a:rPr lang="es-ES" sz="1800" kern="100">
                <a:effectLst/>
                <a:latin typeface="Aptos" panose="020B0004020202020204" pitchFamily="34" charset="0"/>
                <a:ea typeface="Aptos" panose="020B0004020202020204" pitchFamily="34" charset="0"/>
                <a:cs typeface="Times New Roman" panose="02020603050405020304" pitchFamily="18" charset="0"/>
              </a:rPr>
              <a:t>el programa para garantizar su pertinencia y eficacia.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15000"/>
              </a:lnSpc>
              <a:spcAft>
                <a:spcPts val="800"/>
              </a:spcAft>
            </a:pPr>
            <a:r>
              <a:rPr lang="es-ES" sz="1800" kern="100" dirty="0">
                <a:effectLst/>
                <a:latin typeface="Aptos"/>
                <a:ea typeface="Aptos" panose="020B0004020202020204" pitchFamily="34" charset="0"/>
                <a:cs typeface="Times New Roman" panose="02020603050405020304" pitchFamily="18" charset="0"/>
              </a:rPr>
              <a:t> </a:t>
            </a:r>
            <a:endParaRPr lang="en-AT" sz="1800" kern="100" dirty="0">
              <a:effectLst/>
              <a:latin typeface="Aptos"/>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s-ES" sz="1800" b="1" u="sng" kern="100" dirty="0">
                <a:solidFill>
                  <a:srgbClr val="0F4761"/>
                </a:solidFill>
                <a:effectLst/>
                <a:latin typeface="Aptos Display"/>
                <a:ea typeface="Times New Roman" panose="02020603050405020304" pitchFamily="18" charset="0"/>
                <a:cs typeface="Times New Roman" panose="02020603050405020304" pitchFamily="18" charset="0"/>
                <a:hlinkClick r:id="rId3"/>
              </a:rPr>
              <a:t>Programas educativos y de formación</a:t>
            </a:r>
            <a:endParaRPr lang="en-AT" sz="1800" b="1" kern="100" dirty="0">
              <a:solidFill>
                <a:srgbClr val="0F4761"/>
              </a:solidFill>
              <a:effectLst/>
              <a:latin typeface="Aptos Display"/>
              <a:ea typeface="Times New Roman" panose="02020603050405020304" pitchFamily="18" charset="0"/>
              <a:cs typeface="Times New Roman" panose="02020603050405020304" pitchFamily="18" charset="0"/>
            </a:endParaRPr>
          </a:p>
          <a:p>
            <a:pPr>
              <a:lnSpc>
                <a:spcPct val="115000"/>
              </a:lnSpc>
              <a:spcAft>
                <a:spcPts val="800"/>
              </a:spcAft>
            </a:pPr>
            <a:r>
              <a:rPr lang="es-ES" sz="1800" kern="100">
                <a:effectLst/>
                <a:latin typeface="Aptos"/>
                <a:ea typeface="Aptos" panose="020B0004020202020204" pitchFamily="34" charset="0"/>
                <a:cs typeface="Times New Roman" panose="02020603050405020304" pitchFamily="18" charset="0"/>
              </a:rPr>
              <a:t>Los programas educativos y de capacitación tienen como objetivo proporcionar a la comunidad </a:t>
            </a:r>
            <a:r>
              <a:rPr lang="es-ES" sz="1800" b="1" kern="100">
                <a:effectLst/>
                <a:latin typeface="Aptos"/>
                <a:ea typeface="Aptos" panose="020B0004020202020204" pitchFamily="34" charset="0"/>
                <a:cs typeface="Times New Roman" panose="02020603050405020304" pitchFamily="18" charset="0"/>
              </a:rPr>
              <a:t>información </a:t>
            </a:r>
            <a:r>
              <a:rPr lang="es-ES" sz="1800" kern="100">
                <a:effectLst/>
                <a:latin typeface="Aptos"/>
                <a:ea typeface="Aptos" panose="020B0004020202020204" pitchFamily="34" charset="0"/>
                <a:cs typeface="Times New Roman" panose="02020603050405020304" pitchFamily="18" charset="0"/>
              </a:rPr>
              <a:t>sobre las </a:t>
            </a:r>
            <a:r>
              <a:rPr lang="es-ES" sz="1800" b="1" kern="100">
                <a:effectLst/>
                <a:latin typeface="Aptos"/>
                <a:ea typeface="Aptos" panose="020B0004020202020204" pitchFamily="34" charset="0"/>
                <a:cs typeface="Times New Roman" panose="02020603050405020304" pitchFamily="18" charset="0"/>
              </a:rPr>
              <a:t>políticas de la institución</a:t>
            </a:r>
            <a:r>
              <a:rPr lang="es-ES" sz="1800" kern="100">
                <a:effectLst/>
                <a:latin typeface="Aptos"/>
                <a:ea typeface="Aptos" panose="020B0004020202020204" pitchFamily="34" charset="0"/>
                <a:cs typeface="Times New Roman" panose="02020603050405020304" pitchFamily="18" charset="0"/>
              </a:rPr>
              <a:t>,  los </a:t>
            </a:r>
            <a:r>
              <a:rPr lang="es-ES" sz="1800" b="1" kern="100">
                <a:effectLst/>
                <a:latin typeface="Aptos"/>
                <a:ea typeface="Aptos" panose="020B0004020202020204" pitchFamily="34" charset="0"/>
                <a:cs typeface="Times New Roman" panose="02020603050405020304" pitchFamily="18" charset="0"/>
              </a:rPr>
              <a:t>procedimientos</a:t>
            </a:r>
            <a:r>
              <a:rPr lang="es-ES" sz="1800" kern="100">
                <a:effectLst/>
                <a:latin typeface="Aptos"/>
                <a:ea typeface="Aptos" panose="020B0004020202020204" pitchFamily="34" charset="0"/>
                <a:cs typeface="Times New Roman" panose="02020603050405020304" pitchFamily="18" charset="0"/>
              </a:rPr>
              <a:t>,  las </a:t>
            </a:r>
            <a:r>
              <a:rPr lang="es-ES" sz="1800" b="1" kern="100">
                <a:effectLst/>
                <a:latin typeface="Aptos"/>
                <a:ea typeface="Aptos" panose="020B0004020202020204" pitchFamily="34" charset="0"/>
                <a:cs typeface="Times New Roman" panose="02020603050405020304" pitchFamily="18" charset="0"/>
              </a:rPr>
              <a:t>opciones de presentación de informes</a:t>
            </a:r>
            <a:r>
              <a:rPr lang="es-ES" sz="1800" kern="100">
                <a:effectLst/>
                <a:latin typeface="Aptos"/>
                <a:ea typeface="Aptos" panose="020B0004020202020204" pitchFamily="34" charset="0"/>
                <a:cs typeface="Times New Roman" panose="02020603050405020304" pitchFamily="18" charset="0"/>
              </a:rPr>
              <a:t>,  los </a:t>
            </a:r>
            <a:r>
              <a:rPr lang="es-ES" sz="1800" b="1" kern="100">
                <a:effectLst/>
                <a:latin typeface="Aptos"/>
                <a:ea typeface="Aptos" panose="020B0004020202020204" pitchFamily="34" charset="0"/>
                <a:cs typeface="Times New Roman" panose="02020603050405020304" pitchFamily="18" charset="0"/>
              </a:rPr>
              <a:t>servicios y recursos disponibles</a:t>
            </a:r>
            <a:r>
              <a:rPr lang="es-ES" sz="1800" kern="100">
                <a:effectLst/>
                <a:latin typeface="Aptos"/>
                <a:ea typeface="Aptos" panose="020B0004020202020204" pitchFamily="34" charset="0"/>
                <a:cs typeface="Times New Roman" panose="02020603050405020304" pitchFamily="18" charset="0"/>
              </a:rPr>
              <a:t>. El objetivo es educar a la comunidad sobre los signos de violencia y crear una comprensión compartida de lo que constituye un comportamiento inaceptable. La capacitación también sirve como una oportunidad para que el personal y los estudiantes hagan preguntas y participen en discusiones abiertas sobre el tema. Como resultado, la capacitación puede </a:t>
            </a:r>
            <a:r>
              <a:rPr lang="es-ES" sz="1800" b="1" kern="100">
                <a:effectLst/>
                <a:latin typeface="Aptos"/>
                <a:ea typeface="Aptos" panose="020B0004020202020204" pitchFamily="34" charset="0"/>
                <a:cs typeface="Times New Roman" panose="02020603050405020304" pitchFamily="18" charset="0"/>
              </a:rPr>
              <a:t>aumentar </a:t>
            </a:r>
            <a:r>
              <a:rPr lang="es-ES" sz="1800" kern="100">
                <a:effectLst/>
                <a:latin typeface="Aptos"/>
                <a:ea typeface="Aptos" panose="020B0004020202020204" pitchFamily="34" charset="0"/>
                <a:cs typeface="Times New Roman" panose="02020603050405020304" pitchFamily="18" charset="0"/>
              </a:rPr>
              <a:t>el nivel de confianza Institutional. </a:t>
            </a:r>
            <a:endParaRPr lang="en-AT"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Un programa educativo exhaustivo debería, como mínimo, garantizar que todos los estudiantes y el personal estén informados sobre: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Definiciones de violencia de género y sus formas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Los desequilibrios de poder y cómo contribuyen a la violencia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Señales de advertencia y comportamientos que pueden indicar un riesgo de violencia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Políticas y procedimientos de la institución para denunciar y responder a incidentes de violencia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Leyes y protecciones legales pertinentes para las víctimas/supervivientes y los perpetradores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El impacto de la violencia en las personas, los equipos y las organizaciones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Habilidades para promover una cultura de respeto e igualdad en el lugar de trabajo</a:t>
            </a:r>
          </a:p>
          <a:p>
            <a:pPr marL="342900" lvl="0" indent="-342900">
              <a:lnSpc>
                <a:spcPct val="115000"/>
              </a:lnSpc>
              <a:spcAft>
                <a:spcPts val="800"/>
              </a:spcAft>
              <a:buSzPts val="1000"/>
              <a:buFont typeface="Symbol" panose="05050102010706020507" pitchFamily="18" charset="2"/>
              <a:buChar char=""/>
              <a:tabLst>
                <a:tab pos="457200" algn="l"/>
              </a:tabLs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s-ES" sz="1800" b="1" u="sng" kern="100" dirty="0">
                <a:solidFill>
                  <a:srgbClr val="0F4761"/>
                </a:solidFill>
                <a:effectLst/>
                <a:latin typeface="Aptos Display"/>
                <a:ea typeface="Times New Roman" panose="02020603050405020304" pitchFamily="18" charset="0"/>
                <a:cs typeface="Times New Roman" panose="02020603050405020304" pitchFamily="18" charset="0"/>
                <a:hlinkClick r:id="rId3"/>
              </a:rPr>
              <a:t>Prevención de la violencia de género para las personas que realizan trabajo de campo y pasan tiempo en el extranjero</a:t>
            </a:r>
            <a:endParaRPr lang="en-AT" sz="1800" b="1" kern="100" dirty="0">
              <a:solidFill>
                <a:srgbClr val="0F4761"/>
              </a:solidFill>
              <a:effectLst/>
              <a:latin typeface="Aptos Display"/>
              <a:ea typeface="Times New Roman" panose="02020603050405020304" pitchFamily="18"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También se deben prever medidas de prevención para el personal y los estudiantes que participan en</a:t>
            </a:r>
            <a:r>
              <a:rPr lang="es-ES" sz="1800" b="1" kern="100">
                <a:effectLst/>
                <a:latin typeface="Aptos" panose="020B0004020202020204" pitchFamily="34" charset="0"/>
                <a:ea typeface="Aptos" panose="020B0004020202020204" pitchFamily="34" charset="0"/>
                <a:cs typeface="Times New Roman" panose="02020603050405020304" pitchFamily="18" charset="0"/>
              </a:rPr>
              <a:t> actividades fuera de las instalaciones</a:t>
            </a:r>
            <a:r>
              <a:rPr lang="es-ES" sz="1800" kern="100">
                <a:effectLst/>
                <a:latin typeface="Aptos" panose="020B0004020202020204" pitchFamily="34" charset="0"/>
                <a:ea typeface="Aptos" panose="020B0004020202020204" pitchFamily="34" charset="0"/>
                <a:cs typeface="Times New Roman" panose="02020603050405020304" pitchFamily="18" charset="0"/>
              </a:rPr>
              <a:t>, como conferencias, trabajo de campo/excursiones, pasantías, prácticas laborales, prácticas de estudio en el extranjero y similares. Estudiar en el extranjero y asistir al trabajo de campo constituyen situaciones de mayor riesgo de violencia de género. El trabajo de campo puede ser en lugares remotos donde la comunicación es difícil, como ejemplifica el caso que discutimos al comienzo de este seminario. El trabajo de campo implica una proximidad cercana e interacciones entre individuos en diferentes niveles de la jerarquía de poder institucional, que pueden diferir de las interacciones en el campus.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Para evitar que ocurran incidentes de violencia de género, considere lo siguiente: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Equipar al personal responsable de apoyar a los estudiantes que van al extranjero con herramientas sobre cómo responder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Dotar a los estudiantes de información que les prepare mejor para su estancia en el extranjero (información de contacto de los supervisores inmediatos, información de contacto de la embajada o consulado pertinente y de los servicios locales de apoyo en caso de emergencia).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Colaborar con las organizaciones de acogida para garantizar que cuentan con políticas para prevenir y abordar la violencia de género y proporcionar a los estudiantes información sobre los mecanismos de denuncia y los servicios de apoyo institucional, tanto de la institución de origen como de la organización de acogida.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dirty="0">
                <a:effectLst/>
                <a:latin typeface="Aptos"/>
                <a:ea typeface="Aptos" panose="020B0004020202020204" pitchFamily="34" charset="0"/>
                <a:cs typeface="Times New Roman" panose="02020603050405020304" pitchFamily="18" charset="0"/>
              </a:rPr>
              <a:t> </a:t>
            </a:r>
            <a:endParaRPr lang="en-AT" sz="1800" kern="100" dirty="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Integración de las cuestiones relacionadas con la violencia de género en la docencia y la investigación </a:t>
            </a:r>
            <a:r>
              <a:rPr lang="es-ES" sz="1800" kern="100">
                <a:effectLst/>
                <a:latin typeface="Aptos" panose="020B0004020202020204" pitchFamily="34" charset="0"/>
                <a:ea typeface="Aptos" panose="020B0004020202020204" pitchFamily="34" charset="0"/>
                <a:cs typeface="Times New Roman" panose="02020603050405020304" pitchFamily="18" charset="0"/>
              </a:rPr>
              <a:t>(tanto en el contenido como en el proceso)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28</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Consejos y sugerencias para la prevención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Los departamentos de comunicación</a:t>
            </a:r>
            <a:r>
              <a:rPr lang="es-ES" sz="1800" kern="100">
                <a:effectLst/>
                <a:latin typeface="Aptos" panose="020B0004020202020204" pitchFamily="34" charset="0"/>
                <a:ea typeface="Aptos" panose="020B0004020202020204" pitchFamily="34" charset="0"/>
                <a:cs typeface="Times New Roman" panose="02020603050405020304" pitchFamily="18" charset="0"/>
              </a:rPr>
              <a:t>, de existir, son </a:t>
            </a:r>
            <a:r>
              <a:rPr lang="es-ES" sz="1800" b="1" kern="100">
                <a:effectLst/>
                <a:latin typeface="Aptos" panose="020B0004020202020204" pitchFamily="34" charset="0"/>
                <a:ea typeface="Aptos" panose="020B0004020202020204" pitchFamily="34" charset="0"/>
                <a:cs typeface="Times New Roman" panose="02020603050405020304" pitchFamily="18" charset="0"/>
              </a:rPr>
              <a:t>actores clave</a:t>
            </a:r>
            <a:r>
              <a:rPr lang="es-ES" sz="1800" kern="100">
                <a:effectLst/>
                <a:latin typeface="Aptos" panose="020B0004020202020204" pitchFamily="34" charset="0"/>
                <a:ea typeface="Aptos" panose="020B0004020202020204" pitchFamily="34" charset="0"/>
                <a:cs typeface="Times New Roman" panose="02020603050405020304" pitchFamily="18" charset="0"/>
              </a:rPr>
              <a:t> en la implementación de una estrategia de prevención. Identificar también a las personas (personal y estudiantes) que estén comprometidas con la prevención de la violencia de género y que estén dispuestas a formar parte de un grupo de trabajo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prevención</a:t>
            </a:r>
            <a:r>
              <a:rPr lang="es-ES" sz="1800" kern="100">
                <a:effectLst/>
                <a:latin typeface="Aptos" panose="020B0004020202020204" pitchFamily="34" charset="0"/>
                <a:ea typeface="Aptos" panose="020B0004020202020204" pitchFamily="34" charset="0"/>
                <a:cs typeface="Times New Roman" panose="02020603050405020304" pitchFamily="18" charset="0"/>
              </a:rPr>
              <a:t>, responsable de implementar y difundir prácticas y actividades preventivas.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Ser </a:t>
            </a:r>
            <a:r>
              <a:rPr lang="es-ES" sz="1800" b="1" kern="100">
                <a:effectLst/>
                <a:latin typeface="Aptos" panose="020B0004020202020204" pitchFamily="34" charset="0"/>
                <a:ea typeface="Aptos" panose="020B0004020202020204" pitchFamily="34" charset="0"/>
                <a:cs typeface="Times New Roman" panose="02020603050405020304" pitchFamily="18" charset="0"/>
              </a:rPr>
              <a:t>creativos </a:t>
            </a:r>
            <a:r>
              <a:rPr lang="es-ES" sz="1800" kern="100">
                <a:effectLst/>
                <a:latin typeface="Aptos" panose="020B0004020202020204" pitchFamily="34" charset="0"/>
                <a:ea typeface="Aptos" panose="020B0004020202020204" pitchFamily="34" charset="0"/>
                <a:cs typeface="Times New Roman" panose="02020603050405020304" pitchFamily="18" charset="0"/>
              </a:rPr>
              <a:t>con el diseño de campañas de sensibilización y fomentar la participación activa de la comunidad.</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Al proporcionar información, incluidas las líneas de ayuda, los servicios de asistencia y los procedimientos de presentación de informes en el sitio web, hágala </a:t>
            </a:r>
            <a:r>
              <a:rPr lang="es-ES" sz="1800" b="1" kern="100">
                <a:effectLst/>
                <a:latin typeface="Aptos" panose="020B0004020202020204" pitchFamily="34" charset="0"/>
                <a:ea typeface="Aptos" panose="020B0004020202020204" pitchFamily="34" charset="0"/>
                <a:cs typeface="Times New Roman" panose="02020603050405020304" pitchFamily="18" charset="0"/>
              </a:rPr>
              <a:t>fácilmente accesible para el usuario</a:t>
            </a:r>
            <a:r>
              <a:rPr lang="es-ES" sz="1800" kern="100">
                <a:effectLst/>
                <a:latin typeface="Aptos" panose="020B0004020202020204" pitchFamily="34" charset="0"/>
                <a:ea typeface="Aptos" panose="020B0004020202020204" pitchFamily="34" charset="0"/>
                <a:cs typeface="Times New Roman" panose="02020603050405020304" pitchFamily="18" charset="0"/>
              </a:rPr>
              <a:t>. Evite agregar información en subcategorías u ocultar la información en páginas específicas de departamentos u oficinas.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Diseñar </a:t>
            </a:r>
            <a:r>
              <a:rPr lang="es-ES" sz="1800" b="1" kern="100">
                <a:effectLst/>
                <a:latin typeface="Aptos" panose="020B0004020202020204" pitchFamily="34" charset="0"/>
                <a:ea typeface="Aptos" panose="020B0004020202020204" pitchFamily="34" charset="0"/>
                <a:cs typeface="Times New Roman" panose="02020603050405020304" pitchFamily="18" charset="0"/>
              </a:rPr>
              <a:t>mensajes específicos dirigidos a los recién llegados</a:t>
            </a:r>
            <a:r>
              <a:rPr lang="es-ES" sz="1800" kern="100">
                <a:effectLst/>
                <a:latin typeface="Aptos" panose="020B0004020202020204" pitchFamily="34" charset="0"/>
                <a:ea typeface="Aptos" panose="020B0004020202020204" pitchFamily="34" charset="0"/>
                <a:cs typeface="Times New Roman" panose="02020603050405020304" pitchFamily="18" charset="0"/>
              </a:rPr>
              <a:t> (personal y estudiantes) dirigiéndolos a materiales relacionados con las formas de violencia de género, las políticas y prácticas institucionales.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Considerar la posibilidad de realizar sesiones obligatorias sobre la violencia de género para el personal nuevo y los estudiantes, y diseñar una formación (obligatoria) para el personal dirigida a la dirección, como parte de una formación general</a:t>
            </a:r>
            <a:r>
              <a:rPr lang="es-ES" sz="1800" b="1" kern="100">
                <a:effectLst/>
                <a:latin typeface="Aptos" panose="020B0004020202020204" pitchFamily="34" charset="0"/>
                <a:ea typeface="Aptos" panose="020B0004020202020204" pitchFamily="34" charset="0"/>
                <a:cs typeface="Times New Roman" panose="02020603050405020304" pitchFamily="18" charset="0"/>
              </a:rPr>
              <a:t> para el liderazgo. </a:t>
            </a:r>
            <a:r>
              <a:rPr lang="es-ES" sz="1800" kern="100">
                <a:effectLst/>
                <a:latin typeface="Aptos" panose="020B0004020202020204" pitchFamily="34" charset="0"/>
                <a:ea typeface="Aptos" panose="020B0004020202020204" pitchFamily="34" charset="0"/>
                <a:cs typeface="Times New Roman" panose="02020603050405020304" pitchFamily="18" charset="0"/>
              </a:rPr>
              <a:t>Ofrecer formación a los estudiantes y convertirla </a:t>
            </a:r>
            <a:r>
              <a:rPr lang="es-ES" sz="1800" b="1" kern="100">
                <a:effectLst/>
                <a:latin typeface="Aptos" panose="020B0004020202020204" pitchFamily="34" charset="0"/>
                <a:ea typeface="Aptos" panose="020B0004020202020204" pitchFamily="34" charset="0"/>
                <a:cs typeface="Times New Roman" panose="02020603050405020304" pitchFamily="18" charset="0"/>
              </a:rPr>
              <a:t> en una condición previa </a:t>
            </a:r>
            <a:r>
              <a:rPr lang="es-ES" sz="1800" kern="100">
                <a:effectLst/>
                <a:latin typeface="Aptos" panose="020B0004020202020204" pitchFamily="34" charset="0"/>
                <a:ea typeface="Aptos" panose="020B0004020202020204" pitchFamily="34" charset="0"/>
                <a:cs typeface="Times New Roman" panose="02020603050405020304" pitchFamily="18" charset="0"/>
              </a:rPr>
              <a:t>para participar en otros cursos obligatorios. Además, los estudiantes que asistan a la formación podrán obtener</a:t>
            </a:r>
            <a:r>
              <a:rPr lang="es-ES" sz="1800" b="1" kern="100">
                <a:effectLst/>
                <a:latin typeface="Aptos" panose="020B0004020202020204" pitchFamily="34" charset="0"/>
                <a:ea typeface="Aptos" panose="020B0004020202020204" pitchFamily="34" charset="0"/>
                <a:cs typeface="Times New Roman" panose="02020603050405020304" pitchFamily="18" charset="0"/>
              </a:rPr>
              <a:t> créditos ECTS para reconocer su esfuerzo </a:t>
            </a:r>
            <a:r>
              <a:rPr lang="es-ES" sz="1800" kern="100">
                <a:effectLst/>
                <a:latin typeface="Aptos" panose="020B0004020202020204" pitchFamily="34" charset="0"/>
                <a:ea typeface="Aptos" panose="020B0004020202020204" pitchFamily="34" charset="0"/>
                <a:cs typeface="Times New Roman" panose="02020603050405020304" pitchFamily="18" charset="0"/>
              </a:rPr>
              <a:t>e incentivar su participación.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Asignar un presupuesto </a:t>
            </a:r>
            <a:r>
              <a:rPr lang="es-ES" sz="1800" kern="100">
                <a:effectLst/>
                <a:latin typeface="Aptos" panose="020B0004020202020204" pitchFamily="34" charset="0"/>
                <a:ea typeface="Aptos" panose="020B0004020202020204" pitchFamily="34" charset="0"/>
                <a:cs typeface="Times New Roman" panose="02020603050405020304" pitchFamily="18" charset="0"/>
              </a:rPr>
              <a:t>para campañas de sensibilización y programas de formación.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Evaluar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actualizar  periódicamente </a:t>
            </a:r>
            <a:r>
              <a:rPr lang="es-ES" sz="1800" kern="100">
                <a:effectLst/>
                <a:latin typeface="Aptos" panose="020B0004020202020204" pitchFamily="34" charset="0"/>
                <a:ea typeface="Aptos" panose="020B0004020202020204" pitchFamily="34" charset="0"/>
                <a:cs typeface="Times New Roman" panose="02020603050405020304" pitchFamily="18" charset="0"/>
              </a:rPr>
              <a:t>todos los componentes del programa de prevención para garantizar que siga siendo pertinente y eficaz en la prevención de la violencia de género en el lugar de trabajo.</a:t>
            </a:r>
          </a:p>
          <a:p>
            <a:pPr marL="342900" lvl="0" indent="-342900">
              <a:lnSpc>
                <a:spcPct val="115000"/>
              </a:lnSpc>
              <a:spcAft>
                <a:spcPts val="800"/>
              </a:spcAft>
              <a:buSzPts val="1000"/>
              <a:buFont typeface="Symbol" panose="05050102010706020507" pitchFamily="18" charset="2"/>
              <a:buChar char=""/>
              <a:tabLst>
                <a:tab pos="457200" algn="l"/>
              </a:tabLs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Cómo pensar </a:t>
            </a:r>
            <a:r>
              <a:rPr lang="es-ES" sz="1800" b="1" kern="100" err="1">
                <a:effectLst/>
                <a:latin typeface="Aptos" panose="020B0004020202020204" pitchFamily="34" charset="0"/>
                <a:ea typeface="Aptos" panose="020B0004020202020204" pitchFamily="34" charset="0"/>
                <a:cs typeface="Times New Roman" panose="02020603050405020304" pitchFamily="18" charset="0"/>
              </a:rPr>
              <a:t>interseccionalmente</a:t>
            </a:r>
            <a:r>
              <a:rPr lang="es-ES" sz="1800" b="1" kern="100">
                <a:effectLst/>
                <a:latin typeface="Aptos" panose="020B0004020202020204" pitchFamily="34" charset="0"/>
                <a:ea typeface="Aptos" panose="020B0004020202020204" pitchFamily="34" charset="0"/>
                <a:cs typeface="Times New Roman" panose="02020603050405020304" pitchFamily="18" charset="0"/>
              </a:rPr>
              <a:t> en la prevención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Destacar las </a:t>
            </a:r>
            <a:r>
              <a:rPr lang="es-ES" sz="1800" b="1" kern="100">
                <a:effectLst/>
                <a:latin typeface="Aptos" panose="020B0004020202020204" pitchFamily="34" charset="0"/>
                <a:ea typeface="Aptos" panose="020B0004020202020204" pitchFamily="34" charset="0"/>
                <a:cs typeface="Times New Roman" panose="02020603050405020304" pitchFamily="18" charset="0"/>
              </a:rPr>
              <a:t>experiencias de las comunidades marginadas</a:t>
            </a:r>
            <a:r>
              <a:rPr lang="es-ES" sz="1800" kern="100">
                <a:effectLst/>
                <a:latin typeface="Aptos" panose="020B0004020202020204" pitchFamily="34" charset="0"/>
                <a:ea typeface="Aptos" panose="020B0004020202020204" pitchFamily="34" charset="0"/>
                <a:cs typeface="Times New Roman" panose="02020603050405020304" pitchFamily="18" charset="0"/>
              </a:rPr>
              <a:t>, como las mujeres negras o las personas LGBTQIA+, en campañas de formación y sensibilización.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Proporcionar </a:t>
            </a:r>
            <a:r>
              <a:rPr lang="es-ES" sz="1800" b="1" kern="100">
                <a:effectLst/>
                <a:latin typeface="Aptos" panose="020B0004020202020204" pitchFamily="34" charset="0"/>
                <a:ea typeface="Aptos" panose="020B0004020202020204" pitchFamily="34" charset="0"/>
                <a:cs typeface="Times New Roman" panose="02020603050405020304" pitchFamily="18" charset="0"/>
              </a:rPr>
              <a:t>apoyo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recursos  específicos </a:t>
            </a:r>
            <a:r>
              <a:rPr lang="es-ES" sz="1800" kern="100">
                <a:effectLst/>
                <a:latin typeface="Aptos" panose="020B0004020202020204" pitchFamily="34" charset="0"/>
                <a:ea typeface="Aptos" panose="020B0004020202020204" pitchFamily="34" charset="0"/>
                <a:cs typeface="Times New Roman" panose="02020603050405020304" pitchFamily="18" charset="0"/>
              </a:rPr>
              <a:t>para el personal y los estudiantes cuyas identidades están marcadas por ejes de desigualdad que se entrecruzan, por ejemplo, cuando se enfrentan con barreras relacionadas al idioma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Considere la posibilidad de ofrecer la opción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asistencia en línea </a:t>
            </a:r>
            <a:r>
              <a:rPr lang="es-ES" sz="1800" kern="100">
                <a:effectLst/>
                <a:latin typeface="Aptos" panose="020B0004020202020204" pitchFamily="34" charset="0"/>
                <a:ea typeface="Aptos" panose="020B0004020202020204" pitchFamily="34" charset="0"/>
                <a:cs typeface="Times New Roman" panose="02020603050405020304" pitchFamily="18" charset="0"/>
              </a:rPr>
              <a:t>a la formación, en función del tipo de participación necesaria (pasiva frente a activa).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Interactuar con </a:t>
            </a:r>
            <a:r>
              <a:rPr lang="es-ES" sz="1800" b="1" kern="100">
                <a:effectLst/>
                <a:latin typeface="Aptos" panose="020B0004020202020204" pitchFamily="34" charset="0"/>
                <a:ea typeface="Aptos" panose="020B0004020202020204" pitchFamily="34" charset="0"/>
                <a:cs typeface="Times New Roman" panose="02020603050405020304" pitchFamily="18" charset="0"/>
              </a:rPr>
              <a:t>diversos miembros del personal </a:t>
            </a:r>
            <a:r>
              <a:rPr lang="es-ES" sz="1800" kern="100">
                <a:effectLst/>
                <a:latin typeface="Aptos" panose="020B0004020202020204" pitchFamily="34" charset="0"/>
                <a:ea typeface="Aptos" panose="020B0004020202020204" pitchFamily="34" charset="0"/>
                <a:cs typeface="Times New Roman" panose="02020603050405020304" pitchFamily="18" charset="0"/>
              </a:rPr>
              <a:t>(académico/administrativo, junior/senior, titular/temporal, con diferentes antecedentes) y </a:t>
            </a:r>
            <a:r>
              <a:rPr lang="es-ES" sz="1800" b="1" kern="100">
                <a:effectLst/>
                <a:latin typeface="Aptos" panose="020B0004020202020204" pitchFamily="34" charset="0"/>
                <a:ea typeface="Aptos" panose="020B0004020202020204" pitchFamily="34" charset="0"/>
                <a:cs typeface="Times New Roman" panose="02020603050405020304" pitchFamily="18" charset="0"/>
              </a:rPr>
              <a:t>grupos de estudiantes </a:t>
            </a:r>
            <a:r>
              <a:rPr lang="es-ES" sz="1800" kern="100">
                <a:effectLst/>
                <a:latin typeface="Aptos" panose="020B0004020202020204" pitchFamily="34" charset="0"/>
                <a:ea typeface="Aptos" panose="020B0004020202020204" pitchFamily="34" charset="0"/>
                <a:cs typeface="Times New Roman" panose="02020603050405020304" pitchFamily="18" charset="0"/>
              </a:rPr>
              <a:t>(como informantes o expertos) durante el </a:t>
            </a:r>
            <a:r>
              <a:rPr lang="es-ES" sz="1800" b="1" kern="100">
                <a:effectLst/>
                <a:latin typeface="Aptos" panose="020B0004020202020204" pitchFamily="34" charset="0"/>
                <a:ea typeface="Aptos" panose="020B0004020202020204" pitchFamily="34" charset="0"/>
                <a:cs typeface="Times New Roman" panose="02020603050405020304" pitchFamily="18" charset="0"/>
              </a:rPr>
              <a:t>diseño </a:t>
            </a:r>
            <a:r>
              <a:rPr lang="es-ES" sz="1800" kern="100">
                <a:effectLst/>
                <a:latin typeface="Aptos" panose="020B0004020202020204" pitchFamily="34" charset="0"/>
                <a:ea typeface="Aptos" panose="020B0004020202020204" pitchFamily="34" charset="0"/>
                <a:cs typeface="Times New Roman" panose="02020603050405020304" pitchFamily="18" charset="0"/>
              </a:rPr>
              <a:t>de un programa o campaña de capacitación y recopilar comentarios. Desarrollar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proceso participativo </a:t>
            </a:r>
            <a:r>
              <a:rPr lang="es-ES" sz="1800" kern="100">
                <a:effectLst/>
                <a:latin typeface="Aptos" panose="020B0004020202020204" pitchFamily="34" charset="0"/>
                <a:ea typeface="Aptos" panose="020B0004020202020204" pitchFamily="34" charset="0"/>
                <a:cs typeface="Times New Roman" panose="02020603050405020304" pitchFamily="18" charset="0"/>
              </a:rPr>
              <a:t>en el que se promueva la implicación de los diferentes colectivos dentro de la organización.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a:ea typeface="Aptos" panose="020B0004020202020204" pitchFamily="34" charset="0"/>
                <a:cs typeface="Times New Roman" panose="02020603050405020304" pitchFamily="18" charset="0"/>
              </a:rPr>
              <a:t>Ofrecer formación sobre la </a:t>
            </a:r>
            <a:r>
              <a:rPr lang="es-ES" sz="1800" b="1" kern="100">
                <a:effectLst/>
                <a:latin typeface="Aptos"/>
                <a:ea typeface="Aptos" panose="020B0004020202020204" pitchFamily="34" charset="0"/>
                <a:cs typeface="Times New Roman" panose="02020603050405020304" pitchFamily="18" charset="0"/>
              </a:rPr>
              <a:t>noción de privilegio</a:t>
            </a:r>
            <a:r>
              <a:rPr lang="es-ES" sz="1800" kern="100">
                <a:effectLst/>
                <a:latin typeface="Aptos"/>
                <a:ea typeface="Aptos" panose="020B0004020202020204" pitchFamily="34" charset="0"/>
                <a:cs typeface="Times New Roman" panose="02020603050405020304" pitchFamily="18" charset="0"/>
              </a:rPr>
              <a:t> con un</a:t>
            </a:r>
            <a:r>
              <a:rPr lang="es-ES" sz="1800" b="1" kern="100">
                <a:effectLst/>
                <a:latin typeface="Aptos"/>
                <a:ea typeface="Aptos" panose="020B0004020202020204" pitchFamily="34" charset="0"/>
                <a:cs typeface="Times New Roman" panose="02020603050405020304" pitchFamily="18" charset="0"/>
              </a:rPr>
              <a:t> enfoque interseccional</a:t>
            </a:r>
            <a:r>
              <a:rPr lang="es-ES" sz="1800" kern="100">
                <a:effectLst/>
                <a:latin typeface="Aptos"/>
                <a:ea typeface="Aptos" panose="020B0004020202020204" pitchFamily="34" charset="0"/>
                <a:cs typeface="Times New Roman" panose="02020603050405020304" pitchFamily="18" charset="0"/>
              </a:rPr>
              <a:t>.</a:t>
            </a:r>
            <a:endParaRPr lang="en-AT" sz="1800" kern="100">
              <a:latin typeface="Aptos"/>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29</a:t>
            </a:fld>
            <a:endParaRPr lang="en-US"/>
          </a:p>
        </p:txBody>
      </p:sp>
    </p:spTree>
    <p:extLst>
      <p:ext uri="{BB962C8B-B14F-4D97-AF65-F5344CB8AC3E}">
        <p14:creationId xmlns:p14="http://schemas.microsoft.com/office/powerpoint/2010/main" val="145838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Una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práctica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inspiradora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presentada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aquí</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procede</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Universidad de Cambridge,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ofrece</a:t>
            </a:r>
            <a:r>
              <a:rPr lang="en-GB" sz="1800">
                <a:effectLst/>
                <a:latin typeface="Times New Roman" panose="02020603050405020304" pitchFamily="18" charset="0"/>
                <a:ea typeface="Arial" panose="020B0604020202020204" pitchFamily="34" charset="0"/>
                <a:cs typeface="Times New Roman" panose="02020603050405020304" pitchFamily="18" charset="0"/>
              </a:rPr>
              <a:t> un conjunto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materiales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servicios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herramientas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estudiantes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y al personal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abordar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effectLst/>
                <a:latin typeface="Times New Roman" panose="02020603050405020304" pitchFamily="18" charset="0"/>
                <a:ea typeface="Arial" panose="020B0604020202020204" pitchFamily="34" charset="0"/>
                <a:cs typeface="Times New Roman" panose="02020603050405020304" pitchFamily="18" charset="0"/>
              </a:rPr>
              <a:t> sexual.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30</a:t>
            </a:fld>
            <a:endParaRPr lang="en-US"/>
          </a:p>
        </p:txBody>
      </p:sp>
    </p:spTree>
    <p:extLst>
      <p:ext uri="{BB962C8B-B14F-4D97-AF65-F5344CB8AC3E}">
        <p14:creationId xmlns:p14="http://schemas.microsoft.com/office/powerpoint/2010/main" val="2733252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a:ea typeface="Arial" panose="020B0604020202020204" pitchFamily="34" charset="0"/>
                <a:cs typeface="Times New Roman"/>
              </a:rPr>
              <a:t>Esta </a:t>
            </a:r>
            <a:r>
              <a:rPr lang="en-GB" sz="1800" dirty="0" err="1">
                <a:effectLst/>
                <a:latin typeface="Times New Roman"/>
                <a:ea typeface="Arial" panose="020B0604020202020204" pitchFamily="34" charset="0"/>
                <a:cs typeface="Times New Roman"/>
              </a:rPr>
              <a:t>formación</a:t>
            </a:r>
            <a:r>
              <a:rPr lang="en-GB" sz="1800" dirty="0">
                <a:effectLst/>
                <a:latin typeface="Times New Roman"/>
                <a:ea typeface="Arial" panose="020B0604020202020204" pitchFamily="34" charset="0"/>
                <a:cs typeface="Times New Roman"/>
              </a:rPr>
              <a:t> es </a:t>
            </a:r>
            <a:r>
              <a:rPr lang="en-GB" sz="1800" dirty="0" err="1">
                <a:effectLst/>
                <a:latin typeface="Times New Roman"/>
                <a:ea typeface="Arial" panose="020B0604020202020204" pitchFamily="34" charset="0"/>
                <a:cs typeface="Times New Roman"/>
              </a:rPr>
              <a:t>introductora</a:t>
            </a:r>
            <a:r>
              <a:rPr lang="en-GB" sz="1800" dirty="0">
                <a:effectLst/>
                <a:latin typeface="Times New Roman"/>
                <a:ea typeface="Arial" panose="020B0604020202020204" pitchFamily="34" charset="0"/>
                <a:cs typeface="Times New Roman"/>
              </a:rPr>
              <a:t> y </a:t>
            </a:r>
            <a:r>
              <a:rPr lang="en-GB" sz="1800" dirty="0" err="1">
                <a:effectLst/>
                <a:latin typeface="Times New Roman"/>
                <a:ea typeface="Arial" panose="020B0604020202020204" pitchFamily="34" charset="0"/>
                <a:cs typeface="Times New Roman"/>
              </a:rPr>
              <a:t>fue</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diseñada</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por</a:t>
            </a:r>
            <a:r>
              <a:rPr lang="en-GB" sz="1800" dirty="0">
                <a:effectLst/>
                <a:latin typeface="Times New Roman"/>
                <a:ea typeface="Arial" panose="020B0604020202020204" pitchFamily="34" charset="0"/>
                <a:cs typeface="Times New Roman"/>
              </a:rPr>
              <a:t> el </a:t>
            </a:r>
            <a:r>
              <a:rPr lang="en-GB" sz="1800" dirty="0" err="1">
                <a:effectLst/>
                <a:latin typeface="Times New Roman"/>
                <a:ea typeface="Arial" panose="020B0604020202020204" pitchFamily="34" charset="0"/>
                <a:cs typeface="Times New Roman"/>
              </a:rPr>
              <a:t>equipo</a:t>
            </a:r>
            <a:r>
              <a:rPr lang="en-GB" sz="1800" dirty="0">
                <a:effectLst/>
                <a:latin typeface="Times New Roman"/>
                <a:ea typeface="Arial" panose="020B0604020202020204" pitchFamily="34" charset="0"/>
                <a:cs typeface="Times New Roman"/>
              </a:rPr>
              <a:t> de </a:t>
            </a:r>
            <a:r>
              <a:rPr lang="en-GB" sz="1800" dirty="0" err="1">
                <a:effectLst/>
                <a:latin typeface="Times New Roman"/>
                <a:ea typeface="Arial" panose="020B0604020202020204" pitchFamily="34" charset="0"/>
                <a:cs typeface="Times New Roman"/>
              </a:rPr>
              <a:t>GenderSafe</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originalmente</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inglés</a:t>
            </a:r>
            <a:r>
              <a:rPr lang="en-GB" sz="1800" dirty="0">
                <a:effectLst/>
                <a:latin typeface="Times New Roman"/>
                <a:ea typeface="Arial" panose="020B0604020202020204" pitchFamily="34" charset="0"/>
                <a:cs typeface="Times New Roman"/>
              </a:rPr>
              <a:t>. Se van a </a:t>
            </a:r>
            <a:r>
              <a:rPr lang="en-GB" sz="1800" dirty="0" err="1">
                <a:effectLst/>
                <a:latin typeface="Times New Roman"/>
                <a:ea typeface="Arial" panose="020B0604020202020204" pitchFamily="34" charset="0"/>
                <a:cs typeface="Times New Roman"/>
              </a:rPr>
              <a:t>dar</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cuenta</a:t>
            </a:r>
            <a:r>
              <a:rPr lang="en-GB" sz="1800" dirty="0">
                <a:effectLst/>
                <a:latin typeface="Times New Roman"/>
                <a:ea typeface="Arial" panose="020B0604020202020204" pitchFamily="34" charset="0"/>
                <a:cs typeface="Times New Roman"/>
              </a:rPr>
              <a:t> de </a:t>
            </a:r>
            <a:r>
              <a:rPr lang="en-GB" sz="1800" dirty="0" err="1">
                <a:effectLst/>
                <a:latin typeface="Times New Roman"/>
                <a:ea typeface="Arial" panose="020B0604020202020204" pitchFamily="34" charset="0"/>
                <a:cs typeface="Times New Roman"/>
              </a:rPr>
              <a:t>esto</a:t>
            </a:r>
            <a:r>
              <a:rPr lang="en-GB" sz="1800" dirty="0">
                <a:effectLst/>
                <a:latin typeface="Times New Roman"/>
                <a:ea typeface="Arial" panose="020B0604020202020204" pitchFamily="34" charset="0"/>
                <a:cs typeface="Times New Roman"/>
              </a:rPr>
              <a:t> tan pronto </a:t>
            </a:r>
            <a:r>
              <a:rPr lang="en-GB" sz="1800" dirty="0" err="1">
                <a:effectLst/>
                <a:latin typeface="Times New Roman"/>
                <a:ea typeface="Arial" panose="020B0604020202020204" pitchFamily="34" charset="0"/>
                <a:cs typeface="Times New Roman"/>
              </a:rPr>
              <a:t>empecemos</a:t>
            </a:r>
            <a:r>
              <a:rPr lang="en-GB" sz="1800" dirty="0">
                <a:effectLst/>
                <a:latin typeface="Times New Roman"/>
                <a:ea typeface="Arial" panose="020B0604020202020204" pitchFamily="34" charset="0"/>
                <a:cs typeface="Times New Roman"/>
              </a:rPr>
              <a:t> a presenter el </a:t>
            </a:r>
            <a:r>
              <a:rPr lang="en-GB" sz="1800" dirty="0" err="1">
                <a:effectLst/>
                <a:latin typeface="Times New Roman"/>
                <a:ea typeface="Arial" panose="020B0604020202020204" pitchFamily="34" charset="0"/>
                <a:cs typeface="Times New Roman"/>
              </a:rPr>
              <a:t>modelo</a:t>
            </a:r>
            <a:r>
              <a:rPr lang="en-GB" sz="1800" dirty="0">
                <a:effectLst/>
                <a:latin typeface="Times New Roman"/>
                <a:ea typeface="Arial" panose="020B0604020202020204" pitchFamily="34" charset="0"/>
                <a:cs typeface="Times New Roman"/>
              </a:rPr>
              <a:t> de las 7P </a:t>
            </a:r>
            <a:r>
              <a:rPr lang="en-GB" sz="1800" dirty="0" err="1">
                <a:effectLst/>
                <a:latin typeface="Times New Roman"/>
                <a:ea typeface="Arial" panose="020B0604020202020204" pitchFamily="34" charset="0"/>
                <a:cs typeface="Times New Roman"/>
              </a:rPr>
              <a:t>porque</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en</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español</a:t>
            </a:r>
            <a:r>
              <a:rPr lang="en-GB" sz="1800" dirty="0">
                <a:effectLst/>
                <a:latin typeface="Times New Roman"/>
                <a:ea typeface="Arial" panose="020B0604020202020204" pitchFamily="34" charset="0"/>
                <a:cs typeface="Times New Roman"/>
              </a:rPr>
              <a:t>, </a:t>
            </a:r>
            <a:r>
              <a:rPr lang="en-GB" sz="1800" dirty="0" err="1">
                <a:effectLst/>
                <a:latin typeface="Times New Roman"/>
                <a:ea typeface="Arial" panose="020B0604020202020204" pitchFamily="34" charset="0"/>
                <a:cs typeface="Times New Roman"/>
              </a:rPr>
              <a:t>varias</a:t>
            </a:r>
            <a:r>
              <a:rPr lang="en-GB" sz="1800" dirty="0">
                <a:effectLst/>
                <a:latin typeface="Times New Roman"/>
                <a:ea typeface="Arial" panose="020B0604020202020204" pitchFamily="34" charset="0"/>
                <a:cs typeface="Times New Roman"/>
              </a:rPr>
              <a:t> de </a:t>
            </a:r>
            <a:r>
              <a:rPr lang="en-GB" sz="1800" dirty="0" err="1">
                <a:effectLst/>
                <a:latin typeface="Times New Roman"/>
                <a:ea typeface="Arial" panose="020B0604020202020204" pitchFamily="34" charset="0"/>
                <a:cs typeface="Times New Roman"/>
              </a:rPr>
              <a:t>esas</a:t>
            </a:r>
            <a:r>
              <a:rPr lang="en-GB" sz="1800" dirty="0">
                <a:effectLst/>
                <a:latin typeface="Times New Roman"/>
                <a:ea typeface="Arial" panose="020B0604020202020204" pitchFamily="34" charset="0"/>
                <a:cs typeface="Times New Roman"/>
              </a:rPr>
              <a:t> palabras no </a:t>
            </a:r>
            <a:r>
              <a:rPr lang="en-GB" sz="1800" dirty="0" err="1">
                <a:effectLst/>
                <a:latin typeface="Times New Roman"/>
                <a:ea typeface="Arial" panose="020B0604020202020204" pitchFamily="34" charset="0"/>
                <a:cs typeface="Times New Roman"/>
              </a:rPr>
              <a:t>empiezan</a:t>
            </a:r>
            <a:r>
              <a:rPr lang="en-GB" sz="1800" dirty="0">
                <a:effectLst/>
                <a:latin typeface="Times New Roman"/>
                <a:ea typeface="Arial" panose="020B0604020202020204" pitchFamily="34" charset="0"/>
                <a:cs typeface="Times New Roman"/>
              </a:rPr>
              <a:t> con P.</a:t>
            </a:r>
          </a:p>
          <a:p>
            <a:pPr marL="0" marR="0" algn="just">
              <a:lnSpc>
                <a:spcPct val="115000"/>
              </a:lnSpc>
              <a:spcBef>
                <a:spcPts val="0"/>
              </a:spcBef>
              <a:spcAft>
                <a:spcPts val="800"/>
              </a:spcAft>
            </a:pPr>
            <a:endParaRPr lang="es-AR" sz="1800" noProof="0">
              <a:solidFill>
                <a:schemeClr val="bg1"/>
              </a:solidFill>
              <a:latin typeface="Arial"/>
              <a:cs typeface="Arial"/>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La Universidad de Ginebra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diseñó</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guía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effectLst/>
                <a:latin typeface="Times New Roman" panose="02020603050405020304" pitchFamily="18" charset="0"/>
                <a:ea typeface="Arial" panose="020B0604020202020204" pitchFamily="34" charset="0"/>
                <a:cs typeface="Times New Roman" panose="02020603050405020304" pitchFamily="18" charset="0"/>
              </a:rPr>
              <a:t> sexual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proporciona</a:t>
            </a:r>
            <a:r>
              <a:rPr lang="en-GB" sz="1800">
                <a:effectLst/>
                <a:latin typeface="Times New Roman" panose="02020603050405020304" pitchFamily="18" charset="0"/>
                <a:ea typeface="Arial" panose="020B0604020202020204" pitchFamily="34" charset="0"/>
                <a:cs typeface="Times New Roman" panose="02020603050405020304" pitchFamily="18" charset="0"/>
              </a:rPr>
              <a:t> material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campañas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sensibilización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descripción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información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servicios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apoyo</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ofrece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universidad</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31</a:t>
            </a:fld>
            <a:endParaRPr lang="en-US"/>
          </a:p>
        </p:txBody>
      </p:sp>
    </p:spTree>
    <p:extLst>
      <p:ext uri="{BB962C8B-B14F-4D97-AF65-F5344CB8AC3E}">
        <p14:creationId xmlns:p14="http://schemas.microsoft.com/office/powerpoint/2010/main" val="19272253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Además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UniSAFE ha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diseñado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guía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herramienta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práctica</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diseño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campañas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concienciación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proporciona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algunas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prácticas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inspiradoras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pueden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reproducirse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institución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32</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 protección tiene como objetivo </a:t>
            </a:r>
            <a:r>
              <a:rPr lang="es-ES" sz="1800" b="1" kern="100">
                <a:effectLst/>
                <a:latin typeface="Aptos" panose="020B0004020202020204" pitchFamily="34" charset="0"/>
                <a:ea typeface="Aptos" panose="020B0004020202020204" pitchFamily="34" charset="0"/>
                <a:cs typeface="Times New Roman" panose="02020603050405020304" pitchFamily="18" charset="0"/>
              </a:rPr>
              <a:t>garantizar la seguridad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atender las necesidades de las (potenciales) víctimas</a:t>
            </a:r>
            <a:r>
              <a:rPr lang="es-ES" sz="1800" kern="100">
                <a:effectLst/>
                <a:latin typeface="Aptos" panose="020B0004020202020204" pitchFamily="34" charset="0"/>
                <a:ea typeface="Aptos" panose="020B0004020202020204" pitchFamily="34" charset="0"/>
                <a:cs typeface="Times New Roman" panose="02020603050405020304" pitchFamily="18" charset="0"/>
              </a:rPr>
              <a:t>. Esto incluye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procedimientos claros </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r>
              <a:rPr lang="es-ES" sz="1800" b="1" kern="100">
                <a:effectLst/>
                <a:latin typeface="Aptos" panose="020B0004020202020204" pitchFamily="34" charset="0"/>
                <a:ea typeface="Aptos" panose="020B0004020202020204" pitchFamily="34" charset="0"/>
                <a:cs typeface="Times New Roman" panose="02020603050405020304" pitchFamily="18" charset="0"/>
              </a:rPr>
              <a:t>e infraestructura </a:t>
            </a:r>
            <a:r>
              <a:rPr lang="es-ES" sz="1800" kern="100">
                <a:effectLst/>
                <a:latin typeface="Aptos" panose="020B0004020202020204" pitchFamily="34" charset="0"/>
                <a:ea typeface="Aptos" panose="020B0004020202020204" pitchFamily="34" charset="0"/>
                <a:cs typeface="Times New Roman" panose="02020603050405020304" pitchFamily="18" charset="0"/>
              </a:rPr>
              <a:t>dentro de cada institución para </a:t>
            </a:r>
            <a:r>
              <a:rPr lang="es-ES" sz="1800" b="1" kern="100">
                <a:effectLst/>
                <a:latin typeface="Aptos" panose="020B0004020202020204" pitchFamily="34" charset="0"/>
                <a:ea typeface="Aptos" panose="020B0004020202020204" pitchFamily="34" charset="0"/>
                <a:cs typeface="Times New Roman" panose="02020603050405020304" pitchFamily="18" charset="0"/>
              </a:rPr>
              <a:t>denunciar</a:t>
            </a:r>
            <a:r>
              <a:rPr lang="es-ES" sz="1800" kern="100">
                <a:effectLst/>
                <a:latin typeface="Aptos" panose="020B0004020202020204" pitchFamily="34" charset="0"/>
                <a:ea typeface="Aptos" panose="020B0004020202020204" pitchFamily="34" charset="0"/>
                <a:cs typeface="Times New Roman" panose="02020603050405020304" pitchFamily="18" charset="0"/>
              </a:rPr>
              <a:t> y para </a:t>
            </a:r>
            <a:r>
              <a:rPr lang="es-ES" sz="1800" b="1" kern="100">
                <a:effectLst/>
                <a:latin typeface="Aptos" panose="020B0004020202020204" pitchFamily="34" charset="0"/>
                <a:ea typeface="Aptos" panose="020B0004020202020204" pitchFamily="34" charset="0"/>
                <a:cs typeface="Times New Roman" panose="02020603050405020304" pitchFamily="18" charset="0"/>
              </a:rPr>
              <a:t>apoyar  a </a:t>
            </a:r>
            <a:r>
              <a:rPr lang="es-ES" sz="1800" kern="100">
                <a:effectLst/>
                <a:latin typeface="Aptos" panose="020B0004020202020204" pitchFamily="34" charset="0"/>
                <a:ea typeface="Aptos" panose="020B0004020202020204" pitchFamily="34" charset="0"/>
                <a:cs typeface="Times New Roman" panose="02020603050405020304" pitchFamily="18" charset="0"/>
              </a:rPr>
              <a:t>las personas que denuncian la violencia de género, incluidas las víctimas/ supervivientes y los testigos.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medidas de protección deben diseñarse para evitar que</a:t>
            </a:r>
            <a:r>
              <a:rPr lang="es-ES" sz="1800" b="1" kern="100">
                <a:effectLst/>
                <a:latin typeface="Aptos" panose="020B0004020202020204" pitchFamily="34" charset="0"/>
                <a:ea typeface="Aptos" panose="020B0004020202020204" pitchFamily="34" charset="0"/>
                <a:cs typeface="Times New Roman" panose="02020603050405020304" pitchFamily="18" charset="0"/>
              </a:rPr>
              <a:t> las (potenciales) víctimas /supervivientes sufran daños (adicionales),</a:t>
            </a:r>
            <a:r>
              <a:rPr lang="es-ES" sz="1800" kern="100">
                <a:effectLst/>
                <a:latin typeface="Aptos" panose="020B0004020202020204" pitchFamily="34" charset="0"/>
                <a:ea typeface="Aptos" panose="020B0004020202020204" pitchFamily="34" charset="0"/>
                <a:cs typeface="Times New Roman" panose="02020603050405020304" pitchFamily="18" charset="0"/>
              </a:rPr>
              <a:t> en forma de represalias, exclusión social o de otro tipo. Con este fin,  todas las medidas de protección deben adoptar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enfoque centrado en la víctima</a:t>
            </a:r>
            <a:r>
              <a:rPr lang="es-ES" sz="1800" kern="100">
                <a:effectLst/>
                <a:latin typeface="Aptos" panose="020B0004020202020204" pitchFamily="34" charset="0"/>
                <a:ea typeface="Aptos" panose="020B0004020202020204" pitchFamily="34" charset="0"/>
                <a:cs typeface="Times New Roman" panose="02020603050405020304" pitchFamily="18" charset="0"/>
              </a:rPr>
              <a:t>. Si bien estas medidas de protección se deciden caso por caso, es importante que las instituciones dispongan de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repositorio de posibles medidas</a:t>
            </a:r>
            <a:r>
              <a:rPr lang="es-ES" sz="1800" kern="100">
                <a:effectLst/>
                <a:latin typeface="Aptos" panose="020B0004020202020204" pitchFamily="34" charset="0"/>
                <a:ea typeface="Aptos" panose="020B0004020202020204" pitchFamily="34" charset="0"/>
                <a:cs typeface="Times New Roman" panose="02020603050405020304" pitchFamily="18" charset="0"/>
              </a:rPr>
              <a:t> de antemano.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Dichas medidas pueden incluir: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Provisión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seguridad inmediata</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r>
              <a:rPr lang="es-ES" sz="1800" b="1" kern="100">
                <a:effectLst/>
                <a:latin typeface="Aptos" panose="020B0004020202020204" pitchFamily="34" charset="0"/>
                <a:ea typeface="Aptos" panose="020B0004020202020204" pitchFamily="34" charset="0"/>
                <a:cs typeface="Times New Roman" panose="02020603050405020304" pitchFamily="18" charset="0"/>
              </a:rPr>
              <a:t>alojamiento de emergencia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espacios seguros </a:t>
            </a:r>
            <a:r>
              <a:rPr lang="es-ES" sz="1800" kern="100">
                <a:effectLst/>
                <a:latin typeface="Aptos" panose="020B0004020202020204" pitchFamily="34" charset="0"/>
                <a:ea typeface="Aptos" panose="020B0004020202020204" pitchFamily="34" charset="0"/>
                <a:cs typeface="Times New Roman" panose="02020603050405020304" pitchFamily="18" charset="0"/>
              </a:rPr>
              <a:t>para las víctimas/supervivientes;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Escuchar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apoyar  a </a:t>
            </a:r>
            <a:r>
              <a:rPr lang="es-ES" sz="1800" kern="100">
                <a:effectLst/>
                <a:latin typeface="Aptos" panose="020B0004020202020204" pitchFamily="34" charset="0"/>
                <a:ea typeface="Aptos" panose="020B0004020202020204" pitchFamily="34" charset="0"/>
                <a:cs typeface="Times New Roman" panose="02020603050405020304" pitchFamily="18" charset="0"/>
              </a:rPr>
              <a:t>la </a:t>
            </a:r>
            <a:r>
              <a:rPr lang="es-ES" sz="1800" b="1" kern="100">
                <a:effectLst/>
                <a:latin typeface="Aptos" panose="020B0004020202020204" pitchFamily="34" charset="0"/>
                <a:ea typeface="Aptos" panose="020B0004020202020204" pitchFamily="34" charset="0"/>
                <a:cs typeface="Times New Roman" panose="02020603050405020304" pitchFamily="18" charset="0"/>
              </a:rPr>
              <a:t>víctima/superviviente </a:t>
            </a:r>
            <a:r>
              <a:rPr lang="es-ES" sz="1800" kern="100">
                <a:effectLst/>
                <a:latin typeface="Aptos" panose="020B0004020202020204" pitchFamily="34" charset="0"/>
                <a:ea typeface="Aptos" panose="020B0004020202020204" pitchFamily="34" charset="0"/>
                <a:cs typeface="Times New Roman" panose="02020603050405020304" pitchFamily="18" charset="0"/>
              </a:rPr>
              <a:t>y animarla a buscar ayuda.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Suministrar </a:t>
            </a:r>
            <a:r>
              <a:rPr lang="es-ES" sz="1800" b="1" kern="100">
                <a:effectLst/>
                <a:latin typeface="Aptos" panose="020B0004020202020204" pitchFamily="34" charset="0"/>
                <a:ea typeface="Aptos" panose="020B0004020202020204" pitchFamily="34" charset="0"/>
                <a:cs typeface="Times New Roman" panose="02020603050405020304" pitchFamily="18" charset="0"/>
              </a:rPr>
              <a:t>información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las opciones de denuncia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Reubicación (por ejemplo, de un dormitorio o de una casa de estudiantes), cambio de cuenta de correo electrónico, de grupo de clase, de equipo o de supervisor (de acuerdo con las necesidades expresadas por la víctima), para </a:t>
            </a:r>
            <a:r>
              <a:rPr lang="es-ES" sz="1800" b="1" kern="100">
                <a:effectLst/>
                <a:latin typeface="Aptos" panose="020B0004020202020204" pitchFamily="34" charset="0"/>
                <a:ea typeface="Aptos" panose="020B0004020202020204" pitchFamily="34" charset="0"/>
                <a:cs typeface="Times New Roman" panose="02020603050405020304" pitchFamily="18" charset="0"/>
              </a:rPr>
              <a:t>evitar el contacto directo </a:t>
            </a:r>
            <a:r>
              <a:rPr lang="es-ES" sz="1800" kern="100">
                <a:effectLst/>
                <a:latin typeface="Aptos" panose="020B0004020202020204" pitchFamily="34" charset="0"/>
                <a:ea typeface="Aptos" panose="020B0004020202020204" pitchFamily="34" charset="0"/>
                <a:cs typeface="Times New Roman" panose="02020603050405020304" pitchFamily="18" charset="0"/>
              </a:rPr>
              <a:t>con el (presunto) agresor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a:ea typeface="Aptos" panose="020B0004020202020204" pitchFamily="34" charset="0"/>
                <a:cs typeface="Times New Roman" panose="02020603050405020304" pitchFamily="18" charset="0"/>
              </a:rPr>
              <a:t>Protección contra represalias </a:t>
            </a:r>
            <a:r>
              <a:rPr lang="es-ES" sz="1800" kern="100">
                <a:effectLst/>
                <a:latin typeface="Aptos"/>
                <a:ea typeface="Aptos" panose="020B0004020202020204" pitchFamily="34" charset="0"/>
                <a:cs typeface="Times New Roman" panose="02020603050405020304" pitchFamily="18" charset="0"/>
              </a:rPr>
              <a:t>y </a:t>
            </a:r>
            <a:r>
              <a:rPr lang="es-ES" sz="1800" b="1" kern="100">
                <a:effectLst/>
                <a:latin typeface="Aptos"/>
                <a:ea typeface="Aptos" panose="020B0004020202020204" pitchFamily="34" charset="0"/>
                <a:cs typeface="Times New Roman" panose="02020603050405020304" pitchFamily="18" charset="0"/>
              </a:rPr>
              <a:t>despidos </a:t>
            </a:r>
            <a:r>
              <a:rPr lang="es-ES" sz="1800" kern="100">
                <a:effectLst/>
                <a:latin typeface="Aptos"/>
                <a:ea typeface="Aptos" panose="020B0004020202020204" pitchFamily="34" charset="0"/>
                <a:cs typeface="Times New Roman" panose="02020603050405020304" pitchFamily="18" charset="0"/>
              </a:rPr>
              <a:t>para las personas que </a:t>
            </a:r>
            <a:r>
              <a:rPr lang="es-ES" sz="1800" kern="100">
                <a:latin typeface="Aptos"/>
                <a:ea typeface="Aptos" panose="020B0004020202020204" pitchFamily="34" charset="0"/>
                <a:cs typeface="Times New Roman" panose="02020603050405020304" pitchFamily="18" charset="0"/>
              </a:rPr>
              <a:t>denuncian</a:t>
            </a:r>
            <a:endParaRPr lang="en-AT" sz="1800" kern="100">
              <a:latin typeface="Aptos"/>
              <a:ea typeface="Aptos" panose="020B0004020202020204" pitchFamily="34" charset="0"/>
              <a:cs typeface="Times New Roman" panose="02020603050405020304" pitchFamily="18" charset="0"/>
            </a:endParaRPr>
          </a:p>
          <a:p>
            <a:pPr marL="342900" indent="-342900">
              <a:lnSpc>
                <a:spcPct val="114999"/>
              </a:lnSpc>
              <a:spcAft>
                <a:spcPts val="800"/>
              </a:spcAft>
              <a:buSzPts val="1000"/>
              <a:buFont typeface="Symbol" panose="05050102010706020507" pitchFamily="18" charset="2"/>
              <a:buChar char=""/>
              <a:tabLst>
                <a:tab pos="457200" algn="l"/>
              </a:tabLst>
            </a:pPr>
            <a:r>
              <a:rPr lang="es-ES" sz="1800" b="1" kern="100">
                <a:latin typeface="Aptos"/>
                <a:ea typeface="Aptos" panose="020B0004020202020204" pitchFamily="34" charset="0"/>
                <a:cs typeface="Times New Roman" panose="02020603050405020304" pitchFamily="18" charset="0"/>
              </a:rPr>
              <a:t>Evaluación</a:t>
            </a:r>
            <a:r>
              <a:rPr lang="es-ES" sz="1800" b="1" kern="100">
                <a:effectLst/>
                <a:latin typeface="Aptos"/>
                <a:ea typeface="Aptos" panose="020B0004020202020204" pitchFamily="34" charset="0"/>
                <a:cs typeface="Times New Roman" panose="02020603050405020304" pitchFamily="18" charset="0"/>
              </a:rPr>
              <a:t> de los riesgos de </a:t>
            </a:r>
            <a:r>
              <a:rPr lang="es-ES" sz="1800" kern="100">
                <a:effectLst/>
                <a:latin typeface="Aptos"/>
                <a:ea typeface="Aptos" panose="020B0004020202020204" pitchFamily="34" charset="0"/>
                <a:cs typeface="Times New Roman" panose="02020603050405020304" pitchFamily="18" charset="0"/>
              </a:rPr>
              <a:t>violencia de género (continuada) arraigada en normas de género, culturales y/o sociales que apoyan la violencia y el acoso, para evitar (más) incidentes.</a:t>
            </a:r>
            <a:r>
              <a:rPr lang="es-ES" sz="1800" kern="100">
                <a:latin typeface="Aptos"/>
                <a:ea typeface="Aptos" panose="020B0004020202020204" pitchFamily="34" charset="0"/>
                <a:cs typeface="Times New Roman" panose="02020603050405020304" pitchFamily="18" charset="0"/>
              </a:rPr>
              <a:t> </a:t>
            </a:r>
            <a:r>
              <a:rPr lang="es-ES" sz="1800" kern="100">
                <a:effectLst/>
                <a:latin typeface="Aptos"/>
                <a:ea typeface="Aptos" panose="020B0004020202020204" pitchFamily="34" charset="0"/>
                <a:cs typeface="Times New Roman" panose="02020603050405020304" pitchFamily="18" charset="0"/>
              </a:rPr>
              <a:t>Las evaluaciones de riesgos se pueden implementar regularmente para </a:t>
            </a:r>
            <a:r>
              <a:rPr lang="es-ES" sz="1800" b="1" kern="100">
                <a:effectLst/>
                <a:latin typeface="Aptos"/>
                <a:ea typeface="Aptos" panose="020B0004020202020204" pitchFamily="34" charset="0"/>
                <a:cs typeface="Times New Roman" panose="02020603050405020304" pitchFamily="18" charset="0"/>
              </a:rPr>
              <a:t>monitorear las percepciones de seguridad del campus</a:t>
            </a:r>
            <a:r>
              <a:rPr lang="es-ES" sz="1800" kern="100">
                <a:effectLst/>
                <a:latin typeface="Aptos"/>
                <a:ea typeface="Aptos" panose="020B0004020202020204" pitchFamily="34" charset="0"/>
                <a:cs typeface="Times New Roman" panose="02020603050405020304" pitchFamily="18" charset="0"/>
              </a:rPr>
              <a:t>, pero también deben ocurrir al </a:t>
            </a:r>
            <a:r>
              <a:rPr lang="es-ES" sz="1800" b="1" kern="100">
                <a:effectLst/>
                <a:latin typeface="Aptos"/>
                <a:ea typeface="Aptos" panose="020B0004020202020204" pitchFamily="34" charset="0"/>
                <a:cs typeface="Times New Roman" panose="02020603050405020304" pitchFamily="18" charset="0"/>
              </a:rPr>
              <a:t>recibir una queja</a:t>
            </a:r>
            <a:r>
              <a:rPr lang="es-ES" sz="1800" kern="100">
                <a:effectLst/>
                <a:latin typeface="Aptos"/>
                <a:ea typeface="Aptos" panose="020B0004020202020204" pitchFamily="34" charset="0"/>
                <a:cs typeface="Times New Roman" panose="02020603050405020304" pitchFamily="18" charset="0"/>
              </a:rPr>
              <a:t>. Dicha evaluación de riesgos basada en casos tendrá como objetivo salvaguardar a las personas involucradas y ayudar a la institución a decidir qué tipo de acciones de prevención son necesarias y qué medidas de apoyo se pueden ofrecer a la(s) víctima(s). Además, para la protección de las personas, ya sea que presenten una queja informal o formal, es una buena práctica preguntar a la persona en cuestión lo que necesita y espera de la institución. Cualquier acción que se tome para proteger a la persona debe basarse en sus necesidades. Algunos ejemplos de medidas (precautorias) para proteger a los estudiantes son ofrecer la opción de traslado a otra clase, asistencia a clases en línea o cambio de supervisor.</a:t>
            </a:r>
            <a:endParaRPr lang="en-AT"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Formación específica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violencia de género para </a:t>
            </a:r>
            <a:r>
              <a:rPr lang="es-ES" sz="1800" b="1" kern="100">
                <a:effectLst/>
                <a:latin typeface="Aptos" panose="020B0004020202020204" pitchFamily="34" charset="0"/>
                <a:ea typeface="Aptos" panose="020B0004020202020204" pitchFamily="34" charset="0"/>
                <a:cs typeface="Times New Roman" panose="02020603050405020304" pitchFamily="18" charset="0"/>
              </a:rPr>
              <a:t>el personal de primera respuesta</a:t>
            </a: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Todas las posibles </a:t>
            </a:r>
            <a:r>
              <a:rPr lang="es-ES" sz="1800" b="1" kern="100">
                <a:effectLst/>
                <a:latin typeface="Aptos" panose="020B0004020202020204" pitchFamily="34" charset="0"/>
                <a:ea typeface="Aptos" panose="020B0004020202020204" pitchFamily="34" charset="0"/>
                <a:cs typeface="Times New Roman" panose="02020603050405020304" pitchFamily="18" charset="0"/>
              </a:rPr>
              <a:t>personas de contacto</a:t>
            </a:r>
            <a:r>
              <a:rPr lang="es-ES" sz="1800" kern="100">
                <a:effectLst/>
                <a:latin typeface="Aptos" panose="020B0004020202020204" pitchFamily="34" charset="0"/>
                <a:ea typeface="Aptos" panose="020B0004020202020204" pitchFamily="34" charset="0"/>
                <a:cs typeface="Times New Roman" panose="02020603050405020304" pitchFamily="18" charset="0"/>
              </a:rPr>
              <a:t>, ya sean designadas específicamente para hacer frente a la violencia de género o para actuar en emergencias como primeros intervinientes (por ejemplo, personal de seguridad), deben recibir formación específica. Dicha formación específica debe ser obligatoria e incluir: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comprensión </a:t>
            </a:r>
            <a:r>
              <a:rPr lang="es-ES" sz="1800" kern="100">
                <a:effectLst/>
                <a:latin typeface="Aptos" panose="020B0004020202020204" pitchFamily="34" charset="0"/>
                <a:ea typeface="Aptos" panose="020B0004020202020204" pitchFamily="34" charset="0"/>
                <a:cs typeface="Times New Roman" panose="02020603050405020304" pitchFamily="18" charset="0"/>
              </a:rPr>
              <a:t>de las </a:t>
            </a:r>
            <a:r>
              <a:rPr lang="es-ES" sz="1800" b="1" kern="100">
                <a:effectLst/>
                <a:latin typeface="Aptos" panose="020B0004020202020204" pitchFamily="34" charset="0"/>
                <a:ea typeface="Aptos" panose="020B0004020202020204" pitchFamily="34" charset="0"/>
                <a:cs typeface="Times New Roman" panose="02020603050405020304" pitchFamily="18" charset="0"/>
              </a:rPr>
              <a:t>diferentes formas </a:t>
            </a:r>
            <a:r>
              <a:rPr lang="es-ES" sz="1800" kern="100">
                <a:effectLst/>
                <a:latin typeface="Aptos" panose="020B0004020202020204" pitchFamily="34" charset="0"/>
                <a:ea typeface="Aptos" panose="020B0004020202020204" pitchFamily="34" charset="0"/>
                <a:cs typeface="Times New Roman" panose="02020603050405020304" pitchFamily="18" charset="0"/>
              </a:rPr>
              <a:t>de violencia y su continuidad.</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Lo que constituye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atención informada sobre el trauma</a:t>
            </a:r>
            <a:r>
              <a:rPr lang="es-ES" sz="1800" kern="100">
                <a:effectLst/>
                <a:latin typeface="Aptos" panose="020B0004020202020204" pitchFamily="34" charset="0"/>
                <a:ea typeface="Aptos" panose="020B0004020202020204" pitchFamily="34" charset="0"/>
                <a:cs typeface="Times New Roman" panose="02020603050405020304" pitchFamily="18" charset="0"/>
              </a:rPr>
              <a:t>", para crear un entorno seguro y de apoyo.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Escucha activa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empatía</a:t>
            </a:r>
            <a:r>
              <a:rPr lang="es-ES" sz="1800" kern="100">
                <a:effectLst/>
                <a:latin typeface="Aptos" panose="020B0004020202020204" pitchFamily="34" charset="0"/>
                <a:ea typeface="Aptos" panose="020B0004020202020204" pitchFamily="34" charset="0"/>
                <a:cs typeface="Times New Roman" panose="02020603050405020304" pitchFamily="18" charset="0"/>
              </a:rPr>
              <a:t>, sin juzgar a las víctimas/supervivientes.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Comprender la </a:t>
            </a:r>
            <a:r>
              <a:rPr lang="es-ES" sz="1800" b="1" kern="100">
                <a:effectLst/>
                <a:latin typeface="Aptos" panose="020B0004020202020204" pitchFamily="34" charset="0"/>
                <a:ea typeface="Aptos" panose="020B0004020202020204" pitchFamily="34" charset="0"/>
                <a:cs typeface="Times New Roman" panose="02020603050405020304" pitchFamily="18" charset="0"/>
              </a:rPr>
              <a:t>necesidad de empoderar a las víctimas/sobrevivientes </a:t>
            </a:r>
            <a:r>
              <a:rPr lang="es-ES" sz="1800" kern="100">
                <a:effectLst/>
                <a:latin typeface="Aptos" panose="020B0004020202020204" pitchFamily="34" charset="0"/>
                <a:ea typeface="Aptos" panose="020B0004020202020204" pitchFamily="34" charset="0"/>
                <a:cs typeface="Times New Roman" panose="02020603050405020304" pitchFamily="18" charset="0"/>
              </a:rPr>
              <a:t>para que tomen sus propias decisiones.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Conocimiento de  las vías </a:t>
            </a:r>
            <a:r>
              <a:rPr lang="es-ES" sz="1800" b="1" kern="100">
                <a:effectLst/>
                <a:latin typeface="Aptos" panose="020B0004020202020204" pitchFamily="34" charset="0"/>
                <a:ea typeface="Aptos" panose="020B0004020202020204" pitchFamily="34" charset="0"/>
                <a:cs typeface="Times New Roman" panose="02020603050405020304" pitchFamily="18" charset="0"/>
              </a:rPr>
              <a:t>de apoyo legal</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r>
              <a:rPr lang="es-ES" sz="1800" b="1" kern="100">
                <a:effectLst/>
                <a:latin typeface="Aptos" panose="020B0004020202020204" pitchFamily="34" charset="0"/>
                <a:ea typeface="Aptos" panose="020B0004020202020204" pitchFamily="34" charset="0"/>
                <a:cs typeface="Times New Roman" panose="02020603050405020304" pitchFamily="18" charset="0"/>
              </a:rPr>
              <a:t>de salud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de otro tipo disponibles </a:t>
            </a:r>
            <a:r>
              <a:rPr lang="es-ES" sz="1800" kern="100">
                <a:effectLst/>
                <a:latin typeface="Aptos" panose="020B0004020202020204" pitchFamily="34" charset="0"/>
                <a:ea typeface="Aptos" panose="020B0004020202020204" pitchFamily="34" charset="0"/>
                <a:cs typeface="Times New Roman" panose="02020603050405020304" pitchFamily="18" charset="0"/>
              </a:rPr>
              <a:t>para las víctimas, tanto interna como externamente</a:t>
            </a:r>
            <a:endParaRPr lang="es-ES" sz="1800" b="1" kern="100">
              <a:effectLst/>
              <a:latin typeface="Aptos" panose="020B0004020202020204" pitchFamily="34" charset="0"/>
              <a:ea typeface="Aptos" panose="020B0004020202020204" pitchFamily="34" charset="0"/>
              <a:cs typeface="Times New Roman" panose="02020603050405020304" pitchFamily="18" charset="0"/>
            </a:endParaRPr>
          </a:p>
          <a:p>
            <a:pPr marL="342900" indent="-342900">
              <a:lnSpc>
                <a:spcPct val="114999"/>
              </a:lnSpc>
              <a:spcAft>
                <a:spcPts val="800"/>
              </a:spcAft>
              <a:buSzPts val="1000"/>
              <a:buFont typeface="Symbol" panose="05050102010706020507" pitchFamily="18" charset="2"/>
              <a:buChar char=""/>
              <a:tabLst>
                <a:tab pos="457200" algn="l"/>
              </a:tabLst>
              <a:defRPr/>
            </a:pPr>
            <a:endParaRPr lang="es-ES" sz="1800" kern="100">
              <a:latin typeface="Aptos"/>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lang="es-ES" sz="1800" b="1" kern="100">
                <a:effectLst/>
                <a:latin typeface="Aptos" panose="020B0004020202020204" pitchFamily="34" charset="0"/>
                <a:ea typeface="Aptos" panose="020B0004020202020204" pitchFamily="34" charset="0"/>
                <a:cs typeface="Times New Roman" panose="02020603050405020304" pitchFamily="18" charset="0"/>
              </a:rPr>
              <a:t>Recuerde</a:t>
            </a:r>
            <a:r>
              <a:rPr lang="es-ES" sz="1800" kern="100">
                <a:effectLst/>
                <a:latin typeface="Aptos" panose="020B0004020202020204" pitchFamily="34" charset="0"/>
                <a:ea typeface="Aptos" panose="020B0004020202020204" pitchFamily="34" charset="0"/>
                <a:cs typeface="Times New Roman" panose="02020603050405020304" pitchFamily="18" charset="0"/>
              </a:rPr>
              <a:t>: Idealmente, y siempre que sea posible, las medidas de protección tomadas implican la</a:t>
            </a:r>
            <a:r>
              <a:rPr lang="es-ES" sz="1800" b="1" kern="100">
                <a:effectLst/>
                <a:latin typeface="Aptos" panose="020B0004020202020204" pitchFamily="34" charset="0"/>
                <a:ea typeface="Aptos" panose="020B0004020202020204" pitchFamily="34" charset="0"/>
                <a:cs typeface="Times New Roman" panose="02020603050405020304" pitchFamily="18" charset="0"/>
              </a:rPr>
              <a:t> reubicación del (presunto) perpetrador y NO de </a:t>
            </a:r>
            <a:r>
              <a:rPr lang="es-ES" sz="1800" kern="100">
                <a:effectLst/>
                <a:latin typeface="Aptos" panose="020B0004020202020204" pitchFamily="34" charset="0"/>
                <a:ea typeface="Aptos" panose="020B0004020202020204" pitchFamily="34" charset="0"/>
                <a:cs typeface="Times New Roman" panose="02020603050405020304" pitchFamily="18" charset="0"/>
              </a:rPr>
              <a:t>la víctima/sobreviviente.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33</a:t>
            </a:fld>
            <a:endParaRPr lang="en-US"/>
          </a:p>
        </p:txBody>
      </p:sp>
    </p:spTree>
    <p:extLst>
      <p:ext uri="{BB962C8B-B14F-4D97-AF65-F5344CB8AC3E}">
        <p14:creationId xmlns:p14="http://schemas.microsoft.com/office/powerpoint/2010/main" val="411951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medidas de protección deben activarse: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para todo tipo de conductas nocivas.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tan pronto como la institución tenga conocimiento de una situación (potencialmente) perjudicial.</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incluso si no se ha presentado una denuncia formal, o en caso de denuncia anónima.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Se debe ofrecer protección adecuada para cualquier incidente que ocurra: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en el campus/dependencias de la organización (biblioteca, aulas, aparcamientos, instalaciones deportivas, etc.).</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en entornos online (correo electrónico, grupos de trabajo o reuniones online, redes sociales, plataformas de aprendizaje, etc.).</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durante un evento estudiantil (por ejemplo, en un bar de un club estudiantil o durante un viaje de ocio organizado por una asociación de estudiantes).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fuera del campus, durante conferencias (por ejemplo, en el extranjero mientras se asiste a una conferencia internacional) y actividades de campo (como para estudiantes de doctorado e investigadores móviles).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endPar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endParaRPr>
          </a:p>
          <a:p>
            <a:pPr>
              <a:lnSpc>
                <a:spcPct val="115000"/>
              </a:lnSpc>
              <a:spcAft>
                <a:spcPts val="800"/>
              </a:spcAft>
            </a:pPr>
            <a:endPar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¿Quién puede brindar protección?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 protección puede ser decidida y proporcionada por: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Un punto/persona de contacto específico (por ejemplo, una persona designada en cada facultad para los estudiantes).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Un servicio dedicado, como un oficial de recursos humanos para el personal.</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Un guardia de emergencia o un oficial de seguridad que brinda protección inmediata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indent="-342900">
              <a:lnSpc>
                <a:spcPct val="114999"/>
              </a:lnSpc>
              <a:spcAft>
                <a:spcPts val="800"/>
              </a:spcAft>
              <a:buSzPts val="1000"/>
              <a:buFont typeface="Symbol" panose="05050102010706020507" pitchFamily="18" charset="2"/>
              <a:buChar char=""/>
            </a:pPr>
            <a:endParaRPr lang="es-ES" sz="1800" kern="100">
              <a:solidFill>
                <a:srgbClr val="000000"/>
              </a:solidFill>
              <a:latin typeface="Aptos"/>
              <a:ea typeface="Aptos" panose="020B0004020202020204" pitchFamily="34" charset="0"/>
              <a:cs typeface="Times New Roman" panose="02020603050405020304" pitchFamily="18" charset="0"/>
            </a:endParaRPr>
          </a:p>
          <a:p>
            <a:pPr marL="342900" indent="-342900">
              <a:lnSpc>
                <a:spcPct val="114999"/>
              </a:lnSpc>
              <a:spcAft>
                <a:spcPts val="800"/>
              </a:spcAft>
              <a:buSzPts val="1000"/>
              <a:buFont typeface="Symbol" panose="05050102010706020507" pitchFamily="18" charset="2"/>
              <a:buChar char=""/>
            </a:pPr>
            <a:endParaRPr lang="es-ES" sz="1800" kern="100">
              <a:solidFill>
                <a:srgbClr val="000000"/>
              </a:solidFill>
              <a:latin typeface="Aptos"/>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Sistemas y procedimientos de denuncia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Deben existir disposiciones eficaces en materia de presentación de denuncias, de modo que la institución pueda ofrecer protección cuando sea necesario. Idealmente, debería ser posible a través de diferentes opciones: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Presencial y en línea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Anónimo, informal o formal</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En diferentes idiomas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Accesible las 24 horas del día y los siete días de la semana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Posibilidad de presentarse en la institución de origen (para investigadores móviles y estudiantes que estudian en el extranjero)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b="1" kern="100">
                <a:effectLst/>
                <a:latin typeface="Aptos"/>
                <a:ea typeface="Aptos" panose="020B0004020202020204" pitchFamily="34" charset="0"/>
                <a:cs typeface="Times New Roman" panose="02020603050405020304" pitchFamily="18" charset="0"/>
              </a:rPr>
              <a:t>Denuncias anónimas y confidenciales</a:t>
            </a:r>
            <a:r>
              <a:rPr lang="es-ES" sz="1800" b="1" kern="100">
                <a:latin typeface="Aptos"/>
                <a:ea typeface="Aptos" panose="020B0004020202020204" pitchFamily="34" charset="0"/>
                <a:cs typeface="Times New Roman" panose="02020603050405020304" pitchFamily="18" charset="0"/>
              </a:rPr>
              <a:t>. Quisiera adentrarme mas en el segundo punto.</a:t>
            </a:r>
            <a:endParaRPr lang="en-AT"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Es importante distinguir entre las denuncias anónimas (en las que se desconoce al denunciante) y las denuncias realizadas por una persona que desea que se garantice su confidencialidad. En este último caso, la identidad de la persona es conocida por la organización, pero no revelada a nadie. Esto genera limitaciones  en lo que la institución puede hacer en términos de indagación e investigación. Hay que asegurarse de que las partes denunciantes, tanto el personal como los estudiantes, sepan que la institución tiene opciones limitadas cuando las denuncias son anónimas o confidenciales.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En cualquier caso, debe haber procedimientos claros para gestionar las denuncias anónimas y confidenciales, incluyendo cómo recopilar y almacenar información, cómo investigar y responder a la denuncia, y cómo mantener la confidencialidad durante todo el proceso.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denuncias anónimas y confidenciales siguen siendo fuentes importantes de información. Pueden ayudar a identificar patrones dentro de la institución y llamar la atención sobre contextos y/o comportamientos problemáticos.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 institución puede aplicar la práctica de "monitoreo activo" y utilizar activamente la información recopilada para identificar factores de riesgo.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En este punto creo que es importante hacer referencia a la distinción entre metodologías formales e informales </a:t>
            </a: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Por denuncia formal </a:t>
            </a:r>
            <a:r>
              <a:rPr lang="es-ES" sz="1800" kern="100">
                <a:effectLst/>
                <a:latin typeface="Aptos" panose="020B0004020202020204" pitchFamily="34" charset="0"/>
                <a:ea typeface="Aptos" panose="020B0004020202020204" pitchFamily="34" charset="0"/>
                <a:cs typeface="Times New Roman" panose="02020603050405020304" pitchFamily="18" charset="0"/>
              </a:rPr>
              <a:t>se entiende el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proceso estructurado de presentación de una queja oficial </a:t>
            </a:r>
            <a:r>
              <a:rPr lang="es-ES" sz="1800" kern="100">
                <a:effectLst/>
                <a:latin typeface="Aptos" panose="020B0004020202020204" pitchFamily="34" charset="0"/>
                <a:ea typeface="Aptos" panose="020B0004020202020204" pitchFamily="34" charset="0"/>
                <a:cs typeface="Times New Roman" panose="02020603050405020304" pitchFamily="18" charset="0"/>
              </a:rPr>
              <a:t>ante </a:t>
            </a:r>
            <a:r>
              <a:rPr lang="es-ES" sz="1800" b="1" kern="100">
                <a:effectLst/>
                <a:latin typeface="Aptos" panose="020B0004020202020204" pitchFamily="34" charset="0"/>
                <a:ea typeface="Aptos" panose="020B0004020202020204" pitchFamily="34" charset="0"/>
                <a:cs typeface="Times New Roman" panose="02020603050405020304" pitchFamily="18" charset="0"/>
              </a:rPr>
              <a:t>los servicios/autoridades designados</a:t>
            </a:r>
            <a:r>
              <a:rPr lang="es-ES" sz="1800" kern="100">
                <a:effectLst/>
                <a:latin typeface="Aptos" panose="020B0004020202020204" pitchFamily="34" charset="0"/>
                <a:ea typeface="Aptos" panose="020B0004020202020204" pitchFamily="34" charset="0"/>
                <a:cs typeface="Times New Roman" panose="02020603050405020304" pitchFamily="18" charset="0"/>
              </a:rPr>
              <a:t>. Cualquier miembro de la comunidad universitaria puede presentar una denuncia formal y oficial ante un servicio designado.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Esto puede hacerse en persona o a través de un sistema de denuncia en línea. Una vez confirmada la admisibilidad de la denuncia formal, se inicia una investigación formal y un proceso disciplinario basado en las políticas institucionales.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Puede haber un procedimiento diferente de denuncia formal para los estudiantes y el personal de la institución.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También puede presentarse una denuncia formal ante las </a:t>
            </a:r>
            <a:r>
              <a:rPr lang="es-ES" sz="1800" b="1" kern="100">
                <a:effectLst/>
                <a:latin typeface="Aptos" panose="020B0004020202020204" pitchFamily="34" charset="0"/>
                <a:ea typeface="Aptos" panose="020B0004020202020204" pitchFamily="34" charset="0"/>
                <a:cs typeface="Times New Roman" panose="02020603050405020304" pitchFamily="18" charset="0"/>
              </a:rPr>
              <a:t>autoridades policiales</a:t>
            </a:r>
            <a:r>
              <a:rPr lang="es-ES" sz="1800" kern="100">
                <a:effectLst/>
                <a:latin typeface="Aptos" panose="020B0004020202020204" pitchFamily="34" charset="0"/>
                <a:ea typeface="Aptos" panose="020B0004020202020204" pitchFamily="34" charset="0"/>
                <a:cs typeface="Times New Roman" panose="02020603050405020304" pitchFamily="18" charset="0"/>
              </a:rPr>
              <a:t>. Esto puede ofrecerse como opción a la víctima/sobreviviente o al testigo</a:t>
            </a:r>
            <a:r>
              <a:rPr lang="es-ES" sz="1800" b="1" kern="100">
                <a:effectLst/>
                <a:latin typeface="Aptos" panose="020B0004020202020204" pitchFamily="34" charset="0"/>
                <a:ea typeface="Aptos" panose="020B0004020202020204" pitchFamily="34" charset="0"/>
                <a:cs typeface="Times New Roman" panose="02020603050405020304" pitchFamily="18" charset="0"/>
              </a:rPr>
              <a:t>, pero no debe imponerse como forma de desalentar la denuncia formal a los servicios institucionales</a:t>
            </a:r>
            <a:r>
              <a:rPr lang="es-ES" sz="1800" kern="100">
                <a:effectLst/>
                <a:latin typeface="Aptos" panose="020B0004020202020204" pitchFamily="34" charset="0"/>
                <a:ea typeface="Aptos" panose="020B0004020202020204" pitchFamily="34" charset="0"/>
                <a:cs typeface="Times New Roman" panose="02020603050405020304" pitchFamily="18" charset="0"/>
              </a:rPr>
              <a:t>. Si la ley exige la denuncia de (posibles) delitos por parte de las personas que tengan conocimiento de una situación de este tipo, deberá informarse de ello a la víctima/sobreviviente.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Las disposiciones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denuncia informal </a:t>
            </a:r>
            <a:r>
              <a:rPr lang="es-ES" sz="1800" kern="100">
                <a:effectLst/>
                <a:latin typeface="Aptos" panose="020B0004020202020204" pitchFamily="34" charset="0"/>
                <a:ea typeface="Aptos" panose="020B0004020202020204" pitchFamily="34" charset="0"/>
                <a:cs typeface="Times New Roman" panose="02020603050405020304" pitchFamily="18" charset="0"/>
              </a:rPr>
              <a:t>ofrecen a las personas la oportunidad de compartir sus experiencias de una manera menos estructurada, fuera de un protocolo estrictamente prescrito y sin desencadenar una investigación.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La denuncia informal puede consistir en hablar con un asesor de confianza, un consejero o alguien que desempeñe una función de apoyo dentro de la institución, sin revelar necesariamente los detalles a las autoridades superiores.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Ofrece un espacio seguro para buscar orientación, explorar opciones y acceder a servicios de apoyo sin la presión inmediata de una acción formal.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La presentación de una denuncia informal no impide que una persona presente una queja formal más adelante.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Un sistema de denuncia informal reconoce que no todas las situaciones requieren una acción formal o medidas disciplinarias. Sin embargo, algunos casos no pueden resolverse informalmente debido a la gravedad de la falta o porque la diferencia de posición jerárquica entre el denunciante y el denunciado es demasiado grande... pero debemos asegurarnos de comunicárselo al denunciante.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endParaRPr lang="es-ES"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34</a:t>
            </a:fld>
            <a:endParaRPr lang="en-US"/>
          </a:p>
        </p:txBody>
      </p:sp>
    </p:spTree>
    <p:extLst>
      <p:ext uri="{BB962C8B-B14F-4D97-AF65-F5344CB8AC3E}">
        <p14:creationId xmlns:p14="http://schemas.microsoft.com/office/powerpoint/2010/main" val="20127672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Consejos y sugerencias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Contar con procedimientos que permitan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respuesta rápida </a:t>
            </a:r>
            <a:r>
              <a:rPr lang="es-ES" sz="1800" kern="100">
                <a:effectLst/>
                <a:latin typeface="Aptos" panose="020B0004020202020204" pitchFamily="34" charset="0"/>
                <a:ea typeface="Aptos" panose="020B0004020202020204" pitchFamily="34" charset="0"/>
                <a:cs typeface="Times New Roman" panose="02020603050405020304" pitchFamily="18" charset="0"/>
              </a:rPr>
              <a:t>y den a las víctimas/sobrevivientes una sensación de seguridad y protección, lo que reduce su miedo a represalias. </a:t>
            </a:r>
            <a:r>
              <a:rPr lang="es-ES" sz="1800" b="1" kern="100">
                <a:effectLst/>
                <a:latin typeface="Aptos" panose="020B0004020202020204" pitchFamily="34" charset="0"/>
                <a:ea typeface="Aptos" panose="020B0004020202020204" pitchFamily="34" charset="0"/>
                <a:cs typeface="Times New Roman" panose="02020603050405020304" pitchFamily="18" charset="0"/>
              </a:rPr>
              <a:t>Actúe antes de que los comportamientos inapropiados escalen.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Garantizar que las personas que dan un paso al frente para denunciar experiencias negativas sean </a:t>
            </a:r>
            <a:r>
              <a:rPr lang="es-ES" sz="1800" b="1" kern="100">
                <a:effectLst/>
                <a:latin typeface="Aptos" panose="020B0004020202020204" pitchFamily="34" charset="0"/>
                <a:ea typeface="Aptos" panose="020B0004020202020204" pitchFamily="34" charset="0"/>
                <a:cs typeface="Times New Roman" panose="02020603050405020304" pitchFamily="18" charset="0"/>
              </a:rPr>
              <a:t>escuchadas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apoyadas</a:t>
            </a:r>
            <a:r>
              <a:rPr lang="es-ES" sz="1800" kern="100">
                <a:effectLst/>
                <a:latin typeface="Aptos" panose="020B0004020202020204" pitchFamily="34" charset="0"/>
                <a:ea typeface="Aptos" panose="020B0004020202020204" pitchFamily="34" charset="0"/>
                <a:cs typeface="Times New Roman" panose="02020603050405020304" pitchFamily="18" charset="0"/>
              </a:rPr>
              <a:t>; sus experiencias no deben ser ignoradas  o minimizadas.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Respetar </a:t>
            </a:r>
            <a:r>
              <a:rPr lang="es-ES" sz="1800" kern="100">
                <a:effectLst/>
                <a:latin typeface="Aptos" panose="020B0004020202020204" pitchFamily="34" charset="0"/>
                <a:ea typeface="Aptos" panose="020B0004020202020204" pitchFamily="34" charset="0"/>
                <a:cs typeface="Times New Roman" panose="02020603050405020304" pitchFamily="18" charset="0"/>
              </a:rPr>
              <a:t>la capacidad de acción de las víctimas/supervivientes y </a:t>
            </a:r>
            <a:r>
              <a:rPr lang="es-ES" sz="1800" b="1" kern="100">
                <a:effectLst/>
                <a:latin typeface="Aptos" panose="020B0004020202020204" pitchFamily="34" charset="0"/>
                <a:ea typeface="Aptos" panose="020B0004020202020204" pitchFamily="34" charset="0"/>
                <a:cs typeface="Times New Roman" panose="02020603050405020304" pitchFamily="18" charset="0"/>
              </a:rPr>
              <a:t>no tomar ninguna medida en contra de su voluntad</a:t>
            </a:r>
            <a:r>
              <a:rPr lang="es-ES" sz="1800" kern="100">
                <a:effectLst/>
                <a:latin typeface="Aptos" panose="020B0004020202020204" pitchFamily="34" charset="0"/>
                <a:ea typeface="Aptos" panose="020B0004020202020204" pitchFamily="34" charset="0"/>
                <a:cs typeface="Times New Roman" panose="02020603050405020304" pitchFamily="18" charset="0"/>
              </a:rPr>
              <a:t>;</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Asegurarse de que la denuncia presentada por las víctimas/supervivientes se registre adecuadamente para evitar la </a:t>
            </a:r>
            <a:r>
              <a:rPr lang="es-ES" sz="1800" b="1" kern="100">
                <a:effectLst/>
                <a:latin typeface="Aptos" panose="020B0004020202020204" pitchFamily="34" charset="0"/>
                <a:ea typeface="Aptos" panose="020B0004020202020204" pitchFamily="34" charset="0"/>
                <a:cs typeface="Times New Roman" panose="02020603050405020304" pitchFamily="18" charset="0"/>
              </a:rPr>
              <a:t> retraumatizacion</a:t>
            </a:r>
            <a:r>
              <a:rPr lang="es-ES" sz="1800" kern="100">
                <a:effectLst/>
                <a:latin typeface="Aptos" panose="020B0004020202020204" pitchFamily="34" charset="0"/>
                <a:ea typeface="Aptos" panose="020B0004020202020204" pitchFamily="34" charset="0"/>
                <a:cs typeface="Times New Roman" panose="02020603050405020304" pitchFamily="18" charset="0"/>
              </a:rPr>
              <a:t>, esto es, que</a:t>
            </a:r>
            <a:r>
              <a:rPr lang="es-ES" sz="1800" b="1" kern="100">
                <a:effectLst/>
                <a:latin typeface="Aptos" panose="020B0004020202020204" pitchFamily="34" charset="0"/>
                <a:ea typeface="Aptos" panose="020B0004020202020204" pitchFamily="34" charset="0"/>
                <a:cs typeface="Times New Roman" panose="02020603050405020304" pitchFamily="18" charset="0"/>
              </a:rPr>
              <a:t> </a:t>
            </a:r>
            <a:r>
              <a:rPr lang="es-ES" sz="1800" kern="100">
                <a:effectLst/>
                <a:latin typeface="Aptos" panose="020B0004020202020204" pitchFamily="34" charset="0"/>
                <a:ea typeface="Aptos" panose="020B0004020202020204" pitchFamily="34" charset="0"/>
                <a:cs typeface="Times New Roman" panose="02020603050405020304" pitchFamily="18" charset="0"/>
              </a:rPr>
              <a:t>las víctimas/supervivientes tengan que relatar su experiencia traumática varias veces o a diferentes personas.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Evite </a:t>
            </a:r>
            <a:r>
              <a:rPr lang="es-ES" sz="1800" kern="100">
                <a:effectLst/>
                <a:latin typeface="Aptos" panose="020B0004020202020204" pitchFamily="34" charset="0"/>
                <a:ea typeface="Aptos" panose="020B0004020202020204" pitchFamily="34" charset="0"/>
                <a:cs typeface="Times New Roman" panose="02020603050405020304" pitchFamily="18" charset="0"/>
              </a:rPr>
              <a:t>los procedimientos que </a:t>
            </a:r>
            <a:r>
              <a:rPr lang="es-ES" sz="1800" b="1" kern="100">
                <a:effectLst/>
                <a:latin typeface="Aptos" panose="020B0004020202020204" pitchFamily="34" charset="0"/>
                <a:ea typeface="Aptos" panose="020B0004020202020204" pitchFamily="34" charset="0"/>
                <a:cs typeface="Times New Roman" panose="02020603050405020304" pitchFamily="18" charset="0"/>
              </a:rPr>
              <a:t>requieran que se contacte primero al  supervisor, </a:t>
            </a:r>
            <a:r>
              <a:rPr lang="es-ES" sz="1800" kern="100">
                <a:effectLst/>
                <a:latin typeface="Aptos" panose="020B0004020202020204" pitchFamily="34" charset="0"/>
                <a:ea typeface="Aptos" panose="020B0004020202020204" pitchFamily="34" charset="0"/>
                <a:cs typeface="Times New Roman" panose="02020603050405020304" pitchFamily="18" charset="0"/>
              </a:rPr>
              <a:t>ya que esto puede dificultar que una víctima/sobreviviente denuncie o busque apoyo.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Evite las "advertencias" en los canales de denuncia</a:t>
            </a:r>
            <a:r>
              <a:rPr lang="es-ES" sz="1800" kern="100">
                <a:effectLst/>
                <a:latin typeface="Aptos" panose="020B0004020202020204" pitchFamily="34" charset="0"/>
                <a:ea typeface="Aptos" panose="020B0004020202020204" pitchFamily="34" charset="0"/>
                <a:cs typeface="Times New Roman" panose="02020603050405020304" pitchFamily="18" charset="0"/>
              </a:rPr>
              <a:t>, de que las acusaciones falsas son punibles por el derecho penal, ya que dicha mención puede tener un efecto disuasivo para las vìctimas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Evite priorizar los derechos del (presunto) agresor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la protección de la víctima/superviviente.</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Fomentar la denuncia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proporcionando información completa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a:t>
            </a:r>
            <a:r>
              <a:rPr lang="es-ES" sz="1800" b="1" kern="100">
                <a:effectLst/>
                <a:latin typeface="Aptos" panose="020B0004020202020204" pitchFamily="34" charset="0"/>
                <a:ea typeface="Aptos" panose="020B0004020202020204" pitchFamily="34" charset="0"/>
                <a:cs typeface="Times New Roman" panose="02020603050405020304" pitchFamily="18" charset="0"/>
              </a:rPr>
              <a:t>las posibles sanciones </a:t>
            </a:r>
            <a:r>
              <a:rPr lang="es-ES" sz="1800" kern="100">
                <a:effectLst/>
                <a:latin typeface="Aptos" panose="020B0004020202020204" pitchFamily="34" charset="0"/>
                <a:ea typeface="Aptos" panose="020B0004020202020204" pitchFamily="34" charset="0"/>
                <a:cs typeface="Times New Roman" panose="02020603050405020304" pitchFamily="18" charset="0"/>
              </a:rPr>
              <a:t>impuestas a los autores para dar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señal clara </a:t>
            </a:r>
            <a:r>
              <a:rPr lang="es-ES" sz="1800" kern="100">
                <a:effectLst/>
                <a:latin typeface="Aptos" panose="020B0004020202020204" pitchFamily="34" charset="0"/>
                <a:ea typeface="Aptos" panose="020B0004020202020204" pitchFamily="34" charset="0"/>
                <a:cs typeface="Times New Roman" panose="02020603050405020304" pitchFamily="18" charset="0"/>
              </a:rPr>
              <a:t>de la importancia y el valor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denunciar todos los incidentes.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b="1" kern="100">
                <a:effectLst/>
                <a:latin typeface="Aptos" panose="020B0004020202020204" pitchFamily="34" charset="0"/>
                <a:ea typeface="Aptos" panose="020B0004020202020204" pitchFamily="34" charset="0"/>
                <a:cs typeface="Times New Roman" panose="02020603050405020304" pitchFamily="18" charset="0"/>
              </a:rPr>
              <a:t>Prever fondos de emergencia </a:t>
            </a:r>
            <a:r>
              <a:rPr lang="es-ES" sz="1800" kern="100">
                <a:effectLst/>
                <a:latin typeface="Aptos" panose="020B0004020202020204" pitchFamily="34" charset="0"/>
                <a:ea typeface="Aptos" panose="020B0004020202020204" pitchFamily="34" charset="0"/>
                <a:cs typeface="Times New Roman" panose="02020603050405020304" pitchFamily="18" charset="0"/>
              </a:rPr>
              <a:t>para permitir el viaje de regreso, en caso de que surjan problemas durante las excursiones y conferencias.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Dar la posibilidad a los doctorandos de cambiar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supervisores</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Considere la posibilidad de recopilar información sobre </a:t>
            </a:r>
            <a:r>
              <a:rPr lang="es-ES" sz="1800" b="1" kern="100">
                <a:effectLst/>
                <a:latin typeface="Aptos" panose="020B0004020202020204" pitchFamily="34" charset="0"/>
                <a:ea typeface="Aptos" panose="020B0004020202020204" pitchFamily="34" charset="0"/>
                <a:cs typeface="Times New Roman" panose="02020603050405020304" pitchFamily="18" charset="0"/>
              </a:rPr>
              <a:t>patrones de comportamiento </a:t>
            </a:r>
            <a:r>
              <a:rPr lang="es-ES" sz="1800" kern="100">
                <a:effectLst/>
                <a:latin typeface="Aptos" panose="020B0004020202020204" pitchFamily="34" charset="0"/>
                <a:ea typeface="Aptos" panose="020B0004020202020204" pitchFamily="34" charset="0"/>
                <a:cs typeface="Times New Roman" panose="02020603050405020304" pitchFamily="18" charset="0"/>
              </a:rPr>
              <a:t>a través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los formularios de evaluación del curso </a:t>
            </a:r>
            <a:r>
              <a:rPr lang="es-ES" sz="1800" kern="100">
                <a:effectLst/>
                <a:latin typeface="Aptos" panose="020B0004020202020204" pitchFamily="34" charset="0"/>
                <a:ea typeface="Aptos" panose="020B0004020202020204" pitchFamily="34" charset="0"/>
                <a:cs typeface="Times New Roman" panose="02020603050405020304" pitchFamily="18" charset="0"/>
              </a:rPr>
              <a:t>y garantice siempre </a:t>
            </a:r>
            <a:r>
              <a:rPr lang="es-ES" sz="1800" b="1" kern="100">
                <a:effectLst/>
                <a:latin typeface="Aptos" panose="020B0004020202020204" pitchFamily="34" charset="0"/>
                <a:ea typeface="Aptos" panose="020B0004020202020204" pitchFamily="34" charset="0"/>
                <a:cs typeface="Times New Roman" panose="02020603050405020304" pitchFamily="18" charset="0"/>
              </a:rPr>
              <a:t>el anonimato </a:t>
            </a:r>
            <a:r>
              <a:rPr lang="es-ES" sz="1800" kern="100">
                <a:effectLst/>
                <a:latin typeface="Aptos" panose="020B0004020202020204" pitchFamily="34" charset="0"/>
                <a:ea typeface="Aptos" panose="020B0004020202020204" pitchFamily="34" charset="0"/>
                <a:cs typeface="Times New Roman" panose="02020603050405020304" pitchFamily="18" charset="0"/>
              </a:rPr>
              <a:t>para que los estudiantes no sean identificables.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En caso </a:t>
            </a:r>
            <a:r>
              <a:rPr lang="es-ES" sz="1800" b="1" kern="100">
                <a:effectLst/>
                <a:latin typeface="Aptos" panose="020B0004020202020204" pitchFamily="34" charset="0"/>
                <a:ea typeface="Aptos" panose="020B0004020202020204" pitchFamily="34" charset="0"/>
                <a:cs typeface="Times New Roman" panose="02020603050405020304" pitchFamily="18" charset="0"/>
              </a:rPr>
              <a:t> de violencia en línea </a:t>
            </a:r>
            <a:r>
              <a:rPr lang="es-ES" sz="1800" kern="100">
                <a:effectLst/>
                <a:latin typeface="Aptos" panose="020B0004020202020204" pitchFamily="34" charset="0"/>
                <a:ea typeface="Aptos" panose="020B0004020202020204" pitchFamily="34" charset="0"/>
                <a:cs typeface="Times New Roman" panose="02020603050405020304" pitchFamily="18" charset="0"/>
              </a:rPr>
              <a:t>(redes sociales, enseñanza en línea, correo electrónico, etc.), deben existir sistemas para </a:t>
            </a:r>
            <a:r>
              <a:rPr lang="es-ES" sz="1800" b="1" kern="100">
                <a:effectLst/>
                <a:latin typeface="Aptos" panose="020B0004020202020204" pitchFamily="34" charset="0"/>
                <a:ea typeface="Aptos" panose="020B0004020202020204" pitchFamily="34" charset="0"/>
                <a:cs typeface="Times New Roman" panose="02020603050405020304" pitchFamily="18" charset="0"/>
              </a:rPr>
              <a:t>señalar incidentes </a:t>
            </a:r>
            <a:r>
              <a:rPr lang="es-ES" sz="1800" kern="100">
                <a:effectLst/>
                <a:latin typeface="Aptos" panose="020B0004020202020204" pitchFamily="34" charset="0"/>
                <a:ea typeface="Aptos" panose="020B0004020202020204" pitchFamily="34" charset="0"/>
                <a:cs typeface="Times New Roman" panose="02020603050405020304" pitchFamily="18" charset="0"/>
              </a:rPr>
              <a:t>y </a:t>
            </a:r>
            <a:r>
              <a:rPr lang="es-ES" sz="1800" b="1" kern="100">
                <a:effectLst/>
                <a:latin typeface="Aptos" panose="020B0004020202020204" pitchFamily="34" charset="0"/>
                <a:ea typeface="Aptos" panose="020B0004020202020204" pitchFamily="34" charset="0"/>
                <a:cs typeface="Times New Roman" panose="02020603050405020304" pitchFamily="18" charset="0"/>
              </a:rPr>
              <a:t>obtener apoyo.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Mostrar claramente en ubicaciones centrales (in situ y en línea) </a:t>
            </a:r>
            <a:r>
              <a:rPr lang="es-ES" sz="1800" b="1" kern="100">
                <a:effectLst/>
                <a:latin typeface="Aptos" panose="020B0004020202020204" pitchFamily="34" charset="0"/>
                <a:ea typeface="Aptos" panose="020B0004020202020204" pitchFamily="34" charset="0"/>
                <a:cs typeface="Times New Roman" panose="02020603050405020304" pitchFamily="18" charset="0"/>
              </a:rPr>
              <a:t>información sobre los servicios de apoyo institucional (de emergencia),</a:t>
            </a:r>
            <a:r>
              <a:rPr lang="es-ES" sz="1800" kern="100">
                <a:effectLst/>
                <a:latin typeface="Aptos" panose="020B0004020202020204" pitchFamily="34" charset="0"/>
                <a:ea typeface="Aptos" panose="020B0004020202020204" pitchFamily="34" charset="0"/>
                <a:cs typeface="Times New Roman" panose="02020603050405020304" pitchFamily="18" charset="0"/>
              </a:rPr>
              <a:t> así como </a:t>
            </a:r>
            <a:r>
              <a:rPr lang="es-ES" sz="1800" b="1" kern="100">
                <a:effectLst/>
                <a:latin typeface="Aptos" panose="020B0004020202020204" pitchFamily="34" charset="0"/>
                <a:ea typeface="Aptos" panose="020B0004020202020204" pitchFamily="34" charset="0"/>
                <a:cs typeface="Times New Roman" panose="02020603050405020304" pitchFamily="18" charset="0"/>
              </a:rPr>
              <a:t>sobre el asesoramiento y las líneas de ayuda locales o nacionales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gn="just">
              <a:lnSpc>
                <a:spcPct val="115000"/>
              </a:lnSpc>
              <a:spcBef>
                <a:spcPts val="0"/>
              </a:spcBef>
              <a:spcAft>
                <a:spcPts val="800"/>
              </a:spcAft>
            </a:pPr>
            <a:r>
              <a:rPr lang="en-US" sz="180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35</a:t>
            </a:fld>
            <a:endParaRPr lang="en-US"/>
          </a:p>
        </p:txBody>
      </p:sp>
    </p:spTree>
    <p:extLst>
      <p:ext uri="{BB962C8B-B14F-4D97-AF65-F5344CB8AC3E}">
        <p14:creationId xmlns:p14="http://schemas.microsoft.com/office/powerpoint/2010/main" val="500857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El CHAT es una herramienta en línea de evaluación y control de riesgos. A través del portal del usuario, la organización puede compartir un cuestionario conciso con (un grupo de) empleados. Estos lo rellenan de forma anónima. El informe permite conocer los cuellos de botella y ayuda a la organización a trazar su clima social, evaluar y abordar los riesgos. El CHAT constituye así la base de un diálogo (un "chat") sobre el comportamiento transfronterizo como paso previo a un plan de acción.  </a:t>
            </a:r>
            <a:r>
              <a:rPr lang="en-GB" sz="180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36</a:t>
            </a:fld>
            <a:endParaRPr lang="en-US"/>
          </a:p>
        </p:txBody>
      </p:sp>
    </p:spTree>
    <p:extLst>
      <p:ext uri="{BB962C8B-B14F-4D97-AF65-F5344CB8AC3E}">
        <p14:creationId xmlns:p14="http://schemas.microsoft.com/office/powerpoint/2010/main" val="19585146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Speakout</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es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una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herramienta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denuncia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anónima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línea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revelar</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incidentes</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intimidación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ciberacoso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discriminación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delitos</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motivados</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el</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odio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comportamiento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coercitivo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/control,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acecho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agresión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sexual,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agresión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sexual y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violación</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Esta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herramienta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de la Universidad de Duplin,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ayuda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encontrar</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el</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apoyo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pertinente</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destaca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opciones</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denuncia</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formal, tanto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dentro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de la Universidad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con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organismos</a:t>
            </a: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externos</a:t>
            </a:r>
            <a:r>
              <a:rPr lang="en-GB" sz="180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37</a:t>
            </a:fld>
            <a:endParaRPr lang="en-US"/>
          </a:p>
        </p:txBody>
      </p:sp>
    </p:spTree>
    <p:extLst>
      <p:ext uri="{BB962C8B-B14F-4D97-AF65-F5344CB8AC3E}">
        <p14:creationId xmlns:p14="http://schemas.microsoft.com/office/powerpoint/2010/main" val="12433421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a:solidFill>
                  <a:srgbClr val="000000"/>
                </a:solidFill>
              </a:rPr>
              <a:t>P de Prosecution en ingles (Procedimiento disciplinario tal vez podría resumir la idea)</a:t>
            </a:r>
            <a:endParaRPr lang="en-GB" b="1" dirty="0">
              <a:solidFill>
                <a:srgbClr val="000000"/>
              </a:solidFill>
            </a:endParaRPr>
          </a:p>
          <a:p>
            <a:pPr algn="just"/>
            <a:endParaRPr lang="en-GB" dirty="0">
              <a:solidFill>
                <a:srgbClr val="000000"/>
              </a:solidFill>
            </a:endParaRPr>
          </a:p>
          <a:p>
            <a:pPr algn="just"/>
            <a:r>
              <a:rPr lang="en-GB">
                <a:solidFill>
                  <a:srgbClr val="000000"/>
                </a:solidFill>
                <a:latin typeface="D-DIN"/>
              </a:rPr>
              <a:t>Se refiere específicamente al tratamiento de los casos de violencia de género por parte de la institución, las acciones de investigación, los procedimientos disciplinarios y las sanciones a los autores, según proceda. En algunos casos, también puede implicar procedimientos judiciales, incluidas causas judiciales, por delitos penales y civiles. </a:t>
            </a:r>
            <a:endParaRPr lang="en-GB" dirty="0">
              <a:solidFill>
                <a:srgbClr val="000000"/>
              </a:solidFill>
              <a:latin typeface="D-DIN"/>
            </a:endParaRPr>
          </a:p>
          <a:p>
            <a:pPr algn="just"/>
            <a:r>
              <a:rPr lang="en-GB" dirty="0">
                <a:solidFill>
                  <a:srgbClr val="000000"/>
                </a:solidFill>
                <a:latin typeface="D-DIN"/>
              </a:rPr>
              <a:t> </a:t>
            </a:r>
          </a:p>
          <a:p>
            <a:pPr algn="just"/>
            <a:r>
              <a:rPr lang="en-GB">
                <a:solidFill>
                  <a:srgbClr val="000000"/>
                </a:solidFill>
                <a:latin typeface="D-DIN"/>
              </a:rPr>
              <a:t>Deben tenerse en cuenta los siguientes elementos:</a:t>
            </a:r>
            <a:endParaRPr lang="en-GB" dirty="0">
              <a:solidFill>
                <a:srgbClr val="000000"/>
              </a:solidFill>
              <a:latin typeface="D-DIN"/>
            </a:endParaRPr>
          </a:p>
          <a:p>
            <a:pPr algn="just"/>
            <a:r>
              <a:rPr lang="en-GB">
                <a:solidFill>
                  <a:srgbClr val="000000"/>
                </a:solidFill>
                <a:latin typeface="D-DIN"/>
              </a:rPr>
              <a:t>Finalidad del proceso: determiner si hay responsabilidad institucional a la luz de las polìticas internas (No es justicia penal ni civil). </a:t>
            </a:r>
            <a:endParaRPr lang="en-GB" dirty="0">
              <a:solidFill>
                <a:srgbClr val="000000"/>
              </a:solidFill>
              <a:latin typeface="D-DIN"/>
            </a:endParaRPr>
          </a:p>
          <a:p>
            <a:pPr algn="just"/>
            <a:endParaRPr lang="en-GB" dirty="0">
              <a:solidFill>
                <a:srgbClr val="000000"/>
              </a:solidFill>
            </a:endParaRPr>
          </a:p>
          <a:p>
            <a:pPr algn="just"/>
            <a:r>
              <a:rPr lang="en-GB">
                <a:solidFill>
                  <a:srgbClr val="000000"/>
                </a:solidFill>
                <a:latin typeface="D-DIN"/>
              </a:rPr>
              <a:t>Impacto en los medios de prueba admisibles y en el estándar de prueba (ponderación de las probabilidades): basta con demostrar que algo es más probable que no (más del 50%). </a:t>
            </a:r>
            <a:endParaRPr lang="en-GB" dirty="0">
              <a:solidFill>
                <a:srgbClr val="000000"/>
              </a:solidFill>
              <a:latin typeface="D-DIN"/>
            </a:endParaRPr>
          </a:p>
          <a:p>
            <a:pPr algn="just"/>
            <a:endParaRPr lang="en-GB" dirty="0">
              <a:solidFill>
                <a:srgbClr val="000000"/>
              </a:solidFill>
            </a:endParaRPr>
          </a:p>
          <a:p>
            <a:pPr algn="just"/>
            <a:r>
              <a:rPr lang="en-GB">
                <a:solidFill>
                  <a:srgbClr val="000000"/>
                </a:solidFill>
                <a:latin typeface="D-DIN"/>
              </a:rPr>
              <a:t>Enfoque de los procedimientos de enjuiciamiento centrado en las víctimas/sobrevivientes, sensibles al trauma y desde una perspectiva de género</a:t>
            </a:r>
            <a:endParaRPr lang="en-GB">
              <a:latin typeface="D-DIN"/>
            </a:endParaRPr>
          </a:p>
          <a:p>
            <a:pPr marL="0" marR="0" algn="just" fontAlgn="base">
              <a:spcBef>
                <a:spcPts val="0"/>
              </a:spcBef>
              <a:spcAft>
                <a:spcPts val="0"/>
              </a:spcAft>
            </a:pPr>
            <a:endParaRPr lang="en-US"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a:ea typeface="Times New Roman" panose="02020603050405020304" pitchFamily="18" charset="0"/>
                <a:cs typeface="Times New Roman"/>
              </a:rPr>
              <a:t>Hay algunos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elementos que deben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tenerse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cuenta:</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Es importante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poner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marcha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procedimientos claros, accesibles y transparentes para gestionar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incidentes y reclamaciones, y </a:t>
            </a:r>
            <a:r>
              <a:rPr lang="en-GB" sz="1800" i="1">
                <a:solidFill>
                  <a:srgbClr val="000000"/>
                </a:solidFill>
                <a:effectLst/>
                <a:latin typeface="Times New Roman"/>
                <a:ea typeface="Times New Roman" panose="02020603050405020304" pitchFamily="18" charset="0"/>
                <a:cs typeface="Times New Roman"/>
              </a:rPr>
              <a:t>eso</a:t>
            </a:r>
            <a:r>
              <a:rPr lang="en-GB" sz="1800" i="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exige...</a:t>
            </a:r>
            <a:endParaRPr lang="en-GB" sz="1800">
              <a:effectLst/>
              <a:latin typeface="Times New Roman"/>
              <a:ea typeface="Times New Roman" panose="02020603050405020304" pitchFamily="18" charset="0"/>
              <a:cs typeface="Times New Roman"/>
            </a:endParaRPr>
          </a:p>
          <a:p>
            <a:pPr marL="0" marR="0" lvl="0" indent="0" algn="just" fontAlgn="base">
              <a:spcBef>
                <a:spcPts val="0"/>
              </a:spcBef>
              <a:spcAft>
                <a:spcPts val="0"/>
              </a:spcAft>
              <a:buSzPts val="1000"/>
              <a:buFont typeface="Symbol" panose="05050102010706020507" pitchFamily="18" charset="2"/>
              <a:buNone/>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...plazos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razonables entre la denuncia, la investigación y la decisión/sanción.</a:t>
            </a:r>
          </a:p>
          <a:p>
            <a:pPr marL="0" marR="0" lvl="0" indent="0" algn="just" fontAlgn="base">
              <a:spcBef>
                <a:spcPts val="0"/>
              </a:spcBef>
              <a:spcAft>
                <a:spcPts val="0"/>
              </a:spcAft>
              <a:buSzPts val="1000"/>
              <a:buFont typeface="Symbol" panose="05050102010706020507" pitchFamily="18" charset="2"/>
              <a:buNone/>
              <a:tabLst>
                <a:tab pos="457200" algn="l"/>
                <a:tab pos="628650" algn="l"/>
              </a:tabLst>
            </a:pP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Integrar un </a:t>
            </a:r>
            <a:r>
              <a:rPr lang="en-GB" sz="1800" b="1">
                <a:solidFill>
                  <a:srgbClr val="000000"/>
                </a:solidFill>
                <a:effectLst/>
                <a:latin typeface="Times New Roman"/>
                <a:ea typeface="Times New Roman" panose="02020603050405020304" pitchFamily="18" charset="0"/>
                <a:cs typeface="Times New Roman"/>
              </a:rPr>
              <a:t>enfoque</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centrado</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en la víctima</a:t>
            </a:r>
            <a:r>
              <a:rPr lang="en-GB" sz="1800">
                <a:solidFill>
                  <a:srgbClr val="000000"/>
                </a:solidFill>
                <a:effectLst/>
                <a:latin typeface="Times New Roman"/>
                <a:ea typeface="Times New Roman" panose="02020603050405020304" pitchFamily="18" charset="0"/>
                <a:cs typeface="Times New Roman"/>
              </a:rPr>
              <a:t>, que tenga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cuenta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los traumas y la perspectiva de género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procedimientos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judiciales y, por tanto, impartir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formación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específica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sobre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dicho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enfoque a las personas implicadas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procedimientos.</a:t>
            </a:r>
          </a:p>
          <a:p>
            <a:pPr marL="0" marR="0" lvl="0" indent="0" algn="just" fontAlgn="base">
              <a:spcBef>
                <a:spcPts val="0"/>
              </a:spcBef>
              <a:spcAft>
                <a:spcPts val="0"/>
              </a:spcAft>
              <a:buSzPts val="1000"/>
              <a:buFont typeface="Symbol" panose="05050102010706020507" pitchFamily="18" charset="2"/>
              <a:buNone/>
              <a:tabLst>
                <a:tab pos="457200" algn="l"/>
                <a:tab pos="628650" algn="l"/>
              </a:tabLst>
            </a:pP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b="1">
                <a:solidFill>
                  <a:srgbClr val="000000"/>
                </a:solidFill>
                <a:effectLst/>
                <a:latin typeface="Times New Roman"/>
                <a:ea typeface="Times New Roman" panose="02020603050405020304" pitchFamily="18" charset="0"/>
                <a:cs typeface="Times New Roman"/>
              </a:rPr>
              <a:t>Garantizar</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una</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comunicación</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eficaz</a:t>
            </a:r>
            <a:r>
              <a:rPr lang="en-GB" sz="1800" b="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 la víctima/sobreviviente, 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agresor y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transeúntes a lo largo de cada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etapa del proceso.</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endParaRPr lang="en-GB" sz="1800">
              <a:solidFill>
                <a:srgbClr val="000000"/>
              </a:solidFill>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Un elemento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importante se refiere a la definición de criterios para la composición de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comités de investigación y disciplinarios.</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Imponer</a:t>
            </a:r>
            <a:r>
              <a:rPr lang="en-GB" sz="1800"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sanciones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proporcionadas, apropiadas y equitativas</a:t>
            </a:r>
            <a:r>
              <a:rPr lang="en-GB" sz="1800" b="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resultado de la investigación y 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proceso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disciplinario.</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dirty="0">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39</a:t>
            </a:fld>
            <a:endParaRPr lang="en-US"/>
          </a:p>
        </p:txBody>
      </p:sp>
    </p:spTree>
    <p:extLst>
      <p:ext uri="{BB962C8B-B14F-4D97-AF65-F5344CB8AC3E}">
        <p14:creationId xmlns:p14="http://schemas.microsoft.com/office/powerpoint/2010/main" val="37798449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r>
              <a:rPr lang="en-US" sz="1800" b="1">
                <a:effectLst/>
                <a:latin typeface="Times New Roman"/>
                <a:ea typeface="Times New Roman" panose="02020603050405020304" pitchFamily="18" charset="0"/>
                <a:cs typeface="Times New Roman"/>
              </a:rPr>
              <a:t>NOTAS: Esta diapositiva</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incluye</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animaciones.</a:t>
            </a:r>
          </a:p>
          <a:p>
            <a:pPr marL="0" marR="0" algn="just" fontAlgn="base">
              <a:spcBef>
                <a:spcPts val="0"/>
              </a:spcBef>
              <a:spcAft>
                <a:spcPts val="0"/>
              </a:spcAft>
              <a:tabLst>
                <a:tab pos="628650" algn="l"/>
              </a:tabLst>
            </a:pPr>
            <a:br>
              <a:rPr lang="en-US" sz="1800" dirty="0">
                <a:effectLst/>
                <a:latin typeface="Times New Roman" panose="02020603050405020304" pitchFamily="18" charset="0"/>
                <a:ea typeface="Times New Roman" panose="02020603050405020304" pitchFamily="18" charset="0"/>
                <a:cs typeface="Times New Roman"/>
              </a:rPr>
            </a:br>
            <a:r>
              <a:rPr lang="en-US" sz="1800">
                <a:effectLst/>
                <a:latin typeface="Times New Roman"/>
                <a:ea typeface="Times New Roman" panose="02020603050405020304" pitchFamily="18" charset="0"/>
                <a:cs typeface="Times New Roman"/>
              </a:rPr>
              <a:t>Algunos puntos sobre</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normas de buenas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prácticas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relacionadas con los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procedimientos:</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dirty="0">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effectLst/>
                <a:latin typeface="Times New Roman"/>
                <a:ea typeface="Times New Roman" panose="02020603050405020304" pitchFamily="18" charset="0"/>
                <a:cs typeface="Times New Roman"/>
              </a:rPr>
              <a:t>Los procedimientos</a:t>
            </a:r>
            <a:r>
              <a:rPr lang="en-GB" sz="1800"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internos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abordan la violencia de género</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separadamente de las normas y procedimientos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disciplinarios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generales</a:t>
            </a:r>
            <a:r>
              <a:rPr lang="en-GB" sz="1800">
                <a:effectLst/>
                <a:latin typeface="Times New Roman"/>
                <a:ea typeface="Times New Roman" panose="02020603050405020304" pitchFamily="18" charset="0"/>
                <a:cs typeface="Times New Roman"/>
              </a:rPr>
              <a:t>. La violencia de género no debe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tratarse del mismo modo que, por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ejemplo, el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plagio;</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effectLst/>
                <a:latin typeface="Times New Roman"/>
                <a:ea typeface="Times New Roman" panose="02020603050405020304" pitchFamily="18" charset="0"/>
                <a:cs typeface="Times New Roman"/>
              </a:rPr>
              <a:t>La organización no defiende las reuniones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conjuntas con las partes </a:t>
            </a:r>
            <a:r>
              <a:rPr lang="en-GB" sz="1800" b="1">
                <a:effectLst/>
                <a:latin typeface="Times New Roman"/>
                <a:ea typeface="Times New Roman" panose="02020603050405020304" pitchFamily="18" charset="0"/>
                <a:cs typeface="Times New Roman"/>
              </a:rPr>
              <a:t>"para aclarar la situación", la mediación externa ni</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los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procedimientos de "conciliación". </a:t>
            </a:r>
          </a:p>
          <a:p>
            <a:endParaRPr lang="en-GB" sz="1800">
              <a:effectLst/>
              <a:latin typeface="Times New Roman" panose="02020603050405020304" pitchFamily="18" charset="0"/>
            </a:endParaRPr>
          </a:p>
          <a:p>
            <a:pPr marL="0" marR="0">
              <a:lnSpc>
                <a:spcPct val="107000"/>
              </a:lnSpc>
              <a:spcBef>
                <a:spcPts val="0"/>
              </a:spcBef>
              <a:spcAft>
                <a:spcPts val="800"/>
              </a:spcAft>
            </a:pPr>
            <a:r>
              <a:rPr lang="en-GB" sz="1800">
                <a:effectLst/>
                <a:latin typeface="Times New Roman"/>
                <a:ea typeface="Times New Roman" panose="02020603050405020304" pitchFamily="18" charset="0"/>
                <a:cs typeface="Times New Roman"/>
              </a:rPr>
              <a:t>Ahora</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relación con las medidas de investigación, algunas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normas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importantes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están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relacionadas con: </a:t>
            </a:r>
            <a:endParaRPr lang="en-GB" sz="1800">
              <a:effectLst/>
              <a:latin typeface="Times New Roman"/>
              <a:ea typeface="Calibri" panose="020F0502020204030204" pitchFamily="34" charset="0"/>
              <a:cs typeface="Times New Roman"/>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b="1">
                <a:effectLst/>
                <a:latin typeface="Times New Roman"/>
                <a:ea typeface="Times New Roman" panose="02020603050405020304" pitchFamily="18" charset="0"/>
                <a:cs typeface="Times New Roman"/>
              </a:rPr>
              <a:t>La investigación se inicia</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tras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una</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denuncia formal o cuando hay indicios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consistentes de sospechas graves</a:t>
            </a:r>
            <a:r>
              <a:rPr lang="en-GB" sz="1800">
                <a:effectLst/>
                <a:latin typeface="Times New Roman"/>
                <a:ea typeface="Times New Roman" panose="02020603050405020304" pitchFamily="18" charset="0"/>
                <a:cs typeface="Times New Roman"/>
              </a:rPr>
              <a:t>. Considerar las denuncias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informales o anónimas para evaluar las circunstancias, el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contexto y la conducta del (presunto) agresor a fin de determinar la necesidad de nuevas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investigaciones y medidas de protección y prevención.</a:t>
            </a:r>
            <a:endParaRPr lang="en-GB" sz="1800">
              <a:effectLst/>
              <a:latin typeface="Times New Roman"/>
              <a:ea typeface="Calibri" panose="020F0502020204030204" pitchFamily="34" charset="0"/>
              <a:cs typeface="Times New Roman"/>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a:effectLst/>
                <a:latin typeface="Times New Roman"/>
                <a:ea typeface="Times New Roman" panose="02020603050405020304" pitchFamily="18" charset="0"/>
                <a:cs typeface="Times New Roman"/>
              </a:rPr>
              <a:t>Las investigaciones y los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procedimientos se llevan a cabo</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incluso</a:t>
            </a:r>
            <a:r>
              <a:rPr lang="en-US" sz="1800"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si la víctima/sobreviviente o el</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presunto</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autor</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han</a:t>
            </a:r>
            <a:r>
              <a:rPr lang="en-US" sz="1800" b="1" dirty="0">
                <a:effectLst/>
                <a:latin typeface="Times New Roman"/>
                <a:ea typeface="Times New Roman" panose="02020603050405020304" pitchFamily="18" charset="0"/>
                <a:cs typeface="Times New Roman"/>
              </a:rPr>
              <a:t> </a:t>
            </a:r>
            <a:r>
              <a:rPr lang="en-US" sz="1800" b="1">
                <a:effectLst/>
                <a:latin typeface="Times New Roman"/>
                <a:ea typeface="Times New Roman" panose="02020603050405020304" pitchFamily="18" charset="0"/>
                <a:cs typeface="Times New Roman"/>
              </a:rPr>
              <a:t>abandonado la organización.</a:t>
            </a:r>
            <a:endParaRPr lang="en-GB" sz="1800" b="1">
              <a:effectLst/>
              <a:latin typeface="Times New Roman"/>
              <a:ea typeface="Calibri" panose="020F0502020204030204" pitchFamily="34" charset="0"/>
              <a:cs typeface="Times New Roman"/>
            </a:endParaRPr>
          </a:p>
          <a:p>
            <a:pPr marL="0" marR="0">
              <a:lnSpc>
                <a:spcPct val="107000"/>
              </a:lnSpc>
              <a:spcBef>
                <a:spcPts val="0"/>
              </a:spcBef>
              <a:spcAft>
                <a:spcPts val="800"/>
              </a:spcAft>
            </a:pPr>
            <a:r>
              <a:rPr lang="en-GB" sz="1800" dirty="0">
                <a:effectLst/>
                <a:latin typeface="Times New Roman"/>
                <a:ea typeface="Times New Roman" panose="02020603050405020304" pitchFamily="18" charset="0"/>
                <a:cs typeface="Times New Roman"/>
              </a:rPr>
              <a:t> </a:t>
            </a:r>
            <a:endParaRPr lang="en-GB" sz="1800" dirty="0">
              <a:effectLst/>
              <a:latin typeface="Times New Roman"/>
              <a:ea typeface="Calibri" panose="020F0502020204030204" pitchFamily="34" charset="0"/>
              <a:cs typeface="Times New Roman"/>
            </a:endParaRPr>
          </a:p>
          <a:p>
            <a:pPr marL="0" marR="0">
              <a:lnSpc>
                <a:spcPct val="107000"/>
              </a:lnSpc>
              <a:spcBef>
                <a:spcPts val="0"/>
              </a:spcBef>
              <a:spcAft>
                <a:spcPts val="800"/>
              </a:spcAft>
            </a:pPr>
            <a:r>
              <a:rPr lang="en-US" sz="1800">
                <a:effectLst/>
                <a:latin typeface="Times New Roman"/>
                <a:ea typeface="Times New Roman" panose="02020603050405020304" pitchFamily="18" charset="0"/>
                <a:cs typeface="Times New Roman"/>
              </a:rPr>
              <a:t>Normas de buenas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prácticas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relacionadas con los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procedimientos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disciplinarios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internos y las sanciones:</a:t>
            </a:r>
            <a:endParaRPr lang="en-GB" sz="1800">
              <a:effectLst/>
              <a:latin typeface="Times New Roman"/>
              <a:ea typeface="Calibri" panose="020F0502020204030204" pitchFamily="34" charset="0"/>
              <a:cs typeface="Times New Roman"/>
            </a:endParaRPr>
          </a:p>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457200" algn="l"/>
              </a:tabLst>
              <a:defRPr/>
            </a:pPr>
            <a:r>
              <a:rPr lang="es-ES" sz="1800" b="1">
                <a:latin typeface="Arial"/>
                <a:ea typeface="Open Sans"/>
                <a:cs typeface="Arial"/>
              </a:rPr>
              <a:t>Son proporcionadas, apropiadas y equitativas </a:t>
            </a:r>
          </a:p>
          <a:p>
            <a:pPr marL="0" marR="0" lvl="0" indent="0">
              <a:lnSpc>
                <a:spcPct val="107000"/>
              </a:lnSpc>
              <a:spcBef>
                <a:spcPts val="0"/>
              </a:spcBef>
              <a:spcAft>
                <a:spcPts val="0"/>
              </a:spcAft>
              <a:buSzPts val="1000"/>
              <a:buFont typeface="Symbol" panose="05050102010706020507" pitchFamily="18" charset="2"/>
              <a:buNone/>
              <a:tabLst>
                <a:tab pos="457200" algn="l"/>
              </a:tabLst>
            </a:pPr>
            <a:r>
              <a:rPr lang="en-GB" sz="1800">
                <a:effectLst/>
                <a:latin typeface="Times New Roman"/>
                <a:ea typeface="Times New Roman" panose="02020603050405020304" pitchFamily="18" charset="0"/>
                <a:cs typeface="Times New Roman"/>
              </a:rPr>
              <a:t>La idea principal de la acción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disciplinaria es corregir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comportamiento, lo que no implica</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necesariamente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sanciones. Sin embargo, la capacidad de imponer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sanciones a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autores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independientemente de su</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estatus es esencial;</a:t>
            </a:r>
            <a:endParaRPr lang="en-GB" sz="1800">
              <a:effectLst/>
              <a:latin typeface="Times New Roman"/>
              <a:ea typeface="Calibri" panose="020F0502020204030204" pitchFamily="34" charset="0"/>
              <a:cs typeface="Times New Roman"/>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GB" sz="1800" b="1">
                <a:effectLst/>
                <a:latin typeface="Times New Roman"/>
                <a:ea typeface="Times New Roman" panose="02020603050405020304" pitchFamily="18" charset="0"/>
                <a:cs typeface="Times New Roman"/>
              </a:rPr>
              <a:t>Las medidas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disciplinarias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internas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deben ser independientes de la decisión de la víctima/sobreviviente de denunciar</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el</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incidente a la policía</a:t>
            </a:r>
            <a:r>
              <a:rPr lang="en-GB" sz="1800" b="1"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o a las autoridades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judiciales. Si la ley obliga a denunciar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delitos (inminentes) a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profesionales que tengan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conocimiento de tal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situación, la víctima/sobreviviente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debe ser informada al respecto.</a:t>
            </a:r>
          </a:p>
          <a:p>
            <a:pPr marL="0" marR="0" lvl="0" indent="0">
              <a:lnSpc>
                <a:spcPct val="107000"/>
              </a:lnSpc>
              <a:spcBef>
                <a:spcPts val="0"/>
              </a:spcBef>
              <a:spcAft>
                <a:spcPts val="800"/>
              </a:spcAft>
              <a:buSzPts val="1000"/>
              <a:buFont typeface="Symbol" panose="05050102010706020507" pitchFamily="18" charset="2"/>
              <a:buNone/>
              <a:tabLst>
                <a:tab pos="457200" algn="l"/>
              </a:tabLs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a:ea typeface="Times New Roman" panose="02020603050405020304" pitchFamily="18" charset="0"/>
                <a:cs typeface="Times New Roman"/>
              </a:rPr>
              <a:t>En la página</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dedicada al enjuiciamiento</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en</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el conjunto de herramientas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UniSAFE se incluyen puntos adicionales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relacionados con las normas de buenas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prácticas. </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dirty="0">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a:effectLst/>
                <a:latin typeface="Times New Roman"/>
                <a:ea typeface="Times New Roman" panose="02020603050405020304" pitchFamily="18" charset="0"/>
                <a:cs typeface="Times New Roman"/>
              </a:rPr>
              <a:t>También le animamos a leer las directrices de protocolo</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elaboradas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por</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UniSAFe, en</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caso de que esté</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interesado</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en saber más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sobre</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el</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procesamiento, la investigación, los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procedimientos</a:t>
            </a:r>
            <a:r>
              <a:rPr lang="en-US" sz="1800" dirty="0">
                <a:effectLst/>
                <a:latin typeface="Times New Roman"/>
                <a:ea typeface="Times New Roman" panose="02020603050405020304" pitchFamily="18" charset="0"/>
                <a:cs typeface="Times New Roman"/>
              </a:rPr>
              <a:t> </a:t>
            </a:r>
            <a:r>
              <a:rPr lang="en-US" sz="1800">
                <a:effectLst/>
                <a:latin typeface="Times New Roman"/>
                <a:ea typeface="Times New Roman" panose="02020603050405020304" pitchFamily="18" charset="0"/>
                <a:cs typeface="Times New Roman"/>
              </a:rPr>
              <a:t>disciplinarios y las sanciones.</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dirty="0">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endParaRPr lang="en-GB" dirty="0"/>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200">
                <a:effectLst/>
                <a:latin typeface="Times New Roman"/>
                <a:ea typeface="Times New Roman" panose="02020603050405020304" pitchFamily="18" charset="0"/>
                <a:cs typeface="Times New Roman"/>
              </a:rPr>
              <a:t>Los procedimientos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disciplinarios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formales e informales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están</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claramente</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establecidos, incluida la información</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sobre</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los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tipos de acciones o sanciones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disciplinarias</a:t>
            </a:r>
            <a:r>
              <a:rPr lang="en-GB" sz="1200" dirty="0">
                <a:effectLst/>
                <a:latin typeface="Times New Roman"/>
                <a:ea typeface="Times New Roman" panose="02020603050405020304" pitchFamily="18" charset="0"/>
                <a:cs typeface="Times New Roman"/>
              </a:rPr>
              <a:t> </a:t>
            </a:r>
            <a:r>
              <a:rPr lang="en-GB" sz="1200" b="1">
                <a:effectLst/>
                <a:latin typeface="Times New Roman"/>
                <a:ea typeface="Times New Roman" panose="02020603050405020304" pitchFamily="18" charset="0"/>
                <a:cs typeface="Times New Roman"/>
              </a:rPr>
              <a:t>(como la advertencia verbal o escrita, la suspensión, el</a:t>
            </a:r>
            <a:r>
              <a:rPr lang="en-GB" sz="1200" b="1" dirty="0">
                <a:effectLst/>
                <a:latin typeface="Times New Roman"/>
                <a:ea typeface="Times New Roman" panose="02020603050405020304" pitchFamily="18" charset="0"/>
                <a:cs typeface="Times New Roman"/>
              </a:rPr>
              <a:t> </a:t>
            </a:r>
            <a:r>
              <a:rPr lang="en-GB" sz="1200" b="1">
                <a:effectLst/>
                <a:latin typeface="Times New Roman"/>
                <a:ea typeface="Times New Roman" panose="02020603050405020304" pitchFamily="18" charset="0"/>
                <a:cs typeface="Times New Roman"/>
              </a:rPr>
              <a:t>despido, el</a:t>
            </a:r>
            <a:r>
              <a:rPr lang="en-GB" sz="1200" b="1" dirty="0">
                <a:effectLst/>
                <a:latin typeface="Times New Roman"/>
                <a:ea typeface="Times New Roman" panose="02020603050405020304" pitchFamily="18" charset="0"/>
                <a:cs typeface="Times New Roman"/>
              </a:rPr>
              <a:t> </a:t>
            </a:r>
            <a:r>
              <a:rPr lang="en-GB" sz="1200" b="1">
                <a:effectLst/>
                <a:latin typeface="Times New Roman"/>
                <a:ea typeface="Times New Roman" panose="02020603050405020304" pitchFamily="18" charset="0"/>
                <a:cs typeface="Times New Roman"/>
              </a:rPr>
              <a:t>tratamiento/asesoramiento del agresor o la supervisión continua);</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endParaRPr lang="en-GB" sz="12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200">
                <a:effectLst/>
                <a:latin typeface="Times New Roman"/>
                <a:ea typeface="Times New Roman" panose="02020603050405020304" pitchFamily="18" charset="0"/>
                <a:cs typeface="Times New Roman"/>
              </a:rPr>
              <a:t>Se proporcione</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información</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clara</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sobre lo que puede</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servir</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como</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prueba</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teniendo</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en</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cuenta las diferentes</a:t>
            </a:r>
            <a:r>
              <a:rPr lang="en-GB" sz="1200" dirty="0">
                <a:effectLst/>
                <a:latin typeface="Times New Roman"/>
                <a:ea typeface="Times New Roman" panose="02020603050405020304" pitchFamily="18" charset="0"/>
                <a:cs typeface="Times New Roman"/>
              </a:rPr>
              <a:t> </a:t>
            </a:r>
            <a:r>
              <a:rPr lang="en-GB" sz="1200">
                <a:effectLst/>
                <a:latin typeface="Times New Roman"/>
                <a:ea typeface="Times New Roman" panose="02020603050405020304" pitchFamily="18" charset="0"/>
                <a:cs typeface="Times New Roman"/>
              </a:rPr>
              <a:t>formas de violencia de género. </a:t>
            </a:r>
            <a:r>
              <a:rPr lang="en-GB" sz="1200" b="1">
                <a:effectLst/>
                <a:latin typeface="Times New Roman"/>
                <a:ea typeface="Times New Roman" panose="02020603050405020304" pitchFamily="18" charset="0"/>
                <a:cs typeface="Times New Roman"/>
              </a:rPr>
              <a:t>Garantizar un umbral bajo para iniciar</a:t>
            </a:r>
            <a:r>
              <a:rPr lang="en-GB" sz="1200" b="1" dirty="0">
                <a:effectLst/>
                <a:latin typeface="Times New Roman"/>
                <a:ea typeface="Times New Roman" panose="02020603050405020304" pitchFamily="18" charset="0"/>
                <a:cs typeface="Times New Roman"/>
              </a:rPr>
              <a:t> </a:t>
            </a:r>
            <a:r>
              <a:rPr lang="en-GB" sz="1200" b="1">
                <a:effectLst/>
                <a:latin typeface="Times New Roman"/>
                <a:ea typeface="Times New Roman" panose="02020603050405020304" pitchFamily="18" charset="0"/>
                <a:cs typeface="Times New Roman"/>
              </a:rPr>
              <a:t>una</a:t>
            </a:r>
            <a:r>
              <a:rPr lang="en-GB" sz="1200" b="1" dirty="0">
                <a:effectLst/>
                <a:latin typeface="Times New Roman"/>
                <a:ea typeface="Times New Roman" panose="02020603050405020304" pitchFamily="18" charset="0"/>
                <a:cs typeface="Times New Roman"/>
              </a:rPr>
              <a:t> </a:t>
            </a:r>
            <a:r>
              <a:rPr lang="en-GB" sz="1200" b="1">
                <a:effectLst/>
                <a:latin typeface="Times New Roman"/>
                <a:ea typeface="Times New Roman" panose="02020603050405020304" pitchFamily="18" charset="0"/>
                <a:cs typeface="Times New Roman"/>
              </a:rPr>
              <a:t>investigación formal;</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40</a:t>
            </a:fld>
            <a:endParaRPr lang="en-US"/>
          </a:p>
        </p:txBody>
      </p:sp>
    </p:spTree>
    <p:extLst>
      <p:ext uri="{BB962C8B-B14F-4D97-AF65-F5344CB8AC3E}">
        <p14:creationId xmlns:p14="http://schemas.microsoft.com/office/powerpoint/2010/main" val="710818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effectLst/>
                <a:latin typeface="Times New Roman"/>
                <a:ea typeface="Times New Roman" panose="02020603050405020304" pitchFamily="18" charset="0"/>
                <a:cs typeface="Times New Roman"/>
              </a:rPr>
              <a:t>Cuando se trata de medidas de investigación, algunos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consejos y sugerencias</a:t>
            </a:r>
            <a:r>
              <a:rPr lang="en-US" sz="1800">
                <a:effectLst/>
                <a:latin typeface="Times New Roman"/>
                <a:ea typeface="Times New Roman" panose="02020603050405020304" pitchFamily="18" charset="0"/>
                <a:cs typeface="Times New Roman"/>
              </a:rPr>
              <a:t>.</a:t>
            </a:r>
            <a:endParaRPr lang="en-GB" sz="1800" dirty="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a:effectLst/>
                <a:latin typeface="Times New Roman"/>
                <a:ea typeface="Times New Roman" panose="02020603050405020304" pitchFamily="18" charset="0"/>
                <a:cs typeface="Times New Roman"/>
              </a:rPr>
              <a:t>Composición de los</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comités de investigación y disciplinarios O explorar la creación de un organismo</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externo</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específico para la investigación de incidentes,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potencialmente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compartido con otras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instituciones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similares de la región o el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país.</a:t>
            </a:r>
            <a:endParaRPr lang="en-GB" sz="1800" dirty="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effectLst/>
                <a:latin typeface="Times New Roman"/>
                <a:ea typeface="Times New Roman" panose="02020603050405020304" pitchFamily="18" charset="0"/>
                <a:cs typeface="Times New Roman"/>
              </a:rPr>
              <a:t>Considere</a:t>
            </a:r>
            <a:r>
              <a:rPr lang="en-GB" sz="1800"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la posibilidad de modificar y adaptar las funciones de la persona acusada</a:t>
            </a:r>
            <a:r>
              <a:rPr lang="en-GB" sz="1800" b="1"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(si es personal) o su</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acceso a determinadas partes del campus (si es estudiante), como</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ofrecer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cursos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línea</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mientras dure la investigación.</a:t>
            </a:r>
            <a:endParaRPr lang="en-GB" sz="1800" dirty="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2800" b="1">
                <a:latin typeface="Arial"/>
                <a:ea typeface="+mn-lt"/>
                <a:cs typeface="Arial"/>
              </a:rPr>
              <a:t>Interrogatorio</a:t>
            </a:r>
            <a:r>
              <a:rPr lang="en-GB" sz="2800" b="1" dirty="0">
                <a:latin typeface="Arial"/>
                <a:ea typeface="+mn-lt"/>
                <a:cs typeface="Arial"/>
              </a:rPr>
              <a:t> </a:t>
            </a:r>
            <a:r>
              <a:rPr lang="en-GB" sz="2800" b="1">
                <a:latin typeface="Arial"/>
                <a:ea typeface="+mn-lt"/>
                <a:cs typeface="Arial"/>
              </a:rPr>
              <a:t>sobre</a:t>
            </a:r>
            <a:r>
              <a:rPr lang="en-GB" sz="2800" b="1" dirty="0">
                <a:latin typeface="Arial"/>
                <a:ea typeface="+mn-lt"/>
                <a:cs typeface="Arial"/>
              </a:rPr>
              <a:t> </a:t>
            </a:r>
            <a:r>
              <a:rPr lang="en-GB" sz="2800" b="1">
                <a:latin typeface="Arial"/>
                <a:ea typeface="+mn-lt"/>
                <a:cs typeface="Arial"/>
              </a:rPr>
              <a:t>aspectos</a:t>
            </a:r>
            <a:r>
              <a:rPr lang="en-GB" sz="2800" b="1" dirty="0">
                <a:latin typeface="Arial"/>
                <a:ea typeface="+mn-lt"/>
                <a:cs typeface="Arial"/>
              </a:rPr>
              <a:t> </a:t>
            </a:r>
            <a:r>
              <a:rPr lang="en-GB" sz="2800" b="1">
                <a:latin typeface="Arial"/>
                <a:ea typeface="+mn-lt"/>
                <a:cs typeface="Arial"/>
              </a:rPr>
              <a:t>relevantes de los</a:t>
            </a:r>
            <a:r>
              <a:rPr lang="en-GB" sz="2800" b="1" dirty="0">
                <a:latin typeface="Arial"/>
                <a:ea typeface="+mn-lt"/>
                <a:cs typeface="Arial"/>
              </a:rPr>
              <a:t> </a:t>
            </a:r>
            <a:r>
              <a:rPr lang="en-GB" sz="2800" b="1">
                <a:latin typeface="Arial"/>
                <a:ea typeface="+mn-lt"/>
                <a:cs typeface="Arial"/>
              </a:rPr>
              <a:t>hechos</a:t>
            </a:r>
            <a:r>
              <a:rPr lang="en-GB" sz="2800">
                <a:latin typeface="Arial"/>
                <a:ea typeface="+mn-lt"/>
                <a:cs typeface="Arial"/>
              </a:rPr>
              <a:t>, evitar</a:t>
            </a:r>
            <a:r>
              <a:rPr lang="en-GB" sz="2800" dirty="0">
                <a:latin typeface="Arial"/>
                <a:ea typeface="+mn-lt"/>
                <a:cs typeface="Arial"/>
              </a:rPr>
              <a:t> </a:t>
            </a:r>
            <a:r>
              <a:rPr lang="en-GB" sz="2800">
                <a:latin typeface="Arial"/>
                <a:ea typeface="+mn-lt"/>
                <a:cs typeface="Arial"/>
              </a:rPr>
              <a:t>el “que llevaba</a:t>
            </a:r>
            <a:r>
              <a:rPr lang="en-GB" sz="2800" dirty="0">
                <a:latin typeface="Arial"/>
                <a:ea typeface="+mn-lt"/>
                <a:cs typeface="Arial"/>
              </a:rPr>
              <a:t> </a:t>
            </a:r>
            <a:r>
              <a:rPr lang="en-GB" sz="2800">
                <a:latin typeface="Arial"/>
                <a:ea typeface="+mn-lt"/>
                <a:cs typeface="Arial"/>
              </a:rPr>
              <a:t>puesto</a:t>
            </a:r>
            <a:r>
              <a:rPr lang="en-GB" sz="2800" dirty="0">
                <a:latin typeface="Arial"/>
                <a:ea typeface="+mn-lt"/>
                <a:cs typeface="Arial"/>
              </a:rPr>
              <a:t> </a:t>
            </a:r>
            <a:r>
              <a:rPr lang="en-GB" sz="2800">
                <a:latin typeface="Arial"/>
                <a:ea typeface="+mn-lt"/>
                <a:cs typeface="Arial"/>
              </a:rPr>
              <a:t>Usted</a:t>
            </a:r>
            <a:r>
              <a:rPr lang="en-GB" sz="2800" dirty="0">
                <a:latin typeface="Arial"/>
                <a:ea typeface="+mn-lt"/>
                <a:cs typeface="Arial"/>
              </a:rPr>
              <a:t> </a:t>
            </a:r>
            <a:r>
              <a:rPr lang="en-GB" sz="2800">
                <a:latin typeface="Arial"/>
                <a:ea typeface="+mn-lt"/>
                <a:cs typeface="Arial"/>
              </a:rPr>
              <a:t>esa</a:t>
            </a:r>
            <a:r>
              <a:rPr lang="en-GB" sz="2800" dirty="0">
                <a:latin typeface="Arial"/>
                <a:ea typeface="+mn-lt"/>
                <a:cs typeface="Arial"/>
              </a:rPr>
              <a:t> </a:t>
            </a:r>
            <a:r>
              <a:rPr lang="en-GB" sz="2800">
                <a:latin typeface="Arial"/>
                <a:ea typeface="+mn-lt"/>
                <a:cs typeface="Arial"/>
              </a:rPr>
              <a:t>noche?”</a:t>
            </a:r>
            <a:endParaRPr lang="en-GB" sz="2800">
              <a:latin typeface="Arial" panose="020B0604020202020204" pitchFamily="34" charset="0"/>
              <a:ea typeface="Open Sans"/>
              <a:cs typeface="Arial" panose="020B0604020202020204" pitchFamily="34" charset="0"/>
            </a:endParaRPr>
          </a:p>
          <a:p>
            <a:pPr marL="0" marR="0" algn="just" fontAlgn="base">
              <a:spcBef>
                <a:spcPts val="0"/>
              </a:spcBef>
              <a:spcAft>
                <a:spcPts val="0"/>
              </a:spcAft>
            </a:pPr>
            <a:endParaRPr lang="en-GB" sz="1800" dirty="0">
              <a:effectLst/>
              <a:latin typeface="Times New Roman" panose="02020603050405020304" pitchFamily="18" charset="0"/>
              <a:ea typeface="Times New Roman" panose="02020603050405020304" pitchFamily="18" charset="0"/>
              <a:cs typeface="Times New Roman"/>
            </a:endParaRPr>
          </a:p>
          <a:p>
            <a:pPr marL="0" marR="0" algn="just" fontAlgn="base">
              <a:spcBef>
                <a:spcPts val="0"/>
              </a:spcBef>
              <a:spcAft>
                <a:spcPts val="0"/>
              </a:spcAft>
            </a:pPr>
            <a:endParaRPr lang="en-GB" sz="1800" dirty="0">
              <a:effectLst/>
              <a:latin typeface="Times New Roman" panose="02020603050405020304" pitchFamily="18" charset="0"/>
              <a:ea typeface="Times New Roman" panose="02020603050405020304" pitchFamily="18" charset="0"/>
              <a:cs typeface="Times New Roman"/>
            </a:endParaRPr>
          </a:p>
          <a:p>
            <a:pPr marL="0" marR="0" algn="just" fontAlgn="base">
              <a:spcBef>
                <a:spcPts val="0"/>
              </a:spcBef>
              <a:spcAft>
                <a:spcPts val="0"/>
              </a:spcAft>
            </a:pPr>
            <a:r>
              <a:rPr lang="en-GB" sz="1800">
                <a:effectLst/>
                <a:latin typeface="Times New Roman"/>
                <a:ea typeface="Times New Roman" panose="02020603050405020304" pitchFamily="18" charset="0"/>
                <a:cs typeface="Times New Roman"/>
              </a:rPr>
              <a:t>En cuanto a seguimiento y registro, algunos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consejos y sugerencias son:</a:t>
            </a:r>
            <a:endParaRPr lang="en-GB" sz="1800" dirty="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effectLst/>
                <a:latin typeface="Times New Roman"/>
                <a:ea typeface="Times New Roman" panose="02020603050405020304" pitchFamily="18" charset="0"/>
                <a:cs typeface="Times New Roman"/>
              </a:rPr>
              <a:t>Implantar</a:t>
            </a:r>
            <a:r>
              <a:rPr lang="en-GB" sz="1800"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mecanismos de seguimiento de las investigaciones y sanciones</a:t>
            </a:r>
            <a:r>
              <a:rPr lang="en-GB" sz="1800">
                <a:effectLst/>
                <a:latin typeface="Times New Roman"/>
                <a:ea typeface="Times New Roman" panose="02020603050405020304" pitchFamily="18" charset="0"/>
                <a:cs typeface="Times New Roman"/>
              </a:rPr>
              <a:t> para demostrar un enfoque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coherente a la hora de exigir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responsabilidades a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autores, garantizando que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becarios o altos directivos "de alto valor" no reciban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protección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ni un trato especial.</a:t>
            </a:r>
            <a:endParaRPr lang="en-GB" sz="1800" dirty="0">
              <a:effectLst/>
              <a:latin typeface="Times New Roman"/>
              <a:ea typeface="Times New Roman" panose="02020603050405020304" pitchFamily="18" charset="0"/>
              <a:cs typeface="Times New Roman"/>
            </a:endParaRP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dirty="0">
              <a:effectLst/>
              <a:latin typeface="Times New Roman" panose="02020603050405020304" pitchFamily="18" charset="0"/>
              <a:ea typeface="Times New Roman" panose="02020603050405020304" pitchFamily="18" charset="0"/>
              <a:cs typeface="Times New Roman"/>
            </a:endParaRPr>
          </a:p>
          <a:p>
            <a:pPr marL="342900" marR="0" lvl="0" indent="-342900" algn="just" defTabSz="914400" rtl="0" eaLnBrk="1" fontAlgn="base"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lang="en-GB" sz="2800">
                <a:latin typeface="Arial"/>
                <a:ea typeface="Open Sans"/>
                <a:cs typeface="Arial"/>
              </a:rPr>
              <a:t>Registro</a:t>
            </a:r>
            <a:r>
              <a:rPr lang="en-GB" sz="2800" dirty="0">
                <a:latin typeface="Arial"/>
                <a:ea typeface="Open Sans"/>
                <a:cs typeface="Arial"/>
              </a:rPr>
              <a:t> </a:t>
            </a:r>
            <a:r>
              <a:rPr lang="en-GB" sz="2800">
                <a:latin typeface="Arial"/>
                <a:ea typeface="Open Sans"/>
                <a:cs typeface="Arial"/>
              </a:rPr>
              <a:t>centralizado de denuncias, intervinientes y resultados. </a:t>
            </a:r>
            <a:endParaRPr lang="en-GB" sz="1800" dirty="0">
              <a:effectLst/>
              <a:latin typeface="Times New Roman" panose="02020603050405020304" pitchFamily="18" charset="0"/>
              <a:ea typeface="Times New Roman" panose="02020603050405020304" pitchFamily="18" charset="0"/>
              <a:cs typeface="Times New Roman"/>
            </a:endParaRP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dirty="0">
              <a:effectLst/>
              <a:latin typeface="Times New Roman" panose="02020603050405020304" pitchFamily="18" charset="0"/>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a:ea typeface="Times New Roman" panose="02020603050405020304" pitchFamily="18" charset="0"/>
                <a:cs typeface="Times New Roman"/>
              </a:rPr>
              <a:t>No obligue a las partes a firmar un acuerdo de confidencialidad</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parte de la resolución de una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denuncia. Los acuerdos de confidencialidad</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pueden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impedir que las víctimas/sobrevivientes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hablen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abiertamente de sus experiencias y obstaculizar la divulgación de información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importante. Los </a:t>
            </a:r>
            <a:r>
              <a:rPr lang="en-GB" sz="1800" b="1">
                <a:solidFill>
                  <a:srgbClr val="000000"/>
                </a:solidFill>
                <a:effectLst/>
                <a:latin typeface="Times New Roman"/>
                <a:ea typeface="Times New Roman" panose="02020603050405020304" pitchFamily="18" charset="0"/>
                <a:cs typeface="Times New Roman"/>
              </a:rPr>
              <a:t>acuerdos de no divulgación</a:t>
            </a:r>
            <a:r>
              <a:rPr lang="en-GB" sz="1800" b="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pueden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contribuir a una</a:t>
            </a:r>
            <a:r>
              <a:rPr lang="en-GB" sz="1800"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cultura de secretismo</a:t>
            </a:r>
            <a:r>
              <a:rPr lang="en-GB" sz="1800" b="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que crea un entorno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el que la mala conducta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puede pasar desapercibida o incluso se condona.</a:t>
            </a: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a:solidFill>
                <a:srgbClr val="000000"/>
              </a:solidFill>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a:solidFill>
                <a:srgbClr val="000000"/>
              </a:solidFill>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dirty="0">
              <a:solidFill>
                <a:srgbClr val="000000"/>
              </a:solidFill>
              <a:effectLst/>
              <a:latin typeface="Times New Roman" panose="02020603050405020304" pitchFamily="18" charset="0"/>
              <a:ea typeface="Times New Roman" panose="02020603050405020304" pitchFamily="18" charset="0"/>
              <a:cs typeface="Times New Roman"/>
            </a:endParaRPr>
          </a:p>
          <a:p>
            <a:pPr marL="0" marR="0" lvl="0" indent="0" algn="just" defTabSz="914400" rtl="0" eaLnBrk="1" fontAlgn="base" latinLnBrk="0" hangingPunct="1">
              <a:lnSpc>
                <a:spcPct val="100000"/>
              </a:lnSpc>
              <a:spcBef>
                <a:spcPts val="0"/>
              </a:spcBef>
              <a:spcAft>
                <a:spcPts val="0"/>
              </a:spcAft>
              <a:buClrTx/>
              <a:buSzPts val="1000"/>
              <a:buFont typeface="Symbol" panose="05050102010706020507" pitchFamily="18" charset="2"/>
              <a:buNone/>
              <a:tabLst>
                <a:tab pos="457200" algn="l"/>
              </a:tabLst>
              <a:defRPr/>
            </a:pPr>
            <a:r>
              <a:rPr lang="en-GB" sz="1800">
                <a:effectLst/>
                <a:latin typeface="Times New Roman"/>
                <a:ea typeface="Times New Roman" panose="02020603050405020304" pitchFamily="18" charset="0"/>
                <a:cs typeface="Times New Roman"/>
              </a:rPr>
              <a:t>Para </a:t>
            </a:r>
            <a:r>
              <a:rPr lang="en-GB" sz="1800" b="1">
                <a:effectLst/>
                <a:latin typeface="Times New Roman"/>
                <a:ea typeface="Times New Roman" panose="02020603050405020304" pitchFamily="18" charset="0"/>
                <a:cs typeface="Times New Roman"/>
              </a:rPr>
              <a:t>evitar que un agresor</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reincida</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en</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otro</a:t>
            </a:r>
            <a:r>
              <a:rPr lang="en-GB" sz="1800" b="1" dirty="0">
                <a:effectLst/>
                <a:latin typeface="Times New Roman"/>
                <a:ea typeface="Times New Roman" panose="02020603050405020304" pitchFamily="18" charset="0"/>
                <a:cs typeface="Times New Roman"/>
              </a:rPr>
              <a:t> </a:t>
            </a:r>
            <a:r>
              <a:rPr lang="en-GB" sz="1800" b="1">
                <a:effectLst/>
                <a:latin typeface="Times New Roman"/>
                <a:ea typeface="Times New Roman" panose="02020603050405020304" pitchFamily="18" charset="0"/>
                <a:cs typeface="Times New Roman"/>
              </a:rPr>
              <a:t>lugar</a:t>
            </a:r>
            <a:r>
              <a:rPr lang="en-GB" sz="1800">
                <a:effectLst/>
                <a:latin typeface="Times New Roman"/>
                <a:ea typeface="Times New Roman" panose="02020603050405020304" pitchFamily="18" charset="0"/>
                <a:cs typeface="Times New Roman"/>
              </a:rPr>
              <a:t>, considere la posibilidad de registrar las formas graves de comportamientos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transgresores, como</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el</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abuso de poder y las faltas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científicas y éticas. Las sanciones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por</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este</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tipo de conducta</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indebida</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pueden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incluir la publicación de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resultados de los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procedimientos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disciplinarios, para que otros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empleadores o futuros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empleadores</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puedan</a:t>
            </a:r>
            <a:r>
              <a:rPr lang="en-GB" sz="1800" dirty="0">
                <a:effectLst/>
                <a:latin typeface="Times New Roman"/>
                <a:ea typeface="Times New Roman" panose="02020603050405020304" pitchFamily="18" charset="0"/>
                <a:cs typeface="Times New Roman"/>
              </a:rPr>
              <a:t> </a:t>
            </a:r>
            <a:r>
              <a:rPr lang="en-GB" sz="1800">
                <a:effectLst/>
                <a:latin typeface="Times New Roman"/>
                <a:ea typeface="Times New Roman" panose="02020603050405020304" pitchFamily="18" charset="0"/>
                <a:cs typeface="Times New Roman"/>
              </a:rPr>
              <a:t>estar al tanto.</a:t>
            </a: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a:solidFill>
                <a:srgbClr val="000000"/>
              </a:solidFill>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41</a:t>
            </a:fld>
            <a:endParaRPr lang="en-US"/>
          </a:p>
        </p:txBody>
      </p:sp>
    </p:spTree>
    <p:extLst>
      <p:ext uri="{BB962C8B-B14F-4D97-AF65-F5344CB8AC3E}">
        <p14:creationId xmlns:p14="http://schemas.microsoft.com/office/powerpoint/2010/main" val="738544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rgbClr val="000000"/>
                </a:solidFill>
                <a:effectLst/>
                <a:latin typeface="Times New Roman" panose="02020603050405020304" pitchFamily="18" charset="0"/>
                <a:ea typeface="Times New Roman" panose="02020603050405020304" pitchFamily="18" charset="0"/>
              </a:rPr>
              <a:t>Ante </a:t>
            </a:r>
            <a:r>
              <a:rPr lang="en-GB" sz="1800" err="1">
                <a:solidFill>
                  <a:srgbClr val="000000"/>
                </a:solidFill>
                <a:effectLst/>
                <a:latin typeface="Times New Roman" panose="02020603050405020304" pitchFamily="18" charset="0"/>
                <a:ea typeface="Times New Roman" panose="02020603050405020304" pitchFamily="18" charset="0"/>
              </a:rPr>
              <a:t>una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denuncia</a:t>
            </a:r>
            <a:r>
              <a:rPr lang="en-GB" sz="1800">
                <a:solidFill>
                  <a:srgbClr val="000000"/>
                </a:solidFill>
                <a:effectLst/>
                <a:latin typeface="Times New Roman" panose="02020603050405020304" pitchFamily="18" charset="0"/>
                <a:ea typeface="Times New Roman" panose="02020603050405020304" pitchFamily="18" charset="0"/>
              </a:rPr>
              <a:t> Anonima con </a:t>
            </a:r>
            <a:r>
              <a:rPr lang="en-GB" sz="1800" err="1">
                <a:solidFill>
                  <a:srgbClr val="000000"/>
                </a:solidFill>
                <a:effectLst/>
                <a:latin typeface="Times New Roman" panose="02020603050405020304" pitchFamily="18" charset="0"/>
                <a:ea typeface="Times New Roman" panose="02020603050405020304" pitchFamily="18" charset="0"/>
              </a:rPr>
              <a:t>suficiente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gravedad</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el</a:t>
            </a:r>
            <a:r>
              <a:rPr lang="en-GB" sz="1800">
                <a:solidFill>
                  <a:srgbClr val="000000"/>
                </a:solidFill>
                <a:effectLst/>
                <a:latin typeface="Times New Roman" panose="02020603050405020304" pitchFamily="18" charset="0"/>
                <a:ea typeface="Times New Roman" panose="02020603050405020304" pitchFamily="18" charset="0"/>
              </a:rPr>
              <a:t> DC </a:t>
            </a:r>
            <a:r>
              <a:rPr lang="en-GB" sz="1800" err="1">
                <a:solidFill>
                  <a:srgbClr val="000000"/>
                </a:solidFill>
                <a:effectLst/>
                <a:latin typeface="Times New Roman" panose="02020603050405020304" pitchFamily="18" charset="0"/>
                <a:ea typeface="Times New Roman" panose="02020603050405020304" pitchFamily="18" charset="0"/>
              </a:rPr>
              <a:t>puede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comenzar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investigacion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su</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propio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nombre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b="1">
                <a:solidFill>
                  <a:srgbClr val="000000"/>
                </a:solidFill>
                <a:effectLst/>
                <a:latin typeface="Times New Roman" panose="02020603050405020304" pitchFamily="18" charset="0"/>
                <a:ea typeface="Times New Roman" panose="02020603050405020304" pitchFamily="18" charset="0"/>
              </a:rPr>
              <a:t>(</a:t>
            </a:r>
            <a:r>
              <a:rPr lang="en-GB" sz="1800" b="1" err="1">
                <a:solidFill>
                  <a:srgbClr val="000000"/>
                </a:solidFill>
                <a:effectLst/>
                <a:latin typeface="Times New Roman" panose="02020603050405020304" pitchFamily="18" charset="0"/>
                <a:ea typeface="Times New Roman" panose="02020603050405020304" pitchFamily="18" charset="0"/>
              </a:rPr>
              <a:t>Investigaciones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Proactivas</a:t>
            </a:r>
            <a:r>
              <a:rPr lang="en-GB" sz="1800" b="1">
                <a:solidFill>
                  <a:srgbClr val="000000"/>
                </a:solidFill>
                <a:effectLst/>
                <a:latin typeface="Times New Roman" panose="02020603050405020304" pitchFamily="18" charset="0"/>
                <a:ea typeface="Times New Roman" panose="02020603050405020304" pitchFamily="18" charset="0"/>
              </a:rPr>
              <a:t>)</a:t>
            </a:r>
            <a:endParaRPr lang="en-GB" sz="1800" b="1">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42</a:t>
            </a:fld>
            <a:endParaRPr lang="en-US"/>
          </a:p>
        </p:txBody>
      </p:sp>
    </p:spTree>
    <p:extLst>
      <p:ext uri="{BB962C8B-B14F-4D97-AF65-F5344CB8AC3E}">
        <p14:creationId xmlns:p14="http://schemas.microsoft.com/office/powerpoint/2010/main" val="20977201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La prestación de servicios</a:t>
            </a:r>
            <a:r>
              <a:rPr lang="en-AT" sz="1800" kern="100">
                <a:effectLst/>
                <a:latin typeface="Aptos"/>
                <a:ea typeface="Aptos" panose="020B0004020202020204" pitchFamily="34" charset="0"/>
                <a:cs typeface="Times New Roman" panose="02020603050405020304" pitchFamily="18" charset="0"/>
              </a:rPr>
              <a:t> se refiere a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ofrecidos</a:t>
            </a:r>
            <a:r>
              <a:rPr lang="en-AT" sz="1800" b="1" kern="100">
                <a:effectLst/>
                <a:latin typeface="Aptos"/>
                <a:ea typeface="Aptos" panose="020B0004020202020204" pitchFamily="34" charset="0"/>
                <a:cs typeface="Times New Roman" panose="02020603050405020304" pitchFamily="18" charset="0"/>
              </a:rPr>
              <a:t> para apoyar a las víctimas/supervivientes, las familias, los</a:t>
            </a:r>
            <a:r>
              <a:rPr lang="en-AT" sz="1800" b="1" kern="100" dirty="0">
                <a:effectLst/>
                <a:latin typeface="Aptos"/>
                <a:ea typeface="Aptos" panose="020B0004020202020204" pitchFamily="34" charset="0"/>
                <a:cs typeface="Times New Roman" panose="02020603050405020304" pitchFamily="18" charset="0"/>
              </a:rPr>
              <a:t> </a:t>
            </a:r>
            <a:r>
              <a:rPr lang="en-US" sz="1800" b="1" kern="100">
                <a:effectLst/>
                <a:latin typeface="Aptos"/>
                <a:ea typeface="Aptos" panose="020B0004020202020204" pitchFamily="34" charset="0"/>
                <a:cs typeface="Times New Roman" panose="02020603050405020304" pitchFamily="18" charset="0"/>
              </a:rPr>
              <a:t>testigos</a:t>
            </a:r>
            <a:r>
              <a:rPr lang="en-AT" sz="1800" kern="100">
                <a:effectLst/>
                <a:latin typeface="Aptos"/>
                <a:ea typeface="Aptos" panose="020B0004020202020204" pitchFamily="34" charset="0"/>
                <a:cs typeface="Times New Roman" panose="02020603050405020304" pitchFamily="18" charset="0"/>
              </a:rPr>
              <a:t> de la violencia de género y </a:t>
            </a:r>
            <a:r>
              <a:rPr lang="en-AT" sz="1800" b="1" kern="100">
                <a:effectLst/>
                <a:latin typeface="Aptos"/>
                <a:ea typeface="Aptos" panose="020B0004020202020204" pitchFamily="34" charset="0"/>
                <a:cs typeface="Times New Roman" panose="02020603050405020304" pitchFamily="18" charset="0"/>
              </a:rPr>
              <a:t>los</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miembros de la comunidad</a:t>
            </a:r>
            <a:r>
              <a:rPr lang="en-AT" sz="1800" kern="100" dirty="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afectados</a:t>
            </a:r>
            <a:r>
              <a:rPr lang="en-AT" sz="1800" kern="10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T</a:t>
            </a:r>
            <a:r>
              <a:rPr lang="en-AT" sz="1800" kern="100">
                <a:effectLst/>
                <a:latin typeface="Aptos"/>
                <a:ea typeface="Aptos" panose="020B0004020202020204" pitchFamily="34" charset="0"/>
                <a:cs typeface="Times New Roman" panose="02020603050405020304" pitchFamily="18" charset="0"/>
              </a:rPr>
              <a:t>ambién se refiere a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profesionales que prestan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 (por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ejemplo, los que participan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 la formación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especializada) y a las herramientas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existentes (por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ejemplo, </a:t>
            </a:r>
            <a:r>
              <a:rPr lang="en-US" sz="1800" kern="100">
                <a:effectLst/>
                <a:latin typeface="Aptos"/>
                <a:ea typeface="Aptos" panose="020B0004020202020204" pitchFamily="34" charset="0"/>
                <a:cs typeface="Times New Roman" panose="02020603050405020304" pitchFamily="18" charset="0"/>
              </a:rPr>
              <a:t>directivas</a:t>
            </a:r>
            <a:r>
              <a:rPr lang="en-AT" sz="1800" kern="100">
                <a:effectLst/>
                <a:latin typeface="Aptos"/>
                <a:ea typeface="Aptos" panose="020B0004020202020204" pitchFamily="34" charset="0"/>
                <a:cs typeface="Times New Roman" panose="02020603050405020304" pitchFamily="18" charset="0"/>
              </a:rPr>
              <a:t>, materiales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didácticos) para ayudar a abordar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mejor las necesidades de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grupos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destinatarios. Es importante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destacar que la disponibilidad de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 ser bien conocida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todo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 personal y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estudiantes, así</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supervisores. La prestación de servicios se solapa con otras P, en particular la protección, la </a:t>
            </a:r>
            <a:r>
              <a:rPr lang="en-US" sz="1800" kern="100">
                <a:effectLst/>
                <a:latin typeface="Aptos"/>
                <a:ea typeface="Aptos" panose="020B0004020202020204" pitchFamily="34" charset="0"/>
                <a:cs typeface="Times New Roman" panose="02020603050405020304" pitchFamily="18" charset="0"/>
              </a:rPr>
              <a:t>procedimientos</a:t>
            </a:r>
            <a:r>
              <a:rPr lang="en-US" sz="1800" kern="100" dirty="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disciplinarios</a:t>
            </a:r>
            <a:r>
              <a:rPr lang="en-AT" sz="1800" kern="100">
                <a:effectLst/>
                <a:latin typeface="Aptos"/>
                <a:ea typeface="Aptos" panose="020B0004020202020204" pitchFamily="34" charset="0"/>
                <a:cs typeface="Times New Roman" panose="02020603050405020304" pitchFamily="18" charset="0"/>
              </a:rPr>
              <a:t> y las asociaciones.</a:t>
            </a:r>
            <a:endParaRPr lang="en-US">
              <a:latin typeface="Aptos"/>
            </a:endParaRPr>
          </a:p>
          <a:p>
            <a:pPr>
              <a:lnSpc>
                <a:spcPct val="115000"/>
              </a:lnSpc>
              <a:spcAft>
                <a:spcPts val="800"/>
              </a:spcAft>
            </a:pPr>
            <a:r>
              <a:rPr lang="en-AT" sz="1800" kern="100">
                <a:effectLst/>
                <a:latin typeface="Aptos"/>
                <a:ea typeface="Aptos" panose="020B0004020202020204" pitchFamily="34" charset="0"/>
                <a:cs typeface="Times New Roman" panose="02020603050405020304" pitchFamily="18" charset="0"/>
              </a:rPr>
              <a:t>La prestación de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puede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incluir:</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Soporte general / líneas de ayuda / servicios de información</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Servicios de apoyo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psicológico y asesoramiento</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Asistencia médicaServicios de asesoramiento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jurídico / defensa</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Programas de asesoramiento y rehabilitación para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autores</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Derivaciones a profesionales y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externos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policía,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legales, centros de crisis de acoso, etc.</a:t>
            </a:r>
          </a:p>
          <a:p>
            <a:pPr marL="342900" lvl="0" indent="-342900">
              <a:lnSpc>
                <a:spcPct val="115000"/>
              </a:lnSpc>
              <a:spcAft>
                <a:spcPts val="800"/>
              </a:spcAft>
              <a:buSzPts val="1000"/>
              <a:buFont typeface="Symbol" panose="05050102010706020507" pitchFamily="18" charset="2"/>
              <a:buChar char=""/>
              <a:tabLst>
                <a:tab pos="457200" algn="l"/>
              </a:tabLst>
            </a:pPr>
            <a:r>
              <a:rPr lang="en-US" sz="1800" kern="100">
                <a:effectLst/>
                <a:latin typeface="Aptos"/>
                <a:ea typeface="Aptos" panose="020B0004020202020204" pitchFamily="34" charset="0"/>
                <a:cs typeface="Times New Roman" panose="02020603050405020304" pitchFamily="18" charset="0"/>
              </a:rPr>
              <a:t>Programas de capacitacion</a:t>
            </a:r>
            <a:r>
              <a:rPr lang="en-AT" sz="1800" kern="100">
                <a:effectLst/>
                <a:latin typeface="Aptos"/>
                <a:ea typeface="Aptos" panose="020B0004020202020204" pitchFamily="34" charset="0"/>
                <a:cs typeface="Times New Roman" panose="02020603050405020304" pitchFamily="18" charset="0"/>
              </a:rPr>
              <a:t>, en particular de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profesionales que desempeñan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funciones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 la aplicación de políticas</a:t>
            </a:r>
          </a:p>
          <a:p>
            <a:pPr marL="342900" lvl="0" indent="-342900">
              <a:lnSpc>
                <a:spcPct val="115000"/>
              </a:lnSpc>
              <a:spcAft>
                <a:spcPts val="800"/>
              </a:spcAft>
              <a:buSzPts val="1000"/>
              <a:buFont typeface="Symbol" panose="05050102010706020507" pitchFamily="18" charset="2"/>
              <a:buChar char=""/>
              <a:tabLst>
                <a:tab pos="457200" algn="l"/>
              </a:tabLst>
            </a:pPr>
            <a:r>
              <a:rPr lang="en-AT" sz="1800" kern="100">
                <a:effectLst/>
                <a:latin typeface="Aptos"/>
                <a:ea typeface="Aptos" panose="020B0004020202020204" pitchFamily="34" charset="0"/>
                <a:cs typeface="Times New Roman" panose="02020603050405020304" pitchFamily="18" charset="0"/>
              </a:rPr>
              <a:t>Servicios de resolución de conflictos (como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ruta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opcional y solo para incidentes "más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leves")</a:t>
            </a:r>
            <a:endParaRPr lang="en-US"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¿Cómo</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abordar la Prestación de servicios?</a:t>
            </a:r>
            <a:endParaRPr lang="en-AT"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n-AT" sz="1800" kern="100">
                <a:effectLst/>
                <a:latin typeface="Aptos"/>
                <a:ea typeface="Aptos" panose="020B0004020202020204" pitchFamily="34" charset="0"/>
                <a:cs typeface="Times New Roman" panose="02020603050405020304" pitchFamily="18" charset="0"/>
              </a:rPr>
              <a:t>Los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tienen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objetivo responder a </a:t>
            </a:r>
            <a:r>
              <a:rPr lang="en-AT" sz="1800" b="1" kern="100">
                <a:effectLst/>
                <a:latin typeface="Aptos"/>
                <a:ea typeface="Aptos" panose="020B0004020202020204" pitchFamily="34" charset="0"/>
                <a:cs typeface="Times New Roman" panose="02020603050405020304" pitchFamily="18" charset="0"/>
              </a:rPr>
              <a:t>las necesidades</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y </a:t>
            </a:r>
            <a:r>
              <a:rPr lang="en-AT" sz="1800" b="1" kern="100">
                <a:effectLst/>
                <a:latin typeface="Aptos"/>
                <a:ea typeface="Aptos" panose="020B0004020202020204" pitchFamily="34" charset="0"/>
                <a:cs typeface="Times New Roman" panose="02020603050405020304" pitchFamily="18" charset="0"/>
              </a:rPr>
              <a:t>preferencias</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individuales</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y pueden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incluir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acceso a una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variedad de servicios de apoyo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externos. La confidencialidad es una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consideración clave durante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todo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proceso. En principio,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están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abiertos a todas las partes en pie de igualdad, por lo que no se excluye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acceso de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acusados</a:t>
            </a:r>
            <a:r>
              <a:rPr lang="en-US" sz="1800" kern="100">
                <a:effectLst/>
                <a:latin typeface="Aptos"/>
                <a:ea typeface="Aptos" panose="020B0004020202020204" pitchFamily="34" charset="0"/>
                <a:cs typeface="Times New Roman" panose="02020603050405020304" pitchFamily="18" charset="0"/>
              </a:rPr>
              <a:t>.</a:t>
            </a: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kern="100">
                <a:effectLst/>
                <a:latin typeface="Aptos"/>
                <a:ea typeface="Aptos" panose="020B0004020202020204" pitchFamily="34" charset="0"/>
                <a:cs typeface="Times New Roman" panose="02020603050405020304" pitchFamily="18" charset="0"/>
              </a:rPr>
              <a:t>Los servicios de asesoramiento y apoyo general, como</a:t>
            </a:r>
            <a:r>
              <a:rPr lang="en-AT" sz="1800" kern="100" dirty="0">
                <a:effectLst/>
                <a:latin typeface="Aptos"/>
                <a:ea typeface="Aptos" panose="020B0004020202020204" pitchFamily="34" charset="0"/>
                <a:cs typeface="Times New Roman" panose="02020603050405020304" pitchFamily="18" charset="0"/>
              </a:rPr>
              <a:t> </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asistencia</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psicológica</a:t>
            </a:r>
            <a:r>
              <a:rPr lang="en-AT" sz="1800" kern="10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médica</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y </a:t>
            </a:r>
            <a:r>
              <a:rPr lang="en-AT" sz="1800" b="1" kern="100">
                <a:effectLst/>
                <a:latin typeface="Aptos"/>
                <a:ea typeface="Aptos" panose="020B0004020202020204" pitchFamily="34" charset="0"/>
                <a:cs typeface="Times New Roman" panose="02020603050405020304" pitchFamily="18" charset="0"/>
              </a:rPr>
              <a:t>jurídica, </a:t>
            </a:r>
            <a:r>
              <a:rPr lang="en-AT" sz="1800" kern="100">
                <a:effectLst/>
                <a:latin typeface="Aptos"/>
                <a:ea typeface="Aptos" panose="020B0004020202020204" pitchFamily="34" charset="0"/>
                <a:cs typeface="Times New Roman" panose="02020603050405020304" pitchFamily="18" charset="0"/>
              </a:rPr>
              <a:t>se encuentran entre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principale</a:t>
            </a:r>
            <a:r>
              <a:rPr lang="en-US" sz="1800" kern="100">
                <a:effectLst/>
                <a:latin typeface="Aptos"/>
                <a:ea typeface="Aptos" panose="020B0004020202020204" pitchFamily="34" charset="0"/>
                <a:cs typeface="Times New Roman" panose="02020603050405020304" pitchFamily="18" charset="0"/>
              </a:rPr>
              <a:t>s</a:t>
            </a:r>
            <a:r>
              <a:rPr lang="en-AT" sz="1800" kern="100">
                <a:effectLst/>
                <a:latin typeface="Aptos"/>
                <a:ea typeface="Aptos" panose="020B0004020202020204" pitchFamily="34" charset="0"/>
                <a:cs typeface="Times New Roman" panose="02020603050405020304" pitchFamily="18" charset="0"/>
              </a:rPr>
              <a:t>. Las organizaciones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pueden</a:t>
            </a:r>
            <a:r>
              <a:rPr lang="en-AT" sz="1800"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proporcionar</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información</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y </a:t>
            </a:r>
            <a:r>
              <a:rPr lang="en-AT" sz="1800" b="1" kern="100">
                <a:effectLst/>
                <a:latin typeface="Aptos"/>
                <a:ea typeface="Aptos" panose="020B0004020202020204" pitchFamily="34" charset="0"/>
                <a:cs typeface="Times New Roman" panose="02020603050405020304" pitchFamily="18" charset="0"/>
              </a:rPr>
              <a:t>apoyo</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 las víctimas/supervivientes</a:t>
            </a:r>
            <a:r>
              <a:rPr lang="en-AT" sz="1800" kern="100" dirty="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en</a:t>
            </a:r>
            <a:r>
              <a:rPr lang="en-US" sz="1800"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acciones</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legales</a:t>
            </a:r>
            <a:r>
              <a:rPr lang="en-AT" sz="1800" kern="100">
                <a:effectLst/>
                <a:latin typeface="Aptos"/>
                <a:ea typeface="Aptos" panose="020B0004020202020204" pitchFamily="34" charset="0"/>
                <a:cs typeface="Times New Roman" panose="02020603050405020304" pitchFamily="18" charset="0"/>
              </a:rPr>
              <a:t>, 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presentar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una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denuncia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policial u obtener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una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orden de </a:t>
            </a:r>
            <a:r>
              <a:rPr lang="en-US" sz="1800" kern="100">
                <a:effectLst/>
                <a:latin typeface="Aptos"/>
                <a:ea typeface="Aptos" panose="020B0004020202020204" pitchFamily="34" charset="0"/>
                <a:cs typeface="Times New Roman" panose="02020603050405020304" pitchFamily="18" charset="0"/>
              </a:rPr>
              <a:t>restriccion</a:t>
            </a:r>
            <a:r>
              <a:rPr lang="en-AT" sz="1800" kern="100">
                <a:effectLst/>
                <a:latin typeface="Aptos"/>
                <a:ea typeface="Aptos" panose="020B0004020202020204" pitchFamily="34" charset="0"/>
                <a:cs typeface="Times New Roman" panose="02020603050405020304" pitchFamily="18" charset="0"/>
              </a:rPr>
              <a:t>. La prestación de servicios también puede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incluir</a:t>
            </a:r>
            <a:r>
              <a:rPr lang="en-AT" sz="1800"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asistencia para navegar</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por</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el</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proceso de denuncia</a:t>
            </a:r>
            <a:r>
              <a:rPr lang="en-AT" sz="1800" kern="10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conectar a las víctimas</a:t>
            </a:r>
            <a:r>
              <a:rPr lang="en-US" sz="1800" b="1" kern="100">
                <a:effectLst/>
                <a:latin typeface="Aptos"/>
                <a:ea typeface="Aptos" panose="020B0004020202020204" pitchFamily="34" charset="0"/>
                <a:cs typeface="Times New Roman" panose="02020603050405020304" pitchFamily="18" charset="0"/>
              </a:rPr>
              <a:t> y autores</a:t>
            </a:r>
            <a:r>
              <a:rPr lang="en-AT" sz="1800" b="1" kern="100">
                <a:effectLst/>
                <a:latin typeface="Aptos"/>
                <a:ea typeface="Aptos" panose="020B0004020202020204" pitchFamily="34" charset="0"/>
                <a:cs typeface="Times New Roman" panose="02020603050405020304" pitchFamily="18" charset="0"/>
              </a:rPr>
              <a:t> con recursos</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legales</a:t>
            </a:r>
            <a:r>
              <a:rPr lang="en-AT" sz="1800" kern="100">
                <a:effectLst/>
                <a:latin typeface="Aptos"/>
                <a:ea typeface="Aptos" panose="020B0004020202020204" pitchFamily="34" charset="0"/>
                <a:cs typeface="Times New Roman" panose="02020603050405020304" pitchFamily="18" charset="0"/>
              </a:rPr>
              <a:t> y </a:t>
            </a:r>
            <a:r>
              <a:rPr lang="en-AT" sz="1800" b="1"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guiarlos a través del proceso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disciplinario de la institución.</a:t>
            </a:r>
            <a:endParaRPr lang="en-AT">
              <a:latin typeface="Aptos"/>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43</a:t>
            </a:fld>
            <a:endParaRPr lang="en-US"/>
          </a:p>
        </p:txBody>
      </p:sp>
    </p:spTree>
    <p:extLst>
      <p:ext uri="{BB962C8B-B14F-4D97-AF65-F5344CB8AC3E}">
        <p14:creationId xmlns:p14="http://schemas.microsoft.com/office/powerpoint/2010/main" val="25205602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5D955-C092-D26A-5B1B-46E79FE88C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6B5C0-56B5-D570-F2BD-075CDE1EC4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657FB-0A87-0629-F478-18A81DB0EEF0}"/>
              </a:ext>
            </a:extLst>
          </p:cNvPr>
          <p:cNvSpPr>
            <a:spLocks noGrp="1"/>
          </p:cNvSpPr>
          <p:nvPr>
            <p:ph type="body" idx="1"/>
          </p:nvPr>
        </p:nvSpPr>
        <p:spPr/>
        <p:txBody>
          <a:bodyPr/>
          <a:lstStyle/>
          <a:p>
            <a:pPr>
              <a:lnSpc>
                <a:spcPct val="115000"/>
              </a:lnSpc>
              <a:spcAft>
                <a:spcPts val="800"/>
              </a:spcAft>
            </a:pPr>
            <a:r>
              <a:rPr lang="en-US" sz="1800" kern="100">
                <a:effectLst/>
                <a:latin typeface="Aptos"/>
                <a:ea typeface="Aptos" panose="020B0004020202020204" pitchFamily="34" charset="0"/>
                <a:cs typeface="Times New Roman" panose="02020603050405020304" pitchFamily="18" charset="0"/>
              </a:rPr>
              <a:t>Importante:</a:t>
            </a:r>
            <a:endParaRPr lang="en-AT"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Proporcionar</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información</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clara y accesible: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Todos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miembros de la comunidad</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organizativa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saber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qué</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están a su</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disposición. La información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 ser fácil de encontrar, clara y sencilla de entender, e incluir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todos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elementos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pertinentes (como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información de contacto, direcciones de correo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electrónico, horas de trabajo para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específicos, materiales de formación, etc.). </a:t>
            </a:r>
            <a:endParaRPr lang="en-US"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Garantizar la profesionalidad y la confidencialidad</a:t>
            </a:r>
            <a:r>
              <a:rPr lang="en-AT" sz="1800" kern="100">
                <a:effectLst/>
                <a:latin typeface="Aptos"/>
                <a:ea typeface="Aptos" panose="020B0004020202020204" pitchFamily="34" charset="0"/>
                <a:cs typeface="Times New Roman" panose="02020603050405020304" pitchFamily="18" charset="0"/>
              </a:rPr>
              <a:t>: Los miembros del personal del servicio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deben ser profesionales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capacitados, capaces de ofrecer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apoyo y orientación y responder a las necesidades de las supervivientes con sensibilidad y comprensión. Es primordial que su</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enfoque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esté</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informado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sobre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 trauma y centrado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 la víctima. Cualquier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información personal sobre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usuarios del servicio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 ser tratada de forma confidencial.</a:t>
            </a:r>
            <a:endParaRPr lang="en-US"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Garantizar la accesibilidad y la inclusión</a:t>
            </a:r>
            <a:r>
              <a:rPr lang="en-AT" sz="1800" kern="100">
                <a:effectLst/>
                <a:latin typeface="Aptos"/>
                <a:ea typeface="Aptos" panose="020B0004020202020204" pitchFamily="34" charset="0"/>
                <a:cs typeface="Times New Roman" panose="02020603050405020304" pitchFamily="18" charset="0"/>
              </a:rPr>
              <a:t>: Los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prestados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deben ser concedidos y fácilmente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accesibles para todos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estudiantes y miembros del personal, independientemente de su</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condición (tutores, formadores, profesores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visitantes, personal a tiempo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parcial, becarios de investigación, estudiantes de intercambio, etc.). Es una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buena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práctica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proporcionar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varios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medios de contacto con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 teniendo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cuenta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 canales 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línea y fuera de línea. Tener consejeros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confidenciales y personas de confianza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ubicados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varios sitios de la institución, cerca de subgrupos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específicos de la comunidad (como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estudiantes/personal o técnicos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internacionales) mejora la accesibilidad a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a:t>
            </a: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Promover la educación y el</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desarrollo de capacidades:</a:t>
            </a:r>
            <a:r>
              <a:rPr lang="en-AT" sz="1800" kern="100">
                <a:effectLst/>
                <a:latin typeface="Aptos"/>
                <a:ea typeface="Aptos" panose="020B0004020202020204" pitchFamily="34" charset="0"/>
                <a:cs typeface="Times New Roman" panose="02020603050405020304" pitchFamily="18" charset="0"/>
              </a:rPr>
              <a:t> La prestación de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incluye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acciones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relacionadas con las medidas de prevención, 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campañas de sensibilización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sobre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servicios de apoyo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disponibles. También incluye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desarrollo de capacidades y la formación continua de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profesionales y personal que participa</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 la prestación de servicios y la tramitación de casos (por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ejemplo, los que actúan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 personas de confianza o asesores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confidenciales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toda la organización).</a:t>
            </a:r>
            <a:endParaRPr lang="en-US"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Fomentar la colaboración</a:t>
            </a:r>
            <a:r>
              <a:rPr lang="en-AT" sz="1800" kern="100">
                <a:effectLst/>
                <a:latin typeface="Aptos"/>
                <a:ea typeface="Aptos" panose="020B0004020202020204" pitchFamily="34" charset="0"/>
                <a:cs typeface="Times New Roman" panose="02020603050405020304" pitchFamily="18" charset="0"/>
              </a:rPr>
              <a:t>: La prestación de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está</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directamente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vinculada a las </a:t>
            </a:r>
            <a:r>
              <a:rPr lang="en-US" sz="1800" kern="100">
                <a:effectLst/>
                <a:latin typeface="Aptos"/>
                <a:ea typeface="Aptos" panose="020B0004020202020204" pitchFamily="34" charset="0"/>
                <a:cs typeface="Times New Roman" panose="02020603050405020304" pitchFamily="18" charset="0"/>
              </a:rPr>
              <a:t>alianzas</a:t>
            </a:r>
            <a:r>
              <a:rPr lang="en-AT" sz="1800" kern="100">
                <a:effectLst/>
                <a:latin typeface="Aptos"/>
                <a:ea typeface="Aptos" panose="020B0004020202020204" pitchFamily="34" charset="0"/>
                <a:cs typeface="Times New Roman" panose="02020603050405020304" pitchFamily="18" charset="0"/>
              </a:rPr>
              <a:t> y puede</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depender de servicios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externos, 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ejemplo,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prestados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organizaciones no gubernamentales y de la sociedad civil. Las colaboraciones con </a:t>
            </a:r>
            <a:r>
              <a:rPr lang="en-US" sz="1800" kern="100">
                <a:effectLst/>
                <a:latin typeface="Aptos"/>
                <a:ea typeface="Aptos" panose="020B0004020202020204" pitchFamily="34" charset="0"/>
                <a:cs typeface="Times New Roman" panose="02020603050405020304" pitchFamily="18" charset="0"/>
              </a:rPr>
              <a:t>la policía</a:t>
            </a:r>
            <a:r>
              <a:rPr lang="en-AT" sz="1800" kern="100">
                <a:effectLst/>
                <a:latin typeface="Aptos"/>
                <a:ea typeface="Aptos" panose="020B0004020202020204" pitchFamily="34" charset="0"/>
                <a:cs typeface="Times New Roman" panose="02020603050405020304" pitchFamily="18" charset="0"/>
              </a:rPr>
              <a:t>,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proveedores de atención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médica y las organizaciones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comunitarias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ayudan a garantizar que las víctimas, las familias y los</a:t>
            </a:r>
            <a:r>
              <a:rPr lang="en-AT" sz="1800" kern="100" dirty="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restigos</a:t>
            </a:r>
            <a:r>
              <a:rPr lang="en-AT" sz="1800" kern="100">
                <a:effectLst/>
                <a:latin typeface="Aptos"/>
                <a:ea typeface="Aptos" panose="020B0004020202020204" pitchFamily="34" charset="0"/>
                <a:cs typeface="Times New Roman" panose="02020603050405020304" pitchFamily="18" charset="0"/>
              </a:rPr>
              <a:t>, así</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US" sz="1800" kern="100">
                <a:effectLst/>
                <a:latin typeface="Aptos"/>
                <a:ea typeface="Aptos" panose="020B0004020202020204" pitchFamily="34" charset="0"/>
                <a:cs typeface="Times New Roman" panose="02020603050405020304" pitchFamily="18" charset="0"/>
              </a:rPr>
              <a:t>autores</a:t>
            </a:r>
            <a:r>
              <a:rPr lang="en-AT" sz="1800" kern="100">
                <a:effectLst/>
                <a:latin typeface="Aptos"/>
                <a:ea typeface="Aptos" panose="020B0004020202020204" pitchFamily="34" charset="0"/>
                <a:cs typeface="Times New Roman" panose="02020603050405020304" pitchFamily="18" charset="0"/>
              </a:rPr>
              <a:t>, tengan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acceso a la gama de recursos y servicios de apoyo que necesitan.</a:t>
            </a:r>
            <a:endParaRPr lang="en-US" sz="1800" kern="100">
              <a:effectLst/>
              <a:latin typeface="Aptos"/>
              <a:ea typeface="Aptos" panose="020B0004020202020204" pitchFamily="34" charset="0"/>
              <a:cs typeface="Times New Roman" panose="02020603050405020304" pitchFamily="18" charset="0"/>
            </a:endParaRPr>
          </a:p>
          <a:p>
            <a:pPr>
              <a:lnSpc>
                <a:spcPct val="115000"/>
              </a:lnSpc>
              <a:spcAft>
                <a:spcPts val="800"/>
              </a:spcAft>
            </a:pP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AT" sz="1800" b="1" kern="100">
                <a:effectLst/>
                <a:latin typeface="Aptos"/>
                <a:ea typeface="Aptos" panose="020B0004020202020204" pitchFamily="34" charset="0"/>
                <a:cs typeface="Times New Roman" panose="02020603050405020304" pitchFamily="18" charset="0"/>
              </a:rPr>
              <a:t>Programas de tratamiento y rehabilitación de los</a:t>
            </a:r>
            <a:r>
              <a:rPr lang="en-AT" sz="1800" b="1" kern="100" dirty="0">
                <a:effectLst/>
                <a:latin typeface="Aptos"/>
                <a:ea typeface="Aptos" panose="020B0004020202020204" pitchFamily="34" charset="0"/>
                <a:cs typeface="Times New Roman" panose="02020603050405020304" pitchFamily="18" charset="0"/>
              </a:rPr>
              <a:t> </a:t>
            </a:r>
            <a:r>
              <a:rPr lang="en-AT" sz="1800" b="1" kern="100">
                <a:effectLst/>
                <a:latin typeface="Aptos"/>
                <a:ea typeface="Aptos" panose="020B0004020202020204" pitchFamily="34" charset="0"/>
                <a:cs typeface="Times New Roman" panose="02020603050405020304" pitchFamily="18" charset="0"/>
              </a:rPr>
              <a:t>agresores</a:t>
            </a:r>
            <a:r>
              <a:rPr lang="en-AT" sz="1800" kern="100">
                <a:effectLst/>
                <a:latin typeface="Aptos"/>
                <a:ea typeface="Aptos" panose="020B0004020202020204" pitchFamily="34" charset="0"/>
                <a:cs typeface="Times New Roman" panose="02020603050405020304" pitchFamily="18" charset="0"/>
              </a:rPr>
              <a:t>: El objetivo principal de la rehabilitación es evitar que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agresores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repitan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su</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comportamiento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violento. Los programas de rehabilitación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pueden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proporcionar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educación y apoyo para ayudar a las personas a comprender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qué sus </a:t>
            </a:r>
            <a:r>
              <a:rPr lang="en-US" sz="1800" kern="100">
                <a:effectLst/>
                <a:latin typeface="Aptos"/>
                <a:ea typeface="Aptos" panose="020B0004020202020204" pitchFamily="34" charset="0"/>
                <a:cs typeface="Times New Roman" panose="02020603050405020304" pitchFamily="18" charset="0"/>
              </a:rPr>
              <a:t>comportamientos</a:t>
            </a:r>
            <a:r>
              <a:rPr lang="en-US"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son perjudiciales. Además, es</a:t>
            </a:r>
            <a:r>
              <a:rPr lang="en-US" sz="1800" kern="100">
                <a:effectLst/>
                <a:latin typeface="Aptos"/>
                <a:ea typeface="Aptos" panose="020B0004020202020204" pitchFamily="34" charset="0"/>
                <a:cs typeface="Times New Roman" panose="02020603050405020304" pitchFamily="18" charset="0"/>
              </a:rPr>
              <a:t>to</a:t>
            </a:r>
            <a:r>
              <a:rPr lang="en-AT" sz="1800" kern="100">
                <a:effectLst/>
                <a:latin typeface="Aptos"/>
                <a:ea typeface="Aptos" panose="020B0004020202020204" pitchFamily="34" charset="0"/>
                <a:cs typeface="Times New Roman" panose="02020603050405020304" pitchFamily="18" charset="0"/>
              </a:rPr>
              <a:t>s programas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promueven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sentido de responsabilidad</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por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propios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actos. Al abordar las causas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fundamentales de la violencia de género y ayudar a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agresores a cambiar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su</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comportamiento, los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programas de rehabilitación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pueden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contribuir a un entorno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más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seguro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el campus. Pueden</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servir</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como</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sanciones</a:t>
            </a:r>
            <a:r>
              <a:rPr lang="en-AT" sz="1800" kern="100" dirty="0">
                <a:effectLst/>
                <a:latin typeface="Aptos"/>
                <a:ea typeface="Aptos" panose="020B0004020202020204" pitchFamily="34" charset="0"/>
                <a:cs typeface="Times New Roman" panose="02020603050405020304" pitchFamily="18" charset="0"/>
              </a:rPr>
              <a:t> </a:t>
            </a:r>
            <a:r>
              <a:rPr lang="en-AT" sz="1800" kern="100">
                <a:effectLst/>
                <a:latin typeface="Aptos"/>
                <a:ea typeface="Aptos" panose="020B0004020202020204" pitchFamily="34" charset="0"/>
                <a:cs typeface="Times New Roman" panose="02020603050405020304" pitchFamily="18" charset="0"/>
              </a:rPr>
              <a:t>alternativas, a condición de que se garantice la seguridad de la </a:t>
            </a:r>
            <a:r>
              <a:rPr lang="en-US" sz="1800" kern="100">
                <a:effectLst/>
                <a:latin typeface="Aptos"/>
                <a:ea typeface="Aptos" panose="020B0004020202020204" pitchFamily="34" charset="0"/>
                <a:cs typeface="Times New Roman" panose="02020603050405020304" pitchFamily="18" charset="0"/>
              </a:rPr>
              <a:t>victima/</a:t>
            </a:r>
            <a:r>
              <a:rPr lang="en-AT" sz="1800" kern="100">
                <a:effectLst/>
                <a:latin typeface="Aptos"/>
                <a:ea typeface="Aptos" panose="020B0004020202020204" pitchFamily="34" charset="0"/>
                <a:cs typeface="Times New Roman" panose="02020603050405020304" pitchFamily="18" charset="0"/>
              </a:rPr>
              <a:t>superviviente.</a:t>
            </a:r>
          </a:p>
          <a:p>
            <a:endParaRPr lang="en-AT"/>
          </a:p>
        </p:txBody>
      </p:sp>
      <p:sp>
        <p:nvSpPr>
          <p:cNvPr id="4" name="Slide Number Placeholder 3">
            <a:extLst>
              <a:ext uri="{FF2B5EF4-FFF2-40B4-BE49-F238E27FC236}">
                <a16:creationId xmlns:a16="http://schemas.microsoft.com/office/drawing/2014/main" id="{73974AAC-2F6F-88E8-9A88-D1C62CC45D94}"/>
              </a:ext>
            </a:extLst>
          </p:cNvPr>
          <p:cNvSpPr>
            <a:spLocks noGrp="1"/>
          </p:cNvSpPr>
          <p:nvPr>
            <p:ph type="sldNum" sz="quarter" idx="5"/>
          </p:nvPr>
        </p:nvSpPr>
        <p:spPr/>
        <p:txBody>
          <a:bodyPr/>
          <a:lstStyle/>
          <a:p>
            <a:fld id="{6F8E2375-F1B1-284C-A827-B0E603FDBDD8}" type="slidenum">
              <a:rPr lang="en-US" smtClean="0"/>
              <a:t>44</a:t>
            </a:fld>
            <a:endParaRPr lang="en-US"/>
          </a:p>
        </p:txBody>
      </p:sp>
    </p:spTree>
    <p:extLst>
      <p:ext uri="{BB962C8B-B14F-4D97-AF65-F5344CB8AC3E}">
        <p14:creationId xmlns:p14="http://schemas.microsoft.com/office/powerpoint/2010/main" val="2297547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Para la prestación eficaz de los servicios y el apoyo inmediato, es conveniente que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unidad centralizada </a:t>
            </a:r>
            <a:r>
              <a:rPr lang="es-ES" sz="1800" kern="100">
                <a:effectLst/>
                <a:latin typeface="Aptos" panose="020B0004020202020204" pitchFamily="34" charset="0"/>
                <a:ea typeface="Aptos" panose="020B0004020202020204" pitchFamily="34" charset="0"/>
                <a:cs typeface="Times New Roman" panose="02020603050405020304" pitchFamily="18" charset="0"/>
              </a:rPr>
              <a:t>dentro de la institución se encargue de supervisar los servicios ofrecidos. </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a:ea typeface="Aptos" panose="020B0004020202020204" pitchFamily="34" charset="0"/>
                <a:cs typeface="Times New Roman" panose="02020603050405020304" pitchFamily="18" charset="0"/>
              </a:rPr>
              <a:t>Si la institución tiene más de un campus principal, asegúrese de que </a:t>
            </a:r>
            <a:r>
              <a:rPr lang="es-ES" sz="1800" b="1" kern="100">
                <a:effectLst/>
                <a:latin typeface="Aptos"/>
                <a:ea typeface="Aptos" panose="020B0004020202020204" pitchFamily="34" charset="0"/>
                <a:cs typeface="Times New Roman" panose="02020603050405020304" pitchFamily="18" charset="0"/>
              </a:rPr>
              <a:t>al menos un oficial de servicio y apoyo (de emergencia) </a:t>
            </a:r>
            <a:r>
              <a:rPr lang="es-ES" sz="1800" kern="100" dirty="0">
                <a:effectLst/>
                <a:latin typeface="Aptos"/>
                <a:ea typeface="Aptos" panose="020B0004020202020204" pitchFamily="34" charset="0"/>
                <a:cs typeface="Times New Roman" panose="02020603050405020304" pitchFamily="18" charset="0"/>
              </a:rPr>
              <a:t> </a:t>
            </a:r>
            <a:r>
              <a:rPr lang="es-ES" sz="1800" b="1" kern="100" dirty="0">
                <a:effectLst/>
                <a:latin typeface="Aptos"/>
                <a:ea typeface="Aptos" panose="020B0004020202020204" pitchFamily="34" charset="0"/>
                <a:cs typeface="Times New Roman" panose="02020603050405020304" pitchFamily="18" charset="0"/>
              </a:rPr>
              <a:t> </a:t>
            </a:r>
            <a:r>
              <a:rPr lang="es-ES" sz="1800" kern="100">
                <a:effectLst/>
                <a:latin typeface="Aptos"/>
                <a:ea typeface="Aptos" panose="020B0004020202020204" pitchFamily="34" charset="0"/>
                <a:cs typeface="Times New Roman" panose="02020603050405020304" pitchFamily="18" charset="0"/>
              </a:rPr>
              <a:t>esté disponible en todos los sitios;</a:t>
            </a:r>
            <a:endParaRPr lang="en-AT" sz="1800" kern="100">
              <a:effectLst/>
              <a:latin typeface="Aptos"/>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Los servicios deben ser capaces de </a:t>
            </a:r>
            <a:r>
              <a:rPr lang="es-ES" sz="1800" b="1" kern="100">
                <a:effectLst/>
                <a:latin typeface="Aptos" panose="020B0004020202020204" pitchFamily="34" charset="0"/>
                <a:ea typeface="Aptos" panose="020B0004020202020204" pitchFamily="34" charset="0"/>
                <a:cs typeface="Times New Roman" panose="02020603050405020304" pitchFamily="18" charset="0"/>
              </a:rPr>
              <a:t>hacer frente a todas las formas de violencia de género</a:t>
            </a:r>
            <a:r>
              <a:rPr lang="es-ES" sz="1800" kern="100">
                <a:effectLst/>
                <a:latin typeface="Aptos" panose="020B0004020202020204" pitchFamily="34" charset="0"/>
                <a:ea typeface="Aptos" panose="020B0004020202020204" pitchFamily="34" charset="0"/>
                <a:cs typeface="Times New Roman" panose="02020603050405020304" pitchFamily="18" charset="0"/>
              </a:rPr>
              <a:t>;</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Ofrecer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 sistema de reservas de fácil acceso </a:t>
            </a:r>
            <a:r>
              <a:rPr lang="es-ES" sz="1800" kern="100">
                <a:effectLst/>
                <a:latin typeface="Aptos" panose="020B0004020202020204" pitchFamily="34" charset="0"/>
                <a:ea typeface="Aptos" panose="020B0004020202020204" pitchFamily="34" charset="0"/>
                <a:cs typeface="Times New Roman" panose="02020603050405020304" pitchFamily="18" charset="0"/>
              </a:rPr>
              <a:t>para citas con el personal de servicio, para reuniones presenciales o virtuales. </a:t>
            </a: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Ofrece la opción de reportar </a:t>
            </a:r>
            <a:r>
              <a:rPr lang="es-ES" sz="1800" b="1" kern="100">
                <a:effectLst/>
                <a:latin typeface="Aptos" panose="020B0004020202020204" pitchFamily="34" charset="0"/>
                <a:ea typeface="Aptos" panose="020B0004020202020204" pitchFamily="34" charset="0"/>
                <a:cs typeface="Times New Roman" panose="02020603050405020304" pitchFamily="18" charset="0"/>
              </a:rPr>
              <a:t>un incidente de forma anónima</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Ofrecer </a:t>
            </a:r>
            <a:r>
              <a:rPr lang="es-ES" sz="1800" b="1" kern="100">
                <a:effectLst/>
                <a:latin typeface="Aptos" panose="020B0004020202020204" pitchFamily="34" charset="0"/>
                <a:ea typeface="Aptos" panose="020B0004020202020204" pitchFamily="34" charset="0"/>
                <a:cs typeface="Times New Roman" panose="02020603050405020304" pitchFamily="18" charset="0"/>
              </a:rPr>
              <a:t>apoyo psicológico </a:t>
            </a:r>
            <a:r>
              <a:rPr lang="es-ES" sz="1800" kern="100">
                <a:effectLst/>
                <a:latin typeface="Aptos" panose="020B0004020202020204" pitchFamily="34" charset="0"/>
                <a:ea typeface="Aptos" panose="020B0004020202020204" pitchFamily="34" charset="0"/>
                <a:cs typeface="Times New Roman" panose="02020603050405020304" pitchFamily="18" charset="0"/>
              </a:rPr>
              <a:t>a </a:t>
            </a:r>
            <a:r>
              <a:rPr lang="es-ES" sz="1800" b="1" kern="100">
                <a:effectLst/>
                <a:latin typeface="Aptos" panose="020B0004020202020204" pitchFamily="34" charset="0"/>
                <a:ea typeface="Aptos" panose="020B0004020202020204" pitchFamily="34" charset="0"/>
                <a:cs typeface="Times New Roman" panose="02020603050405020304" pitchFamily="18" charset="0"/>
              </a:rPr>
              <a:t>las personas de contacto</a:t>
            </a:r>
            <a:r>
              <a:rPr lang="es-ES" sz="1800" kern="100">
                <a:effectLst/>
                <a:latin typeface="Aptos" panose="020B0004020202020204" pitchFamily="34" charset="0"/>
                <a:ea typeface="Aptos" panose="020B0004020202020204" pitchFamily="34" charset="0"/>
                <a:cs typeface="Times New Roman" panose="02020603050405020304" pitchFamily="18" charset="0"/>
              </a:rPr>
              <a:t>, </a:t>
            </a:r>
            <a:r>
              <a:rPr lang="es-ES" sz="1800" b="1" kern="100">
                <a:effectLst/>
                <a:latin typeface="Aptos" panose="020B0004020202020204" pitchFamily="34" charset="0"/>
                <a:ea typeface="Aptos" panose="020B0004020202020204" pitchFamily="34" charset="0"/>
                <a:cs typeface="Times New Roman" panose="02020603050405020304" pitchFamily="18" charset="0"/>
              </a:rPr>
              <a:t>a los denunciantes </a:t>
            </a:r>
            <a:r>
              <a:rPr lang="es-ES" sz="1800" kern="100">
                <a:effectLst/>
                <a:latin typeface="Aptos" panose="020B0004020202020204" pitchFamily="34" charset="0"/>
                <a:ea typeface="Aptos" panose="020B0004020202020204" pitchFamily="34" charset="0"/>
                <a:cs typeface="Times New Roman" panose="02020603050405020304" pitchFamily="18" charset="0"/>
              </a:rPr>
              <a:t>y  a </a:t>
            </a:r>
            <a:r>
              <a:rPr lang="es-ES" sz="1800" b="1" kern="100">
                <a:effectLst/>
                <a:latin typeface="Aptos" panose="020B0004020202020204" pitchFamily="34" charset="0"/>
                <a:ea typeface="Aptos" panose="020B0004020202020204" pitchFamily="34" charset="0"/>
                <a:cs typeface="Times New Roman" panose="02020603050405020304" pitchFamily="18" charset="0"/>
              </a:rPr>
              <a:t>los transeúntes</a:t>
            </a:r>
            <a:r>
              <a:rPr lang="es-ES" sz="1800" kern="100">
                <a:effectLst/>
                <a:latin typeface="Aptos" panose="020B0004020202020204" pitchFamily="34" charset="0"/>
                <a:ea typeface="Aptos" panose="020B0004020202020204" pitchFamily="34" charset="0"/>
                <a:cs typeface="Times New Roman" panose="02020603050405020304" pitchFamily="18" charset="0"/>
              </a:rPr>
              <a:t>, reconociendo la importancia de abordar el trauma secundario y cuidar su salud mental;</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El acceso a los servicios debe estar </a:t>
            </a:r>
            <a:r>
              <a:rPr lang="es-ES" sz="1800" b="1" kern="100">
                <a:effectLst/>
                <a:latin typeface="Aptos" panose="020B0004020202020204" pitchFamily="34" charset="0"/>
                <a:ea typeface="Aptos" panose="020B0004020202020204" pitchFamily="34" charset="0"/>
                <a:cs typeface="Times New Roman" panose="02020603050405020304" pitchFamily="18" charset="0"/>
              </a:rPr>
              <a:t>disponible independientemente del período de tiempo </a:t>
            </a:r>
            <a:r>
              <a:rPr lang="es-ES" sz="1800" kern="100">
                <a:effectLst/>
                <a:latin typeface="Aptos" panose="020B0004020202020204" pitchFamily="34" charset="0"/>
                <a:ea typeface="Aptos" panose="020B0004020202020204" pitchFamily="34" charset="0"/>
                <a:cs typeface="Times New Roman" panose="02020603050405020304" pitchFamily="18" charset="0"/>
              </a:rPr>
              <a:t>del incidente (por ejemplo, cuando un incidente se notifica meses después de que ocurrió);</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Brindar </a:t>
            </a:r>
            <a:r>
              <a:rPr lang="es-ES" sz="1800" b="1" kern="100">
                <a:effectLst/>
                <a:latin typeface="Aptos" panose="020B0004020202020204" pitchFamily="34" charset="0"/>
                <a:ea typeface="Aptos" panose="020B0004020202020204" pitchFamily="34" charset="0"/>
                <a:cs typeface="Times New Roman" panose="02020603050405020304" pitchFamily="18" charset="0"/>
              </a:rPr>
              <a:t>orientación en primeros auxilios </a:t>
            </a:r>
            <a:r>
              <a:rPr lang="es-ES" sz="1800" kern="100">
                <a:effectLst/>
                <a:latin typeface="Aptos" panose="020B0004020202020204" pitchFamily="34" charset="0"/>
                <a:ea typeface="Aptos" panose="020B0004020202020204" pitchFamily="34" charset="0"/>
                <a:cs typeface="Times New Roman" panose="02020603050405020304" pitchFamily="18" charset="0"/>
              </a:rPr>
              <a:t>en la página web de la unidad y de la institución en caso de que ocurra un incidente fuera del horario laboral.</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Además de la información sobre las prácticas de intervención de los testigos, proporcione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breve guía para los amigos de las víctimas/sobrevivientes </a:t>
            </a:r>
            <a:r>
              <a:rPr lang="es-ES" sz="1800" kern="100">
                <a:effectLst/>
                <a:latin typeface="Aptos" panose="020B0004020202020204" pitchFamily="34" charset="0"/>
                <a:ea typeface="Aptos" panose="020B0004020202020204" pitchFamily="34" charset="0"/>
                <a:cs typeface="Times New Roman" panose="02020603050405020304" pitchFamily="18" charset="0"/>
              </a:rPr>
              <a:t>sobre cómo pueden </a:t>
            </a:r>
            <a:r>
              <a:rPr lang="es-ES" sz="1800" b="1" kern="100">
                <a:effectLst/>
                <a:latin typeface="Aptos" panose="020B0004020202020204" pitchFamily="34" charset="0"/>
                <a:ea typeface="Aptos" panose="020B0004020202020204" pitchFamily="34" charset="0"/>
                <a:cs typeface="Times New Roman" panose="02020603050405020304" pitchFamily="18" charset="0"/>
              </a:rPr>
              <a:t>actuar como </a:t>
            </a:r>
            <a:r>
              <a:rPr lang="es-ES" sz="1800" kern="100">
                <a:effectLst/>
                <a:latin typeface="Aptos" panose="020B0004020202020204" pitchFamily="34" charset="0"/>
                <a:ea typeface="Aptos" panose="020B0004020202020204" pitchFamily="34" charset="0"/>
                <a:cs typeface="Times New Roman" panose="02020603050405020304" pitchFamily="18" charset="0"/>
              </a:rPr>
              <a:t>apoyos. </a:t>
            </a: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a:ea typeface="Aptos" panose="020B0004020202020204" pitchFamily="34" charset="0"/>
                <a:cs typeface="Times New Roman" panose="02020603050405020304" pitchFamily="18" charset="0"/>
              </a:rPr>
              <a:t>La mediación es controvertida, ya que puede resultar retraumatizante para las víctimas/supervivientes enfrentarse a su agresor. La mediación nunca debe ser obligatoria, pero puede ofrecerse como una opción en casos leves. En cualquier caso, deben prevalecer las necesidades y expectativas de la víctima/denunciante, no se debe ejercer presión para dirigir a la víctima hacia la mediación, y ambas partes deben estar en pie de igualdad </a:t>
            </a:r>
            <a:endParaRPr lang="en-GB">
              <a:latin typeface="Aptos"/>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45</a:t>
            </a:fld>
            <a:endParaRPr lang="en-US"/>
          </a:p>
        </p:txBody>
      </p:sp>
    </p:spTree>
    <p:extLst>
      <p:ext uri="{BB962C8B-B14F-4D97-AF65-F5344CB8AC3E}">
        <p14:creationId xmlns:p14="http://schemas.microsoft.com/office/powerpoint/2010/main" val="6875023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El </a:t>
            </a:r>
            <a:r>
              <a:rPr lang="en-GB" sz="1800" err="1">
                <a:solidFill>
                  <a:srgbClr val="000000"/>
                </a:solidFill>
                <a:effectLst/>
                <a:latin typeface="Times New Roman" panose="02020603050405020304" pitchFamily="18" charset="0"/>
                <a:ea typeface="Times New Roman" panose="02020603050405020304" pitchFamily="18" charset="0"/>
              </a:rPr>
              <a:t>centro</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apoyo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gestionado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la Universidad de Dundee </a:t>
            </a:r>
            <a:r>
              <a:rPr lang="en-GB" sz="1800" err="1">
                <a:solidFill>
                  <a:srgbClr val="000000"/>
                </a:solidFill>
                <a:effectLst/>
                <a:latin typeface="Times New Roman" panose="02020603050405020304" pitchFamily="18" charset="0"/>
                <a:ea typeface="Times New Roman" panose="02020603050405020304" pitchFamily="18" charset="0"/>
              </a:rPr>
              <a:t>ofrece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varios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 entre </a:t>
            </a:r>
            <a:r>
              <a:rPr lang="en-GB" sz="1800" err="1">
                <a:solidFill>
                  <a:srgbClr val="000000"/>
                </a:solidFill>
                <a:effectLst/>
                <a:latin typeface="Times New Roman" panose="02020603050405020304" pitchFamily="18" charset="0"/>
                <a:ea typeface="Times New Roman" panose="02020603050405020304" pitchFamily="18" charset="0"/>
              </a:rPr>
              <a:t>ellos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el</a:t>
            </a:r>
            <a:r>
              <a:rPr lang="en-GB" sz="1800">
                <a:solidFill>
                  <a:srgbClr val="000000"/>
                </a:solidFill>
                <a:effectLst/>
                <a:latin typeface="Times New Roman" panose="02020603050405020304" pitchFamily="18" charset="0"/>
                <a:ea typeface="Times New Roman" panose="02020603050405020304" pitchFamily="18" charset="0"/>
              </a:rPr>
              <a:t> Centro de </a:t>
            </a:r>
            <a:r>
              <a:rPr lang="en-GB" sz="1800" err="1">
                <a:solidFill>
                  <a:srgbClr val="000000"/>
                </a:solidFill>
                <a:effectLst/>
                <a:latin typeface="Times New Roman" panose="02020603050405020304" pitchFamily="18" charset="0"/>
                <a:ea typeface="Times New Roman" panose="02020603050405020304" pitchFamily="18" charset="0"/>
              </a:rPr>
              <a:t>Capellanía</a:t>
            </a:r>
            <a:r>
              <a:rPr lang="en-GB" sz="1800">
                <a:solidFill>
                  <a:srgbClr val="000000"/>
                </a:solidFill>
                <a:effectLst/>
                <a:latin typeface="Times New Roman" panose="02020603050405020304" pitchFamily="18" charset="0"/>
                <a:ea typeface="Times New Roman" panose="02020603050405020304" pitchFamily="18" charset="0"/>
              </a:rPr>
              <a:t> y Nightline. El Centro de </a:t>
            </a:r>
            <a:r>
              <a:rPr lang="en-GB" sz="1800" err="1">
                <a:solidFill>
                  <a:srgbClr val="000000"/>
                </a:solidFill>
                <a:effectLst/>
                <a:latin typeface="Times New Roman" panose="02020603050405020304" pitchFamily="18" charset="0"/>
                <a:ea typeface="Times New Roman" panose="02020603050405020304" pitchFamily="18" charset="0"/>
              </a:rPr>
              <a:t>Capellanía</a:t>
            </a:r>
            <a:r>
              <a:rPr lang="en-GB" sz="1800">
                <a:solidFill>
                  <a:srgbClr val="000000"/>
                </a:solidFill>
                <a:effectLst/>
                <a:latin typeface="Times New Roman" panose="02020603050405020304" pitchFamily="18" charset="0"/>
                <a:ea typeface="Times New Roman" panose="02020603050405020304" pitchFamily="18" charset="0"/>
              </a:rPr>
              <a:t> es un </a:t>
            </a:r>
            <a:r>
              <a:rPr lang="en-GB" sz="1800" err="1">
                <a:solidFill>
                  <a:srgbClr val="000000"/>
                </a:solidFill>
                <a:effectLst/>
                <a:latin typeface="Times New Roman" panose="02020603050405020304" pitchFamily="18" charset="0"/>
                <a:ea typeface="Times New Roman" panose="02020603050405020304" pitchFamily="18" charset="0"/>
              </a:rPr>
              <a:t>espacio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seguro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abierto</a:t>
            </a:r>
            <a:r>
              <a:rPr lang="en-GB" sz="1800">
                <a:solidFill>
                  <a:srgbClr val="000000"/>
                </a:solidFill>
                <a:effectLst/>
                <a:latin typeface="Times New Roman" panose="02020603050405020304" pitchFamily="18" charset="0"/>
                <a:ea typeface="Times New Roman" panose="02020603050405020304" pitchFamily="18" charset="0"/>
              </a:rPr>
              <a:t> a </a:t>
            </a:r>
            <a:r>
              <a:rPr lang="en-GB" sz="1800" err="1">
                <a:solidFill>
                  <a:srgbClr val="000000"/>
                </a:solidFill>
                <a:effectLst/>
                <a:latin typeface="Times New Roman" panose="02020603050405020304" pitchFamily="18" charset="0"/>
                <a:ea typeface="Times New Roman" panose="02020603050405020304" pitchFamily="18" charset="0"/>
              </a:rPr>
              <a:t>cualquier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estudiante</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miembro</a:t>
            </a:r>
            <a:r>
              <a:rPr lang="en-GB" sz="1800">
                <a:solidFill>
                  <a:srgbClr val="000000"/>
                </a:solidFill>
                <a:effectLst/>
                <a:latin typeface="Times New Roman" panose="02020603050405020304" pitchFamily="18" charset="0"/>
                <a:ea typeface="Times New Roman" panose="02020603050405020304" pitchFamily="18" charset="0"/>
              </a:rPr>
              <a:t> del personal de </a:t>
            </a:r>
            <a:r>
              <a:rPr lang="en-GB" sz="1800" err="1">
                <a:solidFill>
                  <a:srgbClr val="000000"/>
                </a:solidFill>
                <a:effectLst/>
                <a:latin typeface="Times New Roman" panose="02020603050405020304" pitchFamily="18" charset="0"/>
                <a:ea typeface="Times New Roman" panose="02020603050405020304" pitchFamily="18" charset="0"/>
              </a:rPr>
              <a:t>cualquier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religión</a:t>
            </a:r>
            <a:r>
              <a:rPr lang="en-GB" sz="1800">
                <a:solidFill>
                  <a:srgbClr val="000000"/>
                </a:solidFill>
                <a:effectLst/>
                <a:latin typeface="Times New Roman" panose="02020603050405020304" pitchFamily="18" charset="0"/>
                <a:ea typeface="Times New Roman" panose="02020603050405020304" pitchFamily="18" charset="0"/>
              </a:rPr>
              <a:t>, que </a:t>
            </a:r>
            <a:r>
              <a:rPr lang="en-GB" sz="1800" err="1">
                <a:solidFill>
                  <a:srgbClr val="000000"/>
                </a:solidFill>
                <a:effectLst/>
                <a:latin typeface="Times New Roman" panose="02020603050405020304" pitchFamily="18" charset="0"/>
                <a:ea typeface="Times New Roman" panose="02020603050405020304" pitchFamily="18" charset="0"/>
              </a:rPr>
              <a:t>ofrece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biblioteca</a:t>
            </a:r>
            <a:r>
              <a:rPr lang="en-GB" sz="1800">
                <a:solidFill>
                  <a:srgbClr val="000000"/>
                </a:solidFill>
                <a:effectLst/>
                <a:latin typeface="Times New Roman" panose="02020603050405020304" pitchFamily="18" charset="0"/>
                <a:ea typeface="Times New Roman" panose="02020603050405020304" pitchFamily="18" charset="0"/>
              </a:rPr>
              <a:t>, salas </a:t>
            </a:r>
            <a:r>
              <a:rPr lang="en-GB" sz="1800" err="1">
                <a:solidFill>
                  <a:srgbClr val="000000"/>
                </a:solidFill>
                <a:effectLst/>
                <a:latin typeface="Times New Roman" panose="02020603050405020304" pitchFamily="18" charset="0"/>
                <a:ea typeface="Times New Roman" panose="02020603050405020304" pitchFamily="18" charset="0"/>
              </a:rPr>
              <a:t>tranquilas</a:t>
            </a:r>
            <a:r>
              <a:rPr lang="en-GB" sz="1800">
                <a:solidFill>
                  <a:srgbClr val="000000"/>
                </a:solidFill>
                <a:effectLst/>
                <a:latin typeface="Times New Roman" panose="02020603050405020304" pitchFamily="18" charset="0"/>
                <a:ea typeface="Times New Roman" panose="02020603050405020304" pitchFamily="18" charset="0"/>
              </a:rPr>
              <a:t> y zonas de </a:t>
            </a:r>
            <a:r>
              <a:rPr lang="en-GB" sz="1800" err="1">
                <a:solidFill>
                  <a:srgbClr val="000000"/>
                </a:solidFill>
                <a:effectLst/>
                <a:latin typeface="Times New Roman" panose="02020603050405020304" pitchFamily="18" charset="0"/>
                <a:ea typeface="Times New Roman" panose="02020603050405020304" pitchFamily="18" charset="0"/>
              </a:rPr>
              <a:t>reunión</a:t>
            </a:r>
            <a:r>
              <a:rPr lang="en-GB" sz="1800">
                <a:solidFill>
                  <a:srgbClr val="000000"/>
                </a:solidFill>
                <a:effectLst/>
                <a:latin typeface="Times New Roman" panose="02020603050405020304" pitchFamily="18" charset="0"/>
                <a:ea typeface="Times New Roman" panose="02020603050405020304" pitchFamily="18" charset="0"/>
              </a:rPr>
              <a:t>, de forma </a:t>
            </a:r>
            <a:r>
              <a:rPr lang="en-GB" sz="1800" err="1">
                <a:solidFill>
                  <a:srgbClr val="000000"/>
                </a:solidFill>
                <a:effectLst/>
                <a:latin typeface="Times New Roman" panose="02020603050405020304" pitchFamily="18" charset="0"/>
                <a:ea typeface="Times New Roman" panose="02020603050405020304" pitchFamily="18" charset="0"/>
              </a:rPr>
              <a:t>gratuita</a:t>
            </a:r>
            <a:r>
              <a:rPr lang="en-GB" sz="1800">
                <a:solidFill>
                  <a:srgbClr val="000000"/>
                </a:solidFill>
                <a:effectLst/>
                <a:latin typeface="Times New Roman" panose="02020603050405020304" pitchFamily="18" charset="0"/>
                <a:ea typeface="Times New Roman" panose="02020603050405020304" pitchFamily="18" charset="0"/>
              </a:rPr>
              <a:t>. Nightline es un </a:t>
            </a:r>
            <a:r>
              <a:rPr lang="en-GB" sz="1800" err="1">
                <a:solidFill>
                  <a:srgbClr val="000000"/>
                </a:solidFill>
                <a:effectLst/>
                <a:latin typeface="Times New Roman" panose="02020603050405020304" pitchFamily="18" charset="0"/>
                <a:ea typeface="Times New Roman" panose="02020603050405020304" pitchFamily="18" charset="0"/>
              </a:rPr>
              <a:t>servicio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confidencial</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escucha</a:t>
            </a:r>
            <a:r>
              <a:rPr lang="en-GB" sz="1800">
                <a:solidFill>
                  <a:srgbClr val="000000"/>
                </a:solidFill>
                <a:effectLst/>
                <a:latin typeface="Times New Roman" panose="02020603050405020304" pitchFamily="18" charset="0"/>
                <a:ea typeface="Times New Roman" panose="02020603050405020304" pitchFamily="18" charset="0"/>
              </a:rPr>
              <a:t> e </a:t>
            </a:r>
            <a:r>
              <a:rPr lang="en-GB" sz="1800" err="1">
                <a:solidFill>
                  <a:srgbClr val="000000"/>
                </a:solidFill>
                <a:effectLst/>
                <a:latin typeface="Times New Roman" panose="02020603050405020304" pitchFamily="18" charset="0"/>
                <a:ea typeface="Times New Roman" panose="02020603050405020304" pitchFamily="18" charset="0"/>
              </a:rPr>
              <a:t>información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gestionado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estudiantes</a:t>
            </a:r>
            <a:r>
              <a:rPr lang="en-GB" sz="1800">
                <a:solidFill>
                  <a:srgbClr val="000000"/>
                </a:solidFill>
                <a:effectLst/>
                <a:latin typeface="Times New Roman" panose="02020603050405020304" pitchFamily="18" charset="0"/>
                <a:ea typeface="Times New Roman" panose="02020603050405020304" pitchFamily="18" charset="0"/>
              </a:rPr>
              <a:t> para </a:t>
            </a:r>
            <a:r>
              <a:rPr lang="en-GB" sz="1800" err="1">
                <a:solidFill>
                  <a:srgbClr val="000000"/>
                </a:solidFill>
                <a:effectLst/>
                <a:latin typeface="Times New Roman" panose="02020603050405020304" pitchFamily="18" charset="0"/>
                <a:ea typeface="Times New Roman" panose="02020603050405020304" pitchFamily="18" charset="0"/>
              </a:rPr>
              <a:t>estudiantes</a:t>
            </a:r>
            <a:r>
              <a:rPr lang="en-GB" sz="1800">
                <a:solidFill>
                  <a:srgbClr val="000000"/>
                </a:solidFill>
                <a:effectLst/>
                <a:latin typeface="Times New Roman" panose="02020603050405020304" pitchFamily="18" charset="0"/>
                <a:ea typeface="Times New Roman" panose="02020603050405020304" pitchFamily="18" charset="0"/>
              </a:rPr>
              <a:t>. La </a:t>
            </a:r>
            <a:r>
              <a:rPr lang="en-GB" sz="1800" err="1">
                <a:solidFill>
                  <a:srgbClr val="000000"/>
                </a:solidFill>
                <a:effectLst/>
                <a:latin typeface="Times New Roman" panose="02020603050405020304" pitchFamily="18" charset="0"/>
                <a:ea typeface="Times New Roman" panose="02020603050405020304" pitchFamily="18" charset="0"/>
              </a:rPr>
              <a:t>línea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está</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atendida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estudiantes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voluntarios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formados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los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usuarios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pueden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ponerse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contacto</a:t>
            </a:r>
            <a:r>
              <a:rPr lang="en-GB" sz="1800">
                <a:solidFill>
                  <a:srgbClr val="000000"/>
                </a:solidFill>
                <a:effectLst/>
                <a:latin typeface="Times New Roman" panose="02020603050405020304" pitchFamily="18" charset="0"/>
                <a:ea typeface="Times New Roman" panose="02020603050405020304" pitchFamily="18" charset="0"/>
              </a:rPr>
              <a:t> con </a:t>
            </a:r>
            <a:r>
              <a:rPr lang="en-GB" sz="1800" err="1">
                <a:solidFill>
                  <a:srgbClr val="000000"/>
                </a:solidFill>
                <a:effectLst/>
                <a:latin typeface="Times New Roman" panose="02020603050405020304" pitchFamily="18" charset="0"/>
                <a:ea typeface="Times New Roman" panose="02020603050405020304" pitchFamily="18" charset="0"/>
              </a:rPr>
              <a:t>ellos</a:t>
            </a:r>
            <a:r>
              <a:rPr lang="en-GB" sz="1800">
                <a:solidFill>
                  <a:srgbClr val="000000"/>
                </a:solidFill>
                <a:effectLst/>
                <a:latin typeface="Times New Roman" panose="02020603050405020304" pitchFamily="18" charset="0"/>
                <a:ea typeface="Times New Roman" panose="02020603050405020304" pitchFamily="18" charset="0"/>
              </a:rPr>
              <a:t> para </a:t>
            </a:r>
            <a:r>
              <a:rPr lang="en-GB" sz="1800" err="1">
                <a:solidFill>
                  <a:srgbClr val="000000"/>
                </a:solidFill>
                <a:effectLst/>
                <a:latin typeface="Times New Roman" panose="02020603050405020304" pitchFamily="18" charset="0"/>
                <a:ea typeface="Times New Roman" panose="02020603050405020304" pitchFamily="18" charset="0"/>
              </a:rPr>
              <a:t>recibir</a:t>
            </a:r>
            <a:r>
              <a:rPr lang="en-GB" sz="1800">
                <a:solidFill>
                  <a:srgbClr val="000000"/>
                </a:solidFill>
                <a:effectLst/>
                <a:latin typeface="Times New Roman" panose="02020603050405020304" pitchFamily="18" charset="0"/>
                <a:ea typeface="Times New Roman" panose="02020603050405020304" pitchFamily="18" charset="0"/>
              </a:rPr>
              <a:t> apoyo</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46</a:t>
            </a:fld>
            <a:endParaRPr lang="en-US"/>
          </a:p>
        </p:txBody>
      </p:sp>
    </p:spTree>
    <p:extLst>
      <p:ext uri="{BB962C8B-B14F-4D97-AF65-F5344CB8AC3E}">
        <p14:creationId xmlns:p14="http://schemas.microsoft.com/office/powerpoint/2010/main" val="7848645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fontAlgn="base">
              <a:spcBef>
                <a:spcPts val="0"/>
              </a:spcBef>
              <a:spcAft>
                <a:spcPts val="0"/>
              </a:spcAft>
              <a:buSzPts val="1000"/>
              <a:buFont typeface="Symbol" panose="05050102010706020507" pitchFamily="18" charset="2"/>
              <a:buNone/>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Una </a:t>
            </a:r>
            <a:r>
              <a:rPr lang="en-GB" sz="1800" err="1">
                <a:solidFill>
                  <a:srgbClr val="000000"/>
                </a:solidFill>
                <a:effectLst/>
                <a:latin typeface="Times New Roman" panose="02020603050405020304" pitchFamily="18" charset="0"/>
                <a:ea typeface="Times New Roman" panose="02020603050405020304" pitchFamily="18" charset="0"/>
              </a:rPr>
              <a:t>práctica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inspiradora</a:t>
            </a:r>
            <a:r>
              <a:rPr lang="en-GB" sz="1800">
                <a:solidFill>
                  <a:srgbClr val="000000"/>
                </a:solidFill>
                <a:effectLst/>
                <a:latin typeface="Times New Roman" panose="02020603050405020304" pitchFamily="18" charset="0"/>
                <a:ea typeface="Times New Roman" panose="02020603050405020304" pitchFamily="18" charset="0"/>
              </a:rPr>
              <a:t> para la </a:t>
            </a:r>
            <a:r>
              <a:rPr lang="en-GB" sz="1800" err="1">
                <a:solidFill>
                  <a:srgbClr val="000000"/>
                </a:solidFill>
                <a:effectLst/>
                <a:latin typeface="Times New Roman" panose="02020603050405020304" pitchFamily="18" charset="0"/>
                <a:ea typeface="Times New Roman" panose="02020603050405020304" pitchFamily="18" charset="0"/>
              </a:rPr>
              <a:t>prestación</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br>
              <a:rPr lang="en-US" sz="1800">
                <a:effectLst/>
                <a:latin typeface="Times New Roman" panose="02020603050405020304" pitchFamily="18" charset="0"/>
                <a:ea typeface="Times New Roman" panose="02020603050405020304" pitchFamily="18" charset="0"/>
              </a:rPr>
            </a:br>
            <a:r>
              <a:rPr lang="en-GB" sz="1800">
                <a:solidFill>
                  <a:srgbClr val="000000"/>
                </a:solidFill>
                <a:effectLst/>
                <a:latin typeface="Times New Roman" panose="02020603050405020304" pitchFamily="18" charset="0"/>
                <a:ea typeface="Times New Roman" panose="02020603050405020304" pitchFamily="18" charset="0"/>
              </a:rPr>
              <a:t>Los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incluyen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programas</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apoyo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línea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orientación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inicial</a:t>
            </a:r>
            <a:r>
              <a:rPr lang="en-GB" sz="1800">
                <a:solidFill>
                  <a:srgbClr val="000000"/>
                </a:solidFill>
                <a:effectLst/>
                <a:latin typeface="Times New Roman" panose="02020603050405020304" pitchFamily="18" charset="0"/>
                <a:ea typeface="Times New Roman" panose="02020603050405020304" pitchFamily="18" charset="0"/>
              </a:rPr>
              <a:t> e </a:t>
            </a:r>
            <a:r>
              <a:rPr lang="en-GB" sz="1800" err="1">
                <a:solidFill>
                  <a:srgbClr val="000000"/>
                </a:solidFill>
                <a:effectLst/>
                <a:latin typeface="Times New Roman" panose="02020603050405020304" pitchFamily="18" charset="0"/>
                <a:ea typeface="Times New Roman" panose="02020603050405020304" pitchFamily="18" charset="0"/>
              </a:rPr>
              <a:t>información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básica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sobre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los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aspectos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jurídicos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sobre</a:t>
            </a:r>
            <a:r>
              <a:rPr lang="en-GB" sz="1800">
                <a:solidFill>
                  <a:srgbClr val="000000"/>
                </a:solidFill>
                <a:effectLst/>
                <a:latin typeface="Times New Roman" panose="02020603050405020304" pitchFamily="18" charset="0"/>
                <a:ea typeface="Times New Roman" panose="02020603050405020304" pitchFamily="18" charset="0"/>
              </a:rPr>
              <a:t> las </a:t>
            </a:r>
            <a:r>
              <a:rPr lang="en-GB" sz="1800" err="1">
                <a:solidFill>
                  <a:srgbClr val="000000"/>
                </a:solidFill>
                <a:effectLst/>
                <a:latin typeface="Times New Roman" panose="02020603050405020304" pitchFamily="18" charset="0"/>
                <a:ea typeface="Times New Roman" panose="02020603050405020304" pitchFamily="18" charset="0"/>
              </a:rPr>
              <a:t>formas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más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adecuadas</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ponerse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contacto</a:t>
            </a:r>
            <a:r>
              <a:rPr lang="en-GB" sz="1800">
                <a:solidFill>
                  <a:srgbClr val="000000"/>
                </a:solidFill>
                <a:effectLst/>
                <a:latin typeface="Times New Roman" panose="02020603050405020304" pitchFamily="18" charset="0"/>
                <a:ea typeface="Times New Roman" panose="02020603050405020304" pitchFamily="18" charset="0"/>
              </a:rPr>
              <a:t> con las </a:t>
            </a:r>
            <a:r>
              <a:rPr lang="en-GB" sz="1800" err="1">
                <a:solidFill>
                  <a:srgbClr val="000000"/>
                </a:solidFill>
                <a:effectLst/>
                <a:latin typeface="Times New Roman" panose="02020603050405020304" pitchFamily="18" charset="0"/>
                <a:ea typeface="Times New Roman" panose="02020603050405020304" pitchFamily="18" charset="0"/>
              </a:rPr>
              <a:t>autoridades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competentes</a:t>
            </a:r>
            <a:r>
              <a:rPr lang="en-GB" sz="1800">
                <a:solidFill>
                  <a:srgbClr val="000000"/>
                </a:solidFill>
                <a:effectLst/>
                <a:latin typeface="Times New Roman" panose="02020603050405020304" pitchFamily="18" charset="0"/>
                <a:ea typeface="Times New Roman" panose="02020603050405020304" pitchFamily="18" charset="0"/>
              </a:rPr>
              <a:t>; enlace con la red de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asociaciones</a:t>
            </a:r>
            <a:r>
              <a:rPr lang="en-GB" sz="1800">
                <a:solidFill>
                  <a:srgbClr val="000000"/>
                </a:solidFill>
                <a:effectLst/>
                <a:latin typeface="Times New Roman" panose="02020603050405020304" pitchFamily="18" charset="0"/>
                <a:ea typeface="Times New Roman" panose="02020603050405020304" pitchFamily="18" charset="0"/>
              </a:rPr>
              <a:t> locales </a:t>
            </a:r>
            <a:r>
              <a:rPr lang="en-GB" sz="1800" err="1">
                <a:solidFill>
                  <a:srgbClr val="000000"/>
                </a:solidFill>
                <a:effectLst/>
                <a:latin typeface="Times New Roman" panose="02020603050405020304" pitchFamily="18" charset="0"/>
                <a:ea typeface="Times New Roman" panose="02020603050405020304" pitchFamily="18" charset="0"/>
              </a:rPr>
              <a:t>especializadas</a:t>
            </a:r>
            <a:r>
              <a:rPr lang="en-GB" sz="1800">
                <a:solidFill>
                  <a:srgbClr val="000000"/>
                </a:solidFill>
                <a:effectLst/>
                <a:latin typeface="Times New Roman" panose="02020603050405020304" pitchFamily="18" charset="0"/>
                <a:ea typeface="Times New Roman" panose="02020603050405020304" pitchFamily="18" charset="0"/>
              </a:rPr>
              <a:t> para </a:t>
            </a:r>
            <a:r>
              <a:rPr lang="en-GB" sz="1800" err="1">
                <a:solidFill>
                  <a:srgbClr val="000000"/>
                </a:solidFill>
                <a:effectLst/>
                <a:latin typeface="Times New Roman" panose="02020603050405020304" pitchFamily="18" charset="0"/>
                <a:ea typeface="Times New Roman" panose="02020603050405020304" pitchFamily="18" charset="0"/>
              </a:rPr>
              <a:t>tratar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situaciones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más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complejas</a:t>
            </a:r>
            <a:r>
              <a:rPr lang="en-GB" sz="1800">
                <a:solidFill>
                  <a:srgbClr val="000000"/>
                </a:solidFill>
                <a:effectLst/>
                <a:latin typeface="Times New Roman" panose="02020603050405020304" pitchFamily="18" charset="0"/>
                <a:ea typeface="Times New Roman" panose="02020603050405020304" pitchFamily="18" charset="0"/>
              </a:rPr>
              <a:t> que </a:t>
            </a:r>
            <a:r>
              <a:rPr lang="en-GB" sz="1800" err="1">
                <a:solidFill>
                  <a:srgbClr val="000000"/>
                </a:solidFill>
                <a:effectLst/>
                <a:latin typeface="Times New Roman" panose="02020603050405020304" pitchFamily="18" charset="0"/>
                <a:ea typeface="Times New Roman" panose="02020603050405020304" pitchFamily="18" charset="0"/>
              </a:rPr>
              <a:t>requieren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intervención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multidisciplinar</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diferentes</a:t>
            </a:r>
            <a:r>
              <a:rPr lang="en-GB" sz="1800">
                <a:solidFill>
                  <a:srgbClr val="000000"/>
                </a:solidFill>
                <a:effectLst/>
                <a:latin typeface="Times New Roman" panose="02020603050405020304" pitchFamily="18" charset="0"/>
                <a:ea typeface="Times New Roman" panose="02020603050405020304" pitchFamily="18" charset="0"/>
              </a:rPr>
              <a:t> profesionales. El </a:t>
            </a:r>
            <a:r>
              <a:rPr lang="en-GB" sz="1800" err="1">
                <a:solidFill>
                  <a:srgbClr val="000000"/>
                </a:solidFill>
                <a:effectLst/>
                <a:latin typeface="Times New Roman" panose="02020603050405020304" pitchFamily="18" charset="0"/>
                <a:ea typeface="Times New Roman" panose="02020603050405020304" pitchFamily="18" charset="0"/>
              </a:rPr>
              <a:t>servicio</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asistencia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está</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coordinado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la </a:t>
            </a:r>
            <a:r>
              <a:rPr lang="en-GB" sz="1800" err="1">
                <a:solidFill>
                  <a:srgbClr val="000000"/>
                </a:solidFill>
                <a:effectLst/>
                <a:latin typeface="Times New Roman" panose="02020603050405020304" pitchFamily="18" charset="0"/>
                <a:ea typeface="Times New Roman" panose="02020603050405020304" pitchFamily="18" charset="0"/>
              </a:rPr>
              <a:t>oficina</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Equidad</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Diversidad</a:t>
            </a:r>
            <a:r>
              <a:rPr lang="en-GB" sz="1800">
                <a:solidFill>
                  <a:srgbClr val="000000"/>
                </a:solidFill>
                <a:effectLst/>
                <a:latin typeface="Times New Roman" panose="02020603050405020304" pitchFamily="18" charset="0"/>
                <a:ea typeface="Times New Roman" panose="02020603050405020304" pitchFamily="18" charset="0"/>
              </a:rPr>
              <a:t> e </a:t>
            </a:r>
            <a:r>
              <a:rPr lang="en-GB" sz="1800" err="1">
                <a:solidFill>
                  <a:srgbClr val="000000"/>
                </a:solidFill>
                <a:effectLst/>
                <a:latin typeface="Times New Roman" panose="02020603050405020304" pitchFamily="18" charset="0"/>
                <a:ea typeface="Times New Roman" panose="02020603050405020304" pitchFamily="18" charset="0"/>
              </a:rPr>
              <a:t>Inclusión</a:t>
            </a:r>
            <a:r>
              <a:rPr lang="en-GB" sz="1800">
                <a:solidFill>
                  <a:srgbClr val="000000"/>
                </a:solidFill>
                <a:effectLst/>
                <a:latin typeface="Times New Roman" panose="02020603050405020304" pitchFamily="18" charset="0"/>
                <a:ea typeface="Times New Roman" panose="02020603050405020304" pitchFamily="18" charset="0"/>
              </a:rPr>
              <a:t>, que </a:t>
            </a:r>
            <a:r>
              <a:rPr lang="en-GB" sz="1800" err="1">
                <a:solidFill>
                  <a:srgbClr val="000000"/>
                </a:solidFill>
                <a:effectLst/>
                <a:latin typeface="Times New Roman" panose="02020603050405020304" pitchFamily="18" charset="0"/>
                <a:ea typeface="Times New Roman" panose="02020603050405020304" pitchFamily="18" charset="0"/>
              </a:rPr>
              <a:t>ofrece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gama</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interseccional</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apoyo</a:t>
            </a:r>
            <a:r>
              <a:rPr lang="en-GB" sz="1800">
                <a:solidFill>
                  <a:srgbClr val="000000"/>
                </a:solidFill>
                <a:effectLst/>
                <a:latin typeface="Times New Roman" panose="02020603050405020304" pitchFamily="18" charset="0"/>
                <a:ea typeface="Times New Roman" panose="02020603050405020304" pitchFamily="18" charset="0"/>
              </a:rPr>
              <a:t>. </a:t>
            </a: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47</a:t>
            </a:fld>
            <a:endParaRPr lang="en-US"/>
          </a:p>
        </p:txBody>
      </p:sp>
    </p:spTree>
    <p:extLst>
      <p:ext uri="{BB962C8B-B14F-4D97-AF65-F5344CB8AC3E}">
        <p14:creationId xmlns:p14="http://schemas.microsoft.com/office/powerpoint/2010/main" val="27857199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a:ea typeface="Times New Roman" panose="02020603050405020304" pitchFamily="18" charset="0"/>
                <a:cs typeface="Times New Roman"/>
              </a:rPr>
              <a:t>Las </a:t>
            </a:r>
            <a:r>
              <a:rPr lang="en-GB" sz="1800" b="1">
                <a:solidFill>
                  <a:srgbClr val="000000"/>
                </a:solidFill>
                <a:effectLst/>
                <a:latin typeface="Times New Roman"/>
                <a:ea typeface="Times New Roman" panose="02020603050405020304" pitchFamily="18" charset="0"/>
                <a:cs typeface="Times New Roman"/>
              </a:rPr>
              <a:t>asociaciones</a:t>
            </a:r>
            <a:r>
              <a:rPr lang="en-GB" sz="1800">
                <a:solidFill>
                  <a:srgbClr val="000000"/>
                </a:solidFill>
                <a:effectLst/>
                <a:latin typeface="Times New Roman"/>
                <a:ea typeface="Times New Roman" panose="02020603050405020304" pitchFamily="18" charset="0"/>
                <a:cs typeface="Times New Roman"/>
              </a:rPr>
              <a:t> se refieren a la participación de agentes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pertinentes a todos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niveles, como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organismos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gubernamentales, organizaciones de la sociedad civil, proveedores de servicios, sindicatos o asociaciones de personal y estudiantes. </a:t>
            </a:r>
            <a:r>
              <a:rPr lang="en-GB" sz="1800" b="1">
                <a:solidFill>
                  <a:srgbClr val="000000"/>
                </a:solidFill>
                <a:effectLst/>
                <a:latin typeface="Times New Roman"/>
                <a:ea typeface="Times New Roman" panose="02020603050405020304" pitchFamily="18" charset="0"/>
                <a:cs typeface="Times New Roman"/>
              </a:rPr>
              <a:t>Las asociaciones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externas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complementan las capacidades, competencias y conocimientos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disponibles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en la institución.</a:t>
            </a:r>
            <a:endParaRPr lang="en-US">
              <a:latin typeface="Times New Roman"/>
              <a:cs typeface="Times New Roman"/>
            </a:endParaRPr>
          </a:p>
          <a:p>
            <a:pPr marL="0" marR="0" algn="just" fontAlgn="base">
              <a:spcBef>
                <a:spcPts val="0"/>
              </a:spcBef>
              <a:spcAft>
                <a:spcPts val="0"/>
              </a:spcAft>
            </a:pPr>
            <a:endParaRPr lang="en-GB" sz="1800">
              <a:effectLst/>
              <a:latin typeface="Times New Roman" panose="02020603050405020304" pitchFamily="18" charset="0"/>
              <a:ea typeface="Times New Roman" panose="02020603050405020304" pitchFamily="18" charset="0"/>
            </a:endParaRPr>
          </a:p>
          <a:p>
            <a:pPr marL="0" marR="0" algn="just" fontAlgn="base"/>
            <a:r>
              <a:rPr lang="en-GB" sz="1800">
                <a:solidFill>
                  <a:srgbClr val="000000"/>
                </a:solidFill>
                <a:effectLst/>
                <a:latin typeface="Times New Roman"/>
                <a:ea typeface="Times New Roman" panose="02020603050405020304" pitchFamily="18" charset="0"/>
                <a:cs typeface="Times New Roman"/>
              </a:rPr>
              <a:t>En 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contexto de las organizaciones que realizan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investigación,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ejemplos de asociaciones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externas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pueden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consistir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endParaRPr lang="en-GB" sz="1800">
              <a:effectLst/>
              <a:latin typeface="Times New Roman"/>
              <a:ea typeface="Times New Roman" panose="02020603050405020304" pitchFamily="18" charset="0"/>
              <a:cs typeface="Times New Roman"/>
            </a:endParaRPr>
          </a:p>
          <a:p>
            <a:pPr marL="342900" marR="0" lvl="0" indent="-342900" algn="just" fontAlgn="base">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Asociaciones con organismos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gubernamentales locales y nacionales,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incluidas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organizaciones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jurídicas, policiales y de justicia penal. Estas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asociaciones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pueden, entre otras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cosas, mejorar la prestación de asesoramiento y asistencia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jurídica;</a:t>
            </a:r>
            <a:endParaRPr lang="en-GB" sz="1800">
              <a:effectLst/>
              <a:latin typeface="Times New Roman"/>
              <a:ea typeface="Times New Roman" panose="02020603050405020304" pitchFamily="18" charset="0"/>
              <a:cs typeface="Times New Roman"/>
            </a:endParaRPr>
          </a:p>
          <a:p>
            <a:pPr marL="342900" marR="0" lvl="0" indent="-342900" algn="just" fontAlgn="base">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Asociaciones con organizaciones de la sociedad civil </a:t>
            </a:r>
            <a:r>
              <a:rPr lang="en-GB" sz="1800">
                <a:solidFill>
                  <a:srgbClr val="000000"/>
                </a:solidFill>
                <a:effectLst/>
                <a:latin typeface="Times New Roman"/>
                <a:ea typeface="Times New Roman" panose="02020603050405020304" pitchFamily="18" charset="0"/>
                <a:cs typeface="Times New Roman"/>
              </a:rPr>
              <a:t>y Desde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diseño de políticas hasta la aplicación de medidas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específicas, estas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asociaciones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podrían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ayudar a organizar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iniciativas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conjuntas, actos, campañas de sensibilización, programas de formación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sobre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violencia de género, etc;</a:t>
            </a:r>
            <a:endParaRPr lang="en-GB" sz="1800">
              <a:effectLst/>
              <a:latin typeface="Times New Roman"/>
              <a:ea typeface="Times New Roman" panose="02020603050405020304" pitchFamily="18" charset="0"/>
              <a:cs typeface="Times New Roman"/>
            </a:endParaRPr>
          </a:p>
          <a:p>
            <a:pPr marL="342900" marR="0" lvl="0" indent="-342900" algn="just" fontAlgn="base">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Colaboración con grupos y asociaciones de estudiantes</a:t>
            </a:r>
            <a:r>
              <a:rPr lang="en-GB" sz="1800" b="1"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para implicar a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alumnos de varias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instituciones de enseñanza superior y organizaciones de investigación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esfuerzos de prevención y crear un entorno de apoyo para quienes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sufren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violencia de género;</a:t>
            </a:r>
            <a:endParaRPr lang="en-GB" sz="1800">
              <a:effectLst/>
              <a:latin typeface="Times New Roman"/>
              <a:ea typeface="Times New Roman" panose="02020603050405020304" pitchFamily="18" charset="0"/>
              <a:cs typeface="Times New Roman"/>
            </a:endParaRPr>
          </a:p>
          <a:p>
            <a:pPr marL="342900" marR="0" lvl="0" indent="-342900" algn="just" fontAlgn="base">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Asociaciones con organizaciones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comunitarias y sanitarias locales </a:t>
            </a:r>
            <a:r>
              <a:rPr lang="en-GB" sz="1800">
                <a:solidFill>
                  <a:srgbClr val="000000"/>
                </a:solidFill>
                <a:effectLst/>
                <a:latin typeface="Times New Roman"/>
                <a:ea typeface="Times New Roman" panose="02020603050405020304" pitchFamily="18" charset="0"/>
                <a:cs typeface="Times New Roman"/>
              </a:rPr>
              <a:t>para coordinar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servicios y prestar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apoyo a las personas que sufren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violencia de género, como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centros de acogida, clínicas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sanitarias y grupos de defensa;</a:t>
            </a:r>
            <a:endParaRPr lang="en-GB" sz="1800">
              <a:effectLst/>
              <a:latin typeface="Times New Roman"/>
              <a:ea typeface="Times New Roman" panose="02020603050405020304" pitchFamily="18" charset="0"/>
              <a:cs typeface="Times New Roman"/>
            </a:endParaRPr>
          </a:p>
          <a:p>
            <a:pPr marL="342900" marR="0" lvl="0" indent="-342900" algn="just" fontAlgn="base">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Colaboración con el sector privado </a:t>
            </a:r>
            <a:r>
              <a:rPr lang="en-GB" sz="1800">
                <a:solidFill>
                  <a:srgbClr val="000000"/>
                </a:solidFill>
                <a:effectLst/>
                <a:latin typeface="Times New Roman"/>
                <a:ea typeface="Times New Roman" panose="02020603050405020304" pitchFamily="18" charset="0"/>
                <a:cs typeface="Times New Roman"/>
              </a:rPr>
              <a:t>para la aportación de conocimientos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específicos, como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formación o creación de herramientas y recursos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específicos para prevenir la violencia de género (por</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ejemplo, desarrollo de herramientas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digitales para conectar a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estudiantes con servicios de apoyo, botones del pánico, etc.);</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a:solidFill>
                  <a:srgbClr val="000000"/>
                </a:solidFill>
                <a:effectLst/>
                <a:latin typeface="Times New Roman"/>
                <a:ea typeface="Times New Roman" panose="02020603050405020304" pitchFamily="18" charset="0"/>
                <a:cs typeface="Times New Roman"/>
              </a:rPr>
              <a:t>Asociaciones con otras</a:t>
            </a:r>
            <a:r>
              <a:rPr lang="en-GB" sz="1800" b="1" dirty="0">
                <a:solidFill>
                  <a:srgbClr val="000000"/>
                </a:solidFill>
                <a:effectLst/>
                <a:latin typeface="Times New Roman"/>
                <a:ea typeface="Times New Roman" panose="02020603050405020304" pitchFamily="18" charset="0"/>
                <a:cs typeface="Times New Roman"/>
              </a:rPr>
              <a:t> </a:t>
            </a:r>
            <a:r>
              <a:rPr lang="en-GB" sz="1800" b="1">
                <a:solidFill>
                  <a:srgbClr val="000000"/>
                </a:solidFill>
                <a:effectLst/>
                <a:latin typeface="Times New Roman"/>
                <a:ea typeface="Times New Roman" panose="02020603050405020304" pitchFamily="18" charset="0"/>
                <a:cs typeface="Times New Roman"/>
              </a:rPr>
              <a:t>instituciones de enseñanza superior </a:t>
            </a:r>
            <a:r>
              <a:rPr lang="en-GB" sz="1800">
                <a:solidFill>
                  <a:srgbClr val="000000"/>
                </a:solidFill>
                <a:effectLst/>
                <a:latin typeface="Times New Roman"/>
                <a:ea typeface="Times New Roman" panose="02020603050405020304" pitchFamily="18" charset="0"/>
                <a:cs typeface="Times New Roman"/>
              </a:rPr>
              <a:t>y organizaciones de investigación para 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aprendizaje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mutuo y el</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intercambio de buenas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prácticas y recursos.</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dirty="0">
                <a:solidFill>
                  <a:srgbClr val="000000"/>
                </a:solidFill>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a:solidFill>
                  <a:srgbClr val="000000"/>
                </a:solidFill>
                <a:effectLst/>
                <a:latin typeface="Times New Roman"/>
                <a:ea typeface="Times New Roman" panose="02020603050405020304" pitchFamily="18" charset="0"/>
                <a:cs typeface="Times New Roman"/>
              </a:rPr>
              <a:t>Las asociaciones son una forma de reforzar y complementar las iniciativas y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conocimientos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disponibles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dentro de la organización y pueden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contribuir a cualquiera de las P del marco de las 7P.</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dirty="0">
                <a:solidFill>
                  <a:srgbClr val="000000"/>
                </a:solidFill>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a:solidFill>
                  <a:srgbClr val="000000"/>
                </a:solidFill>
                <a:effectLst/>
                <a:latin typeface="Times New Roman"/>
                <a:ea typeface="Times New Roman" panose="02020603050405020304" pitchFamily="18" charset="0"/>
                <a:cs typeface="Times New Roman"/>
              </a:rPr>
              <a:t>Encontrará</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más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información</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sobre</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cómo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enfocar la prestación del servicio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en la página</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específica de la caja de herramientas, pero de momento</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repasemos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algunos de los</a:t>
            </a:r>
            <a:r>
              <a:rPr lang="en-GB" sz="1800" dirty="0">
                <a:solidFill>
                  <a:srgbClr val="000000"/>
                </a:solidFill>
                <a:effectLst/>
                <a:latin typeface="Times New Roman"/>
                <a:ea typeface="Times New Roman" panose="02020603050405020304" pitchFamily="18" charset="0"/>
                <a:cs typeface="Times New Roman"/>
              </a:rPr>
              <a:t> </a:t>
            </a:r>
            <a:r>
              <a:rPr lang="en-GB" sz="1800">
                <a:solidFill>
                  <a:srgbClr val="000000"/>
                </a:solidFill>
                <a:effectLst/>
                <a:latin typeface="Times New Roman"/>
                <a:ea typeface="Times New Roman" panose="02020603050405020304" pitchFamily="18" charset="0"/>
                <a:cs typeface="Times New Roman"/>
              </a:rPr>
              <a:t>consejos y sugerencias.</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dirty="0">
                <a:solidFill>
                  <a:srgbClr val="000000"/>
                </a:solidFill>
                <a:effectLst/>
                <a:latin typeface="Times New Roman"/>
                <a:ea typeface="Times New Roman" panose="02020603050405020304" pitchFamily="18" charset="0"/>
                <a:cs typeface="Times New Roman"/>
              </a:rPr>
              <a:t> </a:t>
            </a:r>
            <a:endParaRPr lang="en-GB" sz="1800" dirty="0">
              <a:effectLst/>
              <a:latin typeface="Times New Roman"/>
              <a:ea typeface="Times New Roman" panose="02020603050405020304" pitchFamily="18"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48</a:t>
            </a:fld>
            <a:endParaRPr lang="en-US"/>
          </a:p>
        </p:txBody>
      </p:sp>
    </p:spTree>
    <p:extLst>
      <p:ext uri="{BB962C8B-B14F-4D97-AF65-F5344CB8AC3E}">
        <p14:creationId xmlns:p14="http://schemas.microsoft.com/office/powerpoint/2010/main" val="2225340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err="1">
                <a:solidFill>
                  <a:srgbClr val="000000"/>
                </a:solidFill>
                <a:effectLst/>
                <a:latin typeface="Times New Roman" panose="02020603050405020304" pitchFamily="18" charset="0"/>
                <a:ea typeface="Times New Roman" panose="02020603050405020304" pitchFamily="18" charset="0"/>
              </a:rPr>
              <a:t>Algunos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consejos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sugerencias</a:t>
            </a:r>
            <a:r>
              <a:rPr lang="en-GB" sz="1800">
                <a:solidFill>
                  <a:srgbClr val="000000"/>
                </a:solidFill>
                <a:effectLst/>
                <a:latin typeface="Times New Roman" panose="02020603050405020304" pitchFamily="18" charset="0"/>
                <a:ea typeface="Times New Roman" panose="02020603050405020304" pitchFamily="18" charset="0"/>
              </a:rPr>
              <a:t> para </a:t>
            </a:r>
            <a:r>
              <a:rPr lang="en-GB" sz="1800" err="1">
                <a:solidFill>
                  <a:srgbClr val="000000"/>
                </a:solidFill>
                <a:effectLst/>
                <a:latin typeface="Times New Roman" panose="02020603050405020304" pitchFamily="18" charset="0"/>
                <a:ea typeface="Times New Roman" panose="02020603050405020304" pitchFamily="18" charset="0"/>
              </a:rPr>
              <a:t>asociarse</a:t>
            </a:r>
            <a:r>
              <a:rPr lang="en-US" sz="1800">
                <a:effectLst/>
                <a:latin typeface="Times New Roman" panose="02020603050405020304" pitchFamily="18" charset="0"/>
                <a:ea typeface="Times New Roman" panose="02020603050405020304" pitchFamily="18" charset="0"/>
              </a:rPr>
              <a:t>.</a:t>
            </a:r>
            <a:r>
              <a:rPr lang="en-GB" sz="1800">
                <a:solidFill>
                  <a:srgbClr val="000000"/>
                </a:solidFill>
                <a:effectLst/>
                <a:latin typeface="Times New Roman" panose="02020603050405020304" pitchFamily="18" charset="0"/>
                <a:ea typeface="Times New Roman" panose="02020603050405020304" pitchFamily="18" charset="0"/>
              </a:rPr>
              <a:t>.</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err="1">
                <a:solidFill>
                  <a:srgbClr val="000000"/>
                </a:solidFill>
                <a:effectLst/>
                <a:latin typeface="Times New Roman" panose="02020603050405020304" pitchFamily="18" charset="0"/>
                <a:ea typeface="Times New Roman" panose="02020603050405020304" pitchFamily="18" charset="0"/>
              </a:rPr>
              <a:t>Participación</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en</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proyectos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europeos</a:t>
            </a:r>
            <a:r>
              <a:rPr lang="en-GB" sz="1800" b="1">
                <a:solidFill>
                  <a:srgbClr val="000000"/>
                </a:solidFill>
                <a:effectLst/>
                <a:latin typeface="Times New Roman" panose="02020603050405020304" pitchFamily="18" charset="0"/>
                <a:ea typeface="Times New Roman" panose="02020603050405020304" pitchFamily="18" charset="0"/>
              </a:rPr>
              <a:t>/</a:t>
            </a:r>
            <a:r>
              <a:rPr lang="en-GB" sz="1800" b="1" err="1">
                <a:solidFill>
                  <a:srgbClr val="000000"/>
                </a:solidFill>
                <a:effectLst/>
                <a:latin typeface="Times New Roman" panose="02020603050405020304" pitchFamily="18" charset="0"/>
                <a:ea typeface="Times New Roman" panose="02020603050405020304" pitchFamily="18" charset="0"/>
              </a:rPr>
              <a:t>internacionales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como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UniSAFE</a:t>
            </a:r>
            <a:r>
              <a:rPr lang="en-GB" sz="1800">
                <a:solidFill>
                  <a:srgbClr val="000000"/>
                </a:solidFill>
                <a:effectLst/>
                <a:latin typeface="Times New Roman" panose="02020603050405020304" pitchFamily="18" charset="0"/>
                <a:ea typeface="Times New Roman" panose="02020603050405020304" pitchFamily="18" charset="0"/>
              </a:rPr>
              <a:t> o </a:t>
            </a:r>
            <a:r>
              <a:rPr lang="en-GB" sz="1800" err="1">
                <a:solidFill>
                  <a:srgbClr val="000000"/>
                </a:solidFill>
                <a:effectLst/>
                <a:latin typeface="Times New Roman" panose="02020603050405020304" pitchFamily="18" charset="0"/>
                <a:ea typeface="Times New Roman" panose="02020603050405020304" pitchFamily="18" charset="0"/>
              </a:rPr>
              <a:t>actos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actividades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internacionales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Puede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empezar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buscar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la </a:t>
            </a:r>
            <a:r>
              <a:rPr lang="en-GB" sz="1800" err="1">
                <a:solidFill>
                  <a:srgbClr val="000000"/>
                </a:solidFill>
                <a:effectLst/>
                <a:latin typeface="Times New Roman" panose="02020603050405020304" pitchFamily="18" charset="0"/>
                <a:ea typeface="Times New Roman" panose="02020603050405020304" pitchFamily="18" charset="0"/>
              </a:rPr>
              <a:t>oficina</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proyectos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europeos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financiación</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su</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universidad</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ejemplo</a:t>
            </a:r>
            <a:r>
              <a:rPr lang="en-GB" sz="1800">
                <a:solidFill>
                  <a:srgbClr val="000000"/>
                </a:solidFill>
                <a:effectLst/>
                <a:latin typeface="Times New Roman" panose="02020603050405020304" pitchFamily="18" charset="0"/>
                <a:ea typeface="Times New Roman" panose="02020603050405020304" pitchFamily="18" charset="0"/>
              </a:rPr>
              <a:t>, la </a:t>
            </a:r>
            <a:r>
              <a:rPr lang="en-GB" sz="1800" err="1">
                <a:solidFill>
                  <a:srgbClr val="000000"/>
                </a:solidFill>
                <a:effectLst/>
                <a:latin typeface="Times New Roman" panose="02020603050405020304" pitchFamily="18" charset="0"/>
                <a:ea typeface="Times New Roman" panose="02020603050405020304" pitchFamily="18" charset="0"/>
              </a:rPr>
              <a:t>oficina</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proyectos</a:t>
            </a:r>
            <a:r>
              <a:rPr lang="en-GB" sz="1800">
                <a:solidFill>
                  <a:srgbClr val="000000"/>
                </a:solidFill>
                <a:effectLst/>
                <a:latin typeface="Times New Roman" panose="02020603050405020304" pitchFamily="18" charset="0"/>
                <a:ea typeface="Times New Roman" panose="02020603050405020304" pitchFamily="18" charset="0"/>
              </a:rPr>
              <a:t> de la UE) para </a:t>
            </a:r>
            <a:r>
              <a:rPr lang="en-GB" sz="1800" err="1">
                <a:solidFill>
                  <a:srgbClr val="000000"/>
                </a:solidFill>
                <a:effectLst/>
                <a:latin typeface="Times New Roman" panose="02020603050405020304" pitchFamily="18" charset="0"/>
                <a:ea typeface="Times New Roman" panose="02020603050405020304" pitchFamily="18" charset="0"/>
              </a:rPr>
              <a:t>identificar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posibles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grupos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socios</a:t>
            </a:r>
            <a:r>
              <a:rPr lang="en-GB" sz="1800">
                <a:solidFill>
                  <a:srgbClr val="000000"/>
                </a:solidFill>
                <a:effectLst/>
                <a:latin typeface="Times New Roman" panose="02020603050405020304" pitchFamily="18" charset="0"/>
                <a:ea typeface="Times New Roman" panose="02020603050405020304" pitchFamily="18" charset="0"/>
              </a:rPr>
              <a:t> con </a:t>
            </a:r>
            <a:r>
              <a:rPr lang="en-GB" sz="1800" err="1">
                <a:solidFill>
                  <a:srgbClr val="000000"/>
                </a:solidFill>
                <a:effectLst/>
                <a:latin typeface="Times New Roman" panose="02020603050405020304" pitchFamily="18" charset="0"/>
                <a:ea typeface="Times New Roman" panose="02020603050405020304" pitchFamily="18" charset="0"/>
              </a:rPr>
              <a:t>los</a:t>
            </a:r>
            <a:r>
              <a:rPr lang="en-GB" sz="1800">
                <a:solidFill>
                  <a:srgbClr val="000000"/>
                </a:solidFill>
                <a:effectLst/>
                <a:latin typeface="Times New Roman" panose="02020603050405020304" pitchFamily="18" charset="0"/>
                <a:ea typeface="Times New Roman" panose="02020603050405020304" pitchFamily="18" charset="0"/>
              </a:rPr>
              <a:t> que </a:t>
            </a:r>
            <a:r>
              <a:rPr lang="en-GB" sz="1800" err="1">
                <a:solidFill>
                  <a:srgbClr val="000000"/>
                </a:solidFill>
                <a:effectLst/>
                <a:latin typeface="Times New Roman" panose="02020603050405020304" pitchFamily="18" charset="0"/>
                <a:ea typeface="Times New Roman" panose="02020603050405020304" pitchFamily="18" charset="0"/>
              </a:rPr>
              <a:t>colaborar</a:t>
            </a:r>
            <a:r>
              <a:rPr lang="en-GB" sz="1800">
                <a:solidFill>
                  <a:srgbClr val="000000"/>
                </a:solidFill>
                <a:effectLst/>
                <a:latin typeface="Times New Roman" panose="02020603050405020304" pitchFamily="18" charset="0"/>
                <a:ea typeface="Times New Roman" panose="02020603050405020304" pitchFamily="18" charset="0"/>
              </a:rPr>
              <a:t>.</a:t>
            </a: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err="1">
                <a:solidFill>
                  <a:srgbClr val="000000"/>
                </a:solidFill>
                <a:effectLst/>
                <a:latin typeface="Times New Roman" panose="02020603050405020304" pitchFamily="18" charset="0"/>
                <a:ea typeface="Times New Roman" panose="02020603050405020304" pitchFamily="18" charset="0"/>
              </a:rPr>
              <a:t>Aprovechar</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cualquier</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oportunidad</a:t>
            </a:r>
            <a:r>
              <a:rPr lang="en-GB" sz="1800" b="1">
                <a:solidFill>
                  <a:srgbClr val="000000"/>
                </a:solidFill>
                <a:effectLst/>
                <a:latin typeface="Times New Roman" panose="02020603050405020304" pitchFamily="18" charset="0"/>
                <a:ea typeface="Times New Roman" panose="02020603050405020304" pitchFamily="18" charset="0"/>
              </a:rPr>
              <a:t> de </a:t>
            </a:r>
            <a:r>
              <a:rPr lang="en-GB" sz="1800" b="1" err="1">
                <a:solidFill>
                  <a:srgbClr val="000000"/>
                </a:solidFill>
                <a:effectLst/>
                <a:latin typeface="Times New Roman" panose="02020603050405020304" pitchFamily="18" charset="0"/>
                <a:ea typeface="Times New Roman" panose="02020603050405020304" pitchFamily="18" charset="0"/>
              </a:rPr>
              <a:t>financiación</a:t>
            </a:r>
            <a:r>
              <a:rPr lang="en-GB" sz="1800" b="1">
                <a:solidFill>
                  <a:srgbClr val="000000"/>
                </a:solidFill>
                <a:effectLst/>
                <a:latin typeface="Times New Roman" panose="02020603050405020304" pitchFamily="18" charset="0"/>
                <a:ea typeface="Times New Roman" panose="02020603050405020304" pitchFamily="18" charset="0"/>
              </a:rPr>
              <a:t> para </a:t>
            </a:r>
            <a:r>
              <a:rPr lang="en-GB" sz="1800" b="1" err="1">
                <a:solidFill>
                  <a:srgbClr val="000000"/>
                </a:solidFill>
                <a:effectLst/>
                <a:latin typeface="Times New Roman" panose="02020603050405020304" pitchFamily="18" charset="0"/>
                <a:ea typeface="Times New Roman" panose="02020603050405020304" pitchFamily="18" charset="0"/>
              </a:rPr>
              <a:t>apoyar</a:t>
            </a:r>
            <a:r>
              <a:rPr lang="en-GB" sz="1800" b="1">
                <a:solidFill>
                  <a:srgbClr val="000000"/>
                </a:solidFill>
                <a:effectLst/>
                <a:latin typeface="Times New Roman" panose="02020603050405020304" pitchFamily="18" charset="0"/>
                <a:ea typeface="Times New Roman" panose="02020603050405020304" pitchFamily="18" charset="0"/>
              </a:rPr>
              <a:t> las </a:t>
            </a:r>
            <a:r>
              <a:rPr lang="en-GB" sz="1800" b="1" err="1">
                <a:solidFill>
                  <a:srgbClr val="000000"/>
                </a:solidFill>
                <a:effectLst/>
                <a:latin typeface="Times New Roman" panose="02020603050405020304" pitchFamily="18" charset="0"/>
                <a:ea typeface="Times New Roman" panose="02020603050405020304" pitchFamily="18" charset="0"/>
              </a:rPr>
              <a:t>asociaciones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puede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incluir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subvenciones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financiación</a:t>
            </a:r>
            <a:r>
              <a:rPr lang="en-GB" sz="1800">
                <a:solidFill>
                  <a:srgbClr val="000000"/>
                </a:solidFill>
                <a:effectLst/>
                <a:latin typeface="Times New Roman" panose="02020603050405020304" pitchFamily="18" charset="0"/>
                <a:ea typeface="Times New Roman" panose="02020603050405020304" pitchFamily="18" charset="0"/>
              </a:rPr>
              <a:t> de la </a:t>
            </a:r>
            <a:r>
              <a:rPr lang="en-GB" sz="1800" err="1">
                <a:solidFill>
                  <a:srgbClr val="000000"/>
                </a:solidFill>
                <a:effectLst/>
                <a:latin typeface="Times New Roman" panose="02020603050405020304" pitchFamily="18" charset="0"/>
                <a:ea typeface="Times New Roman" panose="02020603050405020304" pitchFamily="18" charset="0"/>
              </a:rPr>
              <a:t>investigación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patrocinios</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empresas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donaciones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individuales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a:solidFill>
                  <a:srgbClr val="000000"/>
                </a:solidFill>
                <a:effectLst/>
                <a:latin typeface="Times New Roman" panose="02020603050405020304" pitchFamily="18" charset="0"/>
                <a:ea typeface="Times New Roman" panose="02020603050405020304" pitchFamily="18" charset="0"/>
              </a:rPr>
              <a:t>Las redes </a:t>
            </a:r>
            <a:r>
              <a:rPr lang="en-GB" sz="1800" b="1" err="1">
                <a:solidFill>
                  <a:srgbClr val="000000"/>
                </a:solidFill>
                <a:effectLst/>
                <a:latin typeface="Times New Roman" panose="02020603050405020304" pitchFamily="18" charset="0"/>
                <a:ea typeface="Times New Roman" panose="02020603050405020304" pitchFamily="18" charset="0"/>
              </a:rPr>
              <a:t>informales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a:solidFill>
                  <a:srgbClr val="000000"/>
                </a:solidFill>
                <a:effectLst/>
                <a:latin typeface="Times New Roman" panose="02020603050405020304" pitchFamily="18" charset="0"/>
                <a:ea typeface="Times New Roman" panose="02020603050405020304" pitchFamily="18" charset="0"/>
              </a:rPr>
              <a:t>son un factor </a:t>
            </a:r>
            <a:r>
              <a:rPr lang="en-GB" sz="1800" err="1">
                <a:solidFill>
                  <a:srgbClr val="000000"/>
                </a:solidFill>
                <a:effectLst/>
                <a:latin typeface="Times New Roman" panose="02020603050405020304" pitchFamily="18" charset="0"/>
                <a:ea typeface="Times New Roman" panose="02020603050405020304" pitchFamily="18" charset="0"/>
              </a:rPr>
              <a:t>alentador</a:t>
            </a:r>
            <a:r>
              <a:rPr lang="en-GB" sz="1800">
                <a:solidFill>
                  <a:srgbClr val="000000"/>
                </a:solidFill>
                <a:effectLst/>
                <a:latin typeface="Times New Roman" panose="02020603050405020304" pitchFamily="18" charset="0"/>
                <a:ea typeface="Times New Roman" panose="02020603050405020304" pitchFamily="18" charset="0"/>
              </a:rPr>
              <a:t> de las </a:t>
            </a:r>
            <a:r>
              <a:rPr lang="en-GB" sz="1800" err="1">
                <a:solidFill>
                  <a:srgbClr val="000000"/>
                </a:solidFill>
                <a:effectLst/>
                <a:latin typeface="Times New Roman" panose="02020603050405020304" pitchFamily="18" charset="0"/>
                <a:ea typeface="Times New Roman" panose="02020603050405020304" pitchFamily="18" charset="0"/>
              </a:rPr>
              <a:t>asociaciones</a:t>
            </a:r>
            <a:r>
              <a:rPr lang="en-GB" sz="1800">
                <a:solidFill>
                  <a:srgbClr val="000000"/>
                </a:solidFill>
                <a:effectLst/>
                <a:latin typeface="Times New Roman" panose="02020603050405020304" pitchFamily="18" charset="0"/>
                <a:ea typeface="Times New Roman" panose="02020603050405020304" pitchFamily="18" charset="0"/>
              </a:rPr>
              <a:t>, lo que pone de relieve la </a:t>
            </a:r>
            <a:r>
              <a:rPr lang="en-GB" sz="1800" err="1">
                <a:solidFill>
                  <a:srgbClr val="000000"/>
                </a:solidFill>
                <a:effectLst/>
                <a:latin typeface="Times New Roman" panose="02020603050405020304" pitchFamily="18" charset="0"/>
                <a:ea typeface="Times New Roman" panose="02020603050405020304" pitchFamily="18" charset="0"/>
              </a:rPr>
              <a:t>importancia</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tener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buenas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relaciones</a:t>
            </a:r>
            <a:r>
              <a:rPr lang="en-GB" sz="1800">
                <a:solidFill>
                  <a:srgbClr val="000000"/>
                </a:solidFill>
                <a:effectLst/>
                <a:latin typeface="Times New Roman" panose="02020603050405020304" pitchFamily="18" charset="0"/>
                <a:ea typeface="Times New Roman" panose="02020603050405020304" pitchFamily="18" charset="0"/>
              </a:rPr>
              <a:t> con </a:t>
            </a:r>
            <a:r>
              <a:rPr lang="en-GB" sz="1800" err="1">
                <a:solidFill>
                  <a:srgbClr val="000000"/>
                </a:solidFill>
                <a:effectLst/>
                <a:latin typeface="Times New Roman" panose="02020603050405020304" pitchFamily="18" charset="0"/>
                <a:ea typeface="Times New Roman" panose="02020603050405020304" pitchFamily="18" charset="0"/>
              </a:rPr>
              <a:t>los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actores</a:t>
            </a:r>
            <a:r>
              <a:rPr lang="en-GB" sz="1800">
                <a:solidFill>
                  <a:srgbClr val="000000"/>
                </a:solidFill>
                <a:effectLst/>
                <a:latin typeface="Times New Roman" panose="02020603050405020304" pitchFamily="18" charset="0"/>
                <a:ea typeface="Times New Roman" panose="02020603050405020304" pitchFamily="18" charset="0"/>
              </a:rPr>
              <a:t> clave, y redes con </a:t>
            </a:r>
            <a:r>
              <a:rPr lang="en-GB" sz="1800" err="1">
                <a:solidFill>
                  <a:srgbClr val="000000"/>
                </a:solidFill>
                <a:effectLst/>
                <a:latin typeface="Times New Roman" panose="02020603050405020304" pitchFamily="18" charset="0"/>
                <a:ea typeface="Times New Roman" panose="02020603050405020304" pitchFamily="18" charset="0"/>
              </a:rPr>
              <a:t>profesores</a:t>
            </a:r>
            <a:r>
              <a:rPr lang="en-GB" sz="1800">
                <a:solidFill>
                  <a:srgbClr val="000000"/>
                </a:solidFill>
                <a:effectLst/>
                <a:latin typeface="Times New Roman" panose="02020603050405020304" pitchFamily="18" charset="0"/>
                <a:ea typeface="Times New Roman" panose="02020603050405020304" pitchFamily="18" charset="0"/>
              </a:rPr>
              <a:t> y </a:t>
            </a:r>
            <a:r>
              <a:rPr lang="en-GB" sz="1800" err="1">
                <a:solidFill>
                  <a:srgbClr val="000000"/>
                </a:solidFill>
                <a:effectLst/>
                <a:latin typeface="Times New Roman" panose="02020603050405020304" pitchFamily="18" charset="0"/>
                <a:ea typeface="Times New Roman" panose="02020603050405020304" pitchFamily="18" charset="0"/>
              </a:rPr>
              <a:t>agentes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concienciados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dentro</a:t>
            </a:r>
            <a:r>
              <a:rPr lang="en-GB" sz="1800">
                <a:solidFill>
                  <a:srgbClr val="000000"/>
                </a:solidFill>
                <a:effectLst/>
                <a:latin typeface="Times New Roman" panose="02020603050405020304" pitchFamily="18" charset="0"/>
                <a:ea typeface="Times New Roman" panose="02020603050405020304" pitchFamily="18" charset="0"/>
              </a:rPr>
              <a:t> de la </a:t>
            </a:r>
            <a:r>
              <a:rPr lang="en-GB" sz="1800" err="1">
                <a:solidFill>
                  <a:srgbClr val="000000"/>
                </a:solidFill>
                <a:effectLst/>
                <a:latin typeface="Times New Roman" panose="02020603050405020304" pitchFamily="18" charset="0"/>
                <a:ea typeface="Times New Roman" panose="02020603050405020304" pitchFamily="18" charset="0"/>
              </a:rPr>
              <a:t>organización</a:t>
            </a:r>
            <a:r>
              <a:rPr lang="en-GB" sz="1800">
                <a:solidFill>
                  <a:srgbClr val="000000"/>
                </a:solidFill>
                <a:effectLst/>
                <a:latin typeface="Times New Roman" panose="02020603050405020304" pitchFamily="18" charset="0"/>
                <a:ea typeface="Times New Roman" panose="02020603050405020304" pitchFamily="18" charset="0"/>
              </a:rPr>
              <a:t>.</a:t>
            </a: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b="1">
                <a:solidFill>
                  <a:srgbClr val="000000"/>
                </a:solidFill>
                <a:effectLst/>
                <a:latin typeface="Times New Roman" panose="02020603050405020304" pitchFamily="18" charset="0"/>
                <a:ea typeface="Times New Roman" panose="02020603050405020304" pitchFamily="18" charset="0"/>
              </a:rPr>
              <a:t>Evite </a:t>
            </a:r>
            <a:r>
              <a:rPr lang="en-GB" sz="1800" b="1" err="1">
                <a:solidFill>
                  <a:srgbClr val="000000"/>
                </a:solidFill>
                <a:effectLst/>
                <a:latin typeface="Times New Roman" panose="02020603050405020304" pitchFamily="18" charset="0"/>
                <a:ea typeface="Times New Roman" panose="02020603050405020304" pitchFamily="18" charset="0"/>
              </a:rPr>
              <a:t>en</a:t>
            </a:r>
            <a:r>
              <a:rPr lang="en-GB" sz="1800" b="1">
                <a:solidFill>
                  <a:srgbClr val="000000"/>
                </a:solidFill>
                <a:effectLst/>
                <a:latin typeface="Times New Roman" panose="02020603050405020304" pitchFamily="18" charset="0"/>
                <a:ea typeface="Times New Roman" panose="02020603050405020304" pitchFamily="18" charset="0"/>
              </a:rPr>
              <a:t> la </a:t>
            </a:r>
            <a:r>
              <a:rPr lang="en-GB" sz="1800" b="1" err="1">
                <a:solidFill>
                  <a:srgbClr val="000000"/>
                </a:solidFill>
                <a:effectLst/>
                <a:latin typeface="Times New Roman" panose="02020603050405020304" pitchFamily="18" charset="0"/>
                <a:ea typeface="Times New Roman" panose="02020603050405020304" pitchFamily="18" charset="0"/>
              </a:rPr>
              <a:t>medida</a:t>
            </a:r>
            <a:r>
              <a:rPr lang="en-GB" sz="1800" b="1">
                <a:solidFill>
                  <a:srgbClr val="000000"/>
                </a:solidFill>
                <a:effectLst/>
                <a:latin typeface="Times New Roman" panose="02020603050405020304" pitchFamily="18" charset="0"/>
                <a:ea typeface="Times New Roman" panose="02020603050405020304" pitchFamily="18" charset="0"/>
              </a:rPr>
              <a:t> de lo </a:t>
            </a:r>
            <a:r>
              <a:rPr lang="en-GB" sz="1800" b="1" err="1">
                <a:solidFill>
                  <a:srgbClr val="000000"/>
                </a:solidFill>
                <a:effectLst/>
                <a:latin typeface="Times New Roman" panose="02020603050405020304" pitchFamily="18" charset="0"/>
                <a:ea typeface="Times New Roman" panose="02020603050405020304" pitchFamily="18" charset="0"/>
              </a:rPr>
              <a:t>posible</a:t>
            </a:r>
            <a:r>
              <a:rPr lang="en-GB" sz="1800" b="1">
                <a:solidFill>
                  <a:srgbClr val="000000"/>
                </a:solidFill>
                <a:effectLst/>
                <a:latin typeface="Times New Roman" panose="02020603050405020304" pitchFamily="18" charset="0"/>
                <a:ea typeface="Times New Roman" panose="02020603050405020304" pitchFamily="18" charset="0"/>
              </a:rPr>
              <a:t> que </a:t>
            </a:r>
            <a:r>
              <a:rPr lang="en-GB" sz="1800" b="1" err="1">
                <a:solidFill>
                  <a:srgbClr val="000000"/>
                </a:solidFill>
                <a:effectLst/>
                <a:latin typeface="Times New Roman" panose="02020603050405020304" pitchFamily="18" charset="0"/>
                <a:ea typeface="Times New Roman" panose="02020603050405020304" pitchFamily="18" charset="0"/>
              </a:rPr>
              <a:t>el</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importante</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trabajo</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sobre</a:t>
            </a:r>
            <a:r>
              <a:rPr lang="en-GB" sz="1800" b="1">
                <a:solidFill>
                  <a:srgbClr val="000000"/>
                </a:solidFill>
                <a:effectLst/>
                <a:latin typeface="Times New Roman" panose="02020603050405020304" pitchFamily="18" charset="0"/>
                <a:ea typeface="Times New Roman" panose="02020603050405020304" pitchFamily="18" charset="0"/>
              </a:rPr>
              <a:t> la </a:t>
            </a:r>
            <a:r>
              <a:rPr lang="en-GB" sz="1800" b="1" err="1">
                <a:solidFill>
                  <a:srgbClr val="000000"/>
                </a:solidFill>
                <a:effectLst/>
                <a:latin typeface="Times New Roman" panose="02020603050405020304" pitchFamily="18" charset="0"/>
                <a:ea typeface="Times New Roman" panose="02020603050405020304" pitchFamily="18" charset="0"/>
              </a:rPr>
              <a:t>violencia</a:t>
            </a:r>
            <a:r>
              <a:rPr lang="en-GB" sz="1800" b="1">
                <a:solidFill>
                  <a:srgbClr val="000000"/>
                </a:solidFill>
                <a:effectLst/>
                <a:latin typeface="Times New Roman" panose="02020603050405020304" pitchFamily="18" charset="0"/>
                <a:ea typeface="Times New Roman" panose="02020603050405020304" pitchFamily="18" charset="0"/>
              </a:rPr>
              <a:t> de </a:t>
            </a:r>
            <a:r>
              <a:rPr lang="en-GB" sz="1800" b="1" err="1">
                <a:solidFill>
                  <a:srgbClr val="000000"/>
                </a:solidFill>
                <a:effectLst/>
                <a:latin typeface="Times New Roman" panose="02020603050405020304" pitchFamily="18" charset="0"/>
                <a:ea typeface="Times New Roman" panose="02020603050405020304" pitchFamily="18" charset="0"/>
              </a:rPr>
              <a:t>género</a:t>
            </a:r>
            <a:r>
              <a:rPr lang="en-GB" sz="1800" b="1">
                <a:solidFill>
                  <a:srgbClr val="000000"/>
                </a:solidFill>
                <a:effectLst/>
                <a:latin typeface="Times New Roman" panose="02020603050405020304" pitchFamily="18" charset="0"/>
                <a:ea typeface="Times New Roman" panose="02020603050405020304" pitchFamily="18" charset="0"/>
              </a:rPr>
              <a:t> sea </a:t>
            </a:r>
            <a:r>
              <a:rPr lang="en-GB" sz="1800" b="1" err="1">
                <a:solidFill>
                  <a:srgbClr val="000000"/>
                </a:solidFill>
                <a:effectLst/>
                <a:latin typeface="Times New Roman" panose="02020603050405020304" pitchFamily="18" charset="0"/>
                <a:ea typeface="Times New Roman" panose="02020603050405020304" pitchFamily="18" charset="0"/>
              </a:rPr>
              <a:t>realizado</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por</a:t>
            </a:r>
            <a:r>
              <a:rPr lang="en-GB" sz="1800" b="1">
                <a:solidFill>
                  <a:srgbClr val="000000"/>
                </a:solidFill>
                <a:effectLst/>
                <a:latin typeface="Times New Roman" panose="02020603050405020304" pitchFamily="18" charset="0"/>
                <a:ea typeface="Times New Roman" panose="02020603050405020304" pitchFamily="18" charset="0"/>
              </a:rPr>
              <a:t> personas </a:t>
            </a:r>
            <a:r>
              <a:rPr lang="en-GB" sz="1800" b="1" err="1">
                <a:solidFill>
                  <a:srgbClr val="000000"/>
                </a:solidFill>
                <a:effectLst/>
                <a:latin typeface="Times New Roman" panose="02020603050405020304" pitchFamily="18" charset="0"/>
                <a:ea typeface="Times New Roman" panose="02020603050405020304" pitchFamily="18" charset="0"/>
              </a:rPr>
              <a:t>voluntarias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a:solidFill>
                  <a:srgbClr val="000000"/>
                </a:solidFill>
                <a:effectLst/>
                <a:latin typeface="Times New Roman" panose="02020603050405020304" pitchFamily="18" charset="0"/>
                <a:ea typeface="Times New Roman" panose="02020603050405020304" pitchFamily="18" charset="0"/>
              </a:rPr>
              <a:t>y no </a:t>
            </a:r>
            <a:r>
              <a:rPr lang="en-GB" sz="1800" err="1">
                <a:solidFill>
                  <a:srgbClr val="000000"/>
                </a:solidFill>
                <a:effectLst/>
                <a:latin typeface="Times New Roman" panose="02020603050405020304" pitchFamily="18" charset="0"/>
                <a:ea typeface="Times New Roman" panose="02020603050405020304" pitchFamily="18" charset="0"/>
              </a:rPr>
              <a:t>remuneradas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dentro</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su</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organización</a:t>
            </a:r>
            <a:r>
              <a:rPr lang="en-GB" sz="1800">
                <a:solidFill>
                  <a:srgbClr val="000000"/>
                </a:solidFill>
                <a:effectLst/>
                <a:latin typeface="Times New Roman" panose="02020603050405020304" pitchFamily="18" charset="0"/>
                <a:ea typeface="Times New Roman" panose="02020603050405020304" pitchFamily="18" charset="0"/>
              </a:rPr>
              <a:t>. Por </a:t>
            </a:r>
            <a:r>
              <a:rPr lang="en-GB" sz="1800" err="1">
                <a:solidFill>
                  <a:srgbClr val="000000"/>
                </a:solidFill>
                <a:effectLst/>
                <a:latin typeface="Times New Roman" panose="02020603050405020304" pitchFamily="18" charset="0"/>
                <a:ea typeface="Times New Roman" panose="02020603050405020304" pitchFamily="18" charset="0"/>
              </a:rPr>
              <a:t>el</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contrario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trabajo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debe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estar</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integrado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las </a:t>
            </a:r>
            <a:r>
              <a:rPr lang="en-GB" sz="1800" err="1">
                <a:solidFill>
                  <a:srgbClr val="000000"/>
                </a:solidFill>
                <a:effectLst/>
                <a:latin typeface="Times New Roman" panose="02020603050405020304" pitchFamily="18" charset="0"/>
                <a:ea typeface="Times New Roman" panose="02020603050405020304" pitchFamily="18" charset="0"/>
              </a:rPr>
              <a:t>descripciones</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tareas</a:t>
            </a:r>
            <a:r>
              <a:rPr lang="en-GB" sz="1800">
                <a:solidFill>
                  <a:srgbClr val="000000"/>
                </a:solidFill>
                <a:effectLst/>
                <a:latin typeface="Times New Roman" panose="02020603050405020304" pitchFamily="18" charset="0"/>
                <a:ea typeface="Times New Roman" panose="02020603050405020304" pitchFamily="18" charset="0"/>
              </a:rPr>
              <a:t> del personal </a:t>
            </a:r>
            <a:r>
              <a:rPr lang="en-GB" sz="1800" err="1">
                <a:solidFill>
                  <a:srgbClr val="000000"/>
                </a:solidFill>
                <a:effectLst/>
                <a:latin typeface="Times New Roman" panose="02020603050405020304" pitchFamily="18" charset="0"/>
                <a:ea typeface="Times New Roman" panose="02020603050405020304" pitchFamily="18" charset="0"/>
              </a:rPr>
              <a:t>pertinente</a:t>
            </a:r>
            <a:r>
              <a:rPr lang="en-GB" sz="1800">
                <a:solidFill>
                  <a:srgbClr val="000000"/>
                </a:solidFill>
                <a:effectLst/>
                <a:latin typeface="Times New Roman" panose="02020603050405020304" pitchFamily="18" charset="0"/>
                <a:ea typeface="Times New Roman" panose="02020603050405020304" pitchFamily="18" charset="0"/>
              </a:rPr>
              <a:t>. Si </a:t>
            </a:r>
            <a:r>
              <a:rPr lang="en-GB" sz="1800" err="1">
                <a:solidFill>
                  <a:srgbClr val="000000"/>
                </a:solidFill>
                <a:effectLst/>
                <a:latin typeface="Times New Roman" panose="02020603050405020304" pitchFamily="18" charset="0"/>
                <a:ea typeface="Times New Roman" panose="02020603050405020304" pitchFamily="18" charset="0"/>
              </a:rPr>
              <a:t>participan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voluntarios</a:t>
            </a:r>
            <a:r>
              <a:rPr lang="en-GB" sz="1800">
                <a:solidFill>
                  <a:srgbClr val="000000"/>
                </a:solidFill>
                <a:effectLst/>
                <a:latin typeface="Times New Roman" panose="02020603050405020304" pitchFamily="18" charset="0"/>
                <a:ea typeface="Times New Roman" panose="02020603050405020304" pitchFamily="18" charset="0"/>
              </a:rPr>
              <a:t>, es primordial </a:t>
            </a:r>
            <a:r>
              <a:rPr lang="en-GB" sz="1800" err="1">
                <a:solidFill>
                  <a:srgbClr val="000000"/>
                </a:solidFill>
                <a:effectLst/>
                <a:latin typeface="Times New Roman" panose="02020603050405020304" pitchFamily="18" charset="0"/>
                <a:ea typeface="Times New Roman" panose="02020603050405020304" pitchFamily="18" charset="0"/>
              </a:rPr>
              <a:t>reconocer</a:t>
            </a:r>
            <a:r>
              <a:rPr lang="en-GB" sz="1800">
                <a:solidFill>
                  <a:srgbClr val="000000"/>
                </a:solidFill>
                <a:effectLst/>
                <a:latin typeface="Times New Roman" panose="02020603050405020304" pitchFamily="18" charset="0"/>
                <a:ea typeface="Times New Roman" panose="02020603050405020304" pitchFamily="18" charset="0"/>
              </a:rPr>
              <a:t> sus </a:t>
            </a:r>
            <a:r>
              <a:rPr lang="en-GB" sz="1800" err="1">
                <a:solidFill>
                  <a:srgbClr val="000000"/>
                </a:solidFill>
                <a:effectLst/>
                <a:latin typeface="Times New Roman" panose="02020603050405020304" pitchFamily="18" charset="0"/>
                <a:ea typeface="Times New Roman" panose="02020603050405020304" pitchFamily="18" charset="0"/>
              </a:rPr>
              <a:t>esfuerzos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Las </a:t>
            </a:r>
            <a:r>
              <a:rPr lang="en-GB" sz="1800" err="1">
                <a:solidFill>
                  <a:srgbClr val="000000"/>
                </a:solidFill>
                <a:effectLst/>
                <a:latin typeface="Times New Roman" panose="02020603050405020304" pitchFamily="18" charset="0"/>
                <a:ea typeface="Times New Roman" panose="02020603050405020304" pitchFamily="18" charset="0"/>
              </a:rPr>
              <a:t>asociaciones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externas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pueden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movilizarse</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distintos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grados</a:t>
            </a:r>
            <a:r>
              <a:rPr lang="en-GB" sz="1800">
                <a:solidFill>
                  <a:srgbClr val="000000"/>
                </a:solidFill>
                <a:effectLst/>
                <a:latin typeface="Times New Roman" panose="02020603050405020304" pitchFamily="18" charset="0"/>
                <a:ea typeface="Times New Roman" panose="02020603050405020304" pitchFamily="18" charset="0"/>
              </a:rPr>
              <a:t>: bien para </a:t>
            </a:r>
            <a:r>
              <a:rPr lang="en-GB" sz="1800" err="1">
                <a:solidFill>
                  <a:srgbClr val="000000"/>
                </a:solidFill>
                <a:effectLst/>
                <a:latin typeface="Times New Roman" panose="02020603050405020304" pitchFamily="18" charset="0"/>
                <a:ea typeface="Times New Roman" panose="02020603050405020304" pitchFamily="18" charset="0"/>
              </a:rPr>
              <a:t>permitir</a:t>
            </a:r>
            <a:r>
              <a:rPr lang="en-GB" sz="1800">
                <a:solidFill>
                  <a:srgbClr val="000000"/>
                </a:solidFill>
                <a:effectLst/>
                <a:latin typeface="Times New Roman" panose="02020603050405020304" pitchFamily="18" charset="0"/>
                <a:ea typeface="Times New Roman" panose="02020603050405020304" pitchFamily="18" charset="0"/>
              </a:rPr>
              <a:t> la </a:t>
            </a:r>
            <a:r>
              <a:rPr lang="en-GB" sz="1800" err="1">
                <a:solidFill>
                  <a:srgbClr val="000000"/>
                </a:solidFill>
                <a:effectLst/>
                <a:latin typeface="Times New Roman" panose="02020603050405020304" pitchFamily="18" charset="0"/>
                <a:ea typeface="Times New Roman" panose="02020603050405020304" pitchFamily="18" charset="0"/>
              </a:rPr>
              <a:t>prestación</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err="1">
                <a:solidFill>
                  <a:srgbClr val="000000"/>
                </a:solidFill>
                <a:effectLst/>
                <a:latin typeface="Times New Roman" panose="02020603050405020304" pitchFamily="18" charset="0"/>
                <a:ea typeface="Times New Roman" panose="02020603050405020304" pitchFamily="18" charset="0"/>
              </a:rPr>
              <a:t>servicios</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en</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nombre</a:t>
            </a:r>
            <a:r>
              <a:rPr lang="en-GB" sz="1800">
                <a:solidFill>
                  <a:srgbClr val="000000"/>
                </a:solidFill>
                <a:effectLst/>
                <a:latin typeface="Times New Roman" panose="02020603050405020304" pitchFamily="18" charset="0"/>
                <a:ea typeface="Times New Roman" panose="02020603050405020304" pitchFamily="18" charset="0"/>
              </a:rPr>
              <a:t> de </a:t>
            </a:r>
            <a:r>
              <a:rPr lang="en-GB" sz="1800" b="1" err="1">
                <a:solidFill>
                  <a:srgbClr val="000000"/>
                </a:solidFill>
                <a:effectLst/>
                <a:latin typeface="Times New Roman" panose="02020603050405020304" pitchFamily="18" charset="0"/>
                <a:ea typeface="Times New Roman" panose="02020603050405020304" pitchFamily="18" charset="0"/>
              </a:rPr>
              <a:t>una</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unidad</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responsable</a:t>
            </a:r>
            <a:r>
              <a:rPr lang="en-GB" sz="1800" b="1">
                <a:solidFill>
                  <a:srgbClr val="000000"/>
                </a:solidFill>
                <a:effectLst/>
                <a:latin typeface="Times New Roman" panose="02020603050405020304" pitchFamily="18" charset="0"/>
                <a:ea typeface="Times New Roman" panose="02020603050405020304" pitchFamily="18" charset="0"/>
              </a:rPr>
              <a:t> con </a:t>
            </a:r>
            <a:r>
              <a:rPr lang="en-GB" sz="1800" b="1" err="1">
                <a:solidFill>
                  <a:srgbClr val="000000"/>
                </a:solidFill>
                <a:effectLst/>
                <a:latin typeface="Times New Roman" panose="02020603050405020304" pitchFamily="18" charset="0"/>
                <a:ea typeface="Times New Roman" panose="02020603050405020304" pitchFamily="18" charset="0"/>
              </a:rPr>
              <a:t>recursos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b="1" err="1">
                <a:solidFill>
                  <a:srgbClr val="000000"/>
                </a:solidFill>
                <a:effectLst/>
                <a:latin typeface="Times New Roman" panose="02020603050405020304" pitchFamily="18" charset="0"/>
                <a:ea typeface="Times New Roman" panose="02020603050405020304" pitchFamily="18" charset="0"/>
              </a:rPr>
              <a:t>insuficientes</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a:solidFill>
                  <a:srgbClr val="000000"/>
                </a:solidFill>
                <a:effectLst/>
                <a:latin typeface="Times New Roman" panose="02020603050405020304" pitchFamily="18" charset="0"/>
                <a:ea typeface="Times New Roman" panose="02020603050405020304" pitchFamily="18" charset="0"/>
              </a:rPr>
              <a:t>bien </a:t>
            </a:r>
            <a:r>
              <a:rPr lang="en-GB" sz="1800" err="1">
                <a:solidFill>
                  <a:srgbClr val="000000"/>
                </a:solidFill>
                <a:effectLst/>
                <a:latin typeface="Times New Roman" panose="02020603050405020304" pitchFamily="18" charset="0"/>
                <a:ea typeface="Times New Roman" panose="02020603050405020304" pitchFamily="18" charset="0"/>
              </a:rPr>
              <a:t>como</a:t>
            </a:r>
            <a:r>
              <a:rPr lang="en-GB" sz="1800">
                <a:solidFill>
                  <a:srgbClr val="000000"/>
                </a:solidFill>
                <a:effectLst/>
                <a:latin typeface="Times New Roman" panose="02020603050405020304" pitchFamily="18" charset="0"/>
                <a:ea typeface="Times New Roman" panose="02020603050405020304" pitchFamily="18" charset="0"/>
              </a:rPr>
              <a:t> un </a:t>
            </a:r>
            <a:r>
              <a:rPr lang="en-GB" sz="1800" err="1">
                <a:solidFill>
                  <a:srgbClr val="000000"/>
                </a:solidFill>
                <a:effectLst/>
                <a:latin typeface="Times New Roman" panose="02020603050405020304" pitchFamily="18" charset="0"/>
                <a:ea typeface="Times New Roman" panose="02020603050405020304" pitchFamily="18" charset="0"/>
              </a:rPr>
              <a:t>apoyo</a:t>
            </a:r>
            <a:r>
              <a:rPr lang="en-GB" sz="1800">
                <a:solidFill>
                  <a:srgbClr val="000000"/>
                </a:solidFill>
                <a:effectLst/>
                <a:latin typeface="Times New Roman" panose="02020603050405020304" pitchFamily="18" charset="0"/>
                <a:ea typeface="Times New Roman" panose="02020603050405020304" pitchFamily="18" charset="0"/>
              </a:rPr>
              <a:t> </a:t>
            </a:r>
            <a:r>
              <a:rPr lang="en-GB" sz="1800" err="1">
                <a:solidFill>
                  <a:srgbClr val="000000"/>
                </a:solidFill>
                <a:effectLst/>
                <a:latin typeface="Times New Roman" panose="02020603050405020304" pitchFamily="18" charset="0"/>
                <a:ea typeface="Times New Roman" panose="02020603050405020304" pitchFamily="18" charset="0"/>
              </a:rPr>
              <a:t>importante</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49</a:t>
            </a:fld>
            <a:endParaRPr lang="en-US"/>
          </a:p>
        </p:txBody>
      </p:sp>
    </p:spTree>
    <p:extLst>
      <p:ext uri="{BB962C8B-B14F-4D97-AF65-F5344CB8AC3E}">
        <p14:creationId xmlns:p14="http://schemas.microsoft.com/office/powerpoint/2010/main" val="42608189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(Reino </a:t>
            </a:r>
            <a:r>
              <a:rPr lang="en-GB" sz="1800" b="1"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Unido</a:t>
            </a:r>
            <a:r>
              <a:rPr lang="en-GB" sz="1800" b="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práctica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inspiradora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para las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asociaciones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es "Ask for Angela", un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programa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que se ha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implantado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varios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campus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universitarios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y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otros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espacios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públicos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para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ayudar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prevenir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y responder 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incidentes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acoso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sexual y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violencia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género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El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programa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ofrece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 las personas que se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sienten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inseguras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o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incómodas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forma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discreta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pedir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ayuda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al personal,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utilizando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palabra clave, sin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llamar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la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atención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ni</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agravar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la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situación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50</a:t>
            </a:fld>
            <a:endParaRPr lang="en-US"/>
          </a:p>
        </p:txBody>
      </p:sp>
    </p:spTree>
    <p:extLst>
      <p:ext uri="{BB962C8B-B14F-4D97-AF65-F5344CB8AC3E}">
        <p14:creationId xmlns:p14="http://schemas.microsoft.com/office/powerpoint/2010/main" val="7014072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"Por </a:t>
            </a:r>
            <a:r>
              <a:rPr lang="en-GB" sz="1800" err="1">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qué</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 no </a:t>
            </a:r>
            <a:r>
              <a:rPr lang="en-GB" sz="1800" err="1">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denunciamos</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3"/>
              </a:rPr>
              <a:t> </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surgió</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originalmente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como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iniciativa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estudiantil</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la </a:t>
            </a:r>
            <a:r>
              <a:rPr lang="en-GB" sz="1800" b="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Universidad “Charles University” </a:t>
            </a:r>
            <a:r>
              <a:rPr lang="en-GB" sz="1800" b="1"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b="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Praga </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carteles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4"/>
              </a:rPr>
              <a:t>online </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y offline con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casos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anónimos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presentados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por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ejemplo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la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Facultad</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Filosofía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como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exposición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o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el</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centro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cultural de la Universidad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acompañados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mesas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redondas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inspiradas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el</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movimiento</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estadounidense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Por </a:t>
            </a:r>
            <a:r>
              <a:rPr lang="en-GB" sz="1800" err="1">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qué</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 no </a:t>
            </a:r>
            <a:r>
              <a:rPr lang="en-GB" sz="1800" err="1">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denuncié</a:t>
            </a:r>
            <a:r>
              <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hlinkClick r:id="rId5"/>
              </a:rPr>
              <a:t> </a:t>
            </a:r>
            <a:endPar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solidFill>
                <a:srgbClr val="5352F5"/>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método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como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éste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podría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ser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utilizado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por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el</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departamento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institucional</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/ombudsperson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colaboración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con las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asociaciones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estudiantiles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para </a:t>
            </a:r>
            <a:r>
              <a:rPr lang="en-GB" sz="1800" b="1"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concienciar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sobre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la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violencia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de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género</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y también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dirigir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 las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supervivientes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lugares</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donde</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puedan</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recibir</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 </a:t>
            </a:r>
            <a:r>
              <a:rPr lang="en-GB" sz="1800" err="1">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ayuda</a:t>
            </a:r>
            <a:r>
              <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solidFill>
                <a:srgbClr val="000000"/>
              </a:solidFill>
              <a:effectLst/>
              <a:highlight>
                <a:srgbClr val="F5F5F5"/>
              </a:highligh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r>
              <a:rPr lang="en-GB" err="1"/>
              <a:t>Alianzas</a:t>
            </a:r>
            <a:r>
              <a:rPr lang="en-GB"/>
              <a:t> con </a:t>
            </a:r>
            <a:r>
              <a:rPr lang="en-GB" err="1"/>
              <a:t>oficinas</a:t>
            </a:r>
            <a:r>
              <a:rPr lang="en-GB"/>
              <a:t> </a:t>
            </a:r>
            <a:r>
              <a:rPr lang="en-GB" err="1"/>
              <a:t>legales</a:t>
            </a:r>
            <a:r>
              <a:rPr lang="en-GB"/>
              <a:t>, official de </a:t>
            </a:r>
            <a:r>
              <a:rPr lang="en-GB" err="1"/>
              <a:t>proteccion</a:t>
            </a:r>
            <a:r>
              <a:rPr lang="en-GB"/>
              <a:t> de </a:t>
            </a:r>
            <a:r>
              <a:rPr lang="en-GB" err="1"/>
              <a:t>datos</a:t>
            </a:r>
            <a:endParaRPr lang="en-GB"/>
          </a:p>
          <a:p>
            <a:endParaRPr lang="en-GB"/>
          </a:p>
          <a:p>
            <a:r>
              <a:rPr lang="en-GB" err="1"/>
              <a:t>Alianzas</a:t>
            </a:r>
            <a:r>
              <a:rPr lang="en-GB"/>
              <a:t> de </a:t>
            </a:r>
            <a:r>
              <a:rPr lang="en-GB" err="1"/>
              <a:t>universidades</a:t>
            </a:r>
            <a:r>
              <a:rPr lang="en-GB"/>
              <a:t> </a:t>
            </a:r>
            <a:r>
              <a:rPr lang="en-GB" err="1"/>
              <a:t>privadas</a:t>
            </a:r>
            <a:r>
              <a:rPr lang="en-GB"/>
              <a:t>: </a:t>
            </a:r>
            <a:r>
              <a:rPr lang="en-GB" err="1"/>
              <a:t>si</a:t>
            </a:r>
            <a:r>
              <a:rPr lang="en-GB"/>
              <a:t> </a:t>
            </a:r>
            <a:r>
              <a:rPr lang="en-GB" err="1"/>
              <a:t>tengo</a:t>
            </a:r>
            <a:r>
              <a:rPr lang="en-GB"/>
              <a:t> </a:t>
            </a:r>
            <a:r>
              <a:rPr lang="en-GB" err="1"/>
              <a:t>niveles</a:t>
            </a:r>
            <a:r>
              <a:rPr lang="en-GB"/>
              <a:t> altos de </a:t>
            </a:r>
            <a:r>
              <a:rPr lang="en-GB" err="1"/>
              <a:t>VdG</a:t>
            </a:r>
            <a:r>
              <a:rPr lang="en-GB"/>
              <a:t> y </a:t>
            </a:r>
            <a:r>
              <a:rPr lang="en-GB" err="1"/>
              <a:t>salgo</a:t>
            </a:r>
            <a:r>
              <a:rPr lang="en-GB"/>
              <a:t> </a:t>
            </a:r>
            <a:r>
              <a:rPr lang="en-GB" err="1"/>
              <a:t>yo</a:t>
            </a:r>
            <a:r>
              <a:rPr lang="en-GB"/>
              <a:t> sola a </a:t>
            </a:r>
            <a:r>
              <a:rPr lang="en-GB" err="1"/>
              <a:t>decirlos</a:t>
            </a:r>
            <a:r>
              <a:rPr lang="en-GB"/>
              <a:t>, es </a:t>
            </a:r>
            <a:r>
              <a:rPr lang="en-GB" err="1"/>
              <a:t>mejor</a:t>
            </a:r>
            <a:r>
              <a:rPr lang="en-GB"/>
              <a:t> </a:t>
            </a:r>
            <a:r>
              <a:rPr lang="en-GB" err="1"/>
              <a:t>aliarse</a:t>
            </a:r>
            <a:r>
              <a:rPr lang="en-GB"/>
              <a:t> con </a:t>
            </a:r>
            <a:r>
              <a:rPr lang="en-GB" err="1"/>
              <a:t>otras</a:t>
            </a:r>
            <a:r>
              <a:rPr lang="en-GB"/>
              <a:t> </a:t>
            </a:r>
            <a:r>
              <a:rPr lang="en-GB" err="1"/>
              <a:t>instituciones</a:t>
            </a:r>
            <a:r>
              <a:rPr lang="en-GB"/>
              <a:t> </a:t>
            </a:r>
            <a:r>
              <a:rPr lang="en-GB" err="1"/>
              <a:t>similares</a:t>
            </a:r>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51</a:t>
            </a:fld>
            <a:endParaRPr lang="en-US"/>
          </a:p>
        </p:txBody>
      </p:sp>
    </p:spTree>
    <p:extLst>
      <p:ext uri="{BB962C8B-B14F-4D97-AF65-F5344CB8AC3E}">
        <p14:creationId xmlns:p14="http://schemas.microsoft.com/office/powerpoint/2010/main" val="26435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a:effectLst/>
              <a:latin typeface="Times New Roman"/>
              <a:ea typeface="Calibri" panose="020F0502020204030204" pitchFamily="34" charset="0"/>
              <a:cs typeface="Times New Roman" panose="02020603050405020304" pitchFamily="18" charset="0"/>
            </a:endParaRPr>
          </a:p>
          <a:p>
            <a:endParaRPr lang="en-GB"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5</a:t>
            </a:fld>
            <a:endParaRPr lang="en-US"/>
          </a:p>
        </p:txBody>
      </p:sp>
    </p:spTree>
    <p:extLst>
      <p:ext uri="{BB962C8B-B14F-4D97-AF65-F5344CB8AC3E}">
        <p14:creationId xmlns:p14="http://schemas.microsoft.com/office/powerpoint/2010/main" val="15940731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Las políticas</a:t>
            </a:r>
            <a:r>
              <a:rPr lang="es-ES" sz="1800" kern="100">
                <a:effectLst/>
                <a:latin typeface="Aptos" panose="020B0004020202020204" pitchFamily="34" charset="0"/>
                <a:ea typeface="Aptos" panose="020B0004020202020204" pitchFamily="34" charset="0"/>
                <a:cs typeface="Times New Roman" panose="02020603050405020304" pitchFamily="18" charset="0"/>
              </a:rPr>
              <a:t> institucionales son un conjunto coherente de medidas con una visión y una estrategia claras que responden a los incidentes de violencia de género de manera integral y estructurada.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políticas pueden adoptar diferentes formas, como </a:t>
            </a:r>
            <a:r>
              <a:rPr lang="es-ES" sz="1800" b="1" kern="100">
                <a:effectLst/>
                <a:latin typeface="Aptos" panose="020B0004020202020204" pitchFamily="34" charset="0"/>
                <a:ea typeface="Aptos" panose="020B0004020202020204" pitchFamily="34" charset="0"/>
                <a:cs typeface="Times New Roman" panose="02020603050405020304" pitchFamily="18" charset="0"/>
              </a:rPr>
              <a:t>protocolos, planes de acción, documentos informativos o explicativos, estrategias, reglamentos, procedimientos</a:t>
            </a:r>
            <a:r>
              <a:rPr lang="es-ES" sz="1800" kern="100">
                <a:effectLst/>
                <a:latin typeface="Aptos" panose="020B0004020202020204" pitchFamily="34" charset="0"/>
                <a:ea typeface="Aptos" panose="020B0004020202020204" pitchFamily="34" charset="0"/>
                <a:cs typeface="Times New Roman" panose="02020603050405020304" pitchFamily="18" charset="0"/>
              </a:rPr>
              <a:t> y</a:t>
            </a:r>
            <a:r>
              <a:rPr lang="es-ES" sz="1800" b="1" kern="100">
                <a:effectLst/>
                <a:latin typeface="Aptos" panose="020B0004020202020204" pitchFamily="34" charset="0"/>
                <a:ea typeface="Aptos" panose="020B0004020202020204" pitchFamily="34" charset="0"/>
                <a:cs typeface="Times New Roman" panose="02020603050405020304" pitchFamily="18" charset="0"/>
              </a:rPr>
              <a:t> directrices, </a:t>
            </a:r>
            <a:r>
              <a:rPr lang="es-ES" sz="1800" kern="100">
                <a:effectLst/>
                <a:latin typeface="Aptos" panose="020B0004020202020204" pitchFamily="34" charset="0"/>
                <a:ea typeface="Aptos" panose="020B0004020202020204" pitchFamily="34" charset="0"/>
                <a:cs typeface="Times New Roman" panose="02020603050405020304" pitchFamily="18" charset="0"/>
              </a:rPr>
              <a:t>y pueden incluir definiciones de las diferentes formas de violencia de género, códigos de conducta, procedimientos para denunciar y responder a incidentes de violencia de género, medidas de prevención, servicios de apoyo, programas de formación, colaboraciones, evaluación y plazos, etc. Una política institucional holística abarca todas las 7P.</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Un requisito de elegibilidad para las universidades y organizaciones de investigación que deseen participar en Horizonte Europa es contar con un </a:t>
            </a:r>
            <a:r>
              <a:rPr lang="es-ES" sz="1800" b="1" kern="100">
                <a:effectLst/>
                <a:latin typeface="Aptos" panose="020B0004020202020204" pitchFamily="34" charset="0"/>
                <a:ea typeface="Aptos" panose="020B0004020202020204" pitchFamily="34" charset="0"/>
                <a:cs typeface="Times New Roman" panose="02020603050405020304" pitchFamily="18" charset="0"/>
              </a:rPr>
              <a:t>Plan de Igualdad de Género</a:t>
            </a:r>
            <a:r>
              <a:rPr lang="es-ES" sz="1800" kern="100">
                <a:effectLst/>
                <a:latin typeface="Aptos" panose="020B0004020202020204" pitchFamily="34" charset="0"/>
                <a:ea typeface="Aptos" panose="020B0004020202020204" pitchFamily="34" charset="0"/>
                <a:cs typeface="Times New Roman" panose="02020603050405020304" pitchFamily="18" charset="0"/>
              </a:rPr>
              <a:t>, y abordar la violencia de género es una de las áreas clave que deben cubrirse con dicho plan obligatorio. Las políticas de violencia de género también pueden formar parte del </a:t>
            </a:r>
            <a:r>
              <a:rPr lang="es-ES" sz="1800" b="1" kern="100">
                <a:effectLst/>
                <a:latin typeface="Aptos" panose="020B0004020202020204" pitchFamily="34" charset="0"/>
                <a:ea typeface="Aptos" panose="020B0004020202020204" pitchFamily="34" charset="0"/>
                <a:cs typeface="Times New Roman" panose="02020603050405020304" pitchFamily="18" charset="0"/>
              </a:rPr>
              <a:t>plan estratégico general de la institución.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52</a:t>
            </a:fld>
            <a:endParaRPr lang="en-US"/>
          </a:p>
        </p:txBody>
      </p:sp>
    </p:spTree>
    <p:extLst>
      <p:ext uri="{BB962C8B-B14F-4D97-AF65-F5344CB8AC3E}">
        <p14:creationId xmlns:p14="http://schemas.microsoft.com/office/powerpoint/2010/main" val="2123804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Existen diferentes formas de poner en marcha una política que aborde la violencia de género. A continuación, ofrezco algunas sugerencias: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b="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Antecedentes jurídicos y políticas vigentes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Las políticas institucionales deben estar alineadas con cualquier marco legal regional, nacional y/o europeo. A nivel europeo, existen marcos legales y políticas que proporcionan orientación sobre la prevención y respuesta a la violencia de género. Por ejemplo, el Convenio del Consejo de Europa sobre Prevención y Lucha contra la Violencia contra las Mujeres y la Violencia Doméstica (conocido como Convenio de </a:t>
            </a:r>
            <a:r>
              <a:rPr lang="es-ES" sz="18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Estambul</a:t>
            </a:r>
            <a:r>
              <a:rPr lang="es-ES" sz="1800" kern="100">
                <a:effectLst/>
                <a:latin typeface="Aptos" panose="020B0004020202020204" pitchFamily="34" charset="0"/>
                <a:ea typeface="Aptos" panose="020B0004020202020204" pitchFamily="34" charset="0"/>
                <a:cs typeface="Times New Roman" panose="02020603050405020304" pitchFamily="18" charset="0"/>
              </a:rPr>
              <a:t>) proporciona un marco jurídico integral para prevenir y responder a la violencia de género y exige a los Estados miembros que adopten medidas para prevenir la violencia, proteger a las víctimas y sancionar a los autores. UniSAFE ha publicado un </a:t>
            </a:r>
            <a:r>
              <a:rPr lang="es-ES" sz="1800" b="1"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mapa interactivo</a:t>
            </a:r>
            <a:r>
              <a:rPr lang="es-ES" sz="1800" kern="100">
                <a:effectLst/>
                <a:latin typeface="Aptos" panose="020B0004020202020204" pitchFamily="34" charset="0"/>
                <a:ea typeface="Aptos" panose="020B0004020202020204" pitchFamily="34" charset="0"/>
                <a:cs typeface="Times New Roman" panose="02020603050405020304" pitchFamily="18" charset="0"/>
              </a:rPr>
              <a:t> de leyes y políticas que abordan la violencia de género que incluye informes nacionales, así como un inventario de políticas institucionales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Contexto institucional y evaluación interna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Es importante tener una buena comprensión del contexto institucional, ya que puede afectar la implementación de las políticas. Esto incluye la estructura organizativa, la gobernanza, la cultura y los recursos. Una evaluación interna puede ayudar a identificar posibles desafíos o resistencias a la implementación y determinar cómo abordarlos. Los factores importantes para una implementación efectiva son el apoyo de la dirección o rectorado y la voluntad política, un contexto político-institucional favorable para el reconocimiento de la violencia de género y para abordar el problema.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Participantes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Para garantizar que la política satisfaga las necesidades de la organización, es clave definir y co-crear medidas con las partes interesadas (como estudiantes, investigadores, profesores, personal, directivos altos y medios y responsables de la toma de decisiones) para comprender el contexto específico y adaptar la política a la comunidad. Este paso ayudará a identificar las necesidades de las diferentes comunidades y grupos institucionales para garantizar un enfoque inclusivo. También ayudará a promover la transparencia y la responsabilidad institucional en el diseño y la aplicación de políticas.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Recursos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El establecimiento de políticas requiere una variedad de recursos, desde recursos humanos hasta recursos financieros: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tiempo y conocimientos especializados, en particular en materia de igualdad de género y violencia de género, entre otros;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financiación para la realización de actividades de formación, sensibilización, servicios de apoyo, colaboración con expertos y socios externos, incorporación de herramientas de comunicación, etc.</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Seguimiento y evaluación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Es necesario un seguimiento y una evaluación periódicos de las políticas y de su aplicación para comprobar su eficacia. Los indicadores cualitativos y cuantitativos ayudarán a medir los impactos a corto y largo plazo de las políticas.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u="sng" kern="10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Soporte y aprobación</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ES" sz="1800" kern="100">
                <a:effectLst/>
                <a:latin typeface="Aptos" panose="020B0004020202020204" pitchFamily="34" charset="0"/>
                <a:ea typeface="Aptos" panose="020B0004020202020204" pitchFamily="34" charset="0"/>
                <a:cs typeface="Times New Roman" panose="02020603050405020304" pitchFamily="18" charset="0"/>
              </a:rPr>
              <a:t>La dirección y los líderes de la organización deben respaldar y comprometerse con las políticas para abordar la violencia de género. Las políticas efectivas son respaldadas por el profesorado y el personal, los estudiantes e investigadores y otros miembros de la comunidad.</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53</a:t>
            </a:fld>
            <a:endParaRPr lang="en-US"/>
          </a:p>
        </p:txBody>
      </p:sp>
    </p:spTree>
    <p:extLst>
      <p:ext uri="{BB962C8B-B14F-4D97-AF65-F5344CB8AC3E}">
        <p14:creationId xmlns:p14="http://schemas.microsoft.com/office/powerpoint/2010/main" val="34717117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s-ES" sz="1800" b="1" kern="100">
                <a:effectLst/>
                <a:latin typeface="Aptos" panose="020B0004020202020204" pitchFamily="34" charset="0"/>
                <a:ea typeface="Aptos" panose="020B0004020202020204" pitchFamily="34" charset="0"/>
                <a:cs typeface="Times New Roman" panose="02020603050405020304" pitchFamily="18" charset="0"/>
              </a:rPr>
              <a:t>Consejos y sugerencias / Lo que se debe y lo que no se debe hacer</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Asegurarse de abordar </a:t>
            </a:r>
            <a:r>
              <a:rPr lang="es-ES" sz="1800" b="1" kern="100">
                <a:effectLst/>
                <a:latin typeface="Aptos" panose="020B0004020202020204" pitchFamily="34" charset="0"/>
                <a:ea typeface="Aptos" panose="020B0004020202020204" pitchFamily="34" charset="0"/>
                <a:cs typeface="Times New Roman" panose="02020603050405020304" pitchFamily="18" charset="0"/>
              </a:rPr>
              <a:t>todas las formas de violencia de género en las</a:t>
            </a:r>
            <a:r>
              <a:rPr lang="es-ES" sz="1800" kern="100">
                <a:effectLst/>
                <a:latin typeface="Aptos" panose="020B0004020202020204" pitchFamily="34" charset="0"/>
                <a:ea typeface="Aptos" panose="020B0004020202020204" pitchFamily="34" charset="0"/>
                <a:cs typeface="Times New Roman" panose="02020603050405020304" pitchFamily="18" charset="0"/>
              </a:rPr>
              <a:t> políticas;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Establecer claramente los </a:t>
            </a:r>
            <a:r>
              <a:rPr lang="es-ES" sz="1800" b="1" kern="100">
                <a:effectLst/>
                <a:latin typeface="Aptos" panose="020B0004020202020204" pitchFamily="34" charset="0"/>
                <a:ea typeface="Aptos" panose="020B0004020202020204" pitchFamily="34" charset="0"/>
                <a:cs typeface="Times New Roman" panose="02020603050405020304" pitchFamily="18" charset="0"/>
              </a:rPr>
              <a:t>valores institucionales</a:t>
            </a:r>
            <a:r>
              <a:rPr lang="es-ES" sz="1800" kern="100">
                <a:effectLst/>
                <a:latin typeface="Aptos" panose="020B0004020202020204" pitchFamily="34" charset="0"/>
                <a:ea typeface="Aptos" panose="020B0004020202020204" pitchFamily="34" charset="0"/>
                <a:cs typeface="Times New Roman" panose="02020603050405020304" pitchFamily="18" charset="0"/>
              </a:rPr>
              <a:t>, incluyendo lo que se considera </a:t>
            </a:r>
            <a:r>
              <a:rPr lang="es-ES" sz="1800" b="1" kern="100">
                <a:effectLst/>
                <a:latin typeface="Aptos" panose="020B0004020202020204" pitchFamily="34" charset="0"/>
                <a:ea typeface="Aptos" panose="020B0004020202020204" pitchFamily="34" charset="0"/>
                <a:cs typeface="Times New Roman" panose="02020603050405020304" pitchFamily="18" charset="0"/>
              </a:rPr>
              <a:t>como transgresiones o comportamientos inapropiados</a:t>
            </a:r>
            <a:r>
              <a:rPr lang="es-ES" sz="1800" kern="100">
                <a:effectLst/>
                <a:latin typeface="Aptos" panose="020B0004020202020204" pitchFamily="34" charset="0"/>
                <a:ea typeface="Aptos" panose="020B0004020202020204" pitchFamily="34" charset="0"/>
                <a:cs typeface="Times New Roman" panose="02020603050405020304" pitchFamily="18" charset="0"/>
              </a:rPr>
              <a:t>, y definir qué es la violencia de género;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Asegurar que </a:t>
            </a:r>
            <a:r>
              <a:rPr lang="es-ES" sz="1800" b="1" kern="100">
                <a:effectLst/>
                <a:latin typeface="Aptos" panose="020B0004020202020204" pitchFamily="34" charset="0"/>
                <a:ea typeface="Aptos" panose="020B0004020202020204" pitchFamily="34" charset="0"/>
                <a:cs typeface="Times New Roman" panose="02020603050405020304" pitchFamily="18" charset="0"/>
              </a:rPr>
              <a:t>las políticas institucionales sean conocidas por todos los miembros </a:t>
            </a:r>
            <a:r>
              <a:rPr lang="es-ES" sz="1800" kern="100">
                <a:effectLst/>
                <a:latin typeface="Aptos" panose="020B0004020202020204" pitchFamily="34" charset="0"/>
                <a:ea typeface="Aptos" panose="020B0004020202020204" pitchFamily="34" charset="0"/>
                <a:cs typeface="Times New Roman" panose="02020603050405020304" pitchFamily="18" charset="0"/>
              </a:rPr>
              <a:t>de la organización. Planificar e implementar una </a:t>
            </a:r>
            <a:r>
              <a:rPr lang="es-ES" sz="1800" b="1" kern="100">
                <a:effectLst/>
                <a:latin typeface="Aptos" panose="020B0004020202020204" pitchFamily="34" charset="0"/>
                <a:ea typeface="Aptos" panose="020B0004020202020204" pitchFamily="34" charset="0"/>
                <a:cs typeface="Times New Roman" panose="02020603050405020304" pitchFamily="18" charset="0"/>
              </a:rPr>
              <a:t>estrategia de comunicación clara</a:t>
            </a:r>
            <a:r>
              <a:rPr lang="es-ES" sz="1800" kern="100">
                <a:effectLst/>
                <a:latin typeface="Aptos" panose="020B0004020202020204" pitchFamily="34" charset="0"/>
                <a:ea typeface="Aptos" panose="020B0004020202020204" pitchFamily="34" charset="0"/>
                <a:cs typeface="Times New Roman" panose="02020603050405020304" pitchFamily="18" charset="0"/>
              </a:rPr>
              <a:t> para dar visibilidad a las políticas institucionales, ya que esto apoyará su implementación efectiva;</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Desarrollar políticas que incorporen los </a:t>
            </a:r>
            <a:r>
              <a:rPr lang="es-ES" sz="1800" b="1" kern="100">
                <a:effectLst/>
                <a:latin typeface="Aptos" panose="020B0004020202020204" pitchFamily="34" charset="0"/>
                <a:ea typeface="Aptos" panose="020B0004020202020204" pitchFamily="34" charset="0"/>
                <a:cs typeface="Times New Roman" panose="02020603050405020304" pitchFamily="18" charset="0"/>
              </a:rPr>
              <a:t>valores y principios de la organización</a:t>
            </a:r>
            <a:r>
              <a:rPr lang="es-ES" sz="1800" kern="100">
                <a:effectLst/>
                <a:latin typeface="Aptos" panose="020B0004020202020204" pitchFamily="34" charset="0"/>
                <a:ea typeface="Aptos" panose="020B0004020202020204" pitchFamily="34" charset="0"/>
                <a:cs typeface="Times New Roman" panose="02020603050405020304" pitchFamily="18" charset="0"/>
              </a:rPr>
              <a:t>, y que consideren los desafíos actuales, centrándose en la proactividad y no en la reactividad ante la violencia de género. Redacte la política en un lenguaje claro e incluya detalles específicos que reflejen su alcance y propósito. Considere todas las 7P para un enfoque holístico;</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effectLst/>
                <a:latin typeface="Aptos" panose="020B0004020202020204" pitchFamily="34" charset="0"/>
                <a:ea typeface="Aptos" panose="020B0004020202020204" pitchFamily="34" charset="0"/>
                <a:cs typeface="Times New Roman" panose="02020603050405020304" pitchFamily="18" charset="0"/>
              </a:rPr>
              <a:t>Ubicar al equipo coordinador de las políticas de violencia de género </a:t>
            </a:r>
            <a:r>
              <a:rPr lang="es-ES" sz="1800" b="1" kern="100">
                <a:effectLst/>
                <a:latin typeface="Aptos" panose="020B0004020202020204" pitchFamily="34" charset="0"/>
                <a:ea typeface="Aptos" panose="020B0004020202020204" pitchFamily="34" charset="0"/>
                <a:cs typeface="Times New Roman" panose="02020603050405020304" pitchFamily="18" charset="0"/>
              </a:rPr>
              <a:t>cerca de la dirección </a:t>
            </a:r>
            <a:r>
              <a:rPr lang="es-ES" sz="1800" kern="100">
                <a:effectLst/>
                <a:latin typeface="Aptos" panose="020B0004020202020204" pitchFamily="34" charset="0"/>
                <a:ea typeface="Aptos" panose="020B0004020202020204" pitchFamily="34" charset="0"/>
                <a:cs typeface="Times New Roman" panose="02020603050405020304" pitchFamily="18" charset="0"/>
              </a:rPr>
              <a:t>o </a:t>
            </a:r>
            <a:r>
              <a:rPr lang="es-ES" sz="1800" b="1" kern="100">
                <a:effectLst/>
                <a:latin typeface="Aptos" panose="020B0004020202020204" pitchFamily="34" charset="0"/>
                <a:ea typeface="Aptos" panose="020B0004020202020204" pitchFamily="34" charset="0"/>
                <a:cs typeface="Times New Roman" panose="02020603050405020304" pitchFamily="18" charset="0"/>
              </a:rPr>
              <a:t>en lo más alto de la jerarquía institucional</a:t>
            </a:r>
            <a:r>
              <a:rPr lang="es-ES" sz="1800" kern="100">
                <a:effectLst/>
                <a:latin typeface="Aptos" panose="020B0004020202020204" pitchFamily="34" charset="0"/>
                <a:ea typeface="Aptos" panose="020B0004020202020204" pitchFamily="34" charset="0"/>
                <a:cs typeface="Times New Roman" panose="02020603050405020304" pitchFamily="18" charset="0"/>
              </a:rPr>
              <a:t>. Esto garantiza que el equipo tenga la autoridad necesaria y el acceso a los recursos necesarios para llevar a cabo sus responsabilidades de manera efectiva. También demuestra el compromiso de la organización para abordar la violencia de género, lo que puede ayudar a generar apoyo adicional de otros miembros.</a:t>
            </a:r>
            <a:endParaRPr lang="en-AT"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54</a:t>
            </a:fld>
            <a:endParaRPr lang="en-US"/>
          </a:p>
        </p:txBody>
      </p:sp>
    </p:spTree>
    <p:extLst>
      <p:ext uri="{BB962C8B-B14F-4D97-AF65-F5344CB8AC3E}">
        <p14:creationId xmlns:p14="http://schemas.microsoft.com/office/powerpoint/2010/main" val="11874422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sz="1800" err="1">
                <a:effectLst/>
                <a:latin typeface="Times New Roman" panose="02020603050405020304" pitchFamily="18" charset="0"/>
                <a:ea typeface="Arial" panose="020B0604020202020204" pitchFamily="34" charset="0"/>
                <a:cs typeface="Times New Roman" panose="02020603050405020304" pitchFamily="18" charset="0"/>
              </a:rPr>
              <a:t>Dicho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esto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concluimos</a:t>
            </a:r>
            <a:r>
              <a:rPr lang="en-US" sz="1800">
                <a:effectLst/>
                <a:latin typeface="Times New Roman" panose="02020603050405020304" pitchFamily="18" charset="0"/>
                <a:ea typeface="Arial" panose="020B0604020202020204" pitchFamily="34" charset="0"/>
                <a:cs typeface="Times New Roman" panose="02020603050405020304" pitchFamily="18" charset="0"/>
              </a:rPr>
              <a:t> con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US" sz="1800">
                <a:effectLst/>
                <a:latin typeface="Times New Roman" panose="02020603050405020304" pitchFamily="18" charset="0"/>
                <a:ea typeface="Arial" panose="020B0604020202020204" pitchFamily="34" charset="0"/>
                <a:cs typeface="Times New Roman" panose="02020603050405020304" pitchFamily="18" charset="0"/>
              </a:rPr>
              <a:t> de las 7P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último</a:t>
            </a:r>
            <a:r>
              <a:rPr lang="en-US" sz="1800">
                <a:effectLst/>
                <a:latin typeface="Times New Roman" panose="02020603050405020304" pitchFamily="18" charset="0"/>
                <a:ea typeface="Arial" panose="020B0604020202020204" pitchFamily="34" charset="0"/>
                <a:cs typeface="Times New Roman" panose="02020603050405020304" pitchFamily="18" charset="0"/>
              </a:rPr>
              <a:t> punto,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nos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gustaría</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mencionar</a:t>
            </a:r>
            <a:r>
              <a:rPr lang="en-US" sz="1800">
                <a:effectLst/>
                <a:latin typeface="Times New Roman" panose="02020603050405020304" pitchFamily="18" charset="0"/>
                <a:ea typeface="Arial" panose="020B0604020202020204" pitchFamily="34" charset="0"/>
                <a:cs typeface="Times New Roman" panose="02020603050405020304" pitchFamily="18" charset="0"/>
              </a:rPr>
              <a:t> la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guía</a:t>
            </a:r>
            <a:r>
              <a:rPr lang="en-US" sz="1800">
                <a:effectLst/>
                <a:latin typeface="Times New Roman" panose="02020603050405020304" pitchFamily="18" charset="0"/>
                <a:ea typeface="Arial" panose="020B0604020202020204" pitchFamily="34" charset="0"/>
                <a:cs typeface="Times New Roman" panose="02020603050405020304" pitchFamily="18" charset="0"/>
              </a:rPr>
              <a:t> paso a paso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elaborada</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US" sz="1800">
                <a:effectLst/>
                <a:latin typeface="Times New Roman" panose="02020603050405020304" pitchFamily="18" charset="0"/>
                <a:ea typeface="Arial" panose="020B0604020202020204" pitchFamily="34" charset="0"/>
                <a:cs typeface="Times New Roman" panose="02020603050405020304" pitchFamily="18" charset="0"/>
              </a:rPr>
              <a:t> UniSAFE, que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ofrece</a:t>
            </a:r>
            <a:r>
              <a:rPr lang="en-US" sz="1800">
                <a:effectLst/>
                <a:latin typeface="Times New Roman" panose="02020603050405020304" pitchFamily="18" charset="0"/>
                <a:ea typeface="Arial" panose="020B0604020202020204" pitchFamily="34" charset="0"/>
                <a:cs typeface="Times New Roman" panose="02020603050405020304" pitchFamily="18" charset="0"/>
              </a:rPr>
              <a:t> un plan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acción</a:t>
            </a:r>
            <a:r>
              <a:rPr lang="en-US" sz="1800">
                <a:effectLst/>
                <a:latin typeface="Times New Roman" panose="02020603050405020304" pitchFamily="18" charset="0"/>
                <a:ea typeface="Arial" panose="020B0604020202020204" pitchFamily="34" charset="0"/>
                <a:cs typeface="Times New Roman" panose="02020603050405020304" pitchFamily="18" charset="0"/>
              </a:rPr>
              <a:t> claro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detallado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cómo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diseñar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aplicar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hacer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cumplir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supervisar</a:t>
            </a:r>
            <a:r>
              <a:rPr lang="en-US" sz="1800">
                <a:effectLst/>
                <a:latin typeface="Times New Roman" panose="02020603050405020304" pitchFamily="18" charset="0"/>
                <a:ea typeface="Arial" panose="020B0604020202020204" pitchFamily="34" charset="0"/>
                <a:cs typeface="Times New Roman" panose="02020603050405020304" pitchFamily="18" charset="0"/>
              </a:rPr>
              <a:t>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evaluar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dicho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político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a:effectLst/>
                <a:latin typeface="Times New Roman" panose="02020603050405020304" pitchFamily="18" charset="0"/>
                <a:ea typeface="Arial" panose="020B0604020202020204" pitchFamily="34" charset="0"/>
                <a:cs typeface="Times New Roman" panose="02020603050405020304" pitchFamily="18" charset="0"/>
              </a:rPr>
              <a:t>Debe ser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exhaustivo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realista</a:t>
            </a:r>
            <a:r>
              <a:rPr lang="en-US" sz="1800">
                <a:effectLst/>
                <a:latin typeface="Times New Roman" panose="02020603050405020304" pitchFamily="18" charset="0"/>
                <a:ea typeface="Arial" panose="020B0604020202020204" pitchFamily="34" charset="0"/>
                <a:cs typeface="Times New Roman" panose="02020603050405020304" pitchFamily="18" charset="0"/>
              </a:rPr>
              <a:t> y flexible, con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objetivos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funciones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plazos</a:t>
            </a:r>
            <a:r>
              <a:rPr lang="en-US" sz="1800">
                <a:effectLst/>
                <a:latin typeface="Times New Roman" panose="02020603050405020304" pitchFamily="18" charset="0"/>
                <a:ea typeface="Arial" panose="020B0604020202020204" pitchFamily="34" charset="0"/>
                <a:cs typeface="Times New Roman" panose="02020603050405020304" pitchFamily="18" charset="0"/>
              </a:rPr>
              <a:t>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mecanismos</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seguimiento</a:t>
            </a:r>
            <a:r>
              <a:rPr lang="en-US" sz="1800">
                <a:effectLst/>
                <a:latin typeface="Times New Roman" panose="02020603050405020304" pitchFamily="18" charset="0"/>
                <a:ea typeface="Arial" panose="020B0604020202020204" pitchFamily="34" charset="0"/>
                <a:cs typeface="Times New Roman" panose="02020603050405020304" pitchFamily="18" charset="0"/>
              </a:rPr>
              <a:t> claros para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garantizar</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éxito</a:t>
            </a:r>
            <a:r>
              <a:rPr lang="en-US" sz="1800">
                <a:effectLst/>
                <a:latin typeface="Times New Roman" panose="02020603050405020304" pitchFamily="18" charset="0"/>
                <a:ea typeface="Arial" panose="020B0604020202020204" pitchFamily="34" charset="0"/>
                <a:cs typeface="Times New Roman" panose="02020603050405020304" pitchFamily="18" charset="0"/>
              </a:rPr>
              <a:t>. UniSAFE ha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elaborado</a:t>
            </a:r>
            <a:r>
              <a:rPr lang="en-US" sz="1800">
                <a:effectLst/>
                <a:latin typeface="Times New Roman" panose="02020603050405020304" pitchFamily="18" charset="0"/>
                <a:ea typeface="Arial" panose="020B0604020202020204" pitchFamily="34" charset="0"/>
                <a:cs typeface="Times New Roman" panose="02020603050405020304" pitchFamily="18" charset="0"/>
              </a:rPr>
              <a:t> un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documento</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orientación</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especialmente</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útil</a:t>
            </a:r>
            <a:r>
              <a:rPr lang="en-US" sz="1800">
                <a:effectLst/>
                <a:latin typeface="Times New Roman" panose="02020603050405020304" pitchFamily="18" charset="0"/>
                <a:ea typeface="Arial" panose="020B0604020202020204" pitchFamily="34" charset="0"/>
                <a:cs typeface="Times New Roman" panose="02020603050405020304" pitchFamily="18" charset="0"/>
              </a:rPr>
              <a:t> para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quienes</a:t>
            </a:r>
            <a:r>
              <a:rPr lang="en-US" sz="1800">
                <a:effectLst/>
                <a:latin typeface="Times New Roman" panose="02020603050405020304" pitchFamily="18" charset="0"/>
                <a:ea typeface="Arial" panose="020B0604020202020204" pitchFamily="34" charset="0"/>
                <a:cs typeface="Times New Roman" panose="02020603050405020304" pitchFamily="18" charset="0"/>
              </a:rPr>
              <a:t> se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encuentran</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US" sz="1800">
                <a:effectLst/>
                <a:latin typeface="Times New Roman" panose="02020603050405020304" pitchFamily="18" charset="0"/>
                <a:ea typeface="Arial" panose="020B0604020202020204" pitchFamily="34" charset="0"/>
                <a:cs typeface="Times New Roman" panose="02020603050405020304" pitchFamily="18" charset="0"/>
              </a:rPr>
              <a:t> las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primeras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fases</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creación</a:t>
            </a:r>
            <a:r>
              <a:rPr lang="en-US" sz="1800">
                <a:effectLst/>
                <a:latin typeface="Times New Roman" panose="02020603050405020304" pitchFamily="18" charset="0"/>
                <a:ea typeface="Arial" panose="020B0604020202020204" pitchFamily="34" charset="0"/>
                <a:cs typeface="Times New Roman" panose="02020603050405020304" pitchFamily="18" charset="0"/>
              </a:rPr>
              <a:t>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aplicación</a:t>
            </a:r>
            <a:r>
              <a:rPr lang="en-US" sz="1800">
                <a:effectLst/>
                <a:latin typeface="Times New Roman" panose="02020603050405020304" pitchFamily="18" charset="0"/>
                <a:ea typeface="Arial" panose="020B0604020202020204" pitchFamily="34" charset="0"/>
                <a:cs typeface="Times New Roman" panose="02020603050405020304" pitchFamily="18" charset="0"/>
              </a:rPr>
              <a:t> de un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marco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político</a:t>
            </a:r>
            <a:r>
              <a:rPr lang="en-US" sz="1800">
                <a:effectLst/>
                <a:latin typeface="Times New Roman" panose="02020603050405020304" pitchFamily="18" charset="0"/>
                <a:ea typeface="Arial" panose="020B0604020202020204" pitchFamily="34" charset="0"/>
                <a:cs typeface="Times New Roman" panose="02020603050405020304" pitchFamily="18" charset="0"/>
              </a:rPr>
              <a:t> para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prevenir</a:t>
            </a:r>
            <a:r>
              <a:rPr lang="en-US" sz="1800">
                <a:effectLst/>
                <a:latin typeface="Times New Roman" panose="02020603050405020304" pitchFamily="18" charset="0"/>
                <a:ea typeface="Arial" panose="020B0604020202020204" pitchFamily="34" charset="0"/>
                <a:cs typeface="Times New Roman" panose="02020603050405020304" pitchFamily="18" charset="0"/>
              </a:rPr>
              <a:t> la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Ofrece</a:t>
            </a:r>
            <a:r>
              <a:rPr lang="en-US" sz="1800">
                <a:effectLst/>
                <a:latin typeface="Times New Roman" panose="02020603050405020304" pitchFamily="18" charset="0"/>
                <a:ea typeface="Arial" panose="020B0604020202020204" pitchFamily="34" charset="0"/>
                <a:cs typeface="Times New Roman" panose="02020603050405020304" pitchFamily="18" charset="0"/>
              </a:rPr>
              <a:t> un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excelente</a:t>
            </a:r>
            <a:r>
              <a:rPr lang="en-US" sz="1800">
                <a:effectLst/>
                <a:latin typeface="Times New Roman" panose="02020603050405020304" pitchFamily="18" charset="0"/>
                <a:ea typeface="Arial" panose="020B0604020202020204" pitchFamily="34" charset="0"/>
                <a:cs typeface="Times New Roman" panose="02020603050405020304" pitchFamily="18" charset="0"/>
              </a:rPr>
              <a:t> punto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partida</a:t>
            </a:r>
            <a:r>
              <a:rPr lang="en-US" sz="1800">
                <a:effectLst/>
                <a:latin typeface="Times New Roman" panose="02020603050405020304" pitchFamily="18" charset="0"/>
                <a:ea typeface="Arial" panose="020B0604020202020204" pitchFamily="34" charset="0"/>
                <a:cs typeface="Times New Roman" panose="02020603050405020304" pitchFamily="18" charset="0"/>
              </a:rPr>
              <a:t>, con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instrucciones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claras</a:t>
            </a:r>
            <a:r>
              <a:rPr lang="en-US" sz="1800">
                <a:effectLst/>
                <a:latin typeface="Times New Roman" panose="02020603050405020304" pitchFamily="18" charset="0"/>
                <a:ea typeface="Arial" panose="020B0604020202020204" pitchFamily="34" charset="0"/>
                <a:cs typeface="Times New Roman" panose="02020603050405020304" pitchFamily="18" charset="0"/>
              </a:rPr>
              <a:t>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fáciles</a:t>
            </a:r>
            <a:r>
              <a:rPr lang="en-US" sz="1800">
                <a:effectLst/>
                <a:latin typeface="Times New Roman" panose="02020603050405020304" pitchFamily="18" charset="0"/>
                <a:ea typeface="Arial" panose="020B0604020202020204" pitchFamily="34" charset="0"/>
                <a:cs typeface="Times New Roman" panose="02020603050405020304" pitchFamily="18" charset="0"/>
              </a:rPr>
              <a:t> de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entender</a:t>
            </a:r>
            <a:r>
              <a:rPr lang="en-US" sz="1800">
                <a:effectLst/>
                <a:latin typeface="Times New Roman" panose="02020603050405020304" pitchFamily="18" charset="0"/>
                <a:ea typeface="Arial" panose="020B0604020202020204" pitchFamily="34" charset="0"/>
                <a:cs typeface="Times New Roman" panose="02020603050405020304" pitchFamily="18" charset="0"/>
              </a:rPr>
              <a:t>, y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consejos</a:t>
            </a:r>
            <a:r>
              <a:rPr lang="en-US" sz="1800">
                <a:effectLst/>
                <a:latin typeface="Times New Roman" panose="02020603050405020304" pitchFamily="18" charset="0"/>
                <a:ea typeface="Arial" panose="020B0604020202020204" pitchFamily="34" charset="0"/>
                <a:cs typeface="Times New Roman" panose="02020603050405020304" pitchFamily="18" charset="0"/>
              </a:rPr>
              <a:t>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prácticos</a:t>
            </a:r>
            <a:r>
              <a:rPr lang="en-US" sz="1800">
                <a:effectLst/>
                <a:latin typeface="Times New Roman" panose="02020603050405020304" pitchFamily="18" charset="0"/>
                <a:ea typeface="Arial" panose="020B0604020202020204" pitchFamily="34" charset="0"/>
                <a:cs typeface="Times New Roman" panose="02020603050405020304" pitchFamily="18" charset="0"/>
              </a:rPr>
              <a: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55</a:t>
            </a:fld>
            <a:endParaRPr lang="en-US"/>
          </a:p>
        </p:txBody>
      </p:sp>
    </p:spTree>
    <p:extLst>
      <p:ext uri="{BB962C8B-B14F-4D97-AF65-F5344CB8AC3E}">
        <p14:creationId xmlns:p14="http://schemas.microsoft.com/office/powerpoint/2010/main" val="9375708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p>
        </p:txBody>
      </p:sp>
      <p:sp>
        <p:nvSpPr>
          <p:cNvPr id="4" name="Slide Number Placeholder 3"/>
          <p:cNvSpPr>
            <a:spLocks noGrp="1"/>
          </p:cNvSpPr>
          <p:nvPr>
            <p:ph type="sldNum" sz="quarter" idx="5"/>
          </p:nvPr>
        </p:nvSpPr>
        <p:spPr/>
        <p:txBody>
          <a:bodyPr/>
          <a:lstStyle/>
          <a:p>
            <a:fld id="{6F8E2375-F1B1-284C-A827-B0E603FDBDD8}" type="slidenum">
              <a:rPr lang="en-US" smtClean="0"/>
              <a:t>56</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t>57</a:t>
            </a:fld>
            <a:endParaRPr lang="en-US"/>
          </a:p>
        </p:txBody>
      </p:sp>
    </p:spTree>
    <p:extLst>
      <p:ext uri="{BB962C8B-B14F-4D97-AF65-F5344CB8AC3E}">
        <p14:creationId xmlns:p14="http://schemas.microsoft.com/office/powerpoint/2010/main" val="294819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bg1"/>
                </a:solidFill>
                <a:latin typeface="Söhne"/>
              </a:rPr>
              <a:t>https://forms.office.com/e/cuj8ZysuNP </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t>58</a:t>
            </a:fld>
            <a:endParaRPr lang="en-US"/>
          </a:p>
        </p:txBody>
      </p:sp>
    </p:spTree>
    <p:extLst>
      <p:ext uri="{BB962C8B-B14F-4D97-AF65-F5344CB8AC3E}">
        <p14:creationId xmlns:p14="http://schemas.microsoft.com/office/powerpoint/2010/main" val="3757397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dirty="0">
                <a:effectLst/>
                <a:latin typeface="Times New Roman"/>
                <a:ea typeface="Arial" panose="020B0604020202020204" pitchFamily="34" charset="0"/>
                <a:cs typeface="Times New Roman"/>
              </a:rPr>
              <a:t>Nos </a:t>
            </a:r>
            <a:r>
              <a:rPr lang="en-GB" sz="1800" err="1">
                <a:effectLst/>
                <a:latin typeface="Times New Roman"/>
                <a:ea typeface="Arial" panose="020B0604020202020204" pitchFamily="34" charset="0"/>
                <a:cs typeface="Times New Roman"/>
              </a:rPr>
              <a:t>gustaría</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saber</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más</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sobre</a:t>
            </a:r>
            <a:r>
              <a:rPr lang="en-GB" sz="1800" dirty="0">
                <a:effectLst/>
                <a:latin typeface="Times New Roman"/>
                <a:ea typeface="Arial" panose="020B0604020202020204" pitchFamily="34" charset="0"/>
                <a:cs typeface="Times New Roman"/>
              </a:rPr>
              <a:t> sus </a:t>
            </a:r>
            <a:r>
              <a:rPr lang="en-GB" sz="1800" err="1">
                <a:effectLst/>
                <a:latin typeface="Times New Roman"/>
                <a:ea typeface="Arial" panose="020B0604020202020204" pitchFamily="34" charset="0"/>
                <a:cs typeface="Times New Roman"/>
              </a:rPr>
              <a:t>expectativas</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sobre</a:t>
            </a:r>
            <a:r>
              <a:rPr lang="en-GB" sz="1800" dirty="0">
                <a:effectLst/>
                <a:latin typeface="Times New Roman"/>
                <a:ea typeface="Arial" panose="020B0604020202020204" pitchFamily="34" charset="0"/>
                <a:cs typeface="Times New Roman"/>
              </a:rPr>
              <a:t> la </a:t>
            </a:r>
            <a:r>
              <a:rPr lang="en-GB" sz="1800" err="1">
                <a:effectLst/>
                <a:latin typeface="Times New Roman"/>
                <a:ea typeface="Arial" panose="020B0604020202020204" pitchFamily="34" charset="0"/>
                <a:cs typeface="Times New Roman"/>
              </a:rPr>
              <a:t>formación</a:t>
            </a:r>
            <a:r>
              <a:rPr lang="en-GB" sz="1800" dirty="0">
                <a:effectLst/>
                <a:latin typeface="Times New Roman"/>
                <a:ea typeface="Arial" panose="020B0604020202020204" pitchFamily="34" charset="0"/>
                <a:cs typeface="Times New Roman"/>
              </a:rPr>
              <a:t> de hoy. </a:t>
            </a:r>
            <a:r>
              <a:rPr lang="en-GB" sz="1800" err="1">
                <a:effectLst/>
                <a:latin typeface="Times New Roman"/>
                <a:ea typeface="Arial" panose="020B0604020202020204" pitchFamily="34" charset="0"/>
                <a:cs typeface="Times New Roman"/>
              </a:rPr>
              <a:t>Alguien</a:t>
            </a:r>
            <a:r>
              <a:rPr lang="en-GB" sz="1800" dirty="0">
                <a:effectLst/>
                <a:latin typeface="Times New Roman"/>
                <a:ea typeface="Arial" panose="020B0604020202020204" pitchFamily="34" charset="0"/>
                <a:cs typeface="Times New Roman"/>
              </a:rPr>
              <a:t> se anima a </a:t>
            </a:r>
            <a:r>
              <a:rPr lang="en-GB" sz="1800" err="1">
                <a:effectLst/>
                <a:latin typeface="Times New Roman"/>
                <a:ea typeface="Arial" panose="020B0604020202020204" pitchFamily="34" charset="0"/>
                <a:cs typeface="Times New Roman"/>
              </a:rPr>
              <a:t>compartir</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su</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nombre</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pronombres</a:t>
            </a:r>
            <a:r>
              <a:rPr lang="en-GB" sz="1800" dirty="0">
                <a:effectLst/>
                <a:latin typeface="Times New Roman"/>
                <a:ea typeface="Arial" panose="020B0604020202020204" pitchFamily="34" charset="0"/>
                <a:cs typeface="Times New Roman"/>
              </a:rPr>
              <a:t>, y </a:t>
            </a:r>
            <a:r>
              <a:rPr lang="en-GB" sz="1800" err="1">
                <a:effectLst/>
                <a:latin typeface="Times New Roman"/>
                <a:ea typeface="Arial" panose="020B0604020202020204" pitchFamily="34" charset="0"/>
                <a:cs typeface="Times New Roman"/>
              </a:rPr>
              <a:t>concisamente</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qué</a:t>
            </a:r>
            <a:r>
              <a:rPr lang="en-GB" sz="1800">
                <a:effectLst/>
                <a:latin typeface="Times New Roman"/>
                <a:ea typeface="Arial" panose="020B0604020202020204" pitchFamily="34" charset="0"/>
                <a:cs typeface="Times New Roman"/>
              </a:rPr>
              <a:t> </a:t>
            </a:r>
            <a:r>
              <a:rPr lang="en-GB" sz="1800">
                <a:latin typeface="Times New Roman"/>
                <a:ea typeface="Arial" panose="020B0604020202020204" pitchFamily="34" charset="0"/>
                <a:cs typeface="Times New Roman"/>
              </a:rPr>
              <a:t>quisiera</a:t>
            </a:r>
            <a:r>
              <a:rPr lang="en-GB" sz="180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obtener</a:t>
            </a:r>
            <a:r>
              <a:rPr lang="en-GB" sz="1800" dirty="0">
                <a:effectLst/>
                <a:latin typeface="Times New Roman"/>
                <a:ea typeface="Arial" panose="020B0604020202020204" pitchFamily="34" charset="0"/>
                <a:cs typeface="Times New Roman"/>
              </a:rPr>
              <a:t> de </a:t>
            </a:r>
            <a:r>
              <a:rPr lang="en-GB" sz="1800" err="1">
                <a:effectLst/>
                <a:latin typeface="Times New Roman"/>
                <a:ea typeface="Arial" panose="020B0604020202020204" pitchFamily="34" charset="0"/>
                <a:cs typeface="Times New Roman"/>
              </a:rPr>
              <a:t>este</a:t>
            </a:r>
            <a:r>
              <a:rPr lang="en-GB" sz="1800" dirty="0">
                <a:effectLst/>
                <a:latin typeface="Times New Roman"/>
                <a:ea typeface="Arial" panose="020B0604020202020204" pitchFamily="34" charset="0"/>
                <a:cs typeface="Times New Roman"/>
              </a:rPr>
              <a:t> </a:t>
            </a:r>
            <a:r>
              <a:rPr lang="en-GB" sz="1800" err="1">
                <a:effectLst/>
                <a:latin typeface="Times New Roman"/>
                <a:ea typeface="Arial" panose="020B0604020202020204" pitchFamily="34" charset="0"/>
                <a:cs typeface="Times New Roman"/>
              </a:rPr>
              <a:t>seminario</a:t>
            </a:r>
            <a:r>
              <a:rPr lang="en-GB" sz="1800" dirty="0">
                <a:effectLst/>
                <a:latin typeface="Times New Roman"/>
                <a:ea typeface="Arial" panose="020B0604020202020204" pitchFamily="34" charset="0"/>
                <a:cs typeface="Times New Roman"/>
              </a:rPr>
              <a:t> web? </a:t>
            </a: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6</a:t>
            </a:fld>
            <a:endParaRPr lang="en-US"/>
          </a:p>
        </p:txBody>
      </p:sp>
    </p:spTree>
    <p:extLst>
      <p:ext uri="{BB962C8B-B14F-4D97-AF65-F5344CB8AC3E}">
        <p14:creationId xmlns:p14="http://schemas.microsoft.com/office/powerpoint/2010/main" val="171647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4999"/>
              </a:lnSpc>
              <a:spcAft>
                <a:spcPts val="800"/>
              </a:spcAft>
            </a:pPr>
            <a:r>
              <a:rPr lang="en-GB"/>
              <a:t>Nos gustaría comenzar con algunas reflexiones basadas en la historia del caso que les hemos enviado. </a:t>
            </a:r>
            <a:endParaRPr lang="en-GB" dirty="0"/>
          </a:p>
          <a:p>
            <a:pPr algn="just">
              <a:lnSpc>
                <a:spcPct val="114999"/>
              </a:lnSpc>
              <a:spcAft>
                <a:spcPts val="800"/>
              </a:spcAft>
            </a:pPr>
            <a:endParaRPr lang="en-GB" dirty="0"/>
          </a:p>
          <a:p>
            <a:pPr algn="just">
              <a:lnSpc>
                <a:spcPct val="114999"/>
              </a:lnSpc>
              <a:spcAft>
                <a:spcPts val="800"/>
              </a:spcAft>
            </a:pPr>
            <a:r>
              <a:rPr lang="en-GB"/>
              <a:t>Para refrescar la memoria, este caso trata sobre las denuncias de acoso sexual contra David M., un geólogo antártico que están siendo investigadas por la universidad. Las acusaciones provienen de tres exalumnas que afirman haber sufrido abuso verbal, intimidación y exclusión durante expediciones de investigación en la Antártida en la década de 1990. Jane W. y Doe presentaron sus quejas recientemente, mientras que Hillary T. nunca presentó una queja formal. Testigos masculinos corroboran algunas de las acusaciones. David M. niega las alegaciones y la universidad ha recibido cartas de apoyo tanto para él como para las denunciantes. Estos casos resaltan el problema del acoso en la ciencia, especialmente en entornos de investigación remotos.</a:t>
            </a:r>
            <a:endParaRPr lang="en-GB" dirty="0"/>
          </a:p>
          <a:p>
            <a:pPr algn="just">
              <a:lnSpc>
                <a:spcPct val="114999"/>
              </a:lnSpc>
              <a:spcAft>
                <a:spcPts val="800"/>
              </a:spcAft>
            </a:pPr>
            <a:endParaRPr lang="en-GB" dirty="0"/>
          </a:p>
          <a:p>
            <a:pPr algn="just">
              <a:lnSpc>
                <a:spcPct val="114999"/>
              </a:lnSpc>
              <a:spcAft>
                <a:spcPts val="800"/>
              </a:spcAft>
            </a:pPr>
            <a:br>
              <a:rPr lang="en-GB" dirty="0"/>
            </a:br>
            <a:r>
              <a:rPr lang="en-GB"/>
              <a:t>Para este ejercicio, nos gustaría que nos dijera qué desafios particulares presenta este caso y qué falló en la gestion.</a:t>
            </a:r>
            <a:endParaRPr lang="en-GB" dirty="0"/>
          </a:p>
          <a:p>
            <a:pPr algn="just">
              <a:lnSpc>
                <a:spcPct val="114999"/>
              </a:lnSpc>
              <a:spcAft>
                <a:spcPts val="800"/>
              </a:spcAft>
            </a:pPr>
            <a:r>
              <a:rPr lang="en-GB"/>
              <a:t>Ana va a estar tomando notas en el tablero Miro que ven ahora en pantalla. Si tienen una idea para compartir, simplemente levanten la mano.</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t>7</a:t>
            </a:fld>
            <a:endParaRPr lang="en-US"/>
          </a:p>
        </p:txBody>
      </p:sp>
    </p:spTree>
    <p:extLst>
      <p:ext uri="{BB962C8B-B14F-4D97-AF65-F5344CB8AC3E}">
        <p14:creationId xmlns:p14="http://schemas.microsoft.com/office/powerpoint/2010/main" val="3945478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endParaRPr lang="en-GB" sz="1800" b="1"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t>8</a:t>
            </a:fld>
            <a:endParaRPr lang="en-US"/>
          </a:p>
        </p:txBody>
      </p:sp>
    </p:spTree>
    <p:extLst>
      <p:ext uri="{BB962C8B-B14F-4D97-AF65-F5344CB8AC3E}">
        <p14:creationId xmlns:p14="http://schemas.microsoft.com/office/powerpoint/2010/main" val="3044205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Según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concepto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GenderSAFE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término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se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utiliza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para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englobar</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todas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abuso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basadas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allá</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estrechas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definiciones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legislación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Abarca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física</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sexual,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psicológica</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económica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effectLst/>
                <a:latin typeface="Times New Roman" panose="02020603050405020304" pitchFamily="18" charset="0"/>
                <a:ea typeface="Arial" panose="020B0604020202020204" pitchFamily="34" charset="0"/>
                <a:cs typeface="Times New Roman" panose="02020603050405020304" pitchFamily="18" charset="0"/>
              </a:rPr>
              <a:t> sexual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acoso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por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razón</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a:effectLst/>
                <a:latin typeface="Times New Roman" panose="02020603050405020304" pitchFamily="18" charset="0"/>
                <a:ea typeface="Arial" panose="020B0604020202020204" pitchFamily="34" charset="0"/>
                <a:cs typeface="Times New Roman" panose="02020603050405020304" pitchFamily="18" charset="0"/>
              </a:rPr>
              <a:t>, tanto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contextos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línea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a:effectLst/>
                <a:latin typeface="Times New Roman" panose="02020603050405020304" pitchFamily="18" charset="0"/>
                <a:ea typeface="Arial" panose="020B0604020202020204" pitchFamily="34" charset="0"/>
                <a:cs typeface="Times New Roman" panose="02020603050405020304" pitchFamily="18" charset="0"/>
              </a:rPr>
              <a:t> fuera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línea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br>
              <a:rPr lang="en-GB" sz="1800">
                <a:effectLst/>
                <a:latin typeface="Times New Roman" panose="02020603050405020304" pitchFamily="18" charset="0"/>
                <a:ea typeface="Arial" panose="020B0604020202020204" pitchFamily="34" charset="0"/>
                <a:cs typeface="Times New Roman" panose="02020603050405020304" pitchFamily="18" charset="0"/>
              </a:rPr>
            </a:br>
            <a:r>
              <a:rPr lang="en-GB" sz="1800">
                <a:effectLst/>
                <a:latin typeface="Times New Roman" panose="02020603050405020304" pitchFamily="18" charset="0"/>
                <a:ea typeface="Arial" panose="020B0604020202020204" pitchFamily="34" charset="0"/>
                <a:cs typeface="Times New Roman" panose="02020603050405020304" pitchFamily="18" charset="0"/>
              </a:rPr>
              <a:t>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género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entiende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y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conceptualiza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un continuo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el</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aparentemente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inocentes</a:t>
            </a:r>
            <a:r>
              <a:rPr lang="en-GB" sz="1800">
                <a:effectLst/>
                <a:latin typeface="Times New Roman" panose="02020603050405020304" pitchFamily="18" charset="0"/>
                <a:ea typeface="Arial" panose="020B0604020202020204" pitchFamily="34" charset="0"/>
                <a:cs typeface="Times New Roman" panose="02020603050405020304" pitchFamily="18" charset="0"/>
              </a:rPr>
              <a:t>" 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leves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mala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conducta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cuando</a:t>
            </a:r>
            <a:r>
              <a:rPr lang="en-GB" sz="1800">
                <a:effectLst/>
                <a:latin typeface="Times New Roman" panose="02020603050405020304" pitchFamily="18" charset="0"/>
                <a:ea typeface="Arial" panose="020B0604020202020204" pitchFamily="34" charset="0"/>
                <a:cs typeface="Times New Roman" panose="02020603050405020304" pitchFamily="18" charset="0"/>
              </a:rPr>
              <a:t> no se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abordan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tienden</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escalar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gradualmente</a:t>
            </a:r>
            <a:r>
              <a:rPr lang="en-GB" sz="1800">
                <a:effectLst/>
                <a:latin typeface="Times New Roman" panose="02020603050405020304" pitchFamily="18" charset="0"/>
                <a:ea typeface="Arial" panose="020B0604020202020204" pitchFamily="34" charset="0"/>
                <a:cs typeface="Times New Roman" panose="02020603050405020304" pitchFamily="18" charset="0"/>
              </a:rPr>
              <a:t> hasta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convertirse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formas</a:t>
            </a:r>
            <a:r>
              <a:rPr lang="en-GB" sz="1800">
                <a:effectLst/>
                <a:latin typeface="Times New Roman" panose="02020603050405020304" pitchFamily="18" charset="0"/>
                <a:ea typeface="Arial" panose="020B0604020202020204" pitchFamily="34" charset="0"/>
                <a:cs typeface="Times New Roman" panose="02020603050405020304" pitchFamily="18" charset="0"/>
              </a:rPr>
              <a:t> de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más</a:t>
            </a:r>
            <a:r>
              <a:rPr lang="en-GB" sz="1800">
                <a:effectLst/>
                <a:latin typeface="Times New Roman" panose="02020603050405020304" pitchFamily="18" charset="0"/>
                <a:ea typeface="Arial" panose="020B0604020202020204" pitchFamily="34" charset="0"/>
                <a:cs typeface="Times New Roman" panose="02020603050405020304" pitchFamily="18" charset="0"/>
              </a:rPr>
              <a:t> graves y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severas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p>
          <a:p>
            <a:pPr marL="0" marR="0" algn="just">
              <a:lnSpc>
                <a:spcPct val="115000"/>
              </a:lnSpc>
              <a:spcBef>
                <a:spcPts val="0"/>
              </a:spcBef>
              <a:spcAft>
                <a:spcPts val="800"/>
              </a:spcAft>
            </a:pPr>
            <a:endParaRPr lang="en-GB" sz="1800">
              <a:effectLst/>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a:effectLst/>
                <a:latin typeface="Times New Roman" panose="02020603050405020304" pitchFamily="18" charset="0"/>
                <a:ea typeface="Arial" panose="020B0604020202020204" pitchFamily="34" charset="0"/>
                <a:cs typeface="Times New Roman" panose="02020603050405020304" pitchFamily="18" charset="0"/>
              </a:rPr>
              <a:t> continuo,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cabe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pensar</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preguntas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inapropiadas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la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vida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privada</a:t>
            </a:r>
            <a:r>
              <a:rPr lang="en-GB" sz="1800">
                <a:effectLst/>
                <a:latin typeface="Times New Roman" panose="02020603050405020304" pitchFamily="18" charset="0"/>
                <a:ea typeface="Arial" panose="020B0604020202020204" pitchFamily="34" charset="0"/>
                <a:cs typeface="Times New Roman" panose="02020603050405020304" pitchFamily="18" charset="0"/>
              </a:rPr>
              <a:t> de las personas,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comentarios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sobre</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su</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aspecto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contacto</a:t>
            </a:r>
            <a:r>
              <a:rPr lang="en-GB" sz="1800">
                <a:effectLst/>
                <a:latin typeface="Times New Roman" panose="02020603050405020304" pitchFamily="18" charset="0"/>
                <a:ea typeface="Arial" panose="020B0604020202020204" pitchFamily="34" charset="0"/>
                <a:cs typeface="Times New Roman" panose="02020603050405020304" pitchFamily="18" charset="0"/>
              </a:rPr>
              <a:t> corporal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involuntario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bromas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sexistas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maniobras</a:t>
            </a:r>
            <a:r>
              <a:rPr lang="en-GB" sz="1800">
                <a:effectLst/>
                <a:latin typeface="Times New Roman" panose="02020603050405020304" pitchFamily="18" charset="0"/>
                <a:ea typeface="Arial" panose="020B0604020202020204" pitchFamily="34" charset="0"/>
                <a:cs typeface="Times New Roman" panose="02020603050405020304" pitchFamily="18" charset="0"/>
              </a:rPr>
              <a:t> para que las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víctimas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mantengan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encuentros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íntimos</a:t>
            </a:r>
            <a:r>
              <a:rPr lang="en-GB" sz="1800">
                <a:effectLst/>
                <a:latin typeface="Times New Roman" panose="02020603050405020304" pitchFamily="18" charset="0"/>
                <a:ea typeface="Arial" panose="020B0604020202020204" pitchFamily="34" charset="0"/>
                <a:cs typeface="Times New Roman" panose="02020603050405020304" pitchFamily="18" charset="0"/>
              </a:rPr>
              <a:t>" no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deseados</a:t>
            </a:r>
            <a:r>
              <a:rPr lang="en-GB" sz="1800">
                <a:effectLst/>
                <a:latin typeface="Times New Roman" panose="02020603050405020304" pitchFamily="18" charset="0"/>
                <a:ea typeface="Arial" panose="020B0604020202020204" pitchFamily="34" charset="0"/>
                <a:cs typeface="Times New Roman" panose="02020603050405020304" pitchFamily="18" charset="0"/>
              </a:rPr>
              <a:t>, etc., hasta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llegar</a:t>
            </a:r>
            <a:r>
              <a:rPr lang="en-GB" sz="1800">
                <a:effectLst/>
                <a:latin typeface="Times New Roman" panose="02020603050405020304" pitchFamily="18" charset="0"/>
                <a:ea typeface="Arial" panose="020B0604020202020204" pitchFamily="34" charset="0"/>
                <a:cs typeface="Times New Roman" panose="02020603050405020304" pitchFamily="18" charset="0"/>
              </a:rPr>
              <a:t> a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situaciones</a:t>
            </a:r>
            <a:r>
              <a:rPr lang="en-GB" sz="1800">
                <a:effectLst/>
                <a:latin typeface="Times New Roman" panose="02020603050405020304" pitchFamily="18" charset="0"/>
                <a:ea typeface="Arial" panose="020B0604020202020204" pitchFamily="34" charset="0"/>
                <a:cs typeface="Times New Roman" panose="02020603050405020304" pitchFamily="18" charset="0"/>
              </a:rPr>
              <a:t> que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implican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física</a:t>
            </a:r>
            <a:r>
              <a:rPr lang="en-GB" sz="1800">
                <a:effectLst/>
                <a:latin typeface="Times New Roman" panose="02020603050405020304" pitchFamily="18" charset="0"/>
                <a:ea typeface="Arial" panose="020B0604020202020204" pitchFamily="34" charset="0"/>
                <a:cs typeface="Times New Roman" panose="02020603050405020304" pitchFamily="18" charset="0"/>
              </a:rPr>
              <a:t> y/o sexual e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incluso</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violación</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a:effectLst/>
                <a:latin typeface="Times New Roman" panose="02020603050405020304" pitchFamily="18" charset="0"/>
                <a:ea typeface="Arial" panose="020B0604020202020204" pitchFamily="34" charset="0"/>
                <a:cs typeface="Times New Roman" panose="02020603050405020304" pitchFamily="18" charset="0"/>
              </a:rPr>
              <a:t>En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este</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sentido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violencia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se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utiliza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como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término</a:t>
            </a:r>
            <a:r>
              <a:rPr lang="en-GB" sz="1800" b="1">
                <a:effectLst/>
                <a:latin typeface="Times New Roman" panose="02020603050405020304" pitchFamily="18" charset="0"/>
                <a:ea typeface="Arial" panose="020B0604020202020204" pitchFamily="34" charset="0"/>
                <a:cs typeface="Times New Roman" panose="02020603050405020304" pitchFamily="18" charset="0"/>
              </a:rPr>
              <a:t> global que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abarca</a:t>
            </a: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todas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las </a:t>
            </a:r>
            <a:r>
              <a:rPr lang="en-GB" sz="1800" b="1" err="1">
                <a:effectLst/>
                <a:latin typeface="Times New Roman" panose="02020603050405020304" pitchFamily="18" charset="0"/>
                <a:ea typeface="Arial" panose="020B0604020202020204" pitchFamily="34" charset="0"/>
                <a:cs typeface="Times New Roman" panose="02020603050405020304" pitchFamily="18" charset="0"/>
              </a:rPr>
              <a:t>etapas</a:t>
            </a:r>
            <a:r>
              <a:rPr lang="en-GB" sz="1800" b="1">
                <a:effectLst/>
                <a:latin typeface="Times New Roman" panose="02020603050405020304" pitchFamily="18" charset="0"/>
                <a:ea typeface="Arial" panose="020B0604020202020204" pitchFamily="34" charset="0"/>
                <a:cs typeface="Times New Roman" panose="02020603050405020304" pitchFamily="18" charset="0"/>
              </a:rPr>
              <a:t> del continuo.</a:t>
            </a:r>
            <a:endParaRPr lang="en-GB" sz="1800" b="1">
              <a:effectLst/>
              <a:latin typeface="Calibri" panose="020F0502020204030204" pitchFamily="34" charset="0"/>
              <a:ea typeface="Calibri" panose="020F0502020204030204" pitchFamily="34" charset="0"/>
              <a:cs typeface="Times New Roman" panose="02020603050405020304" pitchFamily="18" charset="0"/>
            </a:endParaRPr>
          </a:p>
          <a:p>
            <a:br>
              <a:rPr lang="en-GB"/>
            </a:br>
            <a:r>
              <a:rPr lang="en-GB" err="1"/>
              <a:t>Aquí</a:t>
            </a:r>
            <a:r>
              <a:rPr lang="en-GB"/>
              <a:t> </a:t>
            </a:r>
            <a:r>
              <a:rPr lang="en-GB" err="1"/>
              <a:t>el</a:t>
            </a:r>
            <a:r>
              <a:rPr lang="en-GB"/>
              <a:t> </a:t>
            </a:r>
            <a:r>
              <a:rPr lang="en-GB" err="1"/>
              <a:t>formador</a:t>
            </a:r>
            <a:r>
              <a:rPr lang="en-GB"/>
              <a:t> </a:t>
            </a:r>
            <a:r>
              <a:rPr lang="en-GB" err="1"/>
              <a:t>puede</a:t>
            </a:r>
            <a:r>
              <a:rPr lang="en-GB"/>
              <a:t> </a:t>
            </a:r>
            <a:r>
              <a:rPr lang="en-GB" err="1"/>
              <a:t>hacer</a:t>
            </a:r>
            <a:r>
              <a:rPr lang="en-GB"/>
              <a:t> </a:t>
            </a:r>
            <a:r>
              <a:rPr lang="en-GB" err="1"/>
              <a:t>una</a:t>
            </a:r>
            <a:r>
              <a:rPr lang="en-GB"/>
              <a:t> pausa y </a:t>
            </a:r>
            <a:r>
              <a:rPr lang="en-GB" err="1"/>
              <a:t>dar</a:t>
            </a:r>
            <a:r>
              <a:rPr lang="en-GB"/>
              <a:t> </a:t>
            </a:r>
            <a:r>
              <a:rPr lang="en-GB" err="1"/>
              <a:t>ejemplos</a:t>
            </a:r>
            <a:r>
              <a:rPr lang="en-GB"/>
              <a:t> de </a:t>
            </a:r>
            <a:r>
              <a:rPr lang="en-GB" err="1"/>
              <a:t>cada</a:t>
            </a:r>
            <a:r>
              <a:rPr lang="en-GB"/>
              <a:t> forma de </a:t>
            </a:r>
            <a:r>
              <a:rPr lang="en-GB" err="1"/>
              <a:t>violencia</a:t>
            </a:r>
            <a:r>
              <a:rPr lang="en-GB"/>
              <a:t> de </a:t>
            </a:r>
            <a:r>
              <a:rPr lang="en-GB" err="1"/>
              <a:t>género</a:t>
            </a:r>
            <a:r>
              <a:rPr lang="en-GB"/>
              <a:t>, </a:t>
            </a:r>
            <a:r>
              <a:rPr lang="en-GB" err="1"/>
              <a:t>así</a:t>
            </a:r>
            <a:r>
              <a:rPr lang="en-GB"/>
              <a:t> </a:t>
            </a:r>
            <a:r>
              <a:rPr lang="en-GB" err="1"/>
              <a:t>como</a:t>
            </a:r>
            <a:r>
              <a:rPr lang="en-GB"/>
              <a:t> </a:t>
            </a:r>
            <a:r>
              <a:rPr lang="en-GB" err="1"/>
              <a:t>profundizar</a:t>
            </a:r>
            <a:r>
              <a:rPr lang="en-GB"/>
              <a:t> </a:t>
            </a:r>
            <a:r>
              <a:rPr lang="en-GB" err="1"/>
              <a:t>en</a:t>
            </a:r>
            <a:r>
              <a:rPr lang="en-GB"/>
              <a:t> </a:t>
            </a:r>
            <a:r>
              <a:rPr lang="en-GB" err="1"/>
              <a:t>el</a:t>
            </a:r>
            <a:r>
              <a:rPr lang="en-GB"/>
              <a:t> "continuum"</a:t>
            </a:r>
          </a:p>
        </p:txBody>
      </p:sp>
      <p:sp>
        <p:nvSpPr>
          <p:cNvPr id="4" name="Slide Number Placeholder 3"/>
          <p:cNvSpPr>
            <a:spLocks noGrp="1"/>
          </p:cNvSpPr>
          <p:nvPr>
            <p:ph type="sldNum" sz="quarter" idx="5"/>
          </p:nvPr>
        </p:nvSpPr>
        <p:spPr/>
        <p:txBody>
          <a:bodyPr/>
          <a:lstStyle/>
          <a:p>
            <a:fld id="{6F8E2375-F1B1-284C-A827-B0E603FDBDD8}" type="slidenum">
              <a:rPr lang="en-US" smtClean="0"/>
              <a:t>9</a:t>
            </a:fld>
            <a:endParaRPr lang="en-US"/>
          </a:p>
        </p:txBody>
      </p:sp>
    </p:spTree>
    <p:extLst>
      <p:ext uri="{BB962C8B-B14F-4D97-AF65-F5344CB8AC3E}">
        <p14:creationId xmlns:p14="http://schemas.microsoft.com/office/powerpoint/2010/main" val="4113976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Su título aquí</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Rúbrica 1</a:t>
            </a:r>
          </a:p>
          <a:p>
            <a:pPr lvl="1"/>
            <a:r>
              <a:rPr lang="en-US"/>
              <a:t>Texto del párrafo</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Financiado por el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Unión Europea</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www.unisafe-toolkit.eu" TargetMode="External"/><Relationship Id="rId5" Type="http://schemas.openxmlformats.org/officeDocument/2006/relationships/image" Target="../media/image14.jpeg"/><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hyperlink" Target="https://zenodo.org/record/7220636" TargetMode="Externa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hyperlink" Target="https://www.breakingthesilence.cam.ac.uk/" TargetMode="Externa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hyperlink" Target="https://www.unige.ch/rectorat/egalite/thematiques/harcelement-violence/harcelement/"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hyperlink" Target="https://unisafe-gbv.eu/outputs/guide-to-awareness-raising-campaigns-on-gender-based-violence/" TargetMode="Externa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0.sv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39.jpeg"/></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s-AR" sz="4800" noProof="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s-AR" sz="3200" noProof="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38968" y="1711048"/>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s-AR" sz="4000" b="1" noProof="0">
                <a:latin typeface="Arial"/>
                <a:cs typeface="Arial"/>
              </a:rPr>
              <a:t>Formación Introductoria sobre la Violencia de Género en el Ámbito Académico y el Marco 7P </a:t>
            </a:r>
          </a:p>
        </p:txBody>
      </p:sp>
      <p:sp>
        <p:nvSpPr>
          <p:cNvPr id="6" name="ZoneTexte 11">
            <a:extLst>
              <a:ext uri="{FF2B5EF4-FFF2-40B4-BE49-F238E27FC236}">
                <a16:creationId xmlns:a16="http://schemas.microsoft.com/office/drawing/2014/main" id="{37C8842C-ED4A-EF05-F3C2-BB8C215930EA}"/>
              </a:ext>
            </a:extLst>
          </p:cNvPr>
          <p:cNvSpPr txBox="1"/>
          <p:nvPr/>
        </p:nvSpPr>
        <p:spPr>
          <a:xfrm>
            <a:off x="938968" y="4060442"/>
            <a:ext cx="10080702" cy="138499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AR" sz="2800" b="1">
                <a:solidFill>
                  <a:srgbClr val="FF0000"/>
                </a:solidFill>
                <a:ea typeface="+mn-lt"/>
                <a:cs typeface="+mn-lt"/>
              </a:rPr>
              <a:t>Nombre de la(s) persona</a:t>
            </a:r>
            <a:r>
              <a:rPr lang="es-AR" sz="2800" b="1" noProof="0">
                <a:solidFill>
                  <a:srgbClr val="FF0000"/>
                </a:solidFill>
                <a:ea typeface="+mn-lt"/>
                <a:cs typeface="+mn-lt"/>
              </a:rPr>
              <a:t>(</a:t>
            </a:r>
            <a:r>
              <a:rPr lang="es-AR" sz="2800" b="1">
                <a:solidFill>
                  <a:srgbClr val="FF0000"/>
                </a:solidFill>
                <a:ea typeface="+mn-lt"/>
                <a:cs typeface="+mn-lt"/>
              </a:rPr>
              <a:t>s</a:t>
            </a:r>
            <a:r>
              <a:rPr lang="es-AR" sz="2800" b="1" noProof="0">
                <a:solidFill>
                  <a:srgbClr val="FF0000"/>
                </a:solidFill>
                <a:ea typeface="+mn-lt"/>
                <a:cs typeface="+mn-lt"/>
              </a:rPr>
              <a:t>)</a:t>
            </a:r>
            <a:r>
              <a:rPr lang="es-AR" sz="2800" b="1">
                <a:solidFill>
                  <a:srgbClr val="FF0000"/>
                </a:solidFill>
                <a:ea typeface="+mn-lt"/>
                <a:cs typeface="+mn-lt"/>
              </a:rPr>
              <a:t> facilitadora</a:t>
            </a:r>
            <a:r>
              <a:rPr lang="es-AR" sz="2800" b="1" noProof="0">
                <a:solidFill>
                  <a:srgbClr val="FF0000"/>
                </a:solidFill>
                <a:ea typeface="+mn-lt"/>
                <a:cs typeface="+mn-lt"/>
              </a:rPr>
              <a:t>(</a:t>
            </a:r>
            <a:r>
              <a:rPr lang="es-AR" sz="2800" b="1">
                <a:solidFill>
                  <a:srgbClr val="FF0000"/>
                </a:solidFill>
                <a:ea typeface="+mn-lt"/>
                <a:cs typeface="+mn-lt"/>
              </a:rPr>
              <a:t>s</a:t>
            </a:r>
            <a:r>
              <a:rPr lang="es-AR" sz="2800" b="1" noProof="0">
                <a:solidFill>
                  <a:srgbClr val="FF0000"/>
                </a:solidFill>
                <a:ea typeface="+mn-lt"/>
                <a:cs typeface="+mn-lt"/>
              </a:rPr>
              <a:t>)</a:t>
            </a:r>
            <a:r>
              <a:rPr lang="es-AR" sz="2800" b="1">
                <a:solidFill>
                  <a:srgbClr val="FF0000"/>
                </a:solidFill>
                <a:ea typeface="+mn-lt"/>
                <a:cs typeface="+mn-lt"/>
              </a:rPr>
              <a:t> (pronombres), organización</a:t>
            </a:r>
            <a:endParaRPr lang="en-US">
              <a:solidFill>
                <a:srgbClr val="FF0000"/>
              </a:solidFill>
              <a:ea typeface="Open Sans"/>
              <a:cs typeface="Open Sans"/>
            </a:endParaRPr>
          </a:p>
          <a:p>
            <a:r>
              <a:rPr lang="es-AR" sz="2800" b="1" dirty="0">
                <a:solidFill>
                  <a:srgbClr val="FF0000"/>
                </a:solidFill>
                <a:ea typeface="+mn-lt"/>
                <a:cs typeface="+mn-lt"/>
              </a:rPr>
              <a:t>Día, </a:t>
            </a:r>
            <a:r>
              <a:rPr lang="es-AR" sz="2800" b="1" err="1">
                <a:solidFill>
                  <a:srgbClr val="FF0000"/>
                </a:solidFill>
                <a:ea typeface="+mn-lt"/>
                <a:cs typeface="+mn-lt"/>
              </a:rPr>
              <a:t>xx</a:t>
            </a:r>
            <a:r>
              <a:rPr lang="es-AR" sz="2800" b="1">
                <a:solidFill>
                  <a:srgbClr val="FF0000"/>
                </a:solidFill>
                <a:ea typeface="+mn-lt"/>
                <a:cs typeface="+mn-lt"/>
              </a:rPr>
              <a:t> de mes de 202x</a:t>
            </a:r>
            <a:endParaRPr lang="es-AR">
              <a:solidFill>
                <a:srgbClr val="FF0000"/>
              </a:solidFil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t>10</a:t>
            </a:fld>
            <a:endParaRPr lang="fr-FR">
              <a:latin typeface="Arial"/>
              <a:cs typeface="Arial"/>
            </a:endParaRPr>
          </a:p>
        </p:txBody>
      </p:sp>
      <p:sp>
        <p:nvSpPr>
          <p:cNvPr id="4" name="TextBox 3">
            <a:extLst>
              <a:ext uri="{FF2B5EF4-FFF2-40B4-BE49-F238E27FC236}">
                <a16:creationId xmlns:a16="http://schemas.microsoft.com/office/drawing/2014/main" id="{951C7916-0E30-4B63-CB8D-795578A5E879}"/>
              </a:ext>
            </a:extLst>
          </p:cNvPr>
          <p:cNvSpPr txBox="1"/>
          <p:nvPr/>
        </p:nvSpPr>
        <p:spPr>
          <a:xfrm>
            <a:off x="8328910" y="6027003"/>
            <a:ext cx="3024555" cy="101566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200">
                <a:solidFill>
                  <a:srgbClr val="444444"/>
                </a:solidFill>
                <a:latin typeface="Arial"/>
                <a:cs typeface="Arial"/>
              </a:rPr>
              <a:t>Fuente: The continuum of violence against women, Handbook for Gender Equality Rapporteurs, </a:t>
            </a:r>
            <a:r>
              <a:rPr lang="en-US" sz="1200" err="1">
                <a:solidFill>
                  <a:srgbClr val="444444"/>
                </a:solidFill>
                <a:latin typeface="Arial"/>
                <a:cs typeface="Arial"/>
              </a:rPr>
              <a:t>Consejo</a:t>
            </a:r>
            <a:r>
              <a:rPr lang="en-US" sz="1200">
                <a:solidFill>
                  <a:srgbClr val="444444"/>
                </a:solidFill>
                <a:latin typeface="Arial"/>
                <a:cs typeface="Arial"/>
              </a:rPr>
              <a:t> de Europa</a:t>
            </a:r>
            <a:r>
              <a:rPr lang="fr-FR" sz="1200">
                <a:solidFill>
                  <a:srgbClr val="444444"/>
                </a:solidFill>
                <a:latin typeface="Arial"/>
                <a:cs typeface="Arial"/>
              </a:rPr>
              <a:t>.</a:t>
            </a:r>
          </a:p>
          <a:p>
            <a:endParaRPr lang="fr-FR" sz="1200">
              <a:solidFill>
                <a:srgbClr val="444444"/>
              </a:solidFill>
              <a:latin typeface="Arial"/>
              <a:cs typeface="Arial"/>
            </a:endParaRPr>
          </a:p>
        </p:txBody>
      </p:sp>
      <p:pic>
        <p:nvPicPr>
          <p:cNvPr id="6" name="Picture 5" descr="An iceberg floating in water&#10;&#10;Description automatically generated">
            <a:extLst>
              <a:ext uri="{FF2B5EF4-FFF2-40B4-BE49-F238E27FC236}">
                <a16:creationId xmlns:a16="http://schemas.microsoft.com/office/drawing/2014/main" id="{F4829753-A906-2424-9248-C8F814543B49}"/>
              </a:ext>
            </a:extLst>
          </p:cNvPr>
          <p:cNvPicPr>
            <a:picLocks noChangeAspect="1"/>
          </p:cNvPicPr>
          <p:nvPr/>
        </p:nvPicPr>
        <p:blipFill>
          <a:blip r:embed="rId3">
            <a:extLst>
              <a:ext uri="{28A0092B-C50C-407E-A947-70E740481C1C}">
                <a14:useLocalDpi xmlns:a14="http://schemas.microsoft.com/office/drawing/2010/main" val="0"/>
              </a:ext>
            </a:extLst>
          </a:blip>
          <a:srcRect l="20157" t="5821" r="12007" b="5791"/>
          <a:stretch/>
        </p:blipFill>
        <p:spPr>
          <a:xfrm>
            <a:off x="3004867" y="0"/>
            <a:ext cx="5235678" cy="6821833"/>
          </a:xfrm>
          <a:prstGeom prst="rect">
            <a:avLst/>
          </a:prstGeom>
        </p:spPr>
      </p:pic>
      <p:sp>
        <p:nvSpPr>
          <p:cNvPr id="7" name="TextBox 6">
            <a:extLst>
              <a:ext uri="{FF2B5EF4-FFF2-40B4-BE49-F238E27FC236}">
                <a16:creationId xmlns:a16="http://schemas.microsoft.com/office/drawing/2014/main" id="{DA7B597A-5BDF-A0EC-0B79-58D0981792B1}"/>
              </a:ext>
            </a:extLst>
          </p:cNvPr>
          <p:cNvSpPr txBox="1"/>
          <p:nvPr/>
        </p:nvSpPr>
        <p:spPr>
          <a:xfrm>
            <a:off x="2916502" y="846244"/>
            <a:ext cx="5235678" cy="5401479"/>
          </a:xfrm>
          <a:prstGeom prst="rect">
            <a:avLst/>
          </a:prstGeom>
          <a:noFill/>
        </p:spPr>
        <p:txBody>
          <a:bodyPr wrap="square" rtlCol="0">
            <a:spAutoFit/>
          </a:bodyPr>
          <a:lstStyle/>
          <a:p>
            <a:pPr algn="ctr"/>
            <a:r>
              <a:rPr lang="en-US" sz="1500" b="1" err="1">
                <a:latin typeface="Arial"/>
                <a:cs typeface="Arial"/>
              </a:rPr>
              <a:t>Femicidio</a:t>
            </a:r>
            <a:endParaRPr lang="en-US" sz="1500" b="1">
              <a:latin typeface="Arial"/>
              <a:cs typeface="Arial"/>
            </a:endParaRPr>
          </a:p>
          <a:p>
            <a:endParaRPr lang="en-US" sz="1500" b="1">
              <a:latin typeface="Arial"/>
              <a:cs typeface="Arial"/>
            </a:endParaRPr>
          </a:p>
          <a:p>
            <a:pPr algn="ctr"/>
            <a:r>
              <a:rPr lang="en-US" sz="1500" b="1" err="1">
                <a:latin typeface="Arial"/>
                <a:cs typeface="Arial"/>
              </a:rPr>
              <a:t>Abuso</a:t>
            </a:r>
            <a:r>
              <a:rPr lang="en-US" sz="1500" b="1">
                <a:latin typeface="Arial"/>
                <a:cs typeface="Arial"/>
              </a:rPr>
              <a:t> y </a:t>
            </a:r>
            <a:r>
              <a:rPr lang="en-US" sz="1500" b="1" err="1">
                <a:latin typeface="Arial"/>
                <a:cs typeface="Arial"/>
              </a:rPr>
              <a:t>violencia</a:t>
            </a:r>
            <a:r>
              <a:rPr lang="en-US" sz="1500" b="1">
                <a:latin typeface="Arial"/>
                <a:cs typeface="Arial"/>
              </a:rPr>
              <a:t> sexual</a:t>
            </a:r>
          </a:p>
          <a:p>
            <a:endParaRPr lang="en-US" sz="1500" b="1">
              <a:latin typeface="Arial"/>
              <a:cs typeface="Arial"/>
            </a:endParaRPr>
          </a:p>
          <a:p>
            <a:r>
              <a:rPr lang="en-US" sz="1500" b="1">
                <a:latin typeface="Arial"/>
                <a:cs typeface="Arial"/>
              </a:rPr>
              <a:t>		Stalking	</a:t>
            </a:r>
          </a:p>
          <a:p>
            <a:endParaRPr lang="en-US" sz="1500" b="1">
              <a:latin typeface="Arial"/>
              <a:cs typeface="Arial"/>
            </a:endParaRPr>
          </a:p>
          <a:p>
            <a:r>
              <a:rPr lang="en-US" sz="1500" b="1">
                <a:latin typeface="Arial"/>
                <a:cs typeface="Arial"/>
              </a:rPr>
              <a:t>	Violencia </a:t>
            </a:r>
            <a:r>
              <a:rPr lang="en-US" sz="1500" b="1" err="1">
                <a:latin typeface="Arial"/>
                <a:cs typeface="Arial"/>
              </a:rPr>
              <a:t>física</a:t>
            </a:r>
            <a:r>
              <a:rPr lang="en-US" sz="1500" b="1">
                <a:latin typeface="Arial"/>
                <a:cs typeface="Arial"/>
              </a:rPr>
              <a:t> y </a:t>
            </a:r>
            <a:r>
              <a:rPr lang="en-US" sz="1500" b="1" err="1">
                <a:latin typeface="Arial"/>
                <a:cs typeface="Arial"/>
              </a:rPr>
              <a:t>psicológica</a:t>
            </a:r>
            <a:endParaRPr lang="en-US" sz="1500" b="1">
              <a:latin typeface="Arial"/>
              <a:cs typeface="Arial"/>
            </a:endParaRPr>
          </a:p>
          <a:p>
            <a:endParaRPr lang="en-US" sz="1500" b="1">
              <a:latin typeface="Arial"/>
              <a:cs typeface="Arial"/>
            </a:endParaRPr>
          </a:p>
          <a:p>
            <a:r>
              <a:rPr lang="en-US" sz="1500" b="1">
                <a:latin typeface="Arial"/>
                <a:cs typeface="Arial"/>
              </a:rPr>
              <a:t>	</a:t>
            </a:r>
            <a:r>
              <a:rPr lang="en-US" sz="1500" b="1" err="1">
                <a:latin typeface="Arial"/>
                <a:cs typeface="Arial"/>
              </a:rPr>
              <a:t>Insultos</a:t>
            </a:r>
            <a:r>
              <a:rPr lang="en-US" sz="1500" b="1">
                <a:latin typeface="Arial"/>
                <a:cs typeface="Arial"/>
              </a:rPr>
              <a:t> 		Control</a:t>
            </a:r>
          </a:p>
          <a:p>
            <a:endParaRPr lang="en-US" sz="1500" b="1">
              <a:latin typeface="Arial"/>
              <a:cs typeface="Arial"/>
            </a:endParaRPr>
          </a:p>
          <a:p>
            <a:r>
              <a:rPr lang="en-US" sz="1500" b="1">
                <a:latin typeface="Arial"/>
                <a:cs typeface="Arial"/>
              </a:rPr>
              <a:t>	</a:t>
            </a:r>
            <a:r>
              <a:rPr lang="en-US" sz="1500" err="1">
                <a:latin typeface="Arial"/>
                <a:cs typeface="Arial"/>
              </a:rPr>
              <a:t>Amenazas</a:t>
            </a:r>
            <a:r>
              <a:rPr lang="en-US" sz="1500">
                <a:latin typeface="Arial"/>
                <a:cs typeface="Arial"/>
              </a:rPr>
              <a:t>  	</a:t>
            </a:r>
            <a:r>
              <a:rPr lang="en-US" sz="1500" err="1">
                <a:latin typeface="Arial"/>
                <a:cs typeface="Arial"/>
              </a:rPr>
              <a:t>Humillación</a:t>
            </a:r>
            <a:endParaRPr lang="en-US" sz="1500">
              <a:latin typeface="Arial"/>
              <a:cs typeface="Arial"/>
            </a:endParaRPr>
          </a:p>
          <a:p>
            <a:endParaRPr lang="en-US" sz="1500">
              <a:latin typeface="Arial"/>
              <a:cs typeface="Arial"/>
            </a:endParaRPr>
          </a:p>
          <a:p>
            <a:r>
              <a:rPr lang="en-US" sz="1500">
                <a:latin typeface="Arial"/>
                <a:cs typeface="Arial"/>
              </a:rPr>
              <a:t>	</a:t>
            </a:r>
            <a:r>
              <a:rPr lang="en-US" sz="1500" err="1">
                <a:latin typeface="Arial"/>
                <a:cs typeface="Arial"/>
              </a:rPr>
              <a:t>Objetificación</a:t>
            </a:r>
            <a:r>
              <a:rPr lang="en-US" sz="1500">
                <a:latin typeface="Arial"/>
                <a:cs typeface="Arial"/>
              </a:rPr>
              <a:t> sexual de las </a:t>
            </a:r>
            <a:r>
              <a:rPr lang="en-US" sz="1500" err="1">
                <a:latin typeface="Arial"/>
                <a:cs typeface="Arial"/>
              </a:rPr>
              <a:t>mujeres</a:t>
            </a:r>
            <a:endParaRPr lang="en-US" sz="1500">
              <a:latin typeface="Arial"/>
              <a:cs typeface="Arial"/>
            </a:endParaRPr>
          </a:p>
          <a:p>
            <a:endParaRPr lang="en-US" sz="1500">
              <a:latin typeface="Arial"/>
              <a:cs typeface="Arial"/>
            </a:endParaRPr>
          </a:p>
          <a:p>
            <a:r>
              <a:rPr lang="en-US" sz="1500">
                <a:latin typeface="Arial"/>
                <a:cs typeface="Arial"/>
              </a:rPr>
              <a:t>	</a:t>
            </a:r>
            <a:r>
              <a:rPr lang="en-US" sz="1500" err="1">
                <a:latin typeface="Arial"/>
                <a:cs typeface="Arial"/>
              </a:rPr>
              <a:t>Excluir</a:t>
            </a:r>
            <a:r>
              <a:rPr lang="en-US" sz="1500">
                <a:latin typeface="Arial"/>
                <a:cs typeface="Arial"/>
              </a:rPr>
              <a:t> e </a:t>
            </a:r>
            <a:r>
              <a:rPr lang="en-US" sz="1500" err="1">
                <a:latin typeface="Arial"/>
                <a:cs typeface="Arial"/>
              </a:rPr>
              <a:t>invisibilizar</a:t>
            </a:r>
            <a:r>
              <a:rPr lang="en-US" sz="1500">
                <a:latin typeface="Arial"/>
                <a:cs typeface="Arial"/>
              </a:rPr>
              <a:t> 	</a:t>
            </a:r>
            <a:r>
              <a:rPr lang="en-US" sz="1500" err="1">
                <a:latin typeface="Arial"/>
                <a:cs typeface="Arial"/>
              </a:rPr>
              <a:t>Menosprecio</a:t>
            </a:r>
            <a:endParaRPr lang="en-US" sz="1500">
              <a:latin typeface="Arial"/>
              <a:cs typeface="Arial"/>
            </a:endParaRPr>
          </a:p>
          <a:p>
            <a:endParaRPr lang="en-US" sz="1500">
              <a:latin typeface="Arial"/>
              <a:cs typeface="Arial"/>
            </a:endParaRPr>
          </a:p>
          <a:p>
            <a:r>
              <a:rPr lang="en-US" sz="1500">
                <a:latin typeface="Arial"/>
                <a:cs typeface="Arial"/>
              </a:rPr>
              <a:t>	Roles </a:t>
            </a:r>
            <a:r>
              <a:rPr lang="en-US" sz="1500" err="1">
                <a:latin typeface="Arial"/>
                <a:cs typeface="Arial"/>
              </a:rPr>
              <a:t>rígidos</a:t>
            </a:r>
            <a:r>
              <a:rPr lang="en-US" sz="1500">
                <a:latin typeface="Arial"/>
                <a:cs typeface="Arial"/>
              </a:rPr>
              <a:t> para </a:t>
            </a:r>
            <a:r>
              <a:rPr lang="en-US" sz="1500" err="1">
                <a:latin typeface="Arial"/>
                <a:cs typeface="Arial"/>
              </a:rPr>
              <a:t>los</a:t>
            </a:r>
            <a:r>
              <a:rPr lang="en-US" sz="1500">
                <a:latin typeface="Arial"/>
                <a:cs typeface="Arial"/>
              </a:rPr>
              <a:t> </a:t>
            </a:r>
            <a:r>
              <a:rPr lang="en-US" sz="1500" err="1">
                <a:latin typeface="Arial"/>
                <a:cs typeface="Arial"/>
              </a:rPr>
              <a:t>géneros</a:t>
            </a:r>
            <a:endParaRPr lang="en-US" sz="1500">
              <a:latin typeface="Arial"/>
              <a:cs typeface="Arial"/>
            </a:endParaRPr>
          </a:p>
          <a:p>
            <a:endParaRPr lang="en-US" sz="1500">
              <a:latin typeface="Arial"/>
              <a:cs typeface="Arial"/>
            </a:endParaRPr>
          </a:p>
          <a:p>
            <a:r>
              <a:rPr lang="en-US" sz="1500">
                <a:latin typeface="Arial"/>
                <a:cs typeface="Arial"/>
              </a:rPr>
              <a:t>	</a:t>
            </a:r>
            <a:r>
              <a:rPr lang="en-US" sz="1500" err="1">
                <a:latin typeface="Arial"/>
                <a:cs typeface="Arial"/>
              </a:rPr>
              <a:t>Aceptación</a:t>
            </a:r>
            <a:r>
              <a:rPr lang="en-US" sz="1500">
                <a:latin typeface="Arial"/>
                <a:cs typeface="Arial"/>
              </a:rPr>
              <a:t> de la </a:t>
            </a:r>
            <a:r>
              <a:rPr lang="en-US" sz="1500" err="1">
                <a:latin typeface="Arial"/>
                <a:cs typeface="Arial"/>
              </a:rPr>
              <a:t>violencia</a:t>
            </a:r>
            <a:r>
              <a:rPr lang="en-US" sz="1500">
                <a:latin typeface="Arial"/>
                <a:cs typeface="Arial"/>
              </a:rPr>
              <a:t> contra la </a:t>
            </a:r>
            <a:r>
              <a:rPr lang="en-US" sz="1500" err="1">
                <a:latin typeface="Arial"/>
                <a:cs typeface="Arial"/>
              </a:rPr>
              <a:t>mujer</a:t>
            </a:r>
            <a:endParaRPr lang="en-US" sz="1500">
              <a:latin typeface="Arial"/>
              <a:cs typeface="Arial"/>
            </a:endParaRPr>
          </a:p>
          <a:p>
            <a:endParaRPr lang="en-US" sz="1500">
              <a:latin typeface="Arial"/>
              <a:cs typeface="Arial"/>
            </a:endParaRPr>
          </a:p>
          <a:p>
            <a:r>
              <a:rPr lang="en-US" sz="1500">
                <a:latin typeface="Arial"/>
                <a:cs typeface="Arial"/>
              </a:rPr>
              <a:t>	</a:t>
            </a:r>
            <a:r>
              <a:rPr lang="en-US" sz="1500" err="1">
                <a:latin typeface="Arial"/>
                <a:cs typeface="Arial"/>
              </a:rPr>
              <a:t>Comentarios</a:t>
            </a:r>
            <a:r>
              <a:rPr lang="en-US" sz="1500">
                <a:latin typeface="Arial"/>
                <a:cs typeface="Arial"/>
              </a:rPr>
              <a:t> </a:t>
            </a:r>
            <a:r>
              <a:rPr lang="en-US" sz="1500" err="1">
                <a:latin typeface="Arial"/>
                <a:cs typeface="Arial"/>
              </a:rPr>
              <a:t>sobre</a:t>
            </a:r>
            <a:r>
              <a:rPr lang="en-US" sz="1500">
                <a:latin typeface="Arial"/>
                <a:cs typeface="Arial"/>
              </a:rPr>
              <a:t> la </a:t>
            </a:r>
            <a:r>
              <a:rPr lang="en-US" sz="1500" err="1">
                <a:latin typeface="Arial"/>
                <a:cs typeface="Arial"/>
              </a:rPr>
              <a:t>apariencia</a:t>
            </a:r>
            <a:r>
              <a:rPr lang="en-US" sz="1500">
                <a:latin typeface="Arial"/>
                <a:cs typeface="Arial"/>
              </a:rPr>
              <a:t> </a:t>
            </a:r>
            <a:r>
              <a:rPr lang="en-US" sz="1500" err="1">
                <a:latin typeface="Arial"/>
                <a:cs typeface="Arial"/>
              </a:rPr>
              <a:t>física</a:t>
            </a:r>
            <a:endParaRPr lang="en-US" sz="1500">
              <a:latin typeface="Arial"/>
              <a:cs typeface="Arial"/>
            </a:endParaRPr>
          </a:p>
          <a:p>
            <a:endParaRPr lang="en-US" sz="1500">
              <a:latin typeface="Arial"/>
              <a:cs typeface="Arial"/>
            </a:endParaRPr>
          </a:p>
          <a:p>
            <a:pPr algn="ctr"/>
            <a:r>
              <a:rPr lang="en-US" sz="1500" err="1">
                <a:latin typeface="Arial"/>
                <a:cs typeface="Arial"/>
              </a:rPr>
              <a:t>Lenguaje</a:t>
            </a:r>
            <a:r>
              <a:rPr lang="en-US" sz="1500">
                <a:latin typeface="Arial"/>
                <a:cs typeface="Arial"/>
              </a:rPr>
              <a:t> y </a:t>
            </a:r>
            <a:r>
              <a:rPr lang="en-US" sz="1500" err="1">
                <a:latin typeface="Arial"/>
                <a:cs typeface="Arial"/>
              </a:rPr>
              <a:t>bromas</a:t>
            </a:r>
            <a:r>
              <a:rPr lang="en-US" sz="1500">
                <a:latin typeface="Arial"/>
                <a:cs typeface="Arial"/>
              </a:rPr>
              <a:t> </a:t>
            </a:r>
            <a:r>
              <a:rPr lang="en-US" sz="1500" err="1">
                <a:latin typeface="Arial"/>
                <a:cs typeface="Arial"/>
              </a:rPr>
              <a:t>sexistas</a:t>
            </a:r>
            <a:endParaRPr lang="en-AT" sz="1500">
              <a:latin typeface="Arial"/>
              <a:cs typeface="Arial"/>
            </a:endParaRPr>
          </a:p>
        </p:txBody>
      </p:sp>
    </p:spTree>
    <p:extLst>
      <p:ext uri="{BB962C8B-B14F-4D97-AF65-F5344CB8AC3E}">
        <p14:creationId xmlns:p14="http://schemas.microsoft.com/office/powerpoint/2010/main" val="1150871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a:solidFill>
                  <a:schemeClr val="bg1"/>
                </a:solidFill>
                <a:latin typeface="Arial"/>
                <a:ea typeface="Cinzel" charset="0"/>
                <a:cs typeface="Arial"/>
              </a:rPr>
              <a:t>Más de </a:t>
            </a:r>
            <a:r>
              <a:rPr lang="en-US" sz="3200" b="1">
                <a:solidFill>
                  <a:schemeClr val="bg1"/>
                </a:solidFill>
                <a:latin typeface="Arial"/>
                <a:ea typeface="Cinzel" charset="0"/>
                <a:cs typeface="Arial"/>
              </a:rPr>
              <a:t>42.000 </a:t>
            </a:r>
            <a:r>
              <a:rPr lang="en-US" sz="3200" err="1">
                <a:solidFill>
                  <a:schemeClr val="bg1"/>
                </a:solidFill>
                <a:latin typeface="Arial"/>
                <a:ea typeface="Cinzel" charset="0"/>
                <a:cs typeface="Arial"/>
              </a:rPr>
              <a:t>respuestas</a:t>
            </a:r>
            <a:endParaRPr lang="en-US" sz="3200" err="1">
              <a:solidFill>
                <a:schemeClr val="bg1"/>
              </a:solidFill>
              <a:latin typeface="Arial"/>
              <a:ea typeface="Open Sans Semibold" charset="0"/>
              <a:cs typeface="Arial"/>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600">
                <a:solidFill>
                  <a:srgbClr val="5792CE"/>
                </a:solidFill>
                <a:latin typeface="Arial"/>
                <a:ea typeface="Cinzel" charset="0"/>
                <a:cs typeface="Arial"/>
              </a:rPr>
              <a:t>46</a:t>
            </a:r>
          </a:p>
          <a:p>
            <a:pPr algn="ctr"/>
            <a:r>
              <a:rPr lang="en-US" sz="1400" b="1" err="1">
                <a:solidFill>
                  <a:srgbClr val="5792CE"/>
                </a:solidFill>
                <a:latin typeface="Arial"/>
                <a:ea typeface="Open Sans Semibold"/>
                <a:cs typeface="Arial"/>
              </a:rPr>
              <a:t>organizaciones</a:t>
            </a:r>
            <a:r>
              <a:rPr lang="en-US" sz="1400" b="1">
                <a:solidFill>
                  <a:srgbClr val="5792CE"/>
                </a:solidFill>
                <a:latin typeface="Arial"/>
                <a:ea typeface="Open Sans Semibold"/>
                <a:cs typeface="Arial"/>
              </a:rPr>
              <a:t> de </a:t>
            </a:r>
            <a:r>
              <a:rPr lang="en-US" sz="1400" b="1" err="1">
                <a:solidFill>
                  <a:srgbClr val="5792CE"/>
                </a:solidFill>
                <a:latin typeface="Arial"/>
                <a:ea typeface="Open Sans Semibold"/>
                <a:cs typeface="Arial"/>
              </a:rPr>
              <a:t>investigación</a:t>
            </a:r>
            <a:r>
              <a:rPr lang="en-US" sz="1400" b="1">
                <a:solidFill>
                  <a:srgbClr val="5792CE"/>
                </a:solidFill>
                <a:latin typeface="Arial"/>
                <a:ea typeface="Open Sans Semibold"/>
                <a:cs typeface="Arial"/>
              </a:rPr>
              <a:t> de 15 </a:t>
            </a:r>
            <a:r>
              <a:rPr lang="en-US" sz="1400" b="1" err="1">
                <a:solidFill>
                  <a:srgbClr val="5792CE"/>
                </a:solidFill>
                <a:latin typeface="Arial"/>
                <a:ea typeface="Open Sans Semibold"/>
                <a:cs typeface="Arial"/>
              </a:rPr>
              <a:t>países</a:t>
            </a:r>
            <a:endParaRPr lang="en-US" sz="1400" b="1">
              <a:solidFill>
                <a:srgbClr val="5792CE"/>
              </a:solidFill>
              <a:latin typeface="Arial"/>
              <a:ea typeface="Open Sans Semibold"/>
              <a:cs typeface="Arial"/>
            </a:endParaRPr>
          </a:p>
        </p:txBody>
      </p:sp>
      <p:sp>
        <p:nvSpPr>
          <p:cNvPr id="4" name="Oval 3">
            <a:extLst>
              <a:ext uri="{FF2B5EF4-FFF2-40B4-BE49-F238E27FC236}">
                <a16:creationId xmlns:a16="http://schemas.microsoft.com/office/drawing/2014/main" id="{5AED4B6F-940B-61C7-8F86-F3F4A2C661BE}"/>
              </a:ext>
            </a:extLst>
          </p:cNvPr>
          <p:cNvSpPr/>
          <p:nvPr/>
        </p:nvSpPr>
        <p:spPr>
          <a:xfrm>
            <a:off x="8333352" y="2130482"/>
            <a:ext cx="1644203" cy="1563007"/>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a:solidFill>
                  <a:srgbClr val="5792CE"/>
                </a:solidFill>
                <a:latin typeface="Arial"/>
                <a:ea typeface="Cinzel" charset="0"/>
                <a:cs typeface="Arial"/>
              </a:rPr>
              <a:t>Entre </a:t>
            </a:r>
            <a:r>
              <a:rPr lang="en-US" sz="1400" err="1">
                <a:solidFill>
                  <a:srgbClr val="5792CE"/>
                </a:solidFill>
                <a:latin typeface="Arial"/>
                <a:ea typeface="Cinzel" charset="0"/>
                <a:cs typeface="Arial"/>
              </a:rPr>
              <a:t>el</a:t>
            </a:r>
            <a:r>
              <a:rPr lang="en-US" sz="1400">
                <a:solidFill>
                  <a:srgbClr val="5792CE"/>
                </a:solidFill>
                <a:latin typeface="Arial"/>
                <a:ea typeface="Cinzel" charset="0"/>
                <a:cs typeface="Arial"/>
              </a:rPr>
              <a:t> 17 de </a:t>
            </a:r>
            <a:r>
              <a:rPr lang="en-US" sz="1400" err="1">
                <a:solidFill>
                  <a:srgbClr val="5792CE"/>
                </a:solidFill>
                <a:latin typeface="Arial"/>
                <a:ea typeface="Cinzel" charset="0"/>
                <a:cs typeface="Arial"/>
              </a:rPr>
              <a:t>enero</a:t>
            </a:r>
            <a:r>
              <a:rPr lang="en-US" sz="1400">
                <a:solidFill>
                  <a:srgbClr val="5792CE"/>
                </a:solidFill>
                <a:latin typeface="Arial"/>
                <a:ea typeface="Cinzel" charset="0"/>
                <a:cs typeface="Arial"/>
              </a:rPr>
              <a:t> y </a:t>
            </a:r>
            <a:r>
              <a:rPr lang="en-US" sz="1400" err="1">
                <a:solidFill>
                  <a:srgbClr val="5792CE"/>
                </a:solidFill>
                <a:latin typeface="Arial"/>
                <a:ea typeface="Cinzel" charset="0"/>
                <a:cs typeface="Arial"/>
              </a:rPr>
              <a:t>el</a:t>
            </a:r>
            <a:endParaRPr lang="en-US" sz="1400">
              <a:solidFill>
                <a:srgbClr val="5792CE"/>
              </a:solidFill>
              <a:latin typeface="Arial"/>
              <a:ea typeface="Cinzel" charset="0"/>
              <a:cs typeface="Arial"/>
            </a:endParaRPr>
          </a:p>
          <a:p>
            <a:pPr algn="ctr"/>
            <a:r>
              <a:rPr lang="en-US" sz="1400">
                <a:solidFill>
                  <a:srgbClr val="5792CE"/>
                </a:solidFill>
                <a:latin typeface="Arial"/>
                <a:ea typeface="Cinzel" charset="0"/>
                <a:cs typeface="Arial"/>
              </a:rPr>
              <a:t> 1 de mayo de 2022</a:t>
            </a: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70000"/>
              </a:lnSpc>
            </a:pPr>
            <a:r>
              <a:rPr lang="en-US" sz="3200">
                <a:solidFill>
                  <a:srgbClr val="5792CE"/>
                </a:solidFill>
                <a:latin typeface="Arial"/>
                <a:ea typeface="Cinzel" charset="0"/>
                <a:cs typeface="Arial"/>
              </a:rPr>
              <a:t>14</a:t>
            </a:r>
          </a:p>
          <a:p>
            <a:pPr algn="ctr"/>
            <a:r>
              <a:rPr lang="en-US" sz="1400" b="1">
                <a:solidFill>
                  <a:srgbClr val="5792CE"/>
                </a:solidFill>
                <a:latin typeface="Arial"/>
                <a:ea typeface="Open Sans Semibold" charset="0"/>
                <a:cs typeface="Arial"/>
              </a:rPr>
              <a:t>idiomas</a:t>
            </a: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1158816" y="1554273"/>
            <a:ext cx="3518452" cy="1186427"/>
          </a:xfrm>
        </p:spPr>
        <p:txBody>
          <a:bodyPr/>
          <a:lstStyle/>
          <a:p>
            <a:r>
              <a:rPr lang="en-US"/>
              <a:t>Encuesta UniSAFE</a:t>
            </a:r>
          </a:p>
        </p:txBody>
      </p:sp>
      <p:sp>
        <p:nvSpPr>
          <p:cNvPr id="10" name="TextBox 7">
            <a:extLst>
              <a:ext uri="{FF2B5EF4-FFF2-40B4-BE49-F238E27FC236}">
                <a16:creationId xmlns:a16="http://schemas.microsoft.com/office/drawing/2014/main" id="{FCD8DBFD-08BA-5D91-98AF-BFD2EAEAB011}"/>
              </a:ext>
            </a:extLst>
          </p:cNvPr>
          <p:cNvSpPr txBox="1"/>
          <p:nvPr/>
        </p:nvSpPr>
        <p:spPr>
          <a:xfrm>
            <a:off x="1216324" y="2261958"/>
            <a:ext cx="2472743" cy="1863715"/>
          </a:xfrm>
          <a:prstGeom prst="rect">
            <a:avLst/>
          </a:prstGeom>
          <a:noFill/>
        </p:spPr>
        <p:txBody>
          <a:bodyPr wrap="square" lIns="0" tIns="45720" rIns="0" bIns="45720" rtlCol="0" anchor="t">
            <a:spAutoFit/>
          </a:bodyPr>
          <a:lstStyle/>
          <a:p>
            <a:pPr>
              <a:lnSpc>
                <a:spcPct val="130000"/>
              </a:lnSpc>
            </a:pPr>
            <a:r>
              <a:rPr lang="en-US" err="1">
                <a:solidFill>
                  <a:schemeClr val="tx1">
                    <a:alpha val="70000"/>
                  </a:schemeClr>
                </a:solidFill>
                <a:latin typeface="Arial"/>
                <a:cs typeface="Arial"/>
              </a:rPr>
              <a:t>Encuesta</a:t>
            </a:r>
            <a:r>
              <a:rPr lang="en-US">
                <a:solidFill>
                  <a:schemeClr val="tx1">
                    <a:alpha val="70000"/>
                  </a:schemeClr>
                </a:solidFill>
                <a:latin typeface="Arial"/>
                <a:cs typeface="Arial"/>
              </a:rPr>
              <a:t> transcultural</a:t>
            </a:r>
            <a:endParaRPr lang="en-US">
              <a:solidFill>
                <a:schemeClr val="tx1">
                  <a:alpha val="70000"/>
                </a:schemeClr>
              </a:solidFill>
              <a:latin typeface="Arial"/>
              <a:ea typeface="+mn-lt"/>
              <a:cs typeface="Arial"/>
            </a:endParaRPr>
          </a:p>
          <a:p>
            <a:pPr>
              <a:lnSpc>
                <a:spcPct val="130000"/>
              </a:lnSpc>
            </a:pPr>
            <a:r>
              <a:rPr lang="en-US" err="1">
                <a:solidFill>
                  <a:schemeClr val="tx1">
                    <a:alpha val="70000"/>
                  </a:schemeClr>
                </a:solidFill>
                <a:latin typeface="Arial"/>
                <a:cs typeface="Arial"/>
              </a:rPr>
              <a:t>más</a:t>
            </a:r>
            <a:r>
              <a:rPr lang="en-US">
                <a:solidFill>
                  <a:schemeClr val="tx1">
                    <a:alpha val="70000"/>
                  </a:schemeClr>
                </a:solidFill>
                <a:latin typeface="Arial"/>
                <a:cs typeface="Arial"/>
              </a:rPr>
              <a:t> </a:t>
            </a:r>
            <a:r>
              <a:rPr lang="en-US" err="1">
                <a:solidFill>
                  <a:schemeClr val="tx1">
                    <a:alpha val="70000"/>
                  </a:schemeClr>
                </a:solidFill>
                <a:latin typeface="Arial"/>
                <a:cs typeface="Arial"/>
              </a:rPr>
              <a:t>grande</a:t>
            </a:r>
            <a:r>
              <a:rPr lang="en-US">
                <a:solidFill>
                  <a:schemeClr val="tx1">
                    <a:alpha val="70000"/>
                  </a:schemeClr>
                </a:solidFill>
                <a:latin typeface="Arial"/>
                <a:cs typeface="Arial"/>
              </a:rPr>
              <a:t>  de Europa </a:t>
            </a:r>
            <a:r>
              <a:rPr lang="en-US" err="1">
                <a:solidFill>
                  <a:schemeClr val="tx1">
                    <a:alpha val="70000"/>
                  </a:schemeClr>
                </a:solidFill>
                <a:latin typeface="Arial"/>
                <a:cs typeface="Arial"/>
              </a:rPr>
              <a:t>en</a:t>
            </a:r>
            <a:r>
              <a:rPr lang="en-US">
                <a:solidFill>
                  <a:schemeClr val="tx1">
                    <a:alpha val="70000"/>
                  </a:schemeClr>
                </a:solidFill>
                <a:latin typeface="Arial"/>
                <a:cs typeface="Arial"/>
              </a:rPr>
              <a:t> </a:t>
            </a:r>
            <a:r>
              <a:rPr lang="en-US" err="1">
                <a:solidFill>
                  <a:schemeClr val="tx1">
                    <a:alpha val="70000"/>
                  </a:schemeClr>
                </a:solidFill>
                <a:latin typeface="Arial"/>
                <a:cs typeface="Arial"/>
              </a:rPr>
              <a:t>el</a:t>
            </a:r>
            <a:r>
              <a:rPr lang="en-US">
                <a:solidFill>
                  <a:schemeClr val="tx1">
                    <a:alpha val="70000"/>
                  </a:schemeClr>
                </a:solidFill>
                <a:latin typeface="Arial"/>
                <a:cs typeface="Arial"/>
              </a:rPr>
              <a:t> sector de la </a:t>
            </a:r>
            <a:r>
              <a:rPr lang="en-US" err="1">
                <a:solidFill>
                  <a:schemeClr val="tx1">
                    <a:alpha val="70000"/>
                  </a:schemeClr>
                </a:solidFill>
                <a:latin typeface="Arial"/>
                <a:cs typeface="Arial"/>
              </a:rPr>
              <a:t>investigación</a:t>
            </a:r>
            <a:r>
              <a:rPr lang="en-US">
                <a:solidFill>
                  <a:schemeClr val="tx1">
                    <a:alpha val="70000"/>
                  </a:schemeClr>
                </a:solidFill>
                <a:latin typeface="Arial"/>
                <a:cs typeface="Arial"/>
              </a:rPr>
              <a:t> </a:t>
            </a:r>
            <a:r>
              <a:rPr lang="en-US" err="1">
                <a:solidFill>
                  <a:schemeClr val="tx1">
                    <a:alpha val="70000"/>
                  </a:schemeClr>
                </a:solidFill>
                <a:latin typeface="Arial"/>
                <a:cs typeface="Arial"/>
              </a:rPr>
              <a:t>sobre</a:t>
            </a:r>
            <a:r>
              <a:rPr lang="en-US">
                <a:solidFill>
                  <a:schemeClr val="tx1">
                    <a:alpha val="70000"/>
                  </a:schemeClr>
                </a:solidFill>
                <a:latin typeface="Arial"/>
                <a:cs typeface="Arial"/>
              </a:rPr>
              <a:t> la </a:t>
            </a:r>
            <a:r>
              <a:rPr lang="en-US" err="1">
                <a:solidFill>
                  <a:schemeClr val="tx1">
                    <a:alpha val="70000"/>
                  </a:schemeClr>
                </a:solidFill>
                <a:latin typeface="Arial"/>
                <a:cs typeface="Arial"/>
              </a:rPr>
              <a:t>violencia</a:t>
            </a:r>
            <a:r>
              <a:rPr lang="en-US">
                <a:solidFill>
                  <a:schemeClr val="tx1">
                    <a:alpha val="70000"/>
                  </a:schemeClr>
                </a:solidFill>
                <a:latin typeface="Arial"/>
                <a:cs typeface="Arial"/>
              </a:rPr>
              <a:t> de </a:t>
            </a:r>
            <a:r>
              <a:rPr lang="en-US" err="1">
                <a:solidFill>
                  <a:schemeClr val="tx1">
                    <a:alpha val="70000"/>
                  </a:schemeClr>
                </a:solidFill>
                <a:latin typeface="Arial"/>
                <a:cs typeface="Arial"/>
              </a:rPr>
              <a:t>género</a:t>
            </a:r>
            <a:endParaRPr lang="en-US">
              <a:solidFill>
                <a:schemeClr val="tx1">
                  <a:alpha val="70000"/>
                </a:schemeClr>
              </a:solidFill>
              <a:latin typeface="Arial"/>
              <a:cs typeface="Arial"/>
            </a:endParaRPr>
          </a:p>
        </p:txBody>
      </p:sp>
      <p:sp>
        <p:nvSpPr>
          <p:cNvPr id="11" name="Textfeld 4">
            <a:extLst>
              <a:ext uri="{FF2B5EF4-FFF2-40B4-BE49-F238E27FC236}">
                <a16:creationId xmlns:a16="http://schemas.microsoft.com/office/drawing/2014/main" id="{326575DF-CE24-2FD2-F48B-99D02809E6A9}"/>
              </a:ext>
            </a:extLst>
          </p:cNvPr>
          <p:cNvSpPr txBox="1"/>
          <p:nvPr/>
        </p:nvSpPr>
        <p:spPr>
          <a:xfrm>
            <a:off x="456840" y="5663132"/>
            <a:ext cx="11487149" cy="892552"/>
          </a:xfrm>
          <a:prstGeom prst="rect">
            <a:avLst/>
          </a:prstGeom>
          <a:noFill/>
        </p:spPr>
        <p:txBody>
          <a:bodyPr wrap="square" rtlCol="0">
            <a:spAutoFit/>
          </a:bodyPr>
          <a:lstStyle/>
          <a:p>
            <a:r>
              <a:rPr lang="de-DE" sz="1300" b="0">
                <a:solidFill>
                  <a:schemeClr val="bg1">
                    <a:lumMod val="50000"/>
                  </a:schemeClr>
                </a:solidFill>
                <a:effectLst/>
                <a:latin typeface="Arial"/>
                <a:cs typeface="Arial"/>
              </a:rPr>
              <a:t>Lipinsky, Anke, </a:t>
            </a:r>
            <a:r>
              <a:rPr lang="de-DE" sz="1300" b="0" err="1">
                <a:solidFill>
                  <a:schemeClr val="bg1">
                    <a:lumMod val="50000"/>
                  </a:schemeClr>
                </a:solidFill>
                <a:effectLst/>
                <a:latin typeface="Arial"/>
                <a:cs typeface="Arial"/>
              </a:rPr>
              <a:t>Schredl</a:t>
            </a:r>
            <a:r>
              <a:rPr lang="de-DE" sz="1300" b="0">
                <a:solidFill>
                  <a:schemeClr val="bg1">
                    <a:lumMod val="50000"/>
                  </a:schemeClr>
                </a:solidFill>
                <a:effectLst/>
                <a:latin typeface="Arial"/>
                <a:cs typeface="Arial"/>
              </a:rPr>
              <a:t>, Claudia, Baumann, Horst, Humbert, Anne Laure, </a:t>
            </a:r>
            <a:r>
              <a:rPr lang="de-DE" sz="1300" b="0" err="1">
                <a:solidFill>
                  <a:schemeClr val="bg1">
                    <a:lumMod val="50000"/>
                  </a:schemeClr>
                </a:solidFill>
                <a:effectLst/>
                <a:latin typeface="Arial"/>
                <a:cs typeface="Arial"/>
              </a:rPr>
              <a:t>Tanwar</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Jagriti</a:t>
            </a:r>
            <a:r>
              <a:rPr lang="de-DE" sz="1300" b="0">
                <a:solidFill>
                  <a:schemeClr val="bg1">
                    <a:lumMod val="50000"/>
                  </a:schemeClr>
                </a:solidFill>
                <a:effectLst/>
                <a:latin typeface="Arial"/>
                <a:cs typeface="Arial"/>
              </a:rPr>
              <a:t>, </a:t>
            </a:r>
            <a:r>
              <a:rPr lang="de-DE" sz="1300" b="0" err="1">
                <a:solidFill>
                  <a:schemeClr val="bg1">
                    <a:lumMod val="50000"/>
                  </a:schemeClr>
                </a:solidFill>
                <a:effectLst/>
                <a:latin typeface="Arial"/>
                <a:cs typeface="Arial"/>
              </a:rPr>
              <a:t>Bondestam</a:t>
            </a:r>
            <a:r>
              <a:rPr lang="de-DE" sz="1300" b="0">
                <a:solidFill>
                  <a:schemeClr val="bg1">
                    <a:lumMod val="50000"/>
                  </a:schemeClr>
                </a:solidFill>
                <a:effectLst/>
                <a:latin typeface="Arial"/>
                <a:cs typeface="Arial"/>
              </a:rPr>
              <a:t>, Fredrik, Freund, Frederike, </a:t>
            </a:r>
            <a:r>
              <a:rPr lang="de-DE" sz="1300" b="0" err="1">
                <a:solidFill>
                  <a:schemeClr val="bg1">
                    <a:lumMod val="50000"/>
                  </a:schemeClr>
                </a:solidFill>
                <a:effectLst/>
                <a:latin typeface="Arial"/>
                <a:cs typeface="Arial"/>
              </a:rPr>
              <a:t>Lomazzi</a:t>
            </a:r>
            <a:r>
              <a:rPr lang="de-DE" sz="1300" b="0">
                <a:solidFill>
                  <a:schemeClr val="bg1">
                    <a:lumMod val="50000"/>
                  </a:schemeClr>
                </a:solidFill>
                <a:effectLst/>
                <a:latin typeface="Arial"/>
                <a:cs typeface="Arial"/>
              </a:rPr>
              <a:t>, Vera (2022). Encuesta UniSAFE - </a:t>
            </a:r>
            <a:r>
              <a:rPr lang="de-DE" sz="1300" b="0" err="1">
                <a:solidFill>
                  <a:schemeClr val="bg1">
                    <a:lumMod val="50000"/>
                  </a:schemeClr>
                </a:solidFill>
                <a:effectLst/>
                <a:latin typeface="Arial"/>
                <a:cs typeface="Arial"/>
              </a:rPr>
              <a:t>Violencia de género </a:t>
            </a:r>
            <a:r>
              <a:rPr lang="de-DE" sz="1300" b="0">
                <a:solidFill>
                  <a:schemeClr val="bg1">
                    <a:lumMod val="50000"/>
                  </a:schemeClr>
                </a:solidFill>
                <a:effectLst/>
                <a:latin typeface="Arial"/>
                <a:cs typeface="Arial"/>
              </a:rPr>
              <a:t>y </a:t>
            </a:r>
            <a:r>
              <a:rPr lang="de-DE" sz="1300" b="0" err="1">
                <a:solidFill>
                  <a:schemeClr val="bg1">
                    <a:lumMod val="50000"/>
                  </a:schemeClr>
                </a:solidFill>
                <a:effectLst/>
                <a:latin typeface="Arial"/>
                <a:cs typeface="Arial"/>
              </a:rPr>
              <a:t>respuestas institucionales</a:t>
            </a:r>
            <a:r>
              <a:rPr lang="de-DE" sz="1300" b="0">
                <a:solidFill>
                  <a:schemeClr val="bg1">
                    <a:lumMod val="50000"/>
                  </a:schemeClr>
                </a:solidFill>
                <a:effectLst/>
                <a:latin typeface="Arial"/>
                <a:cs typeface="Arial"/>
              </a:rPr>
              <a:t>. GESIS - Leibniz Institut für Sozialwissenschaften. Datenfile Version 1.0.0, https://doi.org/10.7802/2475.</a:t>
            </a:r>
          </a:p>
          <a:p>
            <a:endParaRPr lang="de-DE" sz="1300" b="0">
              <a:solidFill>
                <a:schemeClr val="bg1">
                  <a:lumMod val="50000"/>
                </a:schemeClr>
              </a:solidFill>
              <a:effectLst/>
              <a:latin typeface="Arial"/>
              <a:cs typeface="Arial"/>
            </a:endParaRPr>
          </a:p>
        </p:txBody>
      </p:sp>
    </p:spTree>
    <p:extLst>
      <p:ext uri="{BB962C8B-B14F-4D97-AF65-F5344CB8AC3E}">
        <p14:creationId xmlns:p14="http://schemas.microsoft.com/office/powerpoint/2010/main" val="473838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en-GB" b="1"/>
              <a:t>Encuesta </a:t>
            </a:r>
            <a:r>
              <a:rPr lang="en-GB" b="1" err="1"/>
              <a:t>UniSAFE </a:t>
            </a:r>
            <a:r>
              <a:rPr lang="en-GB" b="1"/>
              <a:t>- Datos y cifras</a:t>
            </a:r>
            <a:endParaRPr lang="en-US" b="1"/>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223899"/>
            <a:ext cx="10388489"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a:solidFill>
                  <a:srgbClr val="FFFFFF"/>
                </a:solidFill>
                <a:latin typeface="Arial"/>
                <a:cs typeface="Arial"/>
              </a:rPr>
              <a:t>CASI 2 DE CADA 3 PERSONAS ENCUESTADAS REPORTAN HABER SUFRIDO VIOLENCIA DE GÉNERO</a:t>
            </a:r>
          </a:p>
        </p:txBody>
      </p:sp>
      <p:cxnSp>
        <p:nvCxnSpPr>
          <p:cNvPr id="9" name="Straight Connector 8">
            <a:extLst>
              <a:ext uri="{FF2B5EF4-FFF2-40B4-BE49-F238E27FC236}">
                <a16:creationId xmlns:a16="http://schemas.microsoft.com/office/drawing/2014/main" id="{B1C1EF59-6EB4-BE06-D578-C7797944E7F2}"/>
              </a:ext>
            </a:extLst>
          </p:cNvPr>
          <p:cNvCxnSpPr/>
          <p:nvPr/>
        </p:nvCxnSpPr>
        <p:spPr>
          <a:xfrm>
            <a:off x="661737" y="2430379"/>
            <a:ext cx="0" cy="68580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ECE1E7-5712-F1E9-25B6-03B2A894D839}"/>
              </a:ext>
            </a:extLst>
          </p:cNvPr>
          <p:cNvSpPr txBox="1"/>
          <p:nvPr/>
        </p:nvSpPr>
        <p:spPr>
          <a:xfrm>
            <a:off x="1197226" y="3521941"/>
            <a:ext cx="10388488" cy="1200329"/>
          </a:xfrm>
          <a:prstGeom prst="rect">
            <a:avLst/>
          </a:prstGeom>
          <a:noFill/>
        </p:spPr>
        <p:txBody>
          <a:bodyPr wrap="square" lIns="91440" tIns="45720" rIns="91440" bIns="45720" anchor="t">
            <a:spAutoFit/>
          </a:bodyPr>
          <a:lstStyle/>
          <a:p>
            <a:r>
              <a:rPr lang="en-US" b="0" i="0">
                <a:solidFill>
                  <a:srgbClr val="FFFFFF"/>
                </a:solidFill>
                <a:effectLst/>
                <a:latin typeface="Arial"/>
                <a:cs typeface="Arial"/>
              </a:rPr>
              <a:t>Las </a:t>
            </a:r>
            <a:r>
              <a:rPr lang="en-US">
                <a:solidFill>
                  <a:srgbClr val="FFFFFF"/>
                </a:solidFill>
                <a:latin typeface="Arial"/>
                <a:cs typeface="Arial"/>
              </a:rPr>
              <a:t>personas </a:t>
            </a:r>
            <a:r>
              <a:rPr lang="en-US" err="1">
                <a:solidFill>
                  <a:srgbClr val="FFFFFF"/>
                </a:solidFill>
                <a:latin typeface="Arial"/>
                <a:cs typeface="Arial"/>
              </a:rPr>
              <a:t>encuestadas</a:t>
            </a:r>
            <a:r>
              <a:rPr lang="en-US" b="0" i="0">
                <a:solidFill>
                  <a:srgbClr val="FFFFFF"/>
                </a:solidFill>
                <a:effectLst/>
                <a:latin typeface="Arial"/>
                <a:cs typeface="Arial"/>
              </a:rPr>
              <a:t> que se </a:t>
            </a:r>
            <a:r>
              <a:rPr lang="en-US" b="0" i="0" err="1">
                <a:solidFill>
                  <a:srgbClr val="FFFFFF"/>
                </a:solidFill>
                <a:effectLst/>
                <a:latin typeface="Arial"/>
                <a:cs typeface="Arial"/>
              </a:rPr>
              <a:t>identifican</a:t>
            </a:r>
            <a:r>
              <a:rPr lang="en-US" b="0" i="0">
                <a:solidFill>
                  <a:srgbClr val="FFFFFF"/>
                </a:solidFill>
                <a:effectLst/>
                <a:latin typeface="Arial"/>
                <a:cs typeface="Arial"/>
              </a:rPr>
              <a:t> </a:t>
            </a:r>
            <a:r>
              <a:rPr lang="en-US" b="0" i="0" err="1">
                <a:solidFill>
                  <a:srgbClr val="FFFFFF"/>
                </a:solidFill>
                <a:effectLst/>
                <a:latin typeface="Arial"/>
                <a:cs typeface="Arial"/>
              </a:rPr>
              <a:t>como</a:t>
            </a:r>
            <a:r>
              <a:rPr lang="en-US" b="0" i="0">
                <a:solidFill>
                  <a:srgbClr val="FFFFFF"/>
                </a:solidFill>
                <a:effectLst/>
                <a:latin typeface="Arial"/>
                <a:cs typeface="Arial"/>
              </a:rPr>
              <a:t> LGBQ+ (68%), que </a:t>
            </a:r>
            <a:r>
              <a:rPr lang="en-US" b="0" i="0" err="1">
                <a:solidFill>
                  <a:srgbClr val="FFFFFF"/>
                </a:solidFill>
                <a:effectLst/>
                <a:latin typeface="Arial"/>
                <a:cs typeface="Arial"/>
              </a:rPr>
              <a:t>declaran</a:t>
            </a:r>
            <a:r>
              <a:rPr lang="en-US" b="0" i="0">
                <a:solidFill>
                  <a:srgbClr val="FFFFFF"/>
                </a:solidFill>
                <a:effectLst/>
                <a:latin typeface="Arial"/>
                <a:cs typeface="Arial"/>
              </a:rPr>
              <a:t> </a:t>
            </a:r>
            <a:r>
              <a:rPr lang="en-US" b="0" i="0" err="1">
                <a:solidFill>
                  <a:srgbClr val="FFFFFF"/>
                </a:solidFill>
                <a:effectLst/>
                <a:latin typeface="Arial"/>
                <a:cs typeface="Arial"/>
              </a:rPr>
              <a:t>padecer</a:t>
            </a:r>
            <a:r>
              <a:rPr lang="en-US" b="0" i="0">
                <a:solidFill>
                  <a:srgbClr val="FFFFFF"/>
                </a:solidFill>
                <a:effectLst/>
                <a:latin typeface="Arial"/>
                <a:cs typeface="Arial"/>
              </a:rPr>
              <a:t> </a:t>
            </a:r>
            <a:r>
              <a:rPr lang="en-US" b="0" i="0" err="1">
                <a:solidFill>
                  <a:srgbClr val="FFFFFF"/>
                </a:solidFill>
                <a:effectLst/>
                <a:latin typeface="Arial"/>
                <a:cs typeface="Arial"/>
              </a:rPr>
              <a:t>una</a:t>
            </a:r>
            <a:r>
              <a:rPr lang="en-US" b="0" i="0">
                <a:solidFill>
                  <a:srgbClr val="FFFFFF"/>
                </a:solidFill>
                <a:effectLst/>
                <a:latin typeface="Arial"/>
                <a:cs typeface="Arial"/>
              </a:rPr>
              <a:t> </a:t>
            </a:r>
            <a:r>
              <a:rPr lang="en-US" b="0" i="0" err="1">
                <a:solidFill>
                  <a:srgbClr val="FFFFFF"/>
                </a:solidFill>
                <a:effectLst/>
                <a:latin typeface="Arial"/>
                <a:cs typeface="Arial"/>
              </a:rPr>
              <a:t>discapacidad</a:t>
            </a:r>
            <a:r>
              <a:rPr lang="en-US" b="0" i="0">
                <a:solidFill>
                  <a:srgbClr val="FFFFFF"/>
                </a:solidFill>
                <a:effectLst/>
                <a:latin typeface="Arial"/>
                <a:cs typeface="Arial"/>
              </a:rPr>
              <a:t> o </a:t>
            </a:r>
            <a:r>
              <a:rPr lang="en-US" b="0" i="0" err="1">
                <a:solidFill>
                  <a:srgbClr val="FFFFFF"/>
                </a:solidFill>
                <a:effectLst/>
                <a:latin typeface="Arial"/>
                <a:cs typeface="Arial"/>
              </a:rPr>
              <a:t>enfermedad</a:t>
            </a:r>
            <a:r>
              <a:rPr lang="en-US" b="0" i="0">
                <a:solidFill>
                  <a:srgbClr val="FFFFFF"/>
                </a:solidFill>
                <a:effectLst/>
                <a:latin typeface="Arial"/>
                <a:cs typeface="Arial"/>
              </a:rPr>
              <a:t> </a:t>
            </a:r>
            <a:r>
              <a:rPr lang="en-US" b="0" i="0" err="1">
                <a:solidFill>
                  <a:srgbClr val="FFFFFF"/>
                </a:solidFill>
                <a:effectLst/>
                <a:latin typeface="Arial"/>
                <a:cs typeface="Arial"/>
              </a:rPr>
              <a:t>crónica</a:t>
            </a:r>
            <a:r>
              <a:rPr lang="en-US" b="0" i="0">
                <a:solidFill>
                  <a:srgbClr val="FFFFFF"/>
                </a:solidFill>
                <a:effectLst/>
                <a:latin typeface="Arial"/>
                <a:cs typeface="Arial"/>
              </a:rPr>
              <a:t> (72%) y las que </a:t>
            </a:r>
            <a:r>
              <a:rPr lang="en-US" b="0" i="0" err="1">
                <a:solidFill>
                  <a:srgbClr val="FFFFFF"/>
                </a:solidFill>
                <a:effectLst/>
                <a:latin typeface="Arial"/>
                <a:cs typeface="Arial"/>
              </a:rPr>
              <a:t>pertenecen</a:t>
            </a:r>
            <a:r>
              <a:rPr lang="en-US" b="0" i="0">
                <a:solidFill>
                  <a:srgbClr val="FFFFFF"/>
                </a:solidFill>
                <a:effectLst/>
                <a:latin typeface="Arial"/>
                <a:cs typeface="Arial"/>
              </a:rPr>
              <a:t> a un </a:t>
            </a:r>
            <a:r>
              <a:rPr lang="en-US" b="0" i="0" err="1">
                <a:solidFill>
                  <a:srgbClr val="FFFFFF"/>
                </a:solidFill>
                <a:effectLst/>
                <a:latin typeface="Arial"/>
                <a:cs typeface="Arial"/>
              </a:rPr>
              <a:t>grupo</a:t>
            </a:r>
            <a:r>
              <a:rPr lang="en-US" b="0" i="0">
                <a:solidFill>
                  <a:srgbClr val="FFFFFF"/>
                </a:solidFill>
                <a:effectLst/>
                <a:latin typeface="Arial"/>
                <a:cs typeface="Arial"/>
              </a:rPr>
              <a:t> </a:t>
            </a:r>
            <a:r>
              <a:rPr lang="en-US" b="0" i="0" err="1">
                <a:solidFill>
                  <a:srgbClr val="FFFFFF"/>
                </a:solidFill>
                <a:effectLst/>
                <a:latin typeface="Arial"/>
                <a:cs typeface="Arial"/>
              </a:rPr>
              <a:t>étnico</a:t>
            </a:r>
            <a:r>
              <a:rPr lang="en-US" b="0" i="0">
                <a:solidFill>
                  <a:srgbClr val="FFFFFF"/>
                </a:solidFill>
                <a:effectLst/>
                <a:latin typeface="Arial"/>
                <a:cs typeface="Arial"/>
              </a:rPr>
              <a:t> </a:t>
            </a:r>
            <a:r>
              <a:rPr lang="en-US" b="0" i="0" err="1">
                <a:solidFill>
                  <a:srgbClr val="FFFFFF"/>
                </a:solidFill>
                <a:effectLst/>
                <a:latin typeface="Arial"/>
                <a:cs typeface="Arial"/>
              </a:rPr>
              <a:t>minoritario</a:t>
            </a:r>
            <a:r>
              <a:rPr lang="en-US" b="0" i="0">
                <a:solidFill>
                  <a:srgbClr val="FFFFFF"/>
                </a:solidFill>
                <a:effectLst/>
                <a:latin typeface="Arial"/>
                <a:cs typeface="Arial"/>
              </a:rPr>
              <a:t> (69%) </a:t>
            </a:r>
            <a:r>
              <a:rPr lang="en-US" b="1" i="0" err="1">
                <a:solidFill>
                  <a:srgbClr val="FFFFFF"/>
                </a:solidFill>
                <a:effectLst/>
                <a:latin typeface="Arial"/>
                <a:cs typeface="Arial"/>
              </a:rPr>
              <a:t>tienen</a:t>
            </a:r>
            <a:r>
              <a:rPr lang="en-US" b="1" i="0">
                <a:solidFill>
                  <a:srgbClr val="FFFFFF"/>
                </a:solidFill>
                <a:effectLst/>
                <a:latin typeface="Arial"/>
                <a:cs typeface="Arial"/>
              </a:rPr>
              <a:t> </a:t>
            </a:r>
            <a:r>
              <a:rPr lang="en-US" b="1" i="0" err="1">
                <a:solidFill>
                  <a:srgbClr val="FFFFFF"/>
                </a:solidFill>
                <a:effectLst/>
                <a:latin typeface="Arial"/>
                <a:cs typeface="Arial"/>
              </a:rPr>
              <a:t>más</a:t>
            </a:r>
            <a:r>
              <a:rPr lang="en-US" b="1" i="0">
                <a:solidFill>
                  <a:srgbClr val="FFFFFF"/>
                </a:solidFill>
                <a:effectLst/>
                <a:latin typeface="Arial"/>
                <a:cs typeface="Arial"/>
              </a:rPr>
              <a:t> </a:t>
            </a:r>
            <a:r>
              <a:rPr lang="en-US" b="1" i="0" err="1">
                <a:solidFill>
                  <a:srgbClr val="FFFFFF"/>
                </a:solidFill>
                <a:effectLst/>
                <a:latin typeface="Arial"/>
                <a:cs typeface="Arial"/>
              </a:rPr>
              <a:t>probabilidades</a:t>
            </a:r>
            <a:r>
              <a:rPr lang="en-US" b="1" i="0">
                <a:solidFill>
                  <a:srgbClr val="FFFFFF"/>
                </a:solidFill>
                <a:effectLst/>
                <a:latin typeface="Arial"/>
                <a:cs typeface="Arial"/>
              </a:rPr>
              <a:t> de </a:t>
            </a:r>
            <a:r>
              <a:rPr lang="en-US" b="1" i="0" err="1">
                <a:solidFill>
                  <a:srgbClr val="FFFFFF"/>
                </a:solidFill>
                <a:effectLst/>
                <a:latin typeface="Arial"/>
                <a:cs typeface="Arial"/>
              </a:rPr>
              <a:t>haber</a:t>
            </a:r>
            <a:r>
              <a:rPr lang="en-US" b="1" i="0">
                <a:solidFill>
                  <a:srgbClr val="FFFFFF"/>
                </a:solidFill>
                <a:effectLst/>
                <a:latin typeface="Arial"/>
                <a:cs typeface="Arial"/>
              </a:rPr>
              <a:t> </a:t>
            </a:r>
            <a:r>
              <a:rPr lang="en-US" b="1" i="0" err="1">
                <a:solidFill>
                  <a:srgbClr val="FFFFFF"/>
                </a:solidFill>
                <a:effectLst/>
                <a:latin typeface="Arial"/>
                <a:cs typeface="Arial"/>
              </a:rPr>
              <a:t>sufrido</a:t>
            </a:r>
            <a:r>
              <a:rPr lang="en-US" b="1" i="0">
                <a:solidFill>
                  <a:srgbClr val="FFFFFF"/>
                </a:solidFill>
                <a:effectLst/>
                <a:latin typeface="Arial"/>
                <a:cs typeface="Arial"/>
              </a:rPr>
              <a:t> al </a:t>
            </a:r>
            <a:r>
              <a:rPr lang="en-US" b="1" i="0" err="1">
                <a:solidFill>
                  <a:srgbClr val="FFFFFF"/>
                </a:solidFill>
                <a:effectLst/>
                <a:latin typeface="Arial"/>
                <a:cs typeface="Arial"/>
              </a:rPr>
              <a:t>menos</a:t>
            </a:r>
            <a:r>
              <a:rPr lang="en-US" b="1" i="0">
                <a:solidFill>
                  <a:srgbClr val="FFFFFF"/>
                </a:solidFill>
                <a:effectLst/>
                <a:latin typeface="Arial"/>
                <a:cs typeface="Arial"/>
              </a:rPr>
              <a:t> un </a:t>
            </a:r>
            <a:r>
              <a:rPr lang="en-US" b="1" i="0" err="1">
                <a:solidFill>
                  <a:srgbClr val="FFFFFF"/>
                </a:solidFill>
                <a:effectLst/>
                <a:latin typeface="Arial"/>
                <a:cs typeface="Arial"/>
              </a:rPr>
              <a:t>incidente</a:t>
            </a:r>
            <a:r>
              <a:rPr lang="en-US" b="1" i="0">
                <a:solidFill>
                  <a:srgbClr val="FFFFFF"/>
                </a:solidFill>
                <a:effectLst/>
                <a:latin typeface="Arial"/>
                <a:cs typeface="Arial"/>
              </a:rPr>
              <a:t> de </a:t>
            </a:r>
            <a:r>
              <a:rPr lang="en-US" b="1" i="0" err="1">
                <a:solidFill>
                  <a:srgbClr val="FFFFFF"/>
                </a:solidFill>
                <a:effectLst/>
                <a:latin typeface="Arial"/>
                <a:cs typeface="Arial"/>
              </a:rPr>
              <a:t>violencia</a:t>
            </a:r>
            <a:r>
              <a:rPr lang="en-US" b="1" i="0">
                <a:solidFill>
                  <a:srgbClr val="FFFFFF"/>
                </a:solidFill>
                <a:effectLst/>
                <a:latin typeface="Arial"/>
                <a:cs typeface="Arial"/>
              </a:rPr>
              <a:t> de </a:t>
            </a:r>
            <a:r>
              <a:rPr lang="en-US" b="1" i="0" err="1">
                <a:solidFill>
                  <a:srgbClr val="FFFFFF"/>
                </a:solidFill>
                <a:effectLst/>
                <a:latin typeface="Arial"/>
                <a:cs typeface="Arial"/>
              </a:rPr>
              <a:t>género</a:t>
            </a:r>
            <a:r>
              <a:rPr lang="en-US" b="0" i="0">
                <a:solidFill>
                  <a:srgbClr val="FFFFFF"/>
                </a:solidFill>
                <a:effectLst/>
                <a:latin typeface="Arial"/>
                <a:cs typeface="Arial"/>
              </a:rPr>
              <a:t>, </a:t>
            </a:r>
            <a:r>
              <a:rPr lang="en-US" b="0" i="0" err="1">
                <a:solidFill>
                  <a:srgbClr val="FFFFFF"/>
                </a:solidFill>
                <a:effectLst/>
                <a:latin typeface="Arial"/>
                <a:cs typeface="Arial"/>
              </a:rPr>
              <a:t>en</a:t>
            </a:r>
            <a:r>
              <a:rPr lang="en-US" b="0" i="0">
                <a:solidFill>
                  <a:srgbClr val="FFFFFF"/>
                </a:solidFill>
                <a:effectLst/>
                <a:latin typeface="Arial"/>
                <a:cs typeface="Arial"/>
              </a:rPr>
              <a:t> </a:t>
            </a:r>
            <a:r>
              <a:rPr lang="en-US" b="0" i="0" err="1">
                <a:solidFill>
                  <a:srgbClr val="FFFFFF"/>
                </a:solidFill>
                <a:effectLst/>
                <a:latin typeface="Arial"/>
                <a:cs typeface="Arial"/>
              </a:rPr>
              <a:t>comparación</a:t>
            </a:r>
            <a:r>
              <a:rPr lang="en-US" b="0" i="0">
                <a:solidFill>
                  <a:srgbClr val="FFFFFF"/>
                </a:solidFill>
                <a:effectLst/>
                <a:latin typeface="Arial"/>
                <a:cs typeface="Arial"/>
              </a:rPr>
              <a:t> con las que no se </a:t>
            </a:r>
            <a:r>
              <a:rPr lang="en-US" b="0" i="0" err="1">
                <a:solidFill>
                  <a:srgbClr val="FFFFFF"/>
                </a:solidFill>
                <a:effectLst/>
                <a:latin typeface="Arial"/>
                <a:cs typeface="Arial"/>
              </a:rPr>
              <a:t>identifican</a:t>
            </a:r>
            <a:r>
              <a:rPr lang="en-US" b="0" i="0">
                <a:solidFill>
                  <a:srgbClr val="FFFFFF"/>
                </a:solidFill>
                <a:effectLst/>
                <a:latin typeface="Arial"/>
                <a:cs typeface="Arial"/>
              </a:rPr>
              <a:t> con </a:t>
            </a:r>
            <a:r>
              <a:rPr lang="en-US" b="0" i="0" err="1">
                <a:solidFill>
                  <a:srgbClr val="FFFFFF"/>
                </a:solidFill>
                <a:effectLst/>
                <a:latin typeface="Arial"/>
                <a:cs typeface="Arial"/>
              </a:rPr>
              <a:t>estas</a:t>
            </a:r>
            <a:r>
              <a:rPr lang="en-US" b="0" i="0">
                <a:solidFill>
                  <a:srgbClr val="FFFFFF"/>
                </a:solidFill>
                <a:effectLst/>
                <a:latin typeface="Arial"/>
                <a:cs typeface="Arial"/>
              </a:rPr>
              <a:t> </a:t>
            </a:r>
            <a:r>
              <a:rPr lang="en-US" b="0" i="0" err="1">
                <a:solidFill>
                  <a:srgbClr val="FFFFFF"/>
                </a:solidFill>
                <a:effectLst/>
                <a:latin typeface="Arial"/>
                <a:cs typeface="Arial"/>
              </a:rPr>
              <a:t>características</a:t>
            </a:r>
            <a:r>
              <a:rPr lang="en-US" b="0" i="0">
                <a:solidFill>
                  <a:srgbClr val="FFFFFF"/>
                </a:solidFill>
                <a:effectLst/>
                <a:latin typeface="Arial"/>
                <a:cs typeface="Arial"/>
              </a:rPr>
              <a:t>.</a:t>
            </a:r>
            <a:endParaRPr lang="en-US">
              <a:solidFill>
                <a:srgbClr val="FFFFFF"/>
              </a:solidFill>
              <a:latin typeface="Arial"/>
              <a:cs typeface="Arial"/>
            </a:endParaRPr>
          </a:p>
        </p:txBody>
      </p:sp>
      <p:sp>
        <p:nvSpPr>
          <p:cNvPr id="11" name="Arrow: Chevron 10">
            <a:extLst>
              <a:ext uri="{FF2B5EF4-FFF2-40B4-BE49-F238E27FC236}">
                <a16:creationId xmlns:a16="http://schemas.microsoft.com/office/drawing/2014/main" id="{A7209E08-5FFB-AF56-EF01-5A757246A50D}"/>
              </a:ext>
            </a:extLst>
          </p:cNvPr>
          <p:cNvSpPr/>
          <p:nvPr/>
        </p:nvSpPr>
        <p:spPr>
          <a:xfrm>
            <a:off x="409889" y="3617232"/>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4973972"/>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a:latin typeface="Arial"/>
                <a:cs typeface="Arial"/>
              </a:rPr>
              <a:t>CASI 1 DE CADA 3 PERSONAS ENCUESTADAS REPORTAN HABER SUFRIDO ACOSO SEXUAL</a:t>
            </a: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728204" y="5156102"/>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t>13</a:t>
            </a:fld>
            <a:endParaRPr lang="fr-FR">
              <a:latin typeface="Arial"/>
              <a:cs typeface="Arial"/>
            </a:endParaRP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b="1">
                <a:latin typeface="Arial" panose="020B0604020202020204" pitchFamily="34" charset="0"/>
                <a:cs typeface="Arial" panose="020B0604020202020204" pitchFamily="34" charset="0"/>
              </a:rPr>
              <a:t>Motivos para no denunciar incidentes de violencia de género</a:t>
            </a:r>
            <a:endParaRPr lang="LID4096" b="1">
              <a:latin typeface="Arial" panose="020B0604020202020204" pitchFamily="34" charset="0"/>
              <a:cs typeface="Arial" panose="020B0604020202020204" pitchFamily="34" charset="0"/>
            </a:endParaRPr>
          </a:p>
        </p:txBody>
      </p:sp>
      <p:pic>
        <p:nvPicPr>
          <p:cNvPr id="14" name="Picture 4" descr="A picture containing graphical user interface&#10;&#10;Description automatically generated">
            <a:extLst>
              <a:ext uri="{FF2B5EF4-FFF2-40B4-BE49-F238E27FC236}">
                <a16:creationId xmlns:a16="http://schemas.microsoft.com/office/drawing/2014/main" id="{F0775E23-1888-5136-BD4B-662A3A24B48E}"/>
              </a:ext>
            </a:extLst>
          </p:cNvPr>
          <p:cNvPicPr>
            <a:picLocks noChangeAspect="1"/>
          </p:cNvPicPr>
          <p:nvPr/>
        </p:nvPicPr>
        <p:blipFill>
          <a:blip r:embed="rId3"/>
          <a:srcRect l="47282"/>
          <a:stretch/>
        </p:blipFill>
        <p:spPr>
          <a:xfrm>
            <a:off x="7935605" y="1868207"/>
            <a:ext cx="4256395" cy="4542526"/>
          </a:xfrm>
          <a:prstGeom prst="rect">
            <a:avLst/>
          </a:prstGeom>
        </p:spPr>
      </p:pic>
      <p:sp>
        <p:nvSpPr>
          <p:cNvPr id="16" name="Textfeld 2">
            <a:extLst>
              <a:ext uri="{FF2B5EF4-FFF2-40B4-BE49-F238E27FC236}">
                <a16:creationId xmlns:a16="http://schemas.microsoft.com/office/drawing/2014/main" id="{B9517B3A-4FC3-11D4-F77C-EA403E2D256C}"/>
              </a:ext>
            </a:extLst>
          </p:cNvPr>
          <p:cNvSpPr txBox="1"/>
          <p:nvPr/>
        </p:nvSpPr>
        <p:spPr>
          <a:xfrm>
            <a:off x="8328910" y="236847"/>
            <a:ext cx="3906750"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latin typeface="Arial"/>
                <a:ea typeface="+mn-lt"/>
                <a:cs typeface="Arial"/>
              </a:rPr>
              <a:t>Lipinsky, A., Schredl, C., Baumann, H., Humbert, A., </a:t>
            </a:r>
            <a:r>
              <a:rPr lang="de-DE" sz="900" err="1">
                <a:latin typeface="Arial"/>
                <a:ea typeface="+mn-lt"/>
                <a:cs typeface="Arial"/>
              </a:rPr>
              <a:t>Tanwar</a:t>
            </a:r>
            <a:r>
              <a:rPr lang="de-DE" sz="900">
                <a:latin typeface="Arial"/>
                <a:ea typeface="+mn-lt"/>
                <a:cs typeface="Arial"/>
              </a:rPr>
              <a:t>, J. (2022). </a:t>
            </a:r>
            <a:r>
              <a:rPr lang="de-DE" sz="900" b="1">
                <a:latin typeface="Arial"/>
                <a:ea typeface="+mn-lt"/>
                <a:cs typeface="Arial"/>
              </a:rPr>
              <a:t>Gender-</a:t>
            </a:r>
            <a:r>
              <a:rPr lang="de-DE" sz="900" b="1" err="1">
                <a:latin typeface="Arial"/>
                <a:ea typeface="+mn-lt"/>
                <a:cs typeface="Arial"/>
              </a:rPr>
              <a:t>based</a:t>
            </a:r>
            <a:r>
              <a:rPr lang="de-DE" sz="900" b="1">
                <a:latin typeface="Arial"/>
                <a:ea typeface="+mn-lt"/>
                <a:cs typeface="Arial"/>
              </a:rPr>
              <a:t> </a:t>
            </a:r>
            <a:r>
              <a:rPr lang="de-DE" sz="900" b="1" err="1">
                <a:latin typeface="Arial"/>
                <a:ea typeface="+mn-lt"/>
                <a:cs typeface="Arial"/>
              </a:rPr>
              <a:t>violence</a:t>
            </a:r>
            <a:r>
              <a:rPr lang="de-DE" sz="900" b="1">
                <a:latin typeface="Arial"/>
                <a:ea typeface="+mn-lt"/>
                <a:cs typeface="Arial"/>
              </a:rPr>
              <a:t> and </a:t>
            </a:r>
            <a:r>
              <a:rPr lang="de-DE" sz="900" b="1" err="1">
                <a:latin typeface="Arial"/>
                <a:ea typeface="+mn-lt"/>
                <a:cs typeface="Arial"/>
              </a:rPr>
              <a:t>its</a:t>
            </a:r>
            <a:r>
              <a:rPr lang="de-DE" sz="900" b="1">
                <a:latin typeface="Arial"/>
                <a:ea typeface="+mn-lt"/>
                <a:cs typeface="Arial"/>
              </a:rPr>
              <a:t> </a:t>
            </a:r>
            <a:r>
              <a:rPr lang="de-DE" sz="900" b="1" err="1">
                <a:latin typeface="Arial"/>
                <a:ea typeface="+mn-lt"/>
                <a:cs typeface="Arial"/>
              </a:rPr>
              <a:t>consequences</a:t>
            </a:r>
            <a:r>
              <a:rPr lang="de-DE" sz="900" b="1">
                <a:latin typeface="Arial"/>
                <a:ea typeface="+mn-lt"/>
                <a:cs typeface="Arial"/>
              </a:rPr>
              <a:t> in European Academia, Summary </a:t>
            </a:r>
            <a:r>
              <a:rPr lang="de-DE" sz="900" b="1" err="1">
                <a:latin typeface="Arial"/>
                <a:ea typeface="+mn-lt"/>
                <a:cs typeface="Arial"/>
              </a:rPr>
              <a:t>results</a:t>
            </a:r>
            <a:r>
              <a:rPr lang="de-DE" sz="900" b="1">
                <a:latin typeface="Arial"/>
                <a:ea typeface="+mn-lt"/>
                <a:cs typeface="Arial"/>
              </a:rPr>
              <a:t> </a:t>
            </a:r>
            <a:r>
              <a:rPr lang="de-DE" sz="900" b="1" err="1">
                <a:latin typeface="Arial"/>
                <a:ea typeface="+mn-lt"/>
                <a:cs typeface="Arial"/>
              </a:rPr>
              <a:t>from</a:t>
            </a:r>
            <a:r>
              <a:rPr lang="de-DE" sz="900" b="1">
                <a:latin typeface="Arial"/>
                <a:ea typeface="+mn-lt"/>
                <a:cs typeface="Arial"/>
              </a:rPr>
              <a:t> the UniSAFE </a:t>
            </a:r>
            <a:r>
              <a:rPr lang="de-DE" sz="900" b="1" err="1">
                <a:latin typeface="Arial"/>
                <a:ea typeface="+mn-lt"/>
                <a:cs typeface="Arial"/>
              </a:rPr>
              <a:t>survey</a:t>
            </a:r>
            <a:r>
              <a:rPr lang="de-DE" sz="900" b="1">
                <a:latin typeface="Arial"/>
                <a:ea typeface="+mn-lt"/>
                <a:cs typeface="Arial"/>
              </a:rPr>
              <a:t>.</a:t>
            </a:r>
            <a:r>
              <a:rPr lang="de-DE" sz="900">
                <a:latin typeface="Arial"/>
                <a:ea typeface="+mn-lt"/>
                <a:cs typeface="Arial"/>
              </a:rPr>
              <a:t> </a:t>
            </a:r>
            <a:r>
              <a:rPr lang="de-DE" sz="900" err="1">
                <a:latin typeface="Arial"/>
                <a:ea typeface="+mn-lt"/>
                <a:cs typeface="Arial"/>
              </a:rPr>
              <a:t>Informe</a:t>
            </a:r>
            <a:r>
              <a:rPr lang="de-DE" sz="900">
                <a:latin typeface="Arial"/>
                <a:ea typeface="+mn-lt"/>
                <a:cs typeface="Arial"/>
              </a:rPr>
              <a:t>, </a:t>
            </a:r>
            <a:r>
              <a:rPr lang="de-DE" sz="900" err="1">
                <a:latin typeface="Arial"/>
                <a:ea typeface="+mn-lt"/>
                <a:cs typeface="Arial"/>
              </a:rPr>
              <a:t>noviembre</a:t>
            </a:r>
            <a:r>
              <a:rPr lang="de-DE" sz="900">
                <a:latin typeface="Arial"/>
                <a:ea typeface="+mn-lt"/>
                <a:cs typeface="Arial"/>
              </a:rPr>
              <a:t> de 2022. Proyecto UniSAFE nº 101006261.</a:t>
            </a:r>
            <a:endParaRPr lang="de-DE" sz="900">
              <a:latin typeface="Arial"/>
              <a:ea typeface="Open Sans"/>
              <a:cs typeface="Arial"/>
            </a:endParaRPr>
          </a:p>
        </p:txBody>
      </p:sp>
      <p:sp>
        <p:nvSpPr>
          <p:cNvPr id="2" name="TextBox 1">
            <a:extLst>
              <a:ext uri="{FF2B5EF4-FFF2-40B4-BE49-F238E27FC236}">
                <a16:creationId xmlns:a16="http://schemas.microsoft.com/office/drawing/2014/main" id="{E7824C3F-3724-DE79-8238-42B8D59897B4}"/>
              </a:ext>
            </a:extLst>
          </p:cNvPr>
          <p:cNvSpPr txBox="1"/>
          <p:nvPr/>
        </p:nvSpPr>
        <p:spPr>
          <a:xfrm>
            <a:off x="277996" y="2074855"/>
            <a:ext cx="7657609" cy="4724370"/>
          </a:xfrm>
          <a:prstGeom prst="rect">
            <a:avLst/>
          </a:prstGeom>
          <a:noFill/>
        </p:spPr>
        <p:txBody>
          <a:bodyPr wrap="square" rtlCol="0">
            <a:spAutoFit/>
          </a:bodyPr>
          <a:lstStyle/>
          <a:p>
            <a:pPr algn="r">
              <a:lnSpc>
                <a:spcPct val="150000"/>
              </a:lnSpc>
              <a:spcAft>
                <a:spcPts val="300"/>
              </a:spcAft>
            </a:pPr>
            <a:r>
              <a:rPr lang="en-US" sz="1600">
                <a:latin typeface="Arial"/>
                <a:cs typeface="Arial"/>
              </a:rPr>
              <a:t>No saber </a:t>
            </a:r>
            <a:r>
              <a:rPr lang="en-US" sz="1600" err="1">
                <a:latin typeface="Arial"/>
                <a:cs typeface="Arial"/>
              </a:rPr>
              <a:t>si</a:t>
            </a:r>
            <a:r>
              <a:rPr lang="en-US" sz="1600">
                <a:latin typeface="Arial"/>
                <a:cs typeface="Arial"/>
              </a:rPr>
              <a:t> </a:t>
            </a:r>
            <a:r>
              <a:rPr lang="en-US" sz="1600" err="1">
                <a:latin typeface="Arial"/>
                <a:cs typeface="Arial"/>
              </a:rPr>
              <a:t>el</a:t>
            </a:r>
            <a:r>
              <a:rPr lang="en-US" sz="1600">
                <a:latin typeface="Arial"/>
                <a:cs typeface="Arial"/>
              </a:rPr>
              <a:t> </a:t>
            </a:r>
            <a:r>
              <a:rPr lang="en-US" sz="1600" err="1">
                <a:latin typeface="Arial"/>
                <a:cs typeface="Arial"/>
              </a:rPr>
              <a:t>comportamiento</a:t>
            </a:r>
            <a:r>
              <a:rPr lang="en-US" sz="1600">
                <a:latin typeface="Arial"/>
                <a:cs typeface="Arial"/>
              </a:rPr>
              <a:t> era lo </a:t>
            </a:r>
            <a:r>
              <a:rPr lang="en-US" sz="1600" err="1">
                <a:latin typeface="Arial"/>
                <a:cs typeface="Arial"/>
              </a:rPr>
              <a:t>suficientemente</a:t>
            </a:r>
            <a:r>
              <a:rPr lang="en-US" sz="1600">
                <a:latin typeface="Arial"/>
                <a:cs typeface="Arial"/>
              </a:rPr>
              <a:t> serio para </a:t>
            </a:r>
            <a:r>
              <a:rPr lang="en-US" sz="1600" err="1">
                <a:latin typeface="Arial"/>
                <a:cs typeface="Arial"/>
              </a:rPr>
              <a:t>denunciar</a:t>
            </a:r>
            <a:endParaRPr lang="en-US" sz="1600">
              <a:latin typeface="Arial"/>
              <a:cs typeface="Arial"/>
            </a:endParaRPr>
          </a:p>
          <a:p>
            <a:pPr algn="r">
              <a:lnSpc>
                <a:spcPct val="150000"/>
              </a:lnSpc>
              <a:spcAft>
                <a:spcPts val="300"/>
              </a:spcAft>
            </a:pPr>
            <a:r>
              <a:rPr lang="en-US" sz="1600">
                <a:latin typeface="Arial"/>
                <a:cs typeface="Arial"/>
              </a:rPr>
              <a:t>No </a:t>
            </a:r>
            <a:r>
              <a:rPr lang="en-US" sz="1600" err="1">
                <a:latin typeface="Arial"/>
                <a:cs typeface="Arial"/>
              </a:rPr>
              <a:t>reconocer</a:t>
            </a:r>
            <a:r>
              <a:rPr lang="en-US" sz="1600">
                <a:latin typeface="Arial"/>
                <a:cs typeface="Arial"/>
              </a:rPr>
              <a:t> </a:t>
            </a:r>
            <a:r>
              <a:rPr lang="en-US" sz="1600" err="1">
                <a:latin typeface="Arial"/>
                <a:cs typeface="Arial"/>
              </a:rPr>
              <a:t>el</a:t>
            </a:r>
            <a:r>
              <a:rPr lang="en-US" sz="1600">
                <a:latin typeface="Arial"/>
                <a:cs typeface="Arial"/>
              </a:rPr>
              <a:t> </a:t>
            </a:r>
            <a:r>
              <a:rPr lang="en-US" sz="1600" err="1">
                <a:latin typeface="Arial"/>
                <a:cs typeface="Arial"/>
              </a:rPr>
              <a:t>comportamiento</a:t>
            </a:r>
            <a:r>
              <a:rPr lang="en-US" sz="1600">
                <a:latin typeface="Arial"/>
                <a:cs typeface="Arial"/>
              </a:rPr>
              <a:t> </a:t>
            </a:r>
            <a:r>
              <a:rPr lang="en-US" sz="1600" err="1">
                <a:latin typeface="Arial"/>
                <a:cs typeface="Arial"/>
              </a:rPr>
              <a:t>como</a:t>
            </a:r>
            <a:r>
              <a:rPr lang="en-US" sz="1600">
                <a:latin typeface="Arial"/>
                <a:cs typeface="Arial"/>
              </a:rPr>
              <a:t> </a:t>
            </a:r>
            <a:r>
              <a:rPr lang="en-US" sz="1600" err="1">
                <a:latin typeface="Arial"/>
                <a:cs typeface="Arial"/>
              </a:rPr>
              <a:t>violencia</a:t>
            </a:r>
            <a:r>
              <a:rPr lang="en-US" sz="1600">
                <a:latin typeface="Arial"/>
                <a:cs typeface="Arial"/>
              </a:rPr>
              <a:t> </a:t>
            </a:r>
            <a:r>
              <a:rPr lang="en-US" sz="1600" err="1">
                <a:latin typeface="Arial"/>
                <a:cs typeface="Arial"/>
              </a:rPr>
              <a:t>en</a:t>
            </a:r>
            <a:r>
              <a:rPr lang="en-US" sz="1600">
                <a:latin typeface="Arial"/>
                <a:cs typeface="Arial"/>
              </a:rPr>
              <a:t> </a:t>
            </a:r>
            <a:r>
              <a:rPr lang="en-US" sz="1600" err="1">
                <a:latin typeface="Arial"/>
                <a:cs typeface="Arial"/>
              </a:rPr>
              <a:t>aquel</a:t>
            </a:r>
            <a:r>
              <a:rPr lang="en-US" sz="1600">
                <a:latin typeface="Arial"/>
                <a:cs typeface="Arial"/>
              </a:rPr>
              <a:t> </a:t>
            </a:r>
            <a:r>
              <a:rPr lang="en-US" sz="1600" err="1">
                <a:latin typeface="Arial"/>
                <a:cs typeface="Arial"/>
              </a:rPr>
              <a:t>momento</a:t>
            </a:r>
            <a:endParaRPr lang="en-US" sz="1600">
              <a:latin typeface="Arial"/>
              <a:cs typeface="Arial"/>
            </a:endParaRPr>
          </a:p>
          <a:p>
            <a:pPr algn="r">
              <a:lnSpc>
                <a:spcPct val="150000"/>
              </a:lnSpc>
              <a:spcAft>
                <a:spcPts val="300"/>
              </a:spcAft>
            </a:pPr>
            <a:r>
              <a:rPr lang="en-US" sz="1600" err="1">
                <a:latin typeface="Arial"/>
                <a:cs typeface="Arial"/>
              </a:rPr>
              <a:t>Pensar</a:t>
            </a:r>
            <a:r>
              <a:rPr lang="en-US" sz="1600">
                <a:latin typeface="Arial"/>
                <a:cs typeface="Arial"/>
              </a:rPr>
              <a:t> que nada </a:t>
            </a:r>
            <a:r>
              <a:rPr lang="en-US" sz="1600" err="1">
                <a:latin typeface="Arial"/>
                <a:cs typeface="Arial"/>
              </a:rPr>
              <a:t>va</a:t>
            </a:r>
            <a:r>
              <a:rPr lang="en-US" sz="1600">
                <a:latin typeface="Arial"/>
                <a:cs typeface="Arial"/>
              </a:rPr>
              <a:t> a </a:t>
            </a:r>
            <a:r>
              <a:rPr lang="en-US" sz="1600" err="1">
                <a:latin typeface="Arial"/>
                <a:cs typeface="Arial"/>
              </a:rPr>
              <a:t>suceder</a:t>
            </a:r>
            <a:r>
              <a:rPr lang="en-US" sz="1600">
                <a:latin typeface="Arial"/>
                <a:cs typeface="Arial"/>
              </a:rPr>
              <a:t> </a:t>
            </a:r>
            <a:r>
              <a:rPr lang="en-US" sz="1600" err="1">
                <a:latin typeface="Arial"/>
                <a:cs typeface="Arial"/>
              </a:rPr>
              <a:t>como</a:t>
            </a:r>
            <a:r>
              <a:rPr lang="en-US" sz="1600">
                <a:latin typeface="Arial"/>
                <a:cs typeface="Arial"/>
              </a:rPr>
              <a:t> </a:t>
            </a:r>
            <a:r>
              <a:rPr lang="en-US" sz="1600" err="1">
                <a:latin typeface="Arial"/>
                <a:cs typeface="Arial"/>
              </a:rPr>
              <a:t>consecuencia</a:t>
            </a:r>
            <a:r>
              <a:rPr lang="en-US" sz="1600">
                <a:latin typeface="Arial"/>
                <a:cs typeface="Arial"/>
              </a:rPr>
              <a:t> de la </a:t>
            </a:r>
            <a:r>
              <a:rPr lang="en-US" sz="1600" err="1">
                <a:latin typeface="Arial"/>
                <a:cs typeface="Arial"/>
              </a:rPr>
              <a:t>denuncia</a:t>
            </a:r>
            <a:r>
              <a:rPr lang="en-US" sz="1600">
                <a:latin typeface="Arial"/>
                <a:cs typeface="Arial"/>
              </a:rPr>
              <a:t> </a:t>
            </a:r>
          </a:p>
          <a:p>
            <a:pPr algn="r">
              <a:lnSpc>
                <a:spcPct val="150000"/>
              </a:lnSpc>
              <a:spcAft>
                <a:spcPts val="300"/>
              </a:spcAft>
            </a:pPr>
            <a:r>
              <a:rPr lang="en-US" sz="1600">
                <a:latin typeface="Arial"/>
                <a:cs typeface="Arial"/>
              </a:rPr>
              <a:t>No saber a </a:t>
            </a:r>
            <a:r>
              <a:rPr lang="en-US" sz="1600" err="1">
                <a:latin typeface="Arial"/>
                <a:cs typeface="Arial"/>
              </a:rPr>
              <a:t>quién</a:t>
            </a:r>
            <a:r>
              <a:rPr lang="en-US" sz="1600">
                <a:latin typeface="Arial"/>
                <a:cs typeface="Arial"/>
              </a:rPr>
              <a:t> </a:t>
            </a:r>
            <a:r>
              <a:rPr lang="en-US" sz="1600" err="1">
                <a:latin typeface="Arial"/>
                <a:cs typeface="Arial"/>
              </a:rPr>
              <a:t>contarle</a:t>
            </a:r>
            <a:endParaRPr lang="en-US" sz="1600">
              <a:latin typeface="Arial"/>
              <a:cs typeface="Arial"/>
            </a:endParaRPr>
          </a:p>
          <a:p>
            <a:pPr algn="r">
              <a:lnSpc>
                <a:spcPct val="150000"/>
              </a:lnSpc>
              <a:spcAft>
                <a:spcPts val="300"/>
              </a:spcAft>
            </a:pPr>
            <a:r>
              <a:rPr lang="en-US" sz="1600">
                <a:latin typeface="Arial"/>
                <a:cs typeface="Arial"/>
              </a:rPr>
              <a:t>Le </a:t>
            </a:r>
            <a:r>
              <a:rPr lang="en-US" sz="1600" err="1">
                <a:latin typeface="Arial"/>
                <a:cs typeface="Arial"/>
              </a:rPr>
              <a:t>resulta</a:t>
            </a:r>
            <a:r>
              <a:rPr lang="en-US" sz="1600">
                <a:latin typeface="Arial"/>
                <a:cs typeface="Arial"/>
              </a:rPr>
              <a:t> </a:t>
            </a:r>
            <a:r>
              <a:rPr lang="en-US" sz="1600" err="1">
                <a:latin typeface="Arial"/>
                <a:cs typeface="Arial"/>
              </a:rPr>
              <a:t>difícil</a:t>
            </a:r>
            <a:r>
              <a:rPr lang="en-US" sz="1600">
                <a:latin typeface="Arial"/>
                <a:cs typeface="Arial"/>
              </a:rPr>
              <a:t> </a:t>
            </a:r>
            <a:r>
              <a:rPr lang="en-US" sz="1600" err="1">
                <a:latin typeface="Arial"/>
                <a:cs typeface="Arial"/>
              </a:rPr>
              <a:t>hablar</a:t>
            </a:r>
            <a:r>
              <a:rPr lang="en-US" sz="1600">
                <a:latin typeface="Arial"/>
                <a:cs typeface="Arial"/>
              </a:rPr>
              <a:t> de la </a:t>
            </a:r>
            <a:r>
              <a:rPr lang="en-US" sz="1600" err="1">
                <a:latin typeface="Arial"/>
                <a:cs typeface="Arial"/>
              </a:rPr>
              <a:t>experiencia</a:t>
            </a:r>
            <a:endParaRPr lang="en-US" sz="1600">
              <a:latin typeface="Arial"/>
              <a:cs typeface="Arial"/>
            </a:endParaRPr>
          </a:p>
          <a:p>
            <a:pPr algn="r">
              <a:lnSpc>
                <a:spcPct val="150000"/>
              </a:lnSpc>
              <a:spcAft>
                <a:spcPts val="300"/>
              </a:spcAft>
            </a:pPr>
            <a:r>
              <a:rPr lang="en-US" sz="1600" err="1">
                <a:latin typeface="Arial"/>
                <a:cs typeface="Arial"/>
              </a:rPr>
              <a:t>Preocupada</a:t>
            </a:r>
            <a:r>
              <a:rPr lang="en-US" sz="1600">
                <a:latin typeface="Arial"/>
                <a:cs typeface="Arial"/>
              </a:rPr>
              <a:t> de que </a:t>
            </a:r>
            <a:r>
              <a:rPr lang="en-US" sz="1600" err="1">
                <a:latin typeface="Arial"/>
                <a:cs typeface="Arial"/>
              </a:rPr>
              <a:t>el</a:t>
            </a:r>
            <a:r>
              <a:rPr lang="en-US" sz="1600">
                <a:latin typeface="Arial"/>
                <a:cs typeface="Arial"/>
              </a:rPr>
              <a:t> </a:t>
            </a:r>
            <a:r>
              <a:rPr lang="en-US" sz="1600" err="1">
                <a:latin typeface="Arial"/>
                <a:cs typeface="Arial"/>
              </a:rPr>
              <a:t>acosador</a:t>
            </a:r>
            <a:r>
              <a:rPr lang="en-US" sz="1600">
                <a:latin typeface="Arial"/>
                <a:cs typeface="Arial"/>
              </a:rPr>
              <a:t> tome </a:t>
            </a:r>
            <a:r>
              <a:rPr lang="en-US" sz="1600" err="1">
                <a:latin typeface="Arial"/>
                <a:cs typeface="Arial"/>
              </a:rPr>
              <a:t>represalias</a:t>
            </a:r>
            <a:endParaRPr lang="en-US" sz="1600">
              <a:latin typeface="Arial"/>
              <a:cs typeface="Arial"/>
            </a:endParaRPr>
          </a:p>
          <a:p>
            <a:pPr algn="r">
              <a:lnSpc>
                <a:spcPct val="150000"/>
              </a:lnSpc>
              <a:spcAft>
                <a:spcPts val="300"/>
              </a:spcAft>
            </a:pPr>
            <a:r>
              <a:rPr lang="en-US" sz="1600" err="1">
                <a:latin typeface="Arial"/>
                <a:cs typeface="Arial"/>
              </a:rPr>
              <a:t>Preocupada</a:t>
            </a:r>
            <a:r>
              <a:rPr lang="en-US" sz="1600">
                <a:latin typeface="Arial"/>
                <a:cs typeface="Arial"/>
              </a:rPr>
              <a:t> de que </a:t>
            </a:r>
            <a:r>
              <a:rPr lang="en-US" sz="1600" err="1">
                <a:latin typeface="Arial"/>
                <a:cs typeface="Arial"/>
              </a:rPr>
              <a:t>el</a:t>
            </a:r>
            <a:r>
              <a:rPr lang="en-US" sz="1600">
                <a:latin typeface="Arial"/>
                <a:cs typeface="Arial"/>
              </a:rPr>
              <a:t> </a:t>
            </a:r>
            <a:r>
              <a:rPr lang="en-US" sz="1600" err="1">
                <a:latin typeface="Arial"/>
                <a:cs typeface="Arial"/>
              </a:rPr>
              <a:t>proceso</a:t>
            </a:r>
            <a:r>
              <a:rPr lang="en-US" sz="1600">
                <a:latin typeface="Arial"/>
                <a:cs typeface="Arial"/>
              </a:rPr>
              <a:t> de </a:t>
            </a:r>
            <a:r>
              <a:rPr lang="en-US" sz="1600" err="1">
                <a:latin typeface="Arial"/>
                <a:cs typeface="Arial"/>
              </a:rPr>
              <a:t>denuncia</a:t>
            </a:r>
            <a:r>
              <a:rPr lang="en-US" sz="1600">
                <a:latin typeface="Arial"/>
                <a:cs typeface="Arial"/>
              </a:rPr>
              <a:t> </a:t>
            </a:r>
            <a:r>
              <a:rPr lang="en-US" sz="1600" err="1">
                <a:latin typeface="Arial"/>
                <a:cs typeface="Arial"/>
              </a:rPr>
              <a:t>sería</a:t>
            </a:r>
            <a:r>
              <a:rPr lang="en-US" sz="1600">
                <a:latin typeface="Arial"/>
                <a:cs typeface="Arial"/>
              </a:rPr>
              <a:t> </a:t>
            </a:r>
            <a:r>
              <a:rPr lang="en-US" sz="1600" err="1">
                <a:latin typeface="Arial"/>
                <a:cs typeface="Arial"/>
              </a:rPr>
              <a:t>muy</a:t>
            </a:r>
            <a:r>
              <a:rPr lang="en-US" sz="1600">
                <a:latin typeface="Arial"/>
                <a:cs typeface="Arial"/>
              </a:rPr>
              <a:t> </a:t>
            </a:r>
            <a:r>
              <a:rPr lang="en-US" sz="1600" err="1">
                <a:latin typeface="Arial"/>
                <a:cs typeface="Arial"/>
              </a:rPr>
              <a:t>difícil</a:t>
            </a:r>
            <a:endParaRPr lang="en-US" sz="1600">
              <a:latin typeface="Arial"/>
              <a:cs typeface="Arial"/>
            </a:endParaRPr>
          </a:p>
          <a:p>
            <a:pPr algn="r">
              <a:lnSpc>
                <a:spcPct val="150000"/>
              </a:lnSpc>
              <a:spcAft>
                <a:spcPts val="300"/>
              </a:spcAft>
            </a:pPr>
            <a:r>
              <a:rPr lang="en-US" sz="1600" err="1">
                <a:latin typeface="Arial"/>
                <a:cs typeface="Arial"/>
              </a:rPr>
              <a:t>Preocupada</a:t>
            </a:r>
            <a:r>
              <a:rPr lang="en-US" sz="1600">
                <a:latin typeface="Arial"/>
                <a:cs typeface="Arial"/>
              </a:rPr>
              <a:t> de no </a:t>
            </a:r>
            <a:r>
              <a:rPr lang="en-US" sz="1600" err="1">
                <a:latin typeface="Arial"/>
                <a:cs typeface="Arial"/>
              </a:rPr>
              <a:t>poder</a:t>
            </a:r>
            <a:r>
              <a:rPr lang="en-US" sz="1600">
                <a:latin typeface="Arial"/>
                <a:cs typeface="Arial"/>
              </a:rPr>
              <a:t> </a:t>
            </a:r>
            <a:r>
              <a:rPr lang="en-US" sz="1600" err="1">
                <a:latin typeface="Arial"/>
                <a:cs typeface="Arial"/>
              </a:rPr>
              <a:t>continuar</a:t>
            </a:r>
            <a:r>
              <a:rPr lang="en-US" sz="1600">
                <a:latin typeface="Arial"/>
                <a:cs typeface="Arial"/>
              </a:rPr>
              <a:t> </a:t>
            </a:r>
            <a:r>
              <a:rPr lang="en-US" sz="1600" err="1">
                <a:latin typeface="Arial"/>
                <a:cs typeface="Arial"/>
              </a:rPr>
              <a:t>estudiando</a:t>
            </a:r>
            <a:r>
              <a:rPr lang="en-US" sz="1600">
                <a:latin typeface="Arial"/>
                <a:cs typeface="Arial"/>
              </a:rPr>
              <a:t> o </a:t>
            </a:r>
            <a:r>
              <a:rPr lang="en-US" sz="1600" err="1">
                <a:latin typeface="Arial"/>
                <a:cs typeface="Arial"/>
              </a:rPr>
              <a:t>trabajando</a:t>
            </a:r>
            <a:endParaRPr lang="en-US" sz="1600">
              <a:latin typeface="Arial"/>
              <a:cs typeface="Arial"/>
            </a:endParaRPr>
          </a:p>
          <a:p>
            <a:pPr algn="r">
              <a:lnSpc>
                <a:spcPct val="150000"/>
              </a:lnSpc>
              <a:spcAft>
                <a:spcPts val="300"/>
              </a:spcAft>
            </a:pPr>
            <a:r>
              <a:rPr lang="en-US" sz="1600" err="1">
                <a:latin typeface="Arial"/>
                <a:cs typeface="Arial"/>
              </a:rPr>
              <a:t>Miedo</a:t>
            </a:r>
            <a:r>
              <a:rPr lang="en-US" sz="1600">
                <a:latin typeface="Arial"/>
                <a:cs typeface="Arial"/>
              </a:rPr>
              <a:t> de que no le </a:t>
            </a:r>
            <a:r>
              <a:rPr lang="en-US" sz="1600" err="1">
                <a:latin typeface="Arial"/>
                <a:cs typeface="Arial"/>
              </a:rPr>
              <a:t>crean</a:t>
            </a:r>
            <a:endParaRPr lang="en-US" sz="1600">
              <a:latin typeface="Arial"/>
              <a:cs typeface="Arial"/>
            </a:endParaRPr>
          </a:p>
          <a:p>
            <a:pPr algn="r">
              <a:lnSpc>
                <a:spcPct val="150000"/>
              </a:lnSpc>
              <a:spcAft>
                <a:spcPts val="300"/>
              </a:spcAft>
            </a:pPr>
            <a:r>
              <a:rPr lang="en-US" sz="1600" err="1">
                <a:latin typeface="Arial"/>
                <a:cs typeface="Arial"/>
              </a:rPr>
              <a:t>Alguien</a:t>
            </a:r>
            <a:r>
              <a:rPr lang="en-US" sz="1600">
                <a:latin typeface="Arial"/>
                <a:cs typeface="Arial"/>
              </a:rPr>
              <a:t> la </a:t>
            </a:r>
            <a:r>
              <a:rPr lang="en-US" sz="1600" err="1">
                <a:latin typeface="Arial"/>
                <a:cs typeface="Arial"/>
              </a:rPr>
              <a:t>disuadió</a:t>
            </a:r>
            <a:r>
              <a:rPr lang="en-US" sz="1600">
                <a:latin typeface="Arial"/>
                <a:cs typeface="Arial"/>
              </a:rPr>
              <a:t> de </a:t>
            </a:r>
            <a:r>
              <a:rPr lang="en-US" sz="1600" err="1">
                <a:latin typeface="Arial"/>
                <a:cs typeface="Arial"/>
              </a:rPr>
              <a:t>presentar</a:t>
            </a:r>
            <a:r>
              <a:rPr lang="en-US" sz="1600">
                <a:latin typeface="Arial"/>
                <a:cs typeface="Arial"/>
              </a:rPr>
              <a:t> la </a:t>
            </a:r>
            <a:r>
              <a:rPr lang="en-US" sz="1600" err="1">
                <a:latin typeface="Arial"/>
                <a:cs typeface="Arial"/>
              </a:rPr>
              <a:t>denuncia</a:t>
            </a:r>
            <a:endParaRPr lang="en-US" sz="1600">
              <a:latin typeface="Arial"/>
              <a:cs typeface="Arial"/>
            </a:endParaRPr>
          </a:p>
          <a:p>
            <a:endParaRPr lang="en-US">
              <a:latin typeface="Arial"/>
              <a:cs typeface="Arial"/>
            </a:endParaRPr>
          </a:p>
          <a:p>
            <a:r>
              <a:rPr lang="en-US">
                <a:latin typeface="Arial"/>
                <a:cs typeface="Arial"/>
              </a:rPr>
              <a:t> </a:t>
            </a:r>
            <a:endParaRPr lang="en-AT">
              <a:latin typeface="Arial"/>
              <a:cs typeface="Arial"/>
            </a:endParaRPr>
          </a:p>
        </p:txBody>
      </p:sp>
    </p:spTree>
    <p:extLst>
      <p:ext uri="{BB962C8B-B14F-4D97-AF65-F5344CB8AC3E}">
        <p14:creationId xmlns:p14="http://schemas.microsoft.com/office/powerpoint/2010/main" val="4060640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10C93D-3AE4-88B4-6899-0519184A9A41}"/>
              </a:ext>
            </a:extLst>
          </p:cNvPr>
          <p:cNvSpPr txBox="1">
            <a:spLocks/>
          </p:cNvSpPr>
          <p:nvPr/>
        </p:nvSpPr>
        <p:spPr>
          <a:xfrm>
            <a:off x="1141190" y="1082365"/>
            <a:ext cx="11276764"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a:t>Impacto y consecuencias de sufrir violencia de género</a:t>
            </a:r>
            <a:endParaRPr lang="en-US" sz="2400" b="1"/>
          </a:p>
        </p:txBody>
      </p:sp>
      <p:graphicFrame>
        <p:nvGraphicFramePr>
          <p:cNvPr id="4" name="Table 6">
            <a:extLst>
              <a:ext uri="{FF2B5EF4-FFF2-40B4-BE49-F238E27FC236}">
                <a16:creationId xmlns:a16="http://schemas.microsoft.com/office/drawing/2014/main" id="{0AE358C0-04E3-0E5D-C7D0-43480FB2023B}"/>
              </a:ext>
            </a:extLst>
          </p:cNvPr>
          <p:cNvGraphicFramePr>
            <a:graphicFrameLocks noGrp="1"/>
          </p:cNvGraphicFramePr>
          <p:nvPr>
            <p:extLst>
              <p:ext uri="{D42A27DB-BD31-4B8C-83A1-F6EECF244321}">
                <p14:modId xmlns:p14="http://schemas.microsoft.com/office/powerpoint/2010/main" val="3687476804"/>
              </p:ext>
            </p:extLst>
          </p:nvPr>
        </p:nvGraphicFramePr>
        <p:xfrm>
          <a:off x="0" y="2057727"/>
          <a:ext cx="12207914" cy="4800273"/>
        </p:xfrm>
        <a:graphic>
          <a:graphicData uri="http://schemas.openxmlformats.org/drawingml/2006/table">
            <a:tbl>
              <a:tblPr firstRow="1" bandRow="1">
                <a:tableStyleId>{5C22544A-7EE6-4342-B048-85BDC9FD1C3A}</a:tableStyleId>
              </a:tblPr>
              <a:tblGrid>
                <a:gridCol w="6103957">
                  <a:extLst>
                    <a:ext uri="{9D8B030D-6E8A-4147-A177-3AD203B41FA5}">
                      <a16:colId xmlns:a16="http://schemas.microsoft.com/office/drawing/2014/main" val="1427051789"/>
                    </a:ext>
                  </a:extLst>
                </a:gridCol>
                <a:gridCol w="6103957">
                  <a:extLst>
                    <a:ext uri="{9D8B030D-6E8A-4147-A177-3AD203B41FA5}">
                      <a16:colId xmlns:a16="http://schemas.microsoft.com/office/drawing/2014/main" val="4038624028"/>
                    </a:ext>
                  </a:extLst>
                </a:gridCol>
              </a:tblGrid>
              <a:tr h="549541">
                <a:tc>
                  <a:txBody>
                    <a:bodyPr/>
                    <a:lstStyle/>
                    <a:p>
                      <a:pPr algn="ctr"/>
                      <a:r>
                        <a:rPr lang="en-GB" sz="2000" err="1">
                          <a:solidFill>
                            <a:srgbClr val="FFFFFF"/>
                          </a:solidFill>
                          <a:latin typeface="Calibri"/>
                        </a:rPr>
                        <a:t>Consecuencias</a:t>
                      </a:r>
                      <a:r>
                        <a:rPr lang="en-GB" sz="2000">
                          <a:solidFill>
                            <a:srgbClr val="FFFFFF"/>
                          </a:solidFill>
                          <a:latin typeface="Calibri"/>
                        </a:rPr>
                        <a:t> </a:t>
                      </a:r>
                      <a:r>
                        <a:rPr lang="en-GB" sz="2000" err="1">
                          <a:solidFill>
                            <a:srgbClr val="FFFFFF"/>
                          </a:solidFill>
                          <a:latin typeface="Calibri"/>
                        </a:rPr>
                        <a:t>laborales</a:t>
                      </a:r>
                      <a:r>
                        <a:rPr lang="en-GB" sz="2000">
                          <a:solidFill>
                            <a:srgbClr val="FFFFFF"/>
                          </a:solidFill>
                          <a:latin typeface="Calibri"/>
                        </a:rPr>
                        <a:t> para </a:t>
                      </a:r>
                      <a:r>
                        <a:rPr lang="en-GB" sz="2000" err="1">
                          <a:solidFill>
                            <a:srgbClr val="FFFFFF"/>
                          </a:solidFill>
                          <a:latin typeface="Calibri"/>
                        </a:rPr>
                        <a:t>el</a:t>
                      </a:r>
                      <a:r>
                        <a:rPr lang="en-GB" sz="2000">
                          <a:solidFill>
                            <a:srgbClr val="FFFFFF"/>
                          </a:solidFill>
                          <a:latin typeface="Calibri"/>
                        </a:rPr>
                        <a:t> personal</a:t>
                      </a:r>
                      <a:endParaRPr lang="en-US" sz="2000">
                        <a:solidFill>
                          <a:srgbClr val="FFFFFF"/>
                        </a:solidFill>
                        <a:latin typeface="Calibri"/>
                      </a:endParaRPr>
                    </a:p>
                  </a:txBody>
                  <a:tcPr>
                    <a:solidFill>
                      <a:srgbClr val="964091"/>
                    </a:solidFill>
                  </a:tcPr>
                </a:tc>
                <a:tc>
                  <a:txBody>
                    <a:bodyPr/>
                    <a:lstStyle/>
                    <a:p>
                      <a:pPr algn="ctr"/>
                      <a:r>
                        <a:rPr lang="en-GB" sz="2000" err="1">
                          <a:solidFill>
                            <a:srgbClr val="FFFFFF"/>
                          </a:solidFill>
                          <a:latin typeface="Calibri"/>
                        </a:rPr>
                        <a:t>Consecuencias</a:t>
                      </a:r>
                      <a:r>
                        <a:rPr lang="en-GB" sz="2000">
                          <a:solidFill>
                            <a:srgbClr val="FFFFFF"/>
                          </a:solidFill>
                          <a:latin typeface="Calibri"/>
                        </a:rPr>
                        <a:t> </a:t>
                      </a:r>
                      <a:r>
                        <a:rPr lang="en-GB" sz="2000" err="1">
                          <a:solidFill>
                            <a:srgbClr val="FFFFFF"/>
                          </a:solidFill>
                          <a:latin typeface="Calibri"/>
                        </a:rPr>
                        <a:t>en</a:t>
                      </a:r>
                      <a:r>
                        <a:rPr lang="en-GB" sz="2000">
                          <a:solidFill>
                            <a:srgbClr val="FFFFFF"/>
                          </a:solidFill>
                          <a:latin typeface="Calibri"/>
                        </a:rPr>
                        <a:t> </a:t>
                      </a:r>
                      <a:r>
                        <a:rPr lang="en-GB" sz="2000" err="1">
                          <a:solidFill>
                            <a:srgbClr val="FFFFFF"/>
                          </a:solidFill>
                          <a:latin typeface="Calibri"/>
                        </a:rPr>
                        <a:t>los</a:t>
                      </a:r>
                      <a:r>
                        <a:rPr lang="en-GB" sz="2000">
                          <a:solidFill>
                            <a:srgbClr val="FFFFFF"/>
                          </a:solidFill>
                          <a:latin typeface="Calibri"/>
                        </a:rPr>
                        <a:t> </a:t>
                      </a:r>
                      <a:r>
                        <a:rPr lang="en-GB" sz="2000" err="1">
                          <a:solidFill>
                            <a:srgbClr val="FFFFFF"/>
                          </a:solidFill>
                          <a:latin typeface="Calibri"/>
                        </a:rPr>
                        <a:t>estudios</a:t>
                      </a:r>
                      <a:r>
                        <a:rPr lang="en-GB" sz="2000">
                          <a:solidFill>
                            <a:srgbClr val="FFFFFF"/>
                          </a:solidFill>
                          <a:latin typeface="Calibri"/>
                        </a:rPr>
                        <a:t> para </a:t>
                      </a:r>
                      <a:r>
                        <a:rPr lang="en-GB" sz="2000" err="1">
                          <a:solidFill>
                            <a:srgbClr val="FFFFFF"/>
                          </a:solidFill>
                          <a:latin typeface="Calibri"/>
                        </a:rPr>
                        <a:t>los</a:t>
                      </a:r>
                      <a:r>
                        <a:rPr lang="en-GB" sz="2000">
                          <a:solidFill>
                            <a:srgbClr val="FFFFFF"/>
                          </a:solidFill>
                          <a:latin typeface="Calibri"/>
                        </a:rPr>
                        <a:t> </a:t>
                      </a:r>
                      <a:r>
                        <a:rPr lang="en-GB" sz="2000" err="1">
                          <a:solidFill>
                            <a:srgbClr val="FFFFFF"/>
                          </a:solidFill>
                          <a:latin typeface="Calibri"/>
                        </a:rPr>
                        <a:t>estudiantes</a:t>
                      </a:r>
                      <a:endParaRPr lang="en-US" sz="2000" err="1">
                        <a:solidFill>
                          <a:srgbClr val="FFFFFF"/>
                        </a:solidFill>
                        <a:latin typeface="Calibri"/>
                      </a:endParaRPr>
                    </a:p>
                  </a:txBody>
                  <a:tcPr>
                    <a:solidFill>
                      <a:srgbClr val="964091"/>
                    </a:solidFill>
                  </a:tcPr>
                </a:tc>
                <a:extLst>
                  <a:ext uri="{0D108BD9-81ED-4DB2-BD59-A6C34878D82A}">
                    <a16:rowId xmlns:a16="http://schemas.microsoft.com/office/drawing/2014/main" val="1984585596"/>
                  </a:ext>
                </a:extLst>
              </a:tr>
              <a:tr h="379232">
                <a:tc>
                  <a:txBody>
                    <a:bodyPr/>
                    <a:lstStyle/>
                    <a:p>
                      <a:pPr lvl="0" algn="ctr">
                        <a:buNone/>
                      </a:pPr>
                      <a:r>
                        <a:rPr lang="en-GB" sz="1600" b="1">
                          <a:solidFill>
                            <a:schemeClr val="tx1"/>
                          </a:solidFill>
                          <a:latin typeface="Calibri"/>
                        </a:rPr>
                        <a:t>Insatisfacción con </a:t>
                      </a:r>
                      <a:r>
                        <a:rPr lang="en-GB" sz="1600" b="1" err="1">
                          <a:solidFill>
                            <a:schemeClr val="tx1"/>
                          </a:solidFill>
                          <a:latin typeface="Calibri"/>
                        </a:rPr>
                        <a:t>el</a:t>
                      </a:r>
                      <a:r>
                        <a:rPr lang="en-GB" sz="1600" b="1">
                          <a:solidFill>
                            <a:schemeClr val="tx1"/>
                          </a:solidFill>
                          <a:latin typeface="Calibri"/>
                        </a:rPr>
                        <a:t> </a:t>
                      </a:r>
                      <a:r>
                        <a:rPr lang="en-GB" sz="1600" b="1" err="1">
                          <a:solidFill>
                            <a:schemeClr val="tx1"/>
                          </a:solidFill>
                          <a:latin typeface="Calibri"/>
                        </a:rPr>
                        <a:t>trabajo</a:t>
                      </a: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err="1">
                          <a:solidFill>
                            <a:schemeClr val="tx1"/>
                          </a:solidFill>
                          <a:latin typeface="Calibri"/>
                        </a:rPr>
                        <a:t>Ausentismo</a:t>
                      </a:r>
                      <a:r>
                        <a:rPr lang="en-GB" sz="1600" b="1" i="0" u="none" strike="noStrike" noProof="0">
                          <a:solidFill>
                            <a:schemeClr val="tx1"/>
                          </a:solidFill>
                          <a:latin typeface="Calibri"/>
                        </a:rPr>
                        <a:t> </a:t>
                      </a:r>
                      <a:r>
                        <a:rPr lang="en-GB" sz="1600" b="1" i="0" u="none" strike="noStrike" noProof="0" err="1">
                          <a:solidFill>
                            <a:schemeClr val="tx1"/>
                          </a:solidFill>
                          <a:latin typeface="Calibri"/>
                        </a:rPr>
                        <a:t>en</a:t>
                      </a:r>
                      <a:r>
                        <a:rPr lang="en-GB" sz="1600" b="1" i="0" u="none" strike="noStrike" noProof="0">
                          <a:solidFill>
                            <a:schemeClr val="tx1"/>
                          </a:solidFill>
                          <a:latin typeface="Calibri"/>
                        </a:rPr>
                        <a:t> </a:t>
                      </a:r>
                      <a:r>
                        <a:rPr lang="en-GB" sz="1600" b="1" i="0" u="none" strike="noStrike" noProof="0" err="1">
                          <a:solidFill>
                            <a:schemeClr val="tx1"/>
                          </a:solidFill>
                          <a:latin typeface="Calibri"/>
                        </a:rPr>
                        <a:t>clases</a:t>
                      </a:r>
                      <a:endParaRPr lang="en-US" err="1"/>
                    </a:p>
                  </a:txBody>
                  <a:tcPr>
                    <a:solidFill>
                      <a:srgbClr val="AED7BD"/>
                    </a:solidFill>
                  </a:tcPr>
                </a:tc>
                <a:extLst>
                  <a:ext uri="{0D108BD9-81ED-4DB2-BD59-A6C34878D82A}">
                    <a16:rowId xmlns:a16="http://schemas.microsoft.com/office/drawing/2014/main" val="2987253669"/>
                  </a:ext>
                </a:extLst>
              </a:tr>
              <a:tr h="379232">
                <a:tc>
                  <a:txBody>
                    <a:bodyPr/>
                    <a:lstStyle/>
                    <a:p>
                      <a:pPr algn="ctr"/>
                      <a:r>
                        <a:rPr lang="en-GB" sz="1600" b="1">
                          <a:solidFill>
                            <a:schemeClr val="tx1"/>
                          </a:solidFill>
                          <a:latin typeface="Calibri"/>
                        </a:rPr>
                        <a:t>Menor </a:t>
                      </a:r>
                      <a:r>
                        <a:rPr lang="en-GB" sz="1600" b="1" err="1">
                          <a:solidFill>
                            <a:schemeClr val="tx1"/>
                          </a:solidFill>
                          <a:latin typeface="Calibri"/>
                        </a:rPr>
                        <a:t>productividad</a:t>
                      </a:r>
                      <a:r>
                        <a:rPr lang="en-GB" sz="1600" b="1">
                          <a:solidFill>
                            <a:schemeClr val="tx1"/>
                          </a:solidFill>
                          <a:latin typeface="Calibri"/>
                        </a:rPr>
                        <a:t> </a:t>
                      </a:r>
                      <a:r>
                        <a:rPr lang="en-GB" sz="1600" b="1" err="1">
                          <a:solidFill>
                            <a:schemeClr val="tx1"/>
                          </a:solidFill>
                          <a:latin typeface="Calibri"/>
                        </a:rPr>
                        <a:t>laboral</a:t>
                      </a:r>
                      <a:endParaRPr lang="en-US" sz="1600" b="1" err="1">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err="1">
                          <a:solidFill>
                            <a:schemeClr val="tx1"/>
                          </a:solidFill>
                          <a:latin typeface="Calibri"/>
                        </a:rPr>
                        <a:t>Insatisfacción</a:t>
                      </a:r>
                      <a:r>
                        <a:rPr lang="en-GB" sz="1600" b="1" i="0" u="none" strike="noStrike" noProof="0">
                          <a:solidFill>
                            <a:schemeClr val="tx1"/>
                          </a:solidFill>
                          <a:latin typeface="Calibri"/>
                        </a:rPr>
                        <a:t> con </a:t>
                      </a:r>
                      <a:r>
                        <a:rPr lang="en-GB" sz="1600" b="1" i="0" u="none" strike="noStrike" noProof="0" err="1">
                          <a:solidFill>
                            <a:schemeClr val="tx1"/>
                          </a:solidFill>
                          <a:latin typeface="Calibri"/>
                        </a:rPr>
                        <a:t>el</a:t>
                      </a:r>
                      <a:r>
                        <a:rPr lang="en-GB" sz="1600" b="1" i="0" u="none" strike="noStrike" noProof="0">
                          <a:solidFill>
                            <a:schemeClr val="tx1"/>
                          </a:solidFill>
                          <a:latin typeface="Calibri"/>
                        </a:rPr>
                        <a:t> </a:t>
                      </a:r>
                      <a:r>
                        <a:rPr lang="en-GB" sz="1600" b="1" i="0" u="none" strike="noStrike" noProof="0" err="1">
                          <a:solidFill>
                            <a:schemeClr val="tx1"/>
                          </a:solidFill>
                          <a:latin typeface="Calibri"/>
                        </a:rPr>
                        <a:t>curso</a:t>
                      </a:r>
                      <a:r>
                        <a:rPr lang="en-GB" sz="1600" b="1" i="0" u="none" strike="noStrike" noProof="0">
                          <a:solidFill>
                            <a:schemeClr val="tx1"/>
                          </a:solidFill>
                          <a:latin typeface="Calibri"/>
                        </a:rPr>
                        <a:t> de </a:t>
                      </a:r>
                      <a:r>
                        <a:rPr lang="en-GB" sz="1600" b="1" i="0" u="none" strike="noStrike" noProof="0" err="1">
                          <a:solidFill>
                            <a:schemeClr val="tx1"/>
                          </a:solidFill>
                          <a:latin typeface="Calibri"/>
                        </a:rPr>
                        <a:t>los</a:t>
                      </a:r>
                      <a:r>
                        <a:rPr lang="en-GB" sz="1600" b="1" i="0" u="none" strike="noStrike" noProof="0">
                          <a:solidFill>
                            <a:schemeClr val="tx1"/>
                          </a:solidFill>
                          <a:latin typeface="Calibri"/>
                        </a:rPr>
                        <a:t> </a:t>
                      </a:r>
                      <a:r>
                        <a:rPr lang="en-GB" sz="1600" b="1" i="0" u="none" strike="noStrike" noProof="0" err="1">
                          <a:solidFill>
                            <a:schemeClr val="tx1"/>
                          </a:solidFill>
                          <a:latin typeface="Calibri"/>
                        </a:rPr>
                        <a:t>estudios</a:t>
                      </a:r>
                      <a:endParaRPr lang="en-US" sz="1600" err="1">
                        <a:solidFill>
                          <a:schemeClr val="tx1"/>
                        </a:solidFill>
                        <a:latin typeface="Calibri"/>
                      </a:endParaRPr>
                    </a:p>
                  </a:txBody>
                  <a:tcPr>
                    <a:solidFill>
                      <a:srgbClr val="AED7BD"/>
                    </a:solidFill>
                  </a:tcPr>
                </a:tc>
                <a:extLst>
                  <a:ext uri="{0D108BD9-81ED-4DB2-BD59-A6C34878D82A}">
                    <a16:rowId xmlns:a16="http://schemas.microsoft.com/office/drawing/2014/main" val="482412629"/>
                  </a:ext>
                </a:extLst>
              </a:tr>
              <a:tr h="394137">
                <a:tc>
                  <a:txBody>
                    <a:bodyPr/>
                    <a:lstStyle/>
                    <a:p>
                      <a:pPr lvl="0" algn="ctr">
                        <a:buNone/>
                      </a:pPr>
                      <a:r>
                        <a:rPr lang="en-GB" sz="1600" b="1" i="0" u="none" strike="noStrike" noProof="0" err="1">
                          <a:solidFill>
                            <a:schemeClr val="tx1"/>
                          </a:solidFill>
                          <a:latin typeface="Calibri"/>
                        </a:rPr>
                        <a:t>Consideró</a:t>
                      </a:r>
                      <a:r>
                        <a:rPr lang="en-GB" sz="1600" b="1" i="0" u="none" strike="noStrike" noProof="0">
                          <a:solidFill>
                            <a:schemeClr val="tx1"/>
                          </a:solidFill>
                          <a:latin typeface="Calibri"/>
                        </a:rPr>
                        <a:t> la </a:t>
                      </a:r>
                      <a:r>
                        <a:rPr lang="en-GB" sz="1600" b="1" i="0" u="none" strike="noStrike" noProof="0" err="1">
                          <a:solidFill>
                            <a:schemeClr val="tx1"/>
                          </a:solidFill>
                          <a:latin typeface="Calibri"/>
                        </a:rPr>
                        <a:t>posibilidad</a:t>
                      </a:r>
                      <a:r>
                        <a:rPr lang="en-GB" sz="1600" b="1" i="0" u="none" strike="noStrike" noProof="0">
                          <a:solidFill>
                            <a:schemeClr val="tx1"/>
                          </a:solidFill>
                          <a:latin typeface="Calibri"/>
                        </a:rPr>
                        <a:t> de </a:t>
                      </a:r>
                      <a:r>
                        <a:rPr lang="en-GB" sz="1600" b="1" i="0" u="none" strike="noStrike" noProof="0" err="1">
                          <a:solidFill>
                            <a:schemeClr val="tx1"/>
                          </a:solidFill>
                          <a:latin typeface="Calibri"/>
                        </a:rPr>
                        <a:t>abandonar</a:t>
                      </a:r>
                      <a:r>
                        <a:rPr lang="en-GB" sz="1600" b="1" i="0" u="none" strike="noStrike" noProof="0">
                          <a:solidFill>
                            <a:schemeClr val="tx1"/>
                          </a:solidFill>
                          <a:latin typeface="Calibri"/>
                        </a:rPr>
                        <a:t> </a:t>
                      </a:r>
                      <a:r>
                        <a:rPr lang="en-GB" sz="1600" b="1" i="0" u="none" strike="noStrike" noProof="0" err="1">
                          <a:solidFill>
                            <a:schemeClr val="tx1"/>
                          </a:solidFill>
                          <a:latin typeface="Calibri"/>
                        </a:rPr>
                        <a:t>el</a:t>
                      </a:r>
                      <a:r>
                        <a:rPr lang="en-GB" sz="1600" b="1" i="0" u="none" strike="noStrike" noProof="0">
                          <a:solidFill>
                            <a:schemeClr val="tx1"/>
                          </a:solidFill>
                          <a:latin typeface="Calibri"/>
                        </a:rPr>
                        <a:t> sector </a:t>
                      </a:r>
                      <a:r>
                        <a:rPr lang="en-GB" sz="1600" b="1" i="0" u="none" strike="noStrike" noProof="0" err="1">
                          <a:solidFill>
                            <a:schemeClr val="tx1"/>
                          </a:solidFill>
                          <a:latin typeface="Calibri"/>
                        </a:rPr>
                        <a:t>académico</a:t>
                      </a:r>
                      <a:endParaRPr lang="en-GB" sz="1600" b="1" err="1">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err="1">
                          <a:solidFill>
                            <a:schemeClr val="tx1"/>
                          </a:solidFill>
                          <a:latin typeface="Calibri"/>
                        </a:rPr>
                        <a:t>Reducción</a:t>
                      </a:r>
                      <a:r>
                        <a:rPr lang="en-GB" sz="1600" b="1" i="0" u="none" strike="noStrike" noProof="0">
                          <a:solidFill>
                            <a:schemeClr val="tx1"/>
                          </a:solidFill>
                          <a:latin typeface="Calibri"/>
                        </a:rPr>
                        <a:t> del </a:t>
                      </a:r>
                      <a:r>
                        <a:rPr lang="en-GB" sz="1600" b="1" i="0" u="none" strike="noStrike" noProof="0" err="1">
                          <a:solidFill>
                            <a:schemeClr val="tx1"/>
                          </a:solidFill>
                          <a:latin typeface="Calibri"/>
                        </a:rPr>
                        <a:t>rendimiento</a:t>
                      </a:r>
                      <a:r>
                        <a:rPr lang="en-GB" sz="1600" b="1" i="0" u="none" strike="noStrike" noProof="0">
                          <a:solidFill>
                            <a:schemeClr val="tx1"/>
                          </a:solidFill>
                          <a:latin typeface="Calibri"/>
                        </a:rPr>
                        <a:t> escolar</a:t>
                      </a:r>
                      <a:endParaRPr lang="en-US" sz="1600">
                        <a:solidFill>
                          <a:schemeClr val="tx1"/>
                        </a:solidFill>
                        <a:latin typeface="Calibri"/>
                      </a:endParaRPr>
                    </a:p>
                  </a:txBody>
                  <a:tcPr>
                    <a:solidFill>
                      <a:srgbClr val="AED7BD"/>
                    </a:solidFill>
                  </a:tcPr>
                </a:tc>
                <a:extLst>
                  <a:ext uri="{0D108BD9-81ED-4DB2-BD59-A6C34878D82A}">
                    <a16:rowId xmlns:a16="http://schemas.microsoft.com/office/drawing/2014/main" val="3652750960"/>
                  </a:ext>
                </a:extLst>
              </a:tr>
              <a:tr h="447040">
                <a:tc>
                  <a:txBody>
                    <a:bodyPr/>
                    <a:lstStyle/>
                    <a:p>
                      <a:pPr lvl="0" algn="ctr">
                        <a:buNone/>
                      </a:pPr>
                      <a:r>
                        <a:rPr lang="en-GB" sz="1600" b="0" i="0" u="none" strike="noStrike" noProof="0" err="1">
                          <a:solidFill>
                            <a:schemeClr val="tx1"/>
                          </a:solidFill>
                          <a:latin typeface="Calibri"/>
                        </a:rPr>
                        <a:t>Desvinculado</a:t>
                      </a:r>
                      <a:r>
                        <a:rPr lang="en-GB" sz="1600" b="0" i="0" u="none" strike="noStrike" noProof="0">
                          <a:solidFill>
                            <a:schemeClr val="tx1"/>
                          </a:solidFill>
                          <a:latin typeface="Calibri"/>
                        </a:rPr>
                        <a:t> de sus </a:t>
                      </a:r>
                      <a:r>
                        <a:rPr lang="en-GB" sz="1600" b="0" i="0" u="none" strike="noStrike" noProof="0" err="1">
                          <a:solidFill>
                            <a:schemeClr val="tx1"/>
                          </a:solidFill>
                          <a:latin typeface="Calibri"/>
                        </a:rPr>
                        <a:t>colegas</a:t>
                      </a:r>
                      <a:endParaRPr lang="en-US" sz="1600" err="1">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Se </a:t>
                      </a:r>
                      <a:r>
                        <a:rPr lang="en-GB" sz="1600" b="0" i="0" u="none" strike="noStrike" noProof="0" err="1">
                          <a:solidFill>
                            <a:schemeClr val="tx1"/>
                          </a:solidFill>
                          <a:latin typeface="Calibri"/>
                        </a:rPr>
                        <a:t>sintió</a:t>
                      </a:r>
                      <a:r>
                        <a:rPr lang="en-GB" sz="1600" b="0" i="0" u="none" strike="noStrike" noProof="0">
                          <a:solidFill>
                            <a:schemeClr val="tx1"/>
                          </a:solidFill>
                          <a:latin typeface="Calibri"/>
                        </a:rPr>
                        <a:t> </a:t>
                      </a:r>
                      <a:r>
                        <a:rPr lang="en-GB" sz="1600" b="0" i="0" u="none" strike="noStrike" noProof="0" err="1">
                          <a:solidFill>
                            <a:schemeClr val="tx1"/>
                          </a:solidFill>
                          <a:latin typeface="Calibri"/>
                        </a:rPr>
                        <a:t>desvinculado</a:t>
                      </a:r>
                      <a:r>
                        <a:rPr lang="en-GB" sz="1600" b="0" i="0" u="none" strike="noStrike" noProof="0">
                          <a:solidFill>
                            <a:schemeClr val="tx1"/>
                          </a:solidFill>
                          <a:latin typeface="Calibri"/>
                        </a:rPr>
                        <a:t> de sus </a:t>
                      </a:r>
                      <a:r>
                        <a:rPr lang="en-GB" sz="1600" b="0" i="0" u="none" strike="noStrike" noProof="0" err="1">
                          <a:solidFill>
                            <a:schemeClr val="tx1"/>
                          </a:solidFill>
                          <a:latin typeface="Calibri"/>
                        </a:rPr>
                        <a:t>compañeres</a:t>
                      </a:r>
                    </a:p>
                  </a:txBody>
                  <a:tcPr>
                    <a:solidFill>
                      <a:srgbClr val="AED7BD"/>
                    </a:solidFill>
                  </a:tcPr>
                </a:tc>
                <a:extLst>
                  <a:ext uri="{0D108BD9-81ED-4DB2-BD59-A6C34878D82A}">
                    <a16:rowId xmlns:a16="http://schemas.microsoft.com/office/drawing/2014/main" val="4158175959"/>
                  </a:ext>
                </a:extLst>
              </a:tr>
              <a:tr h="341586">
                <a:tc>
                  <a:txBody>
                    <a:bodyPr/>
                    <a:lstStyle/>
                    <a:p>
                      <a:pPr lvl="0" algn="ctr">
                        <a:lnSpc>
                          <a:spcPct val="100000"/>
                        </a:lnSpc>
                        <a:spcBef>
                          <a:spcPts val="0"/>
                        </a:spcBef>
                        <a:spcAft>
                          <a:spcPts val="0"/>
                        </a:spcAft>
                        <a:buNone/>
                      </a:pPr>
                      <a:r>
                        <a:rPr lang="en-GB" sz="1600" b="0" i="0" u="none" strike="noStrike" noProof="0">
                          <a:solidFill>
                            <a:schemeClr val="tx1"/>
                          </a:solidFill>
                          <a:latin typeface="Calibri"/>
                        </a:rPr>
                        <a:t>Se ha </a:t>
                      </a:r>
                      <a:r>
                        <a:rPr lang="en-GB" sz="1600" b="0" i="0" u="none" strike="noStrike" noProof="0" err="1">
                          <a:solidFill>
                            <a:schemeClr val="tx1"/>
                          </a:solidFill>
                          <a:latin typeface="Calibri"/>
                        </a:rPr>
                        <a:t>ausentado</a:t>
                      </a:r>
                      <a:r>
                        <a:rPr lang="en-GB" sz="1600" b="0" i="0" u="none" strike="noStrike" noProof="0">
                          <a:solidFill>
                            <a:schemeClr val="tx1"/>
                          </a:solidFill>
                          <a:latin typeface="Calibri"/>
                        </a:rPr>
                        <a:t> del </a:t>
                      </a:r>
                      <a:r>
                        <a:rPr lang="en-GB" sz="1600" b="0" i="0" u="none" strike="noStrike" noProof="0" err="1">
                          <a:solidFill>
                            <a:schemeClr val="tx1"/>
                          </a:solidFill>
                          <a:latin typeface="Calibri"/>
                        </a:rPr>
                        <a:t>trabajo</a:t>
                      </a:r>
                      <a:r>
                        <a:rPr lang="en-GB" sz="1600" b="0" i="0" u="none" strike="noStrike" noProof="0">
                          <a:solidFill>
                            <a:schemeClr val="tx1"/>
                          </a:solidFill>
                          <a:latin typeface="Calibri"/>
                        </a:rPr>
                        <a:t> o ha </a:t>
                      </a:r>
                      <a:r>
                        <a:rPr lang="en-GB" sz="1600" b="0" i="0" u="none" strike="noStrike" noProof="0" err="1">
                          <a:solidFill>
                            <a:schemeClr val="tx1"/>
                          </a:solidFill>
                          <a:latin typeface="Calibri"/>
                        </a:rPr>
                        <a:t>tenido</a:t>
                      </a:r>
                      <a:r>
                        <a:rPr lang="en-GB" sz="1600" b="0" i="0" u="none" strike="noStrike" noProof="0">
                          <a:solidFill>
                            <a:schemeClr val="tx1"/>
                          </a:solidFill>
                          <a:latin typeface="Calibri"/>
                        </a:rPr>
                        <a:t> que </a:t>
                      </a:r>
                      <a:r>
                        <a:rPr lang="en-GB" sz="1600" b="0" i="0" u="none" strike="noStrike" noProof="0" err="1">
                          <a:solidFill>
                            <a:schemeClr val="tx1"/>
                          </a:solidFill>
                          <a:latin typeface="Calibri"/>
                        </a:rPr>
                        <a:t>permanecer</a:t>
                      </a:r>
                      <a:r>
                        <a:rPr lang="en-GB" sz="1600" b="0" i="0" u="none" strike="noStrike" noProof="0">
                          <a:solidFill>
                            <a:schemeClr val="tx1"/>
                          </a:solidFill>
                          <a:latin typeface="Calibri"/>
                        </a:rPr>
                        <a:t> de baja</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err="1">
                          <a:solidFill>
                            <a:schemeClr val="tx1"/>
                          </a:solidFill>
                          <a:latin typeface="Calibri"/>
                        </a:rPr>
                        <a:t>Consideró</a:t>
                      </a:r>
                      <a:r>
                        <a:rPr lang="en-GB" sz="1600" b="0" i="0" u="none" strike="noStrike" noProof="0">
                          <a:solidFill>
                            <a:schemeClr val="tx1"/>
                          </a:solidFill>
                          <a:latin typeface="Calibri"/>
                        </a:rPr>
                        <a:t> la </a:t>
                      </a:r>
                      <a:r>
                        <a:rPr lang="en-GB" sz="1600" b="0" i="0" u="none" strike="noStrike" noProof="0" err="1">
                          <a:solidFill>
                            <a:schemeClr val="tx1"/>
                          </a:solidFill>
                          <a:latin typeface="Calibri"/>
                        </a:rPr>
                        <a:t>posibilidad</a:t>
                      </a:r>
                      <a:r>
                        <a:rPr lang="en-GB" sz="1600" b="0" i="0" u="none" strike="noStrike" noProof="0">
                          <a:solidFill>
                            <a:schemeClr val="tx1"/>
                          </a:solidFill>
                          <a:latin typeface="Calibri"/>
                        </a:rPr>
                        <a:t> de </a:t>
                      </a:r>
                      <a:r>
                        <a:rPr lang="en-GB" sz="1600" b="0" i="0" u="none" strike="noStrike" noProof="0" err="1">
                          <a:solidFill>
                            <a:schemeClr val="tx1"/>
                          </a:solidFill>
                          <a:latin typeface="Calibri"/>
                        </a:rPr>
                        <a:t>abandonar</a:t>
                      </a:r>
                      <a:r>
                        <a:rPr lang="en-GB" sz="1600" b="0" i="0" u="none" strike="noStrike" noProof="0">
                          <a:solidFill>
                            <a:schemeClr val="tx1"/>
                          </a:solidFill>
                          <a:latin typeface="Calibri"/>
                        </a:rPr>
                        <a:t> la </a:t>
                      </a:r>
                      <a:r>
                        <a:rPr lang="en-GB" sz="1600" b="0" i="0" u="none" strike="noStrike" noProof="0" err="1">
                          <a:solidFill>
                            <a:schemeClr val="tx1"/>
                          </a:solidFill>
                          <a:latin typeface="Calibri"/>
                        </a:rPr>
                        <a:t>universidad</a:t>
                      </a:r>
                      <a:endParaRPr lang="en-US" sz="1600" b="0" err="1">
                        <a:solidFill>
                          <a:schemeClr val="tx1"/>
                        </a:solidFill>
                        <a:latin typeface="Calibri"/>
                      </a:endParaRPr>
                    </a:p>
                  </a:txBody>
                  <a:tcPr>
                    <a:solidFill>
                      <a:srgbClr val="AED7BD"/>
                    </a:solidFill>
                  </a:tcPr>
                </a:tc>
                <a:extLst>
                  <a:ext uri="{0D108BD9-81ED-4DB2-BD59-A6C34878D82A}">
                    <a16:rowId xmlns:a16="http://schemas.microsoft.com/office/drawing/2014/main" val="348130067"/>
                  </a:ext>
                </a:extLst>
              </a:tr>
              <a:tr h="392802">
                <a:tc>
                  <a:txBody>
                    <a:bodyPr/>
                    <a:lstStyle/>
                    <a:p>
                      <a:pPr algn="ctr"/>
                      <a:r>
                        <a:rPr lang="en-GB" sz="1600" err="1">
                          <a:solidFill>
                            <a:schemeClr val="tx1"/>
                          </a:solidFill>
                          <a:latin typeface="Calibri"/>
                        </a:rPr>
                        <a:t>Cambió</a:t>
                      </a:r>
                      <a:r>
                        <a:rPr lang="en-GB" sz="1600">
                          <a:solidFill>
                            <a:schemeClr val="tx1"/>
                          </a:solidFill>
                          <a:latin typeface="Calibri"/>
                        </a:rPr>
                        <a:t> o </a:t>
                      </a:r>
                      <a:r>
                        <a:rPr lang="en-GB" sz="1600" err="1">
                          <a:solidFill>
                            <a:schemeClr val="tx1"/>
                          </a:solidFill>
                          <a:latin typeface="Calibri"/>
                        </a:rPr>
                        <a:t>intentó</a:t>
                      </a:r>
                      <a:r>
                        <a:rPr lang="en-GB" sz="1600">
                          <a:solidFill>
                            <a:schemeClr val="tx1"/>
                          </a:solidFill>
                          <a:latin typeface="Calibri"/>
                        </a:rPr>
                        <a:t> </a:t>
                      </a:r>
                      <a:r>
                        <a:rPr lang="en-GB" sz="1600" err="1">
                          <a:solidFill>
                            <a:schemeClr val="tx1"/>
                          </a:solidFill>
                          <a:latin typeface="Calibri"/>
                        </a:rPr>
                        <a:t>cambiar</a:t>
                      </a:r>
                      <a:r>
                        <a:rPr lang="en-GB" sz="1600">
                          <a:solidFill>
                            <a:schemeClr val="tx1"/>
                          </a:solidFill>
                          <a:latin typeface="Calibri"/>
                        </a:rPr>
                        <a:t> de </a:t>
                      </a:r>
                      <a:r>
                        <a:rPr lang="en-GB" sz="1600" err="1">
                          <a:solidFill>
                            <a:schemeClr val="tx1"/>
                          </a:solidFill>
                          <a:latin typeface="Calibri"/>
                        </a:rPr>
                        <a:t>equipo</a:t>
                      </a:r>
                      <a:r>
                        <a:rPr lang="en-GB" sz="1600">
                          <a:solidFill>
                            <a:schemeClr val="tx1"/>
                          </a:solidFill>
                          <a:latin typeface="Calibri"/>
                        </a:rPr>
                        <a:t>, </a:t>
                      </a:r>
                      <a:r>
                        <a:rPr lang="en-GB" sz="1600" err="1">
                          <a:solidFill>
                            <a:schemeClr val="tx1"/>
                          </a:solidFill>
                          <a:latin typeface="Calibri"/>
                        </a:rPr>
                        <a:t>unidad</a:t>
                      </a:r>
                      <a:r>
                        <a:rPr lang="en-GB" sz="1600">
                          <a:solidFill>
                            <a:schemeClr val="tx1"/>
                          </a:solidFill>
                          <a:latin typeface="Calibri"/>
                        </a:rPr>
                        <a:t>, </a:t>
                      </a:r>
                      <a:r>
                        <a:rPr lang="en-GB" sz="1600" err="1">
                          <a:solidFill>
                            <a:schemeClr val="tx1"/>
                          </a:solidFill>
                          <a:latin typeface="Calibri"/>
                        </a:rPr>
                        <a:t>departamento</a:t>
                      </a:r>
                      <a:r>
                        <a:rPr lang="en-GB" sz="1600">
                          <a:solidFill>
                            <a:schemeClr val="tx1"/>
                          </a:solidFill>
                          <a:latin typeface="Calibri"/>
                        </a:rPr>
                        <a:t>, supervisor</a:t>
                      </a:r>
                      <a:endParaRPr lang="en-US" sz="160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err="1">
                          <a:solidFill>
                            <a:schemeClr val="tx1"/>
                          </a:solidFill>
                          <a:latin typeface="Calibri"/>
                        </a:rPr>
                        <a:t>Abandonó</a:t>
                      </a:r>
                      <a:r>
                        <a:rPr lang="en-GB" sz="1600" b="0" i="0" u="none" strike="noStrike" noProof="0">
                          <a:solidFill>
                            <a:schemeClr val="tx1"/>
                          </a:solidFill>
                          <a:latin typeface="Calibri"/>
                        </a:rPr>
                        <a:t> un </a:t>
                      </a:r>
                      <a:r>
                        <a:rPr lang="en-GB" sz="1600" b="0" i="0" u="none" strike="noStrike" noProof="0" err="1">
                          <a:solidFill>
                            <a:schemeClr val="tx1"/>
                          </a:solidFill>
                          <a:latin typeface="Calibri"/>
                        </a:rPr>
                        <a:t>curso</a:t>
                      </a:r>
                      <a:endParaRPr lang="en-US" sz="1600" err="1">
                        <a:solidFill>
                          <a:schemeClr val="tx1"/>
                        </a:solidFill>
                        <a:latin typeface="Calibri"/>
                      </a:endParaRPr>
                    </a:p>
                  </a:txBody>
                  <a:tcPr>
                    <a:solidFill>
                      <a:srgbClr val="AED7BD"/>
                    </a:solidFill>
                  </a:tcPr>
                </a:tc>
                <a:extLst>
                  <a:ext uri="{0D108BD9-81ED-4DB2-BD59-A6C34878D82A}">
                    <a16:rowId xmlns:a16="http://schemas.microsoft.com/office/drawing/2014/main" val="2598939726"/>
                  </a:ext>
                </a:extLst>
              </a:tr>
              <a:tr h="379232">
                <a:tc>
                  <a:txBody>
                    <a:bodyPr/>
                    <a:lstStyle/>
                    <a:p>
                      <a:pPr algn="ctr"/>
                      <a:r>
                        <a:rPr lang="en-GB" sz="1600" err="1">
                          <a:solidFill>
                            <a:schemeClr val="tx1"/>
                          </a:solidFill>
                          <a:latin typeface="Calibri"/>
                        </a:rPr>
                        <a:t>Cambió</a:t>
                      </a:r>
                      <a:r>
                        <a:rPr lang="en-GB" sz="1600">
                          <a:solidFill>
                            <a:schemeClr val="tx1"/>
                          </a:solidFill>
                          <a:latin typeface="Calibri"/>
                        </a:rPr>
                        <a:t> o </a:t>
                      </a:r>
                      <a:r>
                        <a:rPr lang="en-GB" sz="1600" err="1">
                          <a:solidFill>
                            <a:schemeClr val="tx1"/>
                          </a:solidFill>
                          <a:latin typeface="Calibri"/>
                        </a:rPr>
                        <a:t>intentó</a:t>
                      </a:r>
                      <a:r>
                        <a:rPr lang="en-GB" sz="1600">
                          <a:solidFill>
                            <a:schemeClr val="tx1"/>
                          </a:solidFill>
                          <a:latin typeface="Calibri"/>
                        </a:rPr>
                        <a:t> </a:t>
                      </a:r>
                      <a:r>
                        <a:rPr lang="en-GB" sz="1600" err="1">
                          <a:solidFill>
                            <a:schemeClr val="tx1"/>
                          </a:solidFill>
                          <a:latin typeface="Calibri"/>
                        </a:rPr>
                        <a:t>cambiar</a:t>
                      </a:r>
                      <a:r>
                        <a:rPr lang="en-GB" sz="1600">
                          <a:solidFill>
                            <a:schemeClr val="tx1"/>
                          </a:solidFill>
                          <a:latin typeface="Calibri"/>
                        </a:rPr>
                        <a:t> de </a:t>
                      </a:r>
                      <a:r>
                        <a:rPr lang="en-GB" sz="1600" err="1">
                          <a:solidFill>
                            <a:schemeClr val="tx1"/>
                          </a:solidFill>
                          <a:latin typeface="Calibri"/>
                        </a:rPr>
                        <a:t>institución</a:t>
                      </a:r>
                      <a:endParaRPr lang="en-US" sz="1600" err="1">
                        <a:solidFill>
                          <a:schemeClr val="tx1"/>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en-GB" sz="1600" b="0" i="0" u="none" strike="noStrike" noProof="0" err="1">
                          <a:solidFill>
                            <a:schemeClr val="tx1"/>
                          </a:solidFill>
                          <a:latin typeface="Calibri"/>
                        </a:rPr>
                        <a:t>Decidió</a:t>
                      </a:r>
                      <a:r>
                        <a:rPr lang="en-GB" sz="1600" b="0" i="0" u="none" strike="noStrike" noProof="0">
                          <a:solidFill>
                            <a:schemeClr val="tx1"/>
                          </a:solidFill>
                          <a:latin typeface="Calibri"/>
                        </a:rPr>
                        <a:t> no </a:t>
                      </a:r>
                      <a:r>
                        <a:rPr lang="en-GB" sz="1600" b="0" i="0" u="none" strike="noStrike" noProof="0" err="1">
                          <a:solidFill>
                            <a:schemeClr val="tx1"/>
                          </a:solidFill>
                          <a:latin typeface="Calibri"/>
                        </a:rPr>
                        <a:t>continuar</a:t>
                      </a:r>
                      <a:r>
                        <a:rPr lang="en-GB" sz="1600" b="0" i="0" u="none" strike="noStrike" noProof="0">
                          <a:solidFill>
                            <a:schemeClr val="tx1"/>
                          </a:solidFill>
                          <a:latin typeface="Calibri"/>
                        </a:rPr>
                        <a:t> sus </a:t>
                      </a:r>
                      <a:r>
                        <a:rPr lang="en-GB" sz="1600" b="0" i="0" u="none" strike="noStrike" noProof="0" err="1">
                          <a:solidFill>
                            <a:schemeClr val="tx1"/>
                          </a:solidFill>
                          <a:latin typeface="Calibri"/>
                        </a:rPr>
                        <a:t>estudios</a:t>
                      </a:r>
                    </a:p>
                  </a:txBody>
                  <a:tcPr>
                    <a:solidFill>
                      <a:srgbClr val="AED7BD"/>
                    </a:solidFill>
                  </a:tcPr>
                </a:tc>
                <a:extLst>
                  <a:ext uri="{0D108BD9-81ED-4DB2-BD59-A6C34878D82A}">
                    <a16:rowId xmlns:a16="http://schemas.microsoft.com/office/drawing/2014/main" val="2760074054"/>
                  </a:ext>
                </a:extLst>
              </a:tr>
              <a:tr h="134125">
                <a:tc>
                  <a:txBody>
                    <a:bodyPr/>
                    <a:lstStyle/>
                    <a:p>
                      <a:pPr lvl="0" algn="ctr">
                        <a:buNone/>
                      </a:pPr>
                      <a:r>
                        <a:rPr lang="en-GB" sz="1600" b="0" i="0" u="none" strike="noStrike" noProof="0" err="1">
                          <a:solidFill>
                            <a:schemeClr val="tx1"/>
                          </a:solidFill>
                          <a:latin typeface="Calibri"/>
                        </a:rPr>
                        <a:t>Percibió</a:t>
                      </a:r>
                      <a:r>
                        <a:rPr lang="en-GB" sz="1600" b="0" i="0" u="none" strike="noStrike" noProof="0">
                          <a:solidFill>
                            <a:schemeClr val="tx1"/>
                          </a:solidFill>
                          <a:latin typeface="Calibri"/>
                        </a:rPr>
                        <a:t> </a:t>
                      </a:r>
                      <a:r>
                        <a:rPr lang="en-GB" sz="1600" b="0" i="0" u="none" strike="noStrike" noProof="0" err="1">
                          <a:solidFill>
                            <a:schemeClr val="tx1"/>
                          </a:solidFill>
                          <a:latin typeface="Calibri"/>
                        </a:rPr>
                        <a:t>una</a:t>
                      </a:r>
                      <a:r>
                        <a:rPr lang="en-GB" sz="1600" b="0" i="0" u="none" strike="noStrike" noProof="0">
                          <a:solidFill>
                            <a:schemeClr val="tx1"/>
                          </a:solidFill>
                          <a:latin typeface="Calibri"/>
                        </a:rPr>
                        <a:t> </a:t>
                      </a:r>
                      <a:r>
                        <a:rPr lang="en-GB" sz="1600" b="0" i="0" u="none" strike="noStrike" noProof="0" err="1">
                          <a:solidFill>
                            <a:schemeClr val="tx1"/>
                          </a:solidFill>
                          <a:latin typeface="Calibri"/>
                        </a:rPr>
                        <a:t>reducción</a:t>
                      </a:r>
                      <a:r>
                        <a:rPr lang="en-GB" sz="1600" b="0" i="0" u="none" strike="noStrike" noProof="0">
                          <a:solidFill>
                            <a:schemeClr val="tx1"/>
                          </a:solidFill>
                          <a:latin typeface="Calibri"/>
                        </a:rPr>
                        <a:t> </a:t>
                      </a:r>
                      <a:r>
                        <a:rPr lang="en-GB" sz="1600" b="0" i="0" u="none" strike="noStrike" noProof="0" err="1">
                          <a:solidFill>
                            <a:schemeClr val="tx1"/>
                          </a:solidFill>
                          <a:latin typeface="Calibri"/>
                        </a:rPr>
                        <a:t>salarial</a:t>
                      </a:r>
                      <a:r>
                        <a:rPr lang="en-GB" sz="1600" b="0" i="0" u="none" strike="noStrike" noProof="0">
                          <a:solidFill>
                            <a:schemeClr val="tx1"/>
                          </a:solidFill>
                          <a:latin typeface="Calibri"/>
                        </a:rPr>
                        <a:t> o </a:t>
                      </a:r>
                      <a:r>
                        <a:rPr lang="en-GB" sz="1600" b="0" i="0" u="none" strike="noStrike" noProof="0" err="1">
                          <a:solidFill>
                            <a:schemeClr val="tx1"/>
                          </a:solidFill>
                          <a:latin typeface="Calibri"/>
                        </a:rPr>
                        <a:t>dejó</a:t>
                      </a:r>
                      <a:r>
                        <a:rPr lang="en-GB" sz="1600" b="0" i="0" u="none" strike="noStrike" noProof="0">
                          <a:solidFill>
                            <a:schemeClr val="tx1"/>
                          </a:solidFill>
                          <a:latin typeface="Calibri"/>
                        </a:rPr>
                        <a:t> de </a:t>
                      </a:r>
                      <a:r>
                        <a:rPr lang="en-GB" sz="1600" b="0" i="0" u="none" strike="noStrike" noProof="0" err="1">
                          <a:solidFill>
                            <a:schemeClr val="tx1"/>
                          </a:solidFill>
                          <a:latin typeface="Calibri"/>
                        </a:rPr>
                        <a:t>percibir</a:t>
                      </a:r>
                      <a:r>
                        <a:rPr lang="en-GB" sz="1600" b="0" i="0" u="none" strike="noStrike" noProof="0">
                          <a:solidFill>
                            <a:schemeClr val="tx1"/>
                          </a:solidFill>
                          <a:latin typeface="Calibri"/>
                        </a:rPr>
                        <a:t> </a:t>
                      </a:r>
                      <a:r>
                        <a:rPr lang="en-GB" sz="1600" b="0" i="0" u="none" strike="noStrike" noProof="0" err="1">
                          <a:solidFill>
                            <a:schemeClr val="tx1"/>
                          </a:solidFill>
                          <a:latin typeface="Calibri"/>
                        </a:rPr>
                        <a:t>bonificaciones</a:t>
                      </a:r>
                      <a:r>
                        <a:rPr lang="en-GB" sz="1600" b="0" i="0" u="none" strike="noStrike" noProof="0">
                          <a:solidFill>
                            <a:schemeClr val="tx1"/>
                          </a:solidFill>
                          <a:latin typeface="Calibri"/>
                        </a:rPr>
                        <a:t>.</a:t>
                      </a:r>
                      <a:endParaRPr lang="en-US" sz="1600">
                        <a:solidFill>
                          <a:schemeClr val="tx1"/>
                        </a:solidFill>
                        <a:latin typeface="Calibri"/>
                      </a:endParaRPr>
                    </a:p>
                  </a:txBody>
                  <a:tcPr>
                    <a:solidFill>
                      <a:srgbClr val="AED7BD"/>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GB" sz="1600" b="0" i="0" u="none" strike="noStrike" noProof="0" err="1">
                          <a:solidFill>
                            <a:schemeClr val="tx1"/>
                          </a:solidFill>
                          <a:latin typeface="Calibri"/>
                        </a:rPr>
                        <a:t>Sintió</a:t>
                      </a:r>
                      <a:r>
                        <a:rPr lang="en-GB" sz="1600" b="0" i="0" u="none" strike="noStrike" noProof="0">
                          <a:solidFill>
                            <a:schemeClr val="tx1"/>
                          </a:solidFill>
                          <a:latin typeface="Calibri"/>
                        </a:rPr>
                        <a:t> </a:t>
                      </a:r>
                      <a:r>
                        <a:rPr lang="en-GB" sz="1600" b="0" i="0" u="none" strike="noStrike" noProof="0" err="1">
                          <a:solidFill>
                            <a:schemeClr val="tx1"/>
                          </a:solidFill>
                          <a:latin typeface="Calibri"/>
                        </a:rPr>
                        <a:t>miedo</a:t>
                      </a:r>
                      <a:r>
                        <a:rPr lang="en-GB" sz="1600" b="0" i="0" u="none" strike="noStrike" noProof="0">
                          <a:solidFill>
                            <a:schemeClr val="tx1"/>
                          </a:solidFill>
                          <a:latin typeface="Calibri"/>
                        </a:rPr>
                        <a:t> de </a:t>
                      </a:r>
                      <a:r>
                        <a:rPr lang="en-GB" sz="1600" b="0" i="0" u="none" strike="noStrike" noProof="0" err="1">
                          <a:solidFill>
                            <a:schemeClr val="tx1"/>
                          </a:solidFill>
                          <a:latin typeface="Calibri"/>
                        </a:rPr>
                        <a:t>estudiar</a:t>
                      </a:r>
                      <a:r>
                        <a:rPr lang="en-GB" sz="1600" b="0" i="0" u="none" strike="noStrike" noProof="0">
                          <a:solidFill>
                            <a:schemeClr val="tx1"/>
                          </a:solidFill>
                          <a:latin typeface="Calibri"/>
                        </a:rPr>
                        <a:t> </a:t>
                      </a:r>
                      <a:r>
                        <a:rPr lang="en-GB" sz="1600" b="0" i="0" u="none" strike="noStrike" noProof="0" err="1">
                          <a:solidFill>
                            <a:schemeClr val="tx1"/>
                          </a:solidFill>
                          <a:latin typeface="Calibri"/>
                        </a:rPr>
                        <a:t>en</a:t>
                      </a:r>
                      <a:r>
                        <a:rPr lang="en-GB" sz="1600" b="0" i="0" u="none" strike="noStrike" noProof="0">
                          <a:solidFill>
                            <a:schemeClr val="tx1"/>
                          </a:solidFill>
                          <a:latin typeface="Calibri"/>
                        </a:rPr>
                        <a:t> la </a:t>
                      </a:r>
                      <a:r>
                        <a:rPr lang="en-GB" sz="1600" b="0" i="0" u="none" strike="noStrike" noProof="0" err="1">
                          <a:solidFill>
                            <a:schemeClr val="tx1"/>
                          </a:solidFill>
                          <a:latin typeface="Calibri"/>
                        </a:rPr>
                        <a:t>institución</a:t>
                      </a:r>
                      <a:r>
                        <a:rPr lang="en-GB" sz="1600" b="0" i="0" u="none" strike="noStrike" noProof="0">
                          <a:solidFill>
                            <a:schemeClr val="tx1"/>
                          </a:solidFill>
                          <a:latin typeface="Calibri"/>
                        </a:rPr>
                        <a:t> o de </a:t>
                      </a:r>
                      <a:r>
                        <a:rPr lang="en-GB" sz="1600" b="0" i="0" u="none" strike="noStrike" noProof="0" err="1">
                          <a:solidFill>
                            <a:schemeClr val="tx1"/>
                          </a:solidFill>
                          <a:latin typeface="Calibri"/>
                        </a:rPr>
                        <a:t>utilizar</a:t>
                      </a:r>
                      <a:r>
                        <a:rPr lang="en-GB" sz="1600" b="0" i="0" u="none" strike="noStrike" noProof="0">
                          <a:solidFill>
                            <a:schemeClr val="tx1"/>
                          </a:solidFill>
                          <a:latin typeface="Calibri"/>
                        </a:rPr>
                        <a:t> las </a:t>
                      </a:r>
                      <a:r>
                        <a:rPr lang="en-GB" sz="1600" b="0" i="0" u="none" strike="noStrike" noProof="0" err="1">
                          <a:solidFill>
                            <a:schemeClr val="tx1"/>
                          </a:solidFill>
                          <a:latin typeface="Calibri"/>
                        </a:rPr>
                        <a:t>herramientas</a:t>
                      </a:r>
                      <a:r>
                        <a:rPr lang="en-GB" sz="1600" b="0" i="0" u="none" strike="noStrike" noProof="0">
                          <a:solidFill>
                            <a:schemeClr val="tx1"/>
                          </a:solidFill>
                          <a:latin typeface="Calibri"/>
                        </a:rPr>
                        <a:t> </a:t>
                      </a:r>
                      <a:r>
                        <a:rPr lang="en-GB" sz="1600" b="0" i="0" u="none" strike="noStrike" noProof="0" err="1">
                          <a:solidFill>
                            <a:schemeClr val="tx1"/>
                          </a:solidFill>
                          <a:latin typeface="Calibri"/>
                        </a:rPr>
                        <a:t>en</a:t>
                      </a:r>
                      <a:r>
                        <a:rPr lang="en-GB" sz="1600" b="0" i="0" u="none" strike="noStrike" noProof="0">
                          <a:solidFill>
                            <a:schemeClr val="tx1"/>
                          </a:solidFill>
                          <a:latin typeface="Calibri"/>
                        </a:rPr>
                        <a:t> </a:t>
                      </a:r>
                      <a:r>
                        <a:rPr lang="en-GB" sz="1600" b="0" i="0" u="none" strike="noStrike" noProof="0" err="1">
                          <a:solidFill>
                            <a:schemeClr val="tx1"/>
                          </a:solidFill>
                          <a:latin typeface="Calibri"/>
                        </a:rPr>
                        <a:t>línea</a:t>
                      </a:r>
                      <a:r>
                        <a:rPr lang="en-GB" sz="1600" b="0" i="0" u="none" strike="noStrike" noProof="0">
                          <a:solidFill>
                            <a:schemeClr val="tx1"/>
                          </a:solidFill>
                          <a:latin typeface="Calibri"/>
                        </a:rPr>
                        <a:t> </a:t>
                      </a:r>
                      <a:r>
                        <a:rPr lang="en-GB" sz="1600" b="0" i="0" u="none" strike="noStrike" noProof="0" err="1">
                          <a:solidFill>
                            <a:schemeClr val="tx1"/>
                          </a:solidFill>
                          <a:latin typeface="Calibri"/>
                        </a:rPr>
                        <a:t>necesarias</a:t>
                      </a:r>
                      <a:r>
                        <a:rPr lang="en-GB" sz="1600" b="0" i="0" u="none" strike="noStrike" noProof="0">
                          <a:solidFill>
                            <a:schemeClr val="tx1"/>
                          </a:solidFill>
                          <a:latin typeface="Calibri"/>
                        </a:rPr>
                        <a:t> para </a:t>
                      </a:r>
                      <a:r>
                        <a:rPr lang="en-GB" sz="1600" b="0" i="0" u="none" strike="noStrike" noProof="0" err="1">
                          <a:solidFill>
                            <a:schemeClr val="tx1"/>
                          </a:solidFill>
                          <a:latin typeface="Calibri"/>
                        </a:rPr>
                        <a:t>trabajo</a:t>
                      </a:r>
                      <a:r>
                        <a:rPr lang="en-GB" sz="1600" b="0" i="0" u="none" strike="noStrike" noProof="0">
                          <a:solidFill>
                            <a:schemeClr val="tx1"/>
                          </a:solidFill>
                          <a:latin typeface="Calibri"/>
                        </a:rPr>
                        <a:t> </a:t>
                      </a:r>
                      <a:r>
                        <a:rPr lang="en-GB" sz="1600" b="0" i="0" u="none" strike="noStrike" noProof="0" err="1">
                          <a:solidFill>
                            <a:schemeClr val="tx1"/>
                          </a:solidFill>
                          <a:latin typeface="Calibri"/>
                        </a:rPr>
                        <a:t>en</a:t>
                      </a:r>
                      <a:r>
                        <a:rPr lang="en-GB" sz="1600" b="0" i="0" u="none" strike="noStrike" noProof="0">
                          <a:solidFill>
                            <a:schemeClr val="tx1"/>
                          </a:solidFill>
                          <a:latin typeface="Calibri"/>
                        </a:rPr>
                        <a:t> </a:t>
                      </a:r>
                      <a:r>
                        <a:rPr lang="en-GB" sz="1600" b="0" i="0" u="none" strike="noStrike" noProof="0" err="1">
                          <a:solidFill>
                            <a:schemeClr val="tx1"/>
                          </a:solidFill>
                          <a:latin typeface="Calibri"/>
                        </a:rPr>
                        <a:t>grupo</a:t>
                      </a:r>
                      <a:endParaRPr lang="en-US" sz="1600" err="1">
                        <a:solidFill>
                          <a:schemeClr val="tx1"/>
                        </a:solidFill>
                        <a:latin typeface="Calibri"/>
                      </a:endParaRPr>
                    </a:p>
                  </a:txBody>
                  <a:tcPr>
                    <a:solidFill>
                      <a:srgbClr val="AED7BD"/>
                    </a:solidFill>
                  </a:tcPr>
                </a:tc>
                <a:extLst>
                  <a:ext uri="{0D108BD9-81ED-4DB2-BD59-A6C34878D82A}">
                    <a16:rowId xmlns:a16="http://schemas.microsoft.com/office/drawing/2014/main" val="2897058091"/>
                  </a:ext>
                </a:extLst>
              </a:tr>
              <a:tr h="379232">
                <a:tc>
                  <a:txBody>
                    <a:bodyPr/>
                    <a:lstStyle/>
                    <a:p>
                      <a:pPr lvl="0" algn="ctr">
                        <a:lnSpc>
                          <a:spcPct val="100000"/>
                        </a:lnSpc>
                        <a:spcBef>
                          <a:spcPts val="0"/>
                        </a:spcBef>
                        <a:spcAft>
                          <a:spcPts val="0"/>
                        </a:spcAft>
                        <a:buNone/>
                      </a:pPr>
                      <a:r>
                        <a:rPr lang="en-GB" sz="1600" b="0" i="0" u="none" strike="noStrike" noProof="0" err="1">
                          <a:solidFill>
                            <a:schemeClr val="tx1"/>
                          </a:solidFill>
                          <a:latin typeface="Calibri"/>
                        </a:rPr>
                        <a:t>Tenía</a:t>
                      </a:r>
                      <a:r>
                        <a:rPr lang="en-GB" sz="1600" b="0" i="0" u="none" strike="noStrike" noProof="0">
                          <a:solidFill>
                            <a:schemeClr val="tx1"/>
                          </a:solidFill>
                          <a:latin typeface="Calibri"/>
                        </a:rPr>
                        <a:t> </a:t>
                      </a:r>
                      <a:r>
                        <a:rPr lang="en-GB" sz="1600" b="0" i="0" u="none" strike="noStrike" noProof="0" err="1">
                          <a:solidFill>
                            <a:schemeClr val="tx1"/>
                          </a:solidFill>
                          <a:latin typeface="Calibri"/>
                        </a:rPr>
                        <a:t>miedo</a:t>
                      </a:r>
                      <a:r>
                        <a:rPr lang="en-GB" sz="1600" b="0" i="0" u="none" strike="noStrike" noProof="0">
                          <a:solidFill>
                            <a:schemeClr val="tx1"/>
                          </a:solidFill>
                          <a:latin typeface="Calibri"/>
                        </a:rPr>
                        <a:t> de </a:t>
                      </a:r>
                      <a:r>
                        <a:rPr lang="en-GB" sz="1600" b="0" i="0" u="none" strike="noStrike" noProof="0" err="1">
                          <a:solidFill>
                            <a:schemeClr val="tx1"/>
                          </a:solidFill>
                          <a:latin typeface="Calibri"/>
                        </a:rPr>
                        <a:t>acudir</a:t>
                      </a:r>
                      <a:r>
                        <a:rPr lang="en-GB" sz="1600" b="0" i="0" u="none" strike="noStrike" noProof="0">
                          <a:solidFill>
                            <a:schemeClr val="tx1"/>
                          </a:solidFill>
                          <a:latin typeface="Calibri"/>
                        </a:rPr>
                        <a:t> </a:t>
                      </a:r>
                      <a:r>
                        <a:rPr lang="en-GB" sz="1600" b="0" i="0" u="none" strike="noStrike" noProof="0" err="1">
                          <a:solidFill>
                            <a:schemeClr val="tx1"/>
                          </a:solidFill>
                          <a:latin typeface="Calibri"/>
                        </a:rPr>
                        <a:t>físicamente</a:t>
                      </a:r>
                      <a:r>
                        <a:rPr lang="en-GB" sz="1600" b="0" i="0" u="none" strike="noStrike" noProof="0">
                          <a:solidFill>
                            <a:schemeClr val="tx1"/>
                          </a:solidFill>
                          <a:latin typeface="Calibri"/>
                        </a:rPr>
                        <a:t> al </a:t>
                      </a:r>
                      <a:r>
                        <a:rPr lang="en-GB" sz="1600" b="0" i="0" u="none" strike="noStrike" noProof="0" err="1">
                          <a:solidFill>
                            <a:schemeClr val="tx1"/>
                          </a:solidFill>
                          <a:latin typeface="Calibri"/>
                        </a:rPr>
                        <a:t>trabajo</a:t>
                      </a:r>
                      <a:r>
                        <a:rPr lang="en-GB" sz="1600" b="0" i="0" u="none" strike="noStrike" noProof="0">
                          <a:solidFill>
                            <a:schemeClr val="tx1"/>
                          </a:solidFill>
                          <a:latin typeface="Calibri"/>
                        </a:rPr>
                        <a:t> o de </a:t>
                      </a:r>
                      <a:r>
                        <a:rPr lang="en-GB" sz="1600" b="0" i="0" u="none" strike="noStrike" noProof="0" err="1">
                          <a:solidFill>
                            <a:schemeClr val="tx1"/>
                          </a:solidFill>
                          <a:latin typeface="Calibri"/>
                        </a:rPr>
                        <a:t>utilizar</a:t>
                      </a:r>
                      <a:r>
                        <a:rPr lang="en-GB" sz="1600" b="0" i="0" u="none" strike="noStrike" noProof="0">
                          <a:solidFill>
                            <a:schemeClr val="tx1"/>
                          </a:solidFill>
                          <a:latin typeface="Calibri"/>
                        </a:rPr>
                        <a:t> las </a:t>
                      </a:r>
                      <a:r>
                        <a:rPr lang="en-GB" sz="1600" b="0" i="0" u="none" strike="noStrike" noProof="0" err="1">
                          <a:solidFill>
                            <a:schemeClr val="tx1"/>
                          </a:solidFill>
                          <a:latin typeface="Calibri"/>
                        </a:rPr>
                        <a:t>herramientas</a:t>
                      </a:r>
                      <a:r>
                        <a:rPr lang="en-GB" sz="1600" b="0" i="0" u="none" strike="noStrike" noProof="0">
                          <a:solidFill>
                            <a:schemeClr val="tx1"/>
                          </a:solidFill>
                          <a:latin typeface="Calibri"/>
                        </a:rPr>
                        <a:t> </a:t>
                      </a:r>
                      <a:r>
                        <a:rPr lang="en-GB" sz="1600" b="0" i="0" u="none" strike="noStrike" noProof="0" err="1">
                          <a:solidFill>
                            <a:schemeClr val="tx1"/>
                          </a:solidFill>
                          <a:latin typeface="Calibri"/>
                        </a:rPr>
                        <a:t>en</a:t>
                      </a:r>
                      <a:r>
                        <a:rPr lang="en-GB" sz="1600" b="0" i="0" u="none" strike="noStrike" noProof="0">
                          <a:solidFill>
                            <a:schemeClr val="tx1"/>
                          </a:solidFill>
                          <a:latin typeface="Calibri"/>
                        </a:rPr>
                        <a:t> </a:t>
                      </a:r>
                      <a:r>
                        <a:rPr lang="en-GB" sz="1600" b="0" i="0" u="none" strike="noStrike" noProof="0" err="1">
                          <a:solidFill>
                            <a:schemeClr val="tx1"/>
                          </a:solidFill>
                          <a:latin typeface="Calibri"/>
                        </a:rPr>
                        <a:t>línea</a:t>
                      </a:r>
                      <a:r>
                        <a:rPr lang="en-GB" sz="1600" b="0" i="0" u="none" strike="noStrike" noProof="0">
                          <a:solidFill>
                            <a:schemeClr val="tx1"/>
                          </a:solidFill>
                          <a:latin typeface="Calibri"/>
                        </a:rPr>
                        <a:t> </a:t>
                      </a:r>
                      <a:r>
                        <a:rPr lang="en-GB" sz="1600" b="0" i="0" u="none" strike="noStrike" noProof="0" err="1">
                          <a:solidFill>
                            <a:schemeClr val="tx1"/>
                          </a:solidFill>
                          <a:latin typeface="Calibri"/>
                        </a:rPr>
                        <a:t>necesarias</a:t>
                      </a:r>
                      <a:r>
                        <a:rPr lang="en-GB" sz="1600" b="0" i="0" u="none" strike="noStrike" noProof="0">
                          <a:solidFill>
                            <a:schemeClr val="tx1"/>
                          </a:solidFill>
                          <a:latin typeface="Calibri"/>
                        </a:rPr>
                        <a:t> para </a:t>
                      </a:r>
                      <a:r>
                        <a:rPr lang="en-GB" sz="1600" b="0" i="0" u="none" strike="noStrike" noProof="0" err="1">
                          <a:solidFill>
                            <a:schemeClr val="tx1"/>
                          </a:solidFill>
                          <a:latin typeface="Calibri"/>
                        </a:rPr>
                        <a:t>el</a:t>
                      </a:r>
                      <a:r>
                        <a:rPr lang="en-GB" sz="1600" b="0" i="0" u="none" strike="noStrike" noProof="0">
                          <a:solidFill>
                            <a:schemeClr val="tx1"/>
                          </a:solidFill>
                          <a:latin typeface="Calibri"/>
                        </a:rPr>
                        <a:t> </a:t>
                      </a:r>
                      <a:r>
                        <a:rPr lang="en-GB" sz="1600" b="0" i="0" u="none" strike="noStrike" noProof="0" err="1">
                          <a:solidFill>
                            <a:schemeClr val="tx1"/>
                          </a:solidFill>
                          <a:latin typeface="Calibri"/>
                        </a:rPr>
                        <a:t>trabajo</a:t>
                      </a:r>
                      <a:r>
                        <a:rPr lang="en-GB" sz="1600" b="0" i="0" u="none" strike="noStrike" noProof="0">
                          <a:solidFill>
                            <a:schemeClr val="tx1"/>
                          </a:solidFill>
                          <a:latin typeface="Calibri"/>
                        </a:rPr>
                        <a:t> </a:t>
                      </a:r>
                      <a:r>
                        <a:rPr lang="en-GB" sz="1600" b="0" i="0" u="none" strike="noStrike" noProof="0" err="1">
                          <a:solidFill>
                            <a:schemeClr val="tx1"/>
                          </a:solidFill>
                          <a:latin typeface="Calibri"/>
                        </a:rPr>
                        <a:t>en</a:t>
                      </a:r>
                      <a:r>
                        <a:rPr lang="en-GB" sz="1600" b="0" i="0" u="none" strike="noStrike" noProof="0">
                          <a:solidFill>
                            <a:schemeClr val="tx1"/>
                          </a:solidFill>
                          <a:latin typeface="Calibri"/>
                        </a:rPr>
                        <a:t> </a:t>
                      </a:r>
                      <a:r>
                        <a:rPr lang="en-GB" sz="1600" b="0" i="0" u="none" strike="noStrike" noProof="0" err="1">
                          <a:solidFill>
                            <a:schemeClr val="tx1"/>
                          </a:solidFill>
                          <a:latin typeface="Calibri"/>
                        </a:rPr>
                        <a:t>colaboración</a:t>
                      </a:r>
                      <a:r>
                        <a:rPr lang="en-GB" sz="1600" b="0" i="0" u="none" strike="noStrike" noProof="0">
                          <a:solidFill>
                            <a:schemeClr val="tx1"/>
                          </a:solidFill>
                          <a:latin typeface="Calibri"/>
                        </a:rPr>
                        <a:t>.</a:t>
                      </a: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err="1">
                          <a:solidFill>
                            <a:schemeClr val="tx1"/>
                          </a:solidFill>
                          <a:latin typeface="Calibri"/>
                        </a:rPr>
                        <a:t>Cambió</a:t>
                      </a:r>
                      <a:r>
                        <a:rPr lang="en-GB" sz="1600" b="0" i="0" u="none" strike="noStrike" noProof="0">
                          <a:solidFill>
                            <a:schemeClr val="tx1"/>
                          </a:solidFill>
                          <a:latin typeface="Calibri"/>
                        </a:rPr>
                        <a:t> o </a:t>
                      </a:r>
                      <a:r>
                        <a:rPr lang="en-GB" sz="1600" b="0" i="0" u="none" strike="noStrike" noProof="0" err="1">
                          <a:solidFill>
                            <a:schemeClr val="tx1"/>
                          </a:solidFill>
                          <a:latin typeface="Calibri"/>
                        </a:rPr>
                        <a:t>intentó</a:t>
                      </a:r>
                      <a:r>
                        <a:rPr lang="en-GB" sz="1600" b="0" i="0" u="none" strike="noStrike" noProof="0">
                          <a:solidFill>
                            <a:schemeClr val="tx1"/>
                          </a:solidFill>
                          <a:latin typeface="Calibri"/>
                        </a:rPr>
                        <a:t> </a:t>
                      </a:r>
                      <a:r>
                        <a:rPr lang="en-GB" sz="1600" b="0" i="0" u="none" strike="noStrike" noProof="0" err="1">
                          <a:solidFill>
                            <a:schemeClr val="tx1"/>
                          </a:solidFill>
                          <a:latin typeface="Calibri"/>
                        </a:rPr>
                        <a:t>cambiar</a:t>
                      </a:r>
                      <a:r>
                        <a:rPr lang="en-GB" sz="1600" b="0" i="0" u="none" strike="noStrike" noProof="0">
                          <a:solidFill>
                            <a:schemeClr val="tx1"/>
                          </a:solidFill>
                          <a:latin typeface="Calibri"/>
                        </a:rPr>
                        <a:t> de supervisor o </a:t>
                      </a:r>
                      <a:r>
                        <a:rPr lang="en-GB" sz="1600" b="0" i="0" u="none" strike="noStrike" noProof="0" err="1">
                          <a:solidFill>
                            <a:schemeClr val="tx1"/>
                          </a:solidFill>
                          <a:latin typeface="Calibri"/>
                        </a:rPr>
                        <a:t>profesor</a:t>
                      </a:r>
                    </a:p>
                  </a:txBody>
                  <a:tcPr>
                    <a:solidFill>
                      <a:srgbClr val="AED7BD"/>
                    </a:solidFill>
                  </a:tcPr>
                </a:tc>
                <a:extLst>
                  <a:ext uri="{0D108BD9-81ED-4DB2-BD59-A6C34878D82A}">
                    <a16:rowId xmlns:a16="http://schemas.microsoft.com/office/drawing/2014/main" val="3050706210"/>
                  </a:ext>
                </a:extLst>
              </a:tr>
              <a:tr h="379231">
                <a:tc>
                  <a:txBody>
                    <a:bodyPr/>
                    <a:lstStyle/>
                    <a:p>
                      <a:pPr lvl="0" algn="ctr">
                        <a:lnSpc>
                          <a:spcPct val="100000"/>
                        </a:lnSpc>
                        <a:spcBef>
                          <a:spcPts val="0"/>
                        </a:spcBef>
                        <a:spcAft>
                          <a:spcPts val="0"/>
                        </a:spcAft>
                        <a:buNone/>
                      </a:pPr>
                      <a:endParaRPr lang="en-GB" sz="1600" b="0" i="0" u="none" strike="noStrike" noProof="0">
                        <a:solidFill>
                          <a:schemeClr val="tx1"/>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err="1">
                          <a:solidFill>
                            <a:schemeClr val="tx1"/>
                          </a:solidFill>
                          <a:latin typeface="Calibri"/>
                        </a:rPr>
                        <a:t>Intentó</a:t>
                      </a:r>
                      <a:r>
                        <a:rPr lang="en-GB" sz="1600" b="0" i="0" u="none" strike="noStrike" noProof="0">
                          <a:solidFill>
                            <a:schemeClr val="tx1"/>
                          </a:solidFill>
                          <a:latin typeface="Calibri"/>
                        </a:rPr>
                        <a:t> </a:t>
                      </a:r>
                      <a:r>
                        <a:rPr lang="en-GB" sz="1600" b="0" i="0" u="none" strike="noStrike" noProof="0" err="1">
                          <a:solidFill>
                            <a:schemeClr val="tx1"/>
                          </a:solidFill>
                          <a:latin typeface="Calibri"/>
                        </a:rPr>
                        <a:t>cambiar</a:t>
                      </a:r>
                      <a:r>
                        <a:rPr lang="en-GB" sz="1600" b="0" i="0" u="none" strike="noStrike" noProof="0">
                          <a:solidFill>
                            <a:schemeClr val="tx1"/>
                          </a:solidFill>
                          <a:latin typeface="Calibri"/>
                        </a:rPr>
                        <a:t> de </a:t>
                      </a:r>
                      <a:r>
                        <a:rPr lang="en-GB" sz="1600" b="0" i="0" u="none" strike="noStrike" noProof="0" err="1">
                          <a:solidFill>
                            <a:schemeClr val="tx1"/>
                          </a:solidFill>
                          <a:latin typeface="Calibri"/>
                        </a:rPr>
                        <a:t>institución</a:t>
                      </a:r>
                      <a:endParaRPr lang="en-US" sz="1600" err="1">
                        <a:solidFill>
                          <a:schemeClr val="tx1"/>
                        </a:solidFill>
                        <a:latin typeface="Calibri"/>
                      </a:endParaRPr>
                    </a:p>
                  </a:txBody>
                  <a:tcPr>
                    <a:solidFill>
                      <a:srgbClr val="AED7BD"/>
                    </a:solidFill>
                  </a:tcPr>
                </a:tc>
                <a:extLst>
                  <a:ext uri="{0D108BD9-81ED-4DB2-BD59-A6C34878D82A}">
                    <a16:rowId xmlns:a16="http://schemas.microsoft.com/office/drawing/2014/main" val="2362904347"/>
                  </a:ext>
                </a:extLst>
              </a:tr>
            </a:tbl>
          </a:graphicData>
        </a:graphic>
      </p:graphicFrame>
      <p:sp>
        <p:nvSpPr>
          <p:cNvPr id="5" name="TextBox 1">
            <a:extLst>
              <a:ext uri="{FF2B5EF4-FFF2-40B4-BE49-F238E27FC236}">
                <a16:creationId xmlns:a16="http://schemas.microsoft.com/office/drawing/2014/main" id="{B6484FB6-2BE7-3D40-FDAC-69F24A1E7855}"/>
              </a:ext>
            </a:extLst>
          </p:cNvPr>
          <p:cNvSpPr txBox="1"/>
          <p:nvPr/>
        </p:nvSpPr>
        <p:spPr>
          <a:xfrm>
            <a:off x="3026004" y="279400"/>
            <a:ext cx="8452679" cy="5078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900">
                <a:latin typeface="Arial"/>
                <a:cs typeface="Arial"/>
              </a:rPr>
              <a:t>Fuente de los datos: Lipinsky, Anke; Schredl, Claudia; Baumann, Horst; Humbert, Anne Laure;, </a:t>
            </a:r>
            <a:r>
              <a:rPr lang="en-GB" sz="900" err="1">
                <a:latin typeface="Arial"/>
                <a:cs typeface="Arial"/>
              </a:rPr>
              <a:t>Tanwar</a:t>
            </a:r>
            <a:r>
              <a:rPr lang="en-GB" sz="900">
                <a:latin typeface="Arial"/>
                <a:cs typeface="Arial"/>
              </a:rPr>
              <a:t>, Jagriti; Bondestam, Fredrik; Freund, </a:t>
            </a:r>
            <a:r>
              <a:rPr lang="en-GB" sz="900" err="1">
                <a:latin typeface="Arial"/>
                <a:cs typeface="Arial"/>
              </a:rPr>
              <a:t>Frederike</a:t>
            </a:r>
            <a:r>
              <a:rPr lang="en-GB" sz="900">
                <a:latin typeface="Arial"/>
                <a:cs typeface="Arial"/>
              </a:rPr>
              <a:t>; </a:t>
            </a:r>
            <a:r>
              <a:rPr lang="en-GB" sz="900" err="1">
                <a:latin typeface="Arial"/>
                <a:cs typeface="Arial"/>
              </a:rPr>
              <a:t>Lomazzi</a:t>
            </a:r>
            <a:r>
              <a:rPr lang="en-GB" sz="900">
                <a:latin typeface="Arial"/>
                <a:cs typeface="Arial"/>
              </a:rPr>
              <a:t>, Vera (2022). </a:t>
            </a:r>
            <a:r>
              <a:rPr lang="en-US" sz="900">
                <a:latin typeface="Arial"/>
                <a:cs typeface="Arial"/>
              </a:rPr>
              <a:t>Encuesta UniSAFE - Violencia de género y respuestas institucionales. GESIS - Leibniz </a:t>
            </a:r>
            <a:r>
              <a:rPr lang="en-US" sz="900" err="1">
                <a:latin typeface="Arial"/>
                <a:cs typeface="Arial"/>
              </a:rPr>
              <a:t>Institut </a:t>
            </a:r>
            <a:r>
              <a:rPr lang="en-US" sz="900">
                <a:latin typeface="Arial"/>
                <a:cs typeface="Arial"/>
              </a:rPr>
              <a:t>für </a:t>
            </a:r>
            <a:r>
              <a:rPr lang="en-US" sz="900" err="1">
                <a:latin typeface="Arial"/>
                <a:cs typeface="Arial"/>
              </a:rPr>
              <a:t>Sozialwissenschaften</a:t>
            </a:r>
            <a:r>
              <a:rPr lang="en-US" sz="900">
                <a:latin typeface="Arial"/>
                <a:cs typeface="Arial"/>
              </a:rPr>
              <a:t>. </a:t>
            </a:r>
            <a:r>
              <a:rPr lang="en-US" sz="900" err="1">
                <a:latin typeface="Arial"/>
                <a:cs typeface="Arial"/>
              </a:rPr>
              <a:t>Datenfile </a:t>
            </a:r>
            <a:r>
              <a:rPr lang="en-US" sz="900">
                <a:latin typeface="Arial"/>
                <a:cs typeface="Arial"/>
              </a:rPr>
              <a:t>Version 1.0</a:t>
            </a:r>
            <a:r>
              <a:rPr lang="en-US" sz="900">
                <a:latin typeface="Arial"/>
                <a:cs typeface="Arial"/>
                <a:hlinkClick r:id="rId3"/>
              </a:rPr>
              <a:t>.0</a:t>
            </a:r>
            <a:r>
              <a:rPr lang="en-GB" sz="900">
                <a:latin typeface="Arial"/>
                <a:cs typeface="Arial"/>
              </a:rPr>
              <a:t>, https://doi.org/10.7802/2475 </a:t>
            </a:r>
            <a:endParaRPr lang="en-GB" sz="900">
              <a:latin typeface="Arial"/>
              <a:ea typeface="Open Sans"/>
              <a:cs typeface="Arial"/>
            </a:endParaRPr>
          </a:p>
        </p:txBody>
      </p:sp>
    </p:spTree>
    <p:extLst>
      <p:ext uri="{BB962C8B-B14F-4D97-AF65-F5344CB8AC3E}">
        <p14:creationId xmlns:p14="http://schemas.microsoft.com/office/powerpoint/2010/main" val="1536901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a:latin typeface="Arial"/>
                <a:cs typeface="Arial"/>
              </a:rPr>
              <a:t>Causas</a:t>
            </a:r>
            <a:endParaRPr lang="en-US" b="1"/>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342739"/>
            <a:ext cx="10251293" cy="1046523"/>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200" b="1">
                <a:latin typeface="Arial"/>
                <a:cs typeface="Arial"/>
              </a:rPr>
              <a:t>¿</a:t>
            </a:r>
            <a:r>
              <a:rPr lang="en-US" sz="3200" b="1" err="1">
                <a:latin typeface="Arial"/>
                <a:cs typeface="Arial"/>
              </a:rPr>
              <a:t>Cuáles</a:t>
            </a:r>
            <a:r>
              <a:rPr lang="en-US" sz="3200" b="1">
                <a:latin typeface="Arial"/>
                <a:cs typeface="Arial"/>
              </a:rPr>
              <a:t> son las </a:t>
            </a:r>
            <a:r>
              <a:rPr lang="en-US" sz="3200" b="1" err="1">
                <a:latin typeface="Arial"/>
                <a:cs typeface="Arial"/>
              </a:rPr>
              <a:t>causas</a:t>
            </a:r>
            <a:r>
              <a:rPr lang="en-US" sz="3200" b="1">
                <a:latin typeface="Arial"/>
                <a:cs typeface="Arial"/>
              </a:rPr>
              <a:t> de la </a:t>
            </a:r>
            <a:r>
              <a:rPr lang="en-US" sz="3200" b="1" err="1">
                <a:latin typeface="Arial"/>
                <a:cs typeface="Arial"/>
              </a:rPr>
              <a:t>violencia</a:t>
            </a:r>
            <a:r>
              <a:rPr lang="en-US" sz="3200" b="1">
                <a:latin typeface="Arial"/>
                <a:cs typeface="Arial"/>
              </a:rPr>
              <a:t> de </a:t>
            </a:r>
            <a:r>
              <a:rPr lang="en-US" sz="3200" b="1" err="1">
                <a:latin typeface="Arial"/>
                <a:cs typeface="Arial"/>
              </a:rPr>
              <a:t>género</a:t>
            </a:r>
            <a:r>
              <a:rPr lang="en-US" sz="3200" b="1">
                <a:latin typeface="Arial"/>
                <a:cs typeface="Arial"/>
              </a:rPr>
              <a:t> </a:t>
            </a:r>
            <a:r>
              <a:rPr lang="en-US" sz="3200" b="1" err="1">
                <a:latin typeface="Arial"/>
                <a:cs typeface="Arial"/>
              </a:rPr>
              <a:t>en</a:t>
            </a:r>
            <a:r>
              <a:rPr lang="en-US" sz="3200" b="1">
                <a:latin typeface="Arial"/>
                <a:cs typeface="Arial"/>
              </a:rPr>
              <a:t> </a:t>
            </a:r>
            <a:r>
              <a:rPr lang="en-US" sz="3200" b="1" err="1">
                <a:latin typeface="Arial"/>
                <a:cs typeface="Arial"/>
              </a:rPr>
              <a:t>el</a:t>
            </a:r>
            <a:r>
              <a:rPr lang="en-US" sz="3200" b="1">
                <a:latin typeface="Arial"/>
                <a:cs typeface="Arial"/>
              </a:rPr>
              <a:t> </a:t>
            </a:r>
            <a:r>
              <a:rPr lang="en-US" sz="3200" b="1" err="1">
                <a:latin typeface="Arial"/>
                <a:cs typeface="Arial"/>
              </a:rPr>
              <a:t>ámbito</a:t>
            </a:r>
            <a:r>
              <a:rPr lang="en-US" sz="3200" b="1">
                <a:latin typeface="Arial"/>
                <a:cs typeface="Arial"/>
              </a:rPr>
              <a:t> </a:t>
            </a:r>
            <a:r>
              <a:rPr lang="en-US" sz="3200" b="1" err="1">
                <a:latin typeface="Arial"/>
                <a:cs typeface="Arial"/>
              </a:rPr>
              <a:t>académico</a:t>
            </a:r>
            <a:r>
              <a:rPr lang="en-US" sz="3200" b="1">
                <a:latin typeface="Arial"/>
                <a:cs typeface="Arial"/>
              </a:rPr>
              <a:t>?</a:t>
            </a: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1881990"/>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en-US" sz="2000" b="0" i="0" err="1">
                <a:solidFill>
                  <a:srgbClr val="FFFFFF"/>
                </a:solidFill>
                <a:effectLst/>
                <a:latin typeface="Arial"/>
                <a:cs typeface="Arial"/>
              </a:rPr>
              <a:t>Discriminación</a:t>
            </a:r>
            <a:r>
              <a:rPr lang="en-US" sz="2000" b="0" i="0">
                <a:solidFill>
                  <a:srgbClr val="FFFFFF"/>
                </a:solidFill>
                <a:effectLst/>
                <a:latin typeface="Arial"/>
                <a:cs typeface="Arial"/>
              </a:rPr>
              <a:t> y </a:t>
            </a:r>
            <a:r>
              <a:rPr lang="en-US" sz="2000" err="1">
                <a:solidFill>
                  <a:srgbClr val="FFFFFF"/>
                </a:solidFill>
                <a:latin typeface="Arial"/>
                <a:cs typeface="Arial"/>
              </a:rPr>
              <a:t>prácticas</a:t>
            </a:r>
            <a:r>
              <a:rPr lang="en-US" sz="2000" b="0" i="0">
                <a:solidFill>
                  <a:srgbClr val="FFFFFF"/>
                </a:solidFill>
                <a:effectLst/>
                <a:latin typeface="Arial"/>
                <a:cs typeface="Arial"/>
              </a:rPr>
              <a:t> </a:t>
            </a:r>
            <a:r>
              <a:rPr lang="en-US" sz="2000" err="1">
                <a:solidFill>
                  <a:srgbClr val="FFFFFF"/>
                </a:solidFill>
                <a:latin typeface="Arial"/>
                <a:cs typeface="Arial"/>
              </a:rPr>
              <a:t>sesgadas</a:t>
            </a:r>
            <a:r>
              <a:rPr lang="en-US" sz="2000" b="0" i="0">
                <a:solidFill>
                  <a:srgbClr val="FFFFFF"/>
                </a:solidFill>
                <a:effectLst/>
                <a:latin typeface="Arial"/>
                <a:cs typeface="Arial"/>
              </a:rPr>
              <a:t> </a:t>
            </a:r>
          </a:p>
          <a:p>
            <a:pPr marL="342900" indent="-342900">
              <a:lnSpc>
                <a:spcPct val="150000"/>
              </a:lnSpc>
              <a:buFont typeface="Wingdings" panose="05000000000000000000" pitchFamily="2" charset="2"/>
              <a:buChar char="q"/>
            </a:pPr>
            <a:r>
              <a:rPr lang="en-US" sz="2000" b="0" i="0" err="1">
                <a:solidFill>
                  <a:srgbClr val="FFFFFF"/>
                </a:solidFill>
                <a:effectLst/>
                <a:latin typeface="Arial"/>
                <a:cs typeface="Arial"/>
              </a:rPr>
              <a:t>Estereotipos</a:t>
            </a:r>
            <a:r>
              <a:rPr lang="en-US" sz="2000" b="0" i="0">
                <a:solidFill>
                  <a:srgbClr val="FFFFFF"/>
                </a:solidFill>
                <a:effectLst/>
                <a:latin typeface="Arial"/>
                <a:cs typeface="Arial"/>
              </a:rPr>
              <a:t> de </a:t>
            </a:r>
            <a:r>
              <a:rPr lang="en-US" sz="2000" b="0" i="0" err="1">
                <a:solidFill>
                  <a:srgbClr val="FFFFFF"/>
                </a:solidFill>
                <a:effectLst/>
                <a:latin typeface="Arial"/>
                <a:cs typeface="Arial"/>
              </a:rPr>
              <a:t>género</a:t>
            </a:r>
            <a:r>
              <a:rPr lang="en-US" sz="2000">
                <a:solidFill>
                  <a:srgbClr val="FFFFFF"/>
                </a:solidFill>
                <a:latin typeface="Arial"/>
                <a:cs typeface="Arial"/>
              </a:rPr>
              <a:t>,</a:t>
            </a:r>
            <a:r>
              <a:rPr lang="en-US" sz="2000" b="0" i="0">
                <a:solidFill>
                  <a:srgbClr val="FFFFFF"/>
                </a:solidFill>
                <a:effectLst/>
                <a:latin typeface="Arial"/>
                <a:cs typeface="Arial"/>
              </a:rPr>
              <a:t> y </a:t>
            </a:r>
            <a:r>
              <a:rPr lang="en-US" sz="2000" b="0" i="0" err="1">
                <a:solidFill>
                  <a:srgbClr val="FFFFFF"/>
                </a:solidFill>
                <a:effectLst/>
                <a:latin typeface="Arial"/>
                <a:cs typeface="Arial"/>
              </a:rPr>
              <a:t>normas</a:t>
            </a:r>
            <a:r>
              <a:rPr lang="en-US" sz="2000" b="0" i="0">
                <a:solidFill>
                  <a:srgbClr val="FFFFFF"/>
                </a:solidFill>
                <a:effectLst/>
                <a:latin typeface="Arial"/>
                <a:cs typeface="Arial"/>
              </a:rPr>
              <a:t> </a:t>
            </a:r>
            <a:r>
              <a:rPr lang="en-US" sz="2000" b="0" i="0" err="1">
                <a:solidFill>
                  <a:srgbClr val="FFFFFF"/>
                </a:solidFill>
                <a:effectLst/>
                <a:latin typeface="Arial"/>
                <a:cs typeface="Arial"/>
              </a:rPr>
              <a:t>culturales</a:t>
            </a:r>
            <a:r>
              <a:rPr lang="en-US" sz="2000" b="0" i="0">
                <a:solidFill>
                  <a:srgbClr val="FFFFFF"/>
                </a:solidFill>
                <a:effectLst/>
                <a:latin typeface="Arial"/>
                <a:cs typeface="Arial"/>
              </a:rPr>
              <a:t> y de </a:t>
            </a:r>
            <a:r>
              <a:rPr lang="en-US" sz="2000" b="0" i="0" err="1">
                <a:solidFill>
                  <a:srgbClr val="FFFFFF"/>
                </a:solidFill>
                <a:effectLst/>
                <a:latin typeface="Arial"/>
                <a:cs typeface="Arial"/>
              </a:rPr>
              <a:t>género</a:t>
            </a:r>
            <a:r>
              <a:rPr lang="en-US" sz="2000" b="0" i="0">
                <a:solidFill>
                  <a:srgbClr val="FFFFFF"/>
                </a:solidFill>
                <a:effectLst/>
                <a:latin typeface="Arial"/>
                <a:cs typeface="Arial"/>
              </a:rPr>
              <a:t> </a:t>
            </a:r>
            <a:r>
              <a:rPr lang="en-US" sz="2000" b="0" i="0" err="1">
                <a:solidFill>
                  <a:srgbClr val="FFFFFF"/>
                </a:solidFill>
                <a:effectLst/>
                <a:latin typeface="Arial"/>
                <a:cs typeface="Arial"/>
              </a:rPr>
              <a:t>perjudiciales</a:t>
            </a:r>
            <a:endParaRPr lang="en-US" sz="2000" b="0" i="0">
              <a:solidFill>
                <a:srgbClr val="FFFFFF"/>
              </a:solidFill>
              <a:effectLst/>
              <a:latin typeface="Arial"/>
              <a:cs typeface="Arial"/>
            </a:endParaRPr>
          </a:p>
          <a:p>
            <a:pPr marL="342900" indent="-342900">
              <a:lnSpc>
                <a:spcPct val="150000"/>
              </a:lnSpc>
              <a:buFont typeface="Wingdings" panose="05000000000000000000" pitchFamily="2" charset="2"/>
              <a:buChar char="q"/>
            </a:pPr>
            <a:r>
              <a:rPr lang="en-US" sz="2000" err="1">
                <a:solidFill>
                  <a:srgbClr val="FFFFFF"/>
                </a:solidFill>
                <a:latin typeface="Arial"/>
                <a:cs typeface="Arial"/>
              </a:rPr>
              <a:t>Desigualdades</a:t>
            </a:r>
            <a:r>
              <a:rPr lang="en-US" sz="2000">
                <a:solidFill>
                  <a:srgbClr val="FFFFFF"/>
                </a:solidFill>
                <a:latin typeface="Arial"/>
                <a:cs typeface="Arial"/>
              </a:rPr>
              <a:t> y </a:t>
            </a:r>
            <a:r>
              <a:rPr lang="en-US" sz="2000" err="1">
                <a:solidFill>
                  <a:srgbClr val="FFFFFF"/>
                </a:solidFill>
                <a:latin typeface="Arial"/>
                <a:cs typeface="Arial"/>
              </a:rPr>
              <a:t>dinámicas</a:t>
            </a:r>
            <a:r>
              <a:rPr lang="en-US" sz="2000">
                <a:solidFill>
                  <a:srgbClr val="FFFFFF"/>
                </a:solidFill>
                <a:latin typeface="Arial"/>
                <a:cs typeface="Arial"/>
              </a:rPr>
              <a:t> de </a:t>
            </a:r>
            <a:r>
              <a:rPr lang="en-US" sz="2000" err="1">
                <a:solidFill>
                  <a:srgbClr val="FFFFFF"/>
                </a:solidFill>
                <a:latin typeface="Arial"/>
                <a:cs typeface="Arial"/>
              </a:rPr>
              <a:t>poder</a:t>
            </a:r>
          </a:p>
          <a:p>
            <a:pPr marL="342900" indent="-342900">
              <a:lnSpc>
                <a:spcPct val="150000"/>
              </a:lnSpc>
              <a:buFont typeface="Wingdings" panose="05000000000000000000" pitchFamily="2" charset="2"/>
              <a:buChar char="q"/>
            </a:pPr>
            <a:r>
              <a:rPr lang="en-US" sz="2000" err="1">
                <a:solidFill>
                  <a:srgbClr val="FFFFFF"/>
                </a:solidFill>
                <a:latin typeface="Arial"/>
                <a:cs typeface="Arial"/>
              </a:rPr>
              <a:t>Cuestiones</a:t>
            </a:r>
            <a:r>
              <a:rPr lang="en-US" sz="2000">
                <a:solidFill>
                  <a:srgbClr val="FFFFFF"/>
                </a:solidFill>
                <a:latin typeface="Arial"/>
                <a:cs typeface="Arial"/>
              </a:rPr>
              <a:t> </a:t>
            </a:r>
            <a:r>
              <a:rPr lang="en-US" sz="2000" err="1">
                <a:solidFill>
                  <a:srgbClr val="FFFFFF"/>
                </a:solidFill>
                <a:latin typeface="Arial"/>
                <a:cs typeface="Arial"/>
              </a:rPr>
              <a:t>sistémicas</a:t>
            </a:r>
            <a:r>
              <a:rPr lang="en-US" sz="2000">
                <a:solidFill>
                  <a:srgbClr val="FFFFFF"/>
                </a:solidFill>
                <a:latin typeface="Arial"/>
                <a:cs typeface="Arial"/>
              </a:rPr>
              <a:t> (</a:t>
            </a:r>
            <a:r>
              <a:rPr lang="en-US" sz="2000" err="1">
                <a:solidFill>
                  <a:srgbClr val="FFFFFF"/>
                </a:solidFill>
                <a:latin typeface="Arial"/>
                <a:cs typeface="Arial"/>
              </a:rPr>
              <a:t>estructuras</a:t>
            </a:r>
            <a:r>
              <a:rPr lang="en-US" sz="2000">
                <a:solidFill>
                  <a:srgbClr val="FFFFFF"/>
                </a:solidFill>
                <a:latin typeface="Arial"/>
                <a:cs typeface="Arial"/>
              </a:rPr>
              <a:t> de </a:t>
            </a:r>
            <a:r>
              <a:rPr lang="en-US" sz="2000" err="1">
                <a:solidFill>
                  <a:srgbClr val="FFFFFF"/>
                </a:solidFill>
                <a:latin typeface="Arial"/>
                <a:cs typeface="Arial"/>
              </a:rPr>
              <a:t>poder</a:t>
            </a:r>
            <a:r>
              <a:rPr lang="en-US" sz="2000">
                <a:solidFill>
                  <a:srgbClr val="FFFFFF"/>
                </a:solidFill>
                <a:latin typeface="Arial"/>
                <a:cs typeface="Arial"/>
              </a:rPr>
              <a:t> </a:t>
            </a:r>
            <a:r>
              <a:rPr lang="en-US" sz="2000" err="1">
                <a:solidFill>
                  <a:srgbClr val="FFFFFF"/>
                </a:solidFill>
                <a:latin typeface="Arial"/>
                <a:cs typeface="Arial"/>
              </a:rPr>
              <a:t>patriarcales</a:t>
            </a:r>
            <a:r>
              <a:rPr lang="en-US" sz="2000">
                <a:solidFill>
                  <a:srgbClr val="FFFFFF"/>
                </a:solidFill>
                <a:latin typeface="Arial"/>
                <a:cs typeface="Arial"/>
              </a:rPr>
              <a:t> y </a:t>
            </a:r>
            <a:r>
              <a:rPr lang="en-US" sz="2000" err="1">
                <a:solidFill>
                  <a:srgbClr val="FFFFFF"/>
                </a:solidFill>
                <a:latin typeface="Arial"/>
                <a:cs typeface="Arial"/>
              </a:rPr>
              <a:t>masculinidad</a:t>
            </a:r>
            <a:r>
              <a:rPr lang="en-US" sz="2000">
                <a:solidFill>
                  <a:srgbClr val="FFFFFF"/>
                </a:solidFill>
                <a:latin typeface="Arial"/>
                <a:cs typeface="Arial"/>
              </a:rPr>
              <a:t> </a:t>
            </a:r>
            <a:r>
              <a:rPr lang="en-US" sz="2000" err="1">
                <a:solidFill>
                  <a:srgbClr val="FFFFFF"/>
                </a:solidFill>
                <a:latin typeface="Arial"/>
                <a:cs typeface="Arial"/>
              </a:rPr>
              <a:t>tóxica</a:t>
            </a:r>
            <a:r>
              <a:rPr lang="en-US" sz="2000">
                <a:solidFill>
                  <a:srgbClr val="FFFFFF"/>
                </a:solidFill>
                <a:latin typeface="Arial"/>
                <a:cs typeface="Arial"/>
              </a:rPr>
              <a:t>)</a:t>
            </a:r>
            <a:endParaRPr lang="LID4096" sz="2000">
              <a:solidFill>
                <a:srgbClr val="FFFFFF"/>
              </a:solidFill>
              <a:latin typeface="Arial"/>
              <a:cs typeface="Arial"/>
            </a:endParaRPr>
          </a:p>
        </p:txBody>
      </p:sp>
    </p:spTree>
    <p:extLst>
      <p:ext uri="{BB962C8B-B14F-4D97-AF65-F5344CB8AC3E}">
        <p14:creationId xmlns:p14="http://schemas.microsoft.com/office/powerpoint/2010/main" val="171517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CA6BBC6-AC51-83F5-B8B4-4D21897B59F5}"/>
              </a:ext>
            </a:extLst>
          </p:cNvPr>
          <p:cNvSpPr>
            <a:spLocks noGrp="1"/>
          </p:cNvSpPr>
          <p:nvPr>
            <p:ph type="title"/>
          </p:nvPr>
        </p:nvSpPr>
        <p:spPr>
          <a:xfrm>
            <a:off x="1052512" y="1154316"/>
            <a:ext cx="10086975" cy="778381"/>
          </a:xfrm>
        </p:spPr>
        <p:txBody>
          <a:bodyPr/>
          <a:lstStyle/>
          <a:p>
            <a:r>
              <a:rPr lang="en-US" b="1"/>
              <a:t>La importancia de la interseccionalidad</a:t>
            </a:r>
            <a:endParaRPr lang="LID4096" b="1"/>
          </a:p>
        </p:txBody>
      </p:sp>
      <p:sp>
        <p:nvSpPr>
          <p:cNvPr id="4" name="TextBox 3">
            <a:extLst>
              <a:ext uri="{FF2B5EF4-FFF2-40B4-BE49-F238E27FC236}">
                <a16:creationId xmlns:a16="http://schemas.microsoft.com/office/drawing/2014/main" id="{26D4C084-0953-1C3D-6579-7C7A6E404849}"/>
              </a:ext>
            </a:extLst>
          </p:cNvPr>
          <p:cNvSpPr txBox="1"/>
          <p:nvPr/>
        </p:nvSpPr>
        <p:spPr>
          <a:xfrm>
            <a:off x="6432645" y="2377787"/>
            <a:ext cx="5322850" cy="2811475"/>
          </a:xfrm>
          <a:prstGeom prst="rect">
            <a:avLst/>
          </a:prstGeom>
          <a:noFill/>
        </p:spPr>
        <p:txBody>
          <a:bodyPr wrap="square" lIns="91440" tIns="45720" rIns="91440" bIns="45720" anchor="t">
            <a:spAutoFit/>
          </a:bodyPr>
          <a:lstStyle/>
          <a:p>
            <a:pPr>
              <a:lnSpc>
                <a:spcPct val="150000"/>
              </a:lnSpc>
            </a:pPr>
            <a:r>
              <a:rPr lang="en-US" sz="2000" b="0" i="0">
                <a:solidFill>
                  <a:srgbClr val="FFFFFF"/>
                </a:solidFill>
                <a:effectLst/>
                <a:latin typeface="Arial"/>
                <a:cs typeface="Arial"/>
              </a:rPr>
              <a:t>En </a:t>
            </a:r>
            <a:r>
              <a:rPr lang="en-US" sz="2000" b="0" i="0" err="1">
                <a:solidFill>
                  <a:srgbClr val="FFFFFF"/>
                </a:solidFill>
                <a:effectLst/>
                <a:latin typeface="Arial"/>
                <a:cs typeface="Arial"/>
              </a:rPr>
              <a:t>el</a:t>
            </a:r>
            <a:r>
              <a:rPr lang="en-US" sz="2000" b="0" i="0">
                <a:solidFill>
                  <a:srgbClr val="FFFFFF"/>
                </a:solidFill>
                <a:effectLst/>
                <a:latin typeface="Arial"/>
                <a:cs typeface="Arial"/>
              </a:rPr>
              <a:t> </a:t>
            </a:r>
            <a:r>
              <a:rPr lang="en-US" sz="2000" b="0" i="0" err="1">
                <a:solidFill>
                  <a:srgbClr val="FFFFFF"/>
                </a:solidFill>
                <a:effectLst/>
                <a:latin typeface="Arial"/>
                <a:cs typeface="Arial"/>
              </a:rPr>
              <a:t>contexto</a:t>
            </a:r>
            <a:r>
              <a:rPr lang="en-US" sz="2000" b="0" i="0">
                <a:solidFill>
                  <a:srgbClr val="FFFFFF"/>
                </a:solidFill>
                <a:effectLst/>
                <a:latin typeface="Arial"/>
                <a:cs typeface="Arial"/>
              </a:rPr>
              <a:t> </a:t>
            </a:r>
            <a:r>
              <a:rPr lang="en-US" sz="2000">
                <a:solidFill>
                  <a:srgbClr val="FFFFFF"/>
                </a:solidFill>
                <a:latin typeface="Arial"/>
                <a:cs typeface="Arial"/>
              </a:rPr>
              <a:t>de </a:t>
            </a:r>
            <a:r>
              <a:rPr lang="en-US" sz="2000" b="0" i="0">
                <a:solidFill>
                  <a:srgbClr val="FFFFFF"/>
                </a:solidFill>
                <a:effectLst/>
                <a:latin typeface="Arial"/>
                <a:cs typeface="Arial"/>
              </a:rPr>
              <a:t>la </a:t>
            </a:r>
            <a:r>
              <a:rPr lang="en-US" sz="2000" b="0" i="0" err="1">
                <a:solidFill>
                  <a:srgbClr val="FFFFFF"/>
                </a:solidFill>
                <a:effectLst/>
                <a:latin typeface="Arial"/>
                <a:cs typeface="Arial"/>
              </a:rPr>
              <a:t>violencia</a:t>
            </a:r>
            <a:r>
              <a:rPr lang="en-US" sz="2000" b="0" i="0">
                <a:solidFill>
                  <a:srgbClr val="FFFFFF"/>
                </a:solidFill>
                <a:effectLst/>
                <a:latin typeface="Arial"/>
                <a:cs typeface="Arial"/>
              </a:rPr>
              <a:t> de </a:t>
            </a:r>
            <a:r>
              <a:rPr lang="en-US" sz="2000" b="0" i="0" err="1">
                <a:solidFill>
                  <a:srgbClr val="FFFFFF"/>
                </a:solidFill>
                <a:effectLst/>
                <a:latin typeface="Arial"/>
                <a:cs typeface="Arial"/>
              </a:rPr>
              <a:t>género</a:t>
            </a:r>
            <a:r>
              <a:rPr lang="en-US" sz="2000" b="0" i="0">
                <a:solidFill>
                  <a:srgbClr val="FFFFFF"/>
                </a:solidFill>
                <a:effectLst/>
                <a:latin typeface="Arial"/>
                <a:cs typeface="Arial"/>
              </a:rPr>
              <a:t> </a:t>
            </a:r>
            <a:r>
              <a:rPr lang="en-US" sz="2000" b="0" i="0" err="1">
                <a:solidFill>
                  <a:srgbClr val="FFFFFF"/>
                </a:solidFill>
                <a:effectLst/>
                <a:latin typeface="Arial"/>
                <a:cs typeface="Arial"/>
              </a:rPr>
              <a:t>en</a:t>
            </a:r>
            <a:r>
              <a:rPr lang="en-US" sz="2000" b="0" i="0">
                <a:solidFill>
                  <a:srgbClr val="FFFFFF"/>
                </a:solidFill>
                <a:effectLst/>
                <a:latin typeface="Arial"/>
                <a:cs typeface="Arial"/>
              </a:rPr>
              <a:t> </a:t>
            </a:r>
            <a:r>
              <a:rPr lang="en-US" sz="2000" b="0" i="0" err="1">
                <a:solidFill>
                  <a:srgbClr val="FFFFFF"/>
                </a:solidFill>
                <a:effectLst/>
                <a:latin typeface="Arial"/>
                <a:cs typeface="Arial"/>
              </a:rPr>
              <a:t>el</a:t>
            </a:r>
            <a:r>
              <a:rPr lang="en-US" sz="2000" b="0" i="0">
                <a:solidFill>
                  <a:srgbClr val="FFFFFF"/>
                </a:solidFill>
                <a:effectLst/>
                <a:latin typeface="Arial"/>
                <a:cs typeface="Arial"/>
              </a:rPr>
              <a:t> </a:t>
            </a:r>
            <a:r>
              <a:rPr lang="en-US" sz="2000" b="0" i="0" err="1">
                <a:solidFill>
                  <a:srgbClr val="FFFFFF"/>
                </a:solidFill>
                <a:effectLst/>
                <a:latin typeface="Arial"/>
                <a:cs typeface="Arial"/>
              </a:rPr>
              <a:t>mundo</a:t>
            </a:r>
            <a:r>
              <a:rPr lang="en-US" sz="2000" b="0" i="0">
                <a:solidFill>
                  <a:srgbClr val="FFFFFF"/>
                </a:solidFill>
                <a:effectLst/>
                <a:latin typeface="Arial"/>
                <a:cs typeface="Arial"/>
              </a:rPr>
              <a:t> </a:t>
            </a:r>
            <a:r>
              <a:rPr lang="en-US" sz="2000" b="0" i="0" err="1">
                <a:solidFill>
                  <a:srgbClr val="FFFFFF"/>
                </a:solidFill>
                <a:effectLst/>
                <a:latin typeface="Arial"/>
                <a:cs typeface="Arial"/>
              </a:rPr>
              <a:t>académico</a:t>
            </a:r>
            <a:r>
              <a:rPr lang="en-US" sz="2000" b="0" i="0">
                <a:solidFill>
                  <a:srgbClr val="FFFFFF"/>
                </a:solidFill>
                <a:effectLst/>
                <a:latin typeface="Arial"/>
                <a:cs typeface="Arial"/>
              </a:rPr>
              <a:t>, la </a:t>
            </a:r>
            <a:r>
              <a:rPr lang="en-US" sz="2000" b="0" i="0" err="1">
                <a:solidFill>
                  <a:srgbClr val="FFFFFF"/>
                </a:solidFill>
                <a:effectLst/>
                <a:latin typeface="Arial"/>
                <a:cs typeface="Arial"/>
              </a:rPr>
              <a:t>interseccionalidad</a:t>
            </a:r>
            <a:r>
              <a:rPr lang="en-US" sz="2000" b="0" i="0">
                <a:solidFill>
                  <a:srgbClr val="FFFFFF"/>
                </a:solidFill>
                <a:effectLst/>
                <a:latin typeface="Arial"/>
                <a:cs typeface="Arial"/>
              </a:rPr>
              <a:t> </a:t>
            </a:r>
            <a:r>
              <a:rPr lang="en-US" sz="2000" b="0" i="0" err="1">
                <a:solidFill>
                  <a:srgbClr val="FFFFFF"/>
                </a:solidFill>
                <a:effectLst/>
                <a:latin typeface="Arial"/>
                <a:cs typeface="Arial"/>
              </a:rPr>
              <a:t>reconoce</a:t>
            </a:r>
            <a:r>
              <a:rPr lang="en-US" sz="2000" b="0" i="0">
                <a:solidFill>
                  <a:srgbClr val="FFFFFF"/>
                </a:solidFill>
                <a:effectLst/>
                <a:latin typeface="Arial"/>
                <a:cs typeface="Arial"/>
              </a:rPr>
              <a:t> que la </a:t>
            </a:r>
            <a:r>
              <a:rPr lang="en-US" sz="2000" b="0" i="0" err="1">
                <a:solidFill>
                  <a:srgbClr val="FFFFFF"/>
                </a:solidFill>
                <a:effectLst/>
                <a:latin typeface="Arial"/>
                <a:cs typeface="Arial"/>
              </a:rPr>
              <a:t>violenci</a:t>
            </a:r>
            <a:r>
              <a:rPr lang="en-US" sz="2000" i="0" err="1">
                <a:solidFill>
                  <a:srgbClr val="FFFFFF"/>
                </a:solidFill>
                <a:effectLst/>
                <a:latin typeface="Arial"/>
                <a:cs typeface="Arial"/>
              </a:rPr>
              <a:t>a</a:t>
            </a:r>
            <a:r>
              <a:rPr lang="en-US" sz="2000" i="0">
                <a:solidFill>
                  <a:srgbClr val="FFFFFF"/>
                </a:solidFill>
                <a:effectLst/>
                <a:latin typeface="Arial"/>
                <a:cs typeface="Arial"/>
              </a:rPr>
              <a:t> de </a:t>
            </a:r>
            <a:r>
              <a:rPr lang="en-US" sz="2000" i="0" err="1">
                <a:solidFill>
                  <a:srgbClr val="FFFFFF"/>
                </a:solidFill>
                <a:effectLst/>
                <a:latin typeface="Arial"/>
                <a:cs typeface="Arial"/>
              </a:rPr>
              <a:t>género</a:t>
            </a:r>
            <a:r>
              <a:rPr lang="en-US" sz="2000" i="0">
                <a:solidFill>
                  <a:srgbClr val="FFFFFF"/>
                </a:solidFill>
                <a:effectLst/>
                <a:latin typeface="Arial"/>
                <a:cs typeface="Arial"/>
              </a:rPr>
              <a:t> </a:t>
            </a:r>
            <a:r>
              <a:rPr lang="en-US" sz="2000" i="0" err="1">
                <a:solidFill>
                  <a:srgbClr val="FFFFFF"/>
                </a:solidFill>
                <a:effectLst/>
                <a:latin typeface="Arial"/>
                <a:cs typeface="Arial"/>
              </a:rPr>
              <a:t>puede</a:t>
            </a:r>
            <a:r>
              <a:rPr lang="en-US" sz="2000" i="0">
                <a:solidFill>
                  <a:srgbClr val="FFFFFF"/>
                </a:solidFill>
                <a:effectLst/>
                <a:latin typeface="Arial"/>
                <a:cs typeface="Arial"/>
              </a:rPr>
              <a:t> </a:t>
            </a:r>
            <a:r>
              <a:rPr lang="en-US" sz="2000" i="0" err="1">
                <a:solidFill>
                  <a:srgbClr val="FFFFFF"/>
                </a:solidFill>
                <a:effectLst/>
                <a:latin typeface="Arial"/>
                <a:cs typeface="Arial"/>
              </a:rPr>
              <a:t>afectar</a:t>
            </a:r>
            <a:r>
              <a:rPr lang="en-US" sz="2000" i="0">
                <a:solidFill>
                  <a:srgbClr val="FFFFFF"/>
                </a:solidFill>
                <a:effectLst/>
                <a:latin typeface="Arial"/>
                <a:cs typeface="Arial"/>
              </a:rPr>
              <a:t> de </a:t>
            </a:r>
            <a:r>
              <a:rPr lang="en-US" sz="2000" i="0" err="1">
                <a:solidFill>
                  <a:srgbClr val="FFFFFF"/>
                </a:solidFill>
                <a:effectLst/>
                <a:latin typeface="Arial"/>
                <a:cs typeface="Arial"/>
              </a:rPr>
              <a:t>manera</a:t>
            </a:r>
            <a:r>
              <a:rPr lang="en-US" sz="2000" i="0">
                <a:solidFill>
                  <a:srgbClr val="FFFFFF"/>
                </a:solidFill>
                <a:effectLst/>
                <a:latin typeface="Arial"/>
                <a:cs typeface="Arial"/>
              </a:rPr>
              <a:t> </a:t>
            </a:r>
            <a:r>
              <a:rPr lang="en-US" sz="2000" i="0" err="1">
                <a:solidFill>
                  <a:srgbClr val="FFFFFF"/>
                </a:solidFill>
                <a:effectLst/>
                <a:latin typeface="Arial"/>
                <a:cs typeface="Arial"/>
              </a:rPr>
              <a:t>desproporcionada</a:t>
            </a:r>
            <a:r>
              <a:rPr lang="en-US" sz="2000" i="0">
                <a:solidFill>
                  <a:srgbClr val="FFFFFF"/>
                </a:solidFill>
                <a:effectLst/>
                <a:latin typeface="Arial"/>
                <a:cs typeface="Arial"/>
              </a:rPr>
              <a:t> a las personas que </a:t>
            </a:r>
            <a:r>
              <a:rPr lang="en-US" sz="2000" err="1">
                <a:solidFill>
                  <a:srgbClr val="FFFFFF"/>
                </a:solidFill>
                <a:latin typeface="Arial"/>
                <a:cs typeface="Arial"/>
              </a:rPr>
              <a:t>pertenecen</a:t>
            </a:r>
            <a:r>
              <a:rPr lang="en-US" sz="2000">
                <a:solidFill>
                  <a:srgbClr val="FFFFFF"/>
                </a:solidFill>
                <a:latin typeface="Arial"/>
                <a:cs typeface="Arial"/>
              </a:rPr>
              <a:t> a uno o </a:t>
            </a:r>
            <a:r>
              <a:rPr lang="en-US" sz="2000" err="1">
                <a:solidFill>
                  <a:srgbClr val="FFFFFF"/>
                </a:solidFill>
                <a:latin typeface="Arial"/>
                <a:cs typeface="Arial"/>
              </a:rPr>
              <a:t>más</a:t>
            </a:r>
            <a:r>
              <a:rPr lang="en-US" sz="2000">
                <a:solidFill>
                  <a:srgbClr val="FFFFFF"/>
                </a:solidFill>
                <a:latin typeface="Arial"/>
                <a:cs typeface="Arial"/>
              </a:rPr>
              <a:t> </a:t>
            </a:r>
            <a:r>
              <a:rPr lang="en-US" sz="2000" b="1" err="1">
                <a:solidFill>
                  <a:srgbClr val="FFFFFF"/>
                </a:solidFill>
                <a:latin typeface="Arial"/>
                <a:cs typeface="Arial"/>
              </a:rPr>
              <a:t>grupos</a:t>
            </a:r>
            <a:r>
              <a:rPr lang="en-US" sz="2000" b="1">
                <a:solidFill>
                  <a:srgbClr val="FFFFFF"/>
                </a:solidFill>
                <a:latin typeface="Arial"/>
                <a:cs typeface="Arial"/>
              </a:rPr>
              <a:t> </a:t>
            </a:r>
            <a:r>
              <a:rPr lang="en-US" sz="2000" b="1" err="1">
                <a:solidFill>
                  <a:srgbClr val="FFFFFF"/>
                </a:solidFill>
                <a:latin typeface="Arial"/>
                <a:cs typeface="Arial"/>
              </a:rPr>
              <a:t>marginados</a:t>
            </a:r>
            <a:r>
              <a:rPr lang="en-US" sz="2000" b="1">
                <a:solidFill>
                  <a:srgbClr val="FFFFFF"/>
                </a:solidFill>
                <a:latin typeface="Arial"/>
                <a:cs typeface="Arial"/>
              </a:rPr>
              <a:t> o </a:t>
            </a:r>
            <a:r>
              <a:rPr lang="en-US" sz="2000" b="1" err="1">
                <a:solidFill>
                  <a:srgbClr val="FFFFFF"/>
                </a:solidFill>
                <a:latin typeface="Arial"/>
                <a:cs typeface="Arial"/>
              </a:rPr>
              <a:t>vulnerabilizados</a:t>
            </a:r>
            <a:r>
              <a:rPr lang="en-US" sz="2000" b="1">
                <a:solidFill>
                  <a:srgbClr val="FFFFFF"/>
                </a:solidFill>
                <a:latin typeface="Arial"/>
                <a:cs typeface="Arial"/>
              </a:rPr>
              <a:t>. </a:t>
            </a:r>
            <a:endParaRPr lang="en-US" b="1">
              <a:latin typeface="Arial"/>
              <a:ea typeface="Open Sans"/>
              <a:cs typeface="Arial"/>
            </a:endParaRPr>
          </a:p>
        </p:txBody>
      </p:sp>
      <p:cxnSp>
        <p:nvCxnSpPr>
          <p:cNvPr id="5" name="Straight Connector 4">
            <a:extLst>
              <a:ext uri="{FF2B5EF4-FFF2-40B4-BE49-F238E27FC236}">
                <a16:creationId xmlns:a16="http://schemas.microsoft.com/office/drawing/2014/main" id="{D81A17F0-E0D2-EB6A-2F1E-A9A55C56A226}"/>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6" name="Picture 5" descr="A diagram of a flower with text&#10;&#10;Description automatically generated">
            <a:extLst>
              <a:ext uri="{FF2B5EF4-FFF2-40B4-BE49-F238E27FC236}">
                <a16:creationId xmlns:a16="http://schemas.microsoft.com/office/drawing/2014/main" id="{A575E997-AFCE-E297-B144-714CEF1A0221}"/>
              </a:ext>
            </a:extLst>
          </p:cNvPr>
          <p:cNvPicPr>
            <a:picLocks noChangeAspect="1"/>
          </p:cNvPicPr>
          <p:nvPr/>
        </p:nvPicPr>
        <p:blipFill>
          <a:blip r:embed="rId3"/>
          <a:stretch>
            <a:fillRect/>
          </a:stretch>
        </p:blipFill>
        <p:spPr>
          <a:xfrm>
            <a:off x="839450" y="2290010"/>
            <a:ext cx="4474498" cy="4474498"/>
          </a:xfrm>
          <a:prstGeom prst="rect">
            <a:avLst/>
          </a:prstGeom>
        </p:spPr>
      </p:pic>
    </p:spTree>
    <p:extLst>
      <p:ext uri="{BB962C8B-B14F-4D97-AF65-F5344CB8AC3E}">
        <p14:creationId xmlns:p14="http://schemas.microsoft.com/office/powerpoint/2010/main" val="4204068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t>17</a:t>
            </a:fld>
            <a:endParaRPr lang="fr-FR"/>
          </a:p>
        </p:txBody>
      </p:sp>
      <p:sp>
        <p:nvSpPr>
          <p:cNvPr id="6" name="Title 1">
            <a:extLst>
              <a:ext uri="{FF2B5EF4-FFF2-40B4-BE49-F238E27FC236}">
                <a16:creationId xmlns:a16="http://schemas.microsoft.com/office/drawing/2014/main" id="{B5E278F9-DB02-8796-B689-8F8D78BC6828}"/>
              </a:ext>
            </a:extLst>
          </p:cNvPr>
          <p:cNvSpPr>
            <a:spLocks noGrp="1"/>
          </p:cNvSpPr>
          <p:nvPr/>
        </p:nvSpPr>
        <p:spPr>
          <a:xfrm>
            <a:off x="1040158" y="556273"/>
            <a:ext cx="11450545" cy="164753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sz="2400" b="1" err="1">
                <a:latin typeface="Arial" panose="020B0604020202020204" pitchFamily="34" charset="0"/>
                <a:ea typeface="Open Sans"/>
                <a:cs typeface="Arial" panose="020B0604020202020204" pitchFamily="34" charset="0"/>
              </a:rPr>
              <a:t>Ejercicio</a:t>
            </a:r>
            <a:r>
              <a:rPr lang="fr-FR" sz="2400" b="1">
                <a:latin typeface="Arial" panose="020B0604020202020204" pitchFamily="34" charset="0"/>
                <a:ea typeface="Open Sans"/>
                <a:cs typeface="Arial" panose="020B0604020202020204" pitchFamily="34" charset="0"/>
              </a:rPr>
              <a:t> 2: </a:t>
            </a:r>
            <a:r>
              <a:rPr lang="fr-FR" sz="2400" b="1" err="1">
                <a:latin typeface="Arial" panose="020B0604020202020204" pitchFamily="34" charset="0"/>
                <a:ea typeface="Open Sans"/>
                <a:cs typeface="Arial" panose="020B0604020202020204" pitchFamily="34" charset="0"/>
              </a:rPr>
              <a:t>categorización</a:t>
            </a:r>
            <a:r>
              <a:rPr lang="fr-FR" sz="2400" b="1">
                <a:latin typeface="Arial" panose="020B0604020202020204" pitchFamily="34" charset="0"/>
                <a:ea typeface="Open Sans"/>
                <a:cs typeface="Arial" panose="020B0604020202020204" pitchFamily="34" charset="0"/>
              </a:rPr>
              <a:t> de las formas de </a:t>
            </a:r>
            <a:r>
              <a:rPr lang="fr-FR" sz="2400" b="1" err="1">
                <a:latin typeface="Arial" panose="020B0604020202020204" pitchFamily="34" charset="0"/>
                <a:ea typeface="Open Sans"/>
                <a:cs typeface="Arial" panose="020B0604020202020204" pitchFamily="34" charset="0"/>
              </a:rPr>
              <a:t>violencia</a:t>
            </a:r>
            <a:r>
              <a:rPr lang="fr-FR" sz="2400" b="1">
                <a:latin typeface="Arial" panose="020B0604020202020204" pitchFamily="34" charset="0"/>
                <a:ea typeface="Open Sans"/>
                <a:cs typeface="Arial" panose="020B0604020202020204" pitchFamily="34" charset="0"/>
              </a:rPr>
              <a:t> de </a:t>
            </a:r>
            <a:r>
              <a:rPr lang="fr-FR" sz="2400" b="1" err="1">
                <a:latin typeface="Arial" panose="020B0604020202020204" pitchFamily="34" charset="0"/>
                <a:ea typeface="Open Sans"/>
                <a:cs typeface="Arial" panose="020B0604020202020204" pitchFamily="34" charset="0"/>
              </a:rPr>
              <a:t>género</a:t>
            </a:r>
            <a:endParaRPr lang="fr-FR" sz="2400" b="1">
              <a:latin typeface="Arial" panose="020B0604020202020204" pitchFamily="34" charset="0"/>
              <a:ea typeface="Open Sans"/>
              <a:cs typeface="Arial" panose="020B0604020202020204" pitchFamily="34" charset="0"/>
            </a:endParaRPr>
          </a:p>
        </p:txBody>
      </p:sp>
      <p:sp>
        <p:nvSpPr>
          <p:cNvPr id="4" name="Title 1">
            <a:extLst>
              <a:ext uri="{FF2B5EF4-FFF2-40B4-BE49-F238E27FC236}">
                <a16:creationId xmlns:a16="http://schemas.microsoft.com/office/drawing/2014/main" id="{15E3754D-50C7-6D3A-8BBC-9D7C64A81F35}"/>
              </a:ext>
            </a:extLst>
          </p:cNvPr>
          <p:cNvSpPr>
            <a:spLocks noGrp="1"/>
          </p:cNvSpPr>
          <p:nvPr>
            <p:ph type="title"/>
          </p:nvPr>
        </p:nvSpPr>
        <p:spPr>
          <a:xfrm>
            <a:off x="400279" y="1802834"/>
            <a:ext cx="4550689" cy="3882528"/>
          </a:xfrm>
        </p:spPr>
        <p:txBody>
          <a:bodyPr/>
          <a:lstStyle/>
          <a:p>
            <a:r>
              <a:rPr lang="en-US" sz="2000">
                <a:solidFill>
                  <a:schemeClr val="tx1"/>
                </a:solidFill>
                <a:latin typeface="Arial"/>
                <a:cs typeface="Arial"/>
              </a:rPr>
              <a:t>1. Abra </a:t>
            </a:r>
            <a:r>
              <a:rPr lang="en-US" sz="2000" err="1">
                <a:solidFill>
                  <a:schemeClr val="tx1"/>
                </a:solidFill>
                <a:latin typeface="Arial"/>
                <a:cs typeface="Arial"/>
              </a:rPr>
              <a:t>el</a:t>
            </a:r>
            <a:r>
              <a:rPr lang="en-US" sz="2000">
                <a:solidFill>
                  <a:schemeClr val="tx1"/>
                </a:solidFill>
                <a:latin typeface="Arial"/>
                <a:cs typeface="Arial"/>
              </a:rPr>
              <a:t> enlace Miro </a:t>
            </a:r>
            <a:r>
              <a:rPr lang="en-US" sz="2000" err="1">
                <a:solidFill>
                  <a:schemeClr val="tx1"/>
                </a:solidFill>
                <a:latin typeface="Arial"/>
                <a:cs typeface="Arial"/>
              </a:rPr>
              <a:t>enviado</a:t>
            </a:r>
            <a:r>
              <a:rPr lang="en-US" sz="2000">
                <a:solidFill>
                  <a:schemeClr val="tx1"/>
                </a:solidFill>
                <a:latin typeface="Arial"/>
                <a:cs typeface="Arial"/>
              </a:rPr>
              <a:t> </a:t>
            </a:r>
            <a:r>
              <a:rPr lang="en-US" sz="2000" err="1">
                <a:solidFill>
                  <a:schemeClr val="tx1"/>
                </a:solidFill>
                <a:latin typeface="Arial"/>
                <a:cs typeface="Arial"/>
              </a:rPr>
              <a:t>en</a:t>
            </a:r>
            <a:r>
              <a:rPr lang="en-US" sz="2000">
                <a:solidFill>
                  <a:schemeClr val="tx1"/>
                </a:solidFill>
                <a:latin typeface="Arial"/>
                <a:cs typeface="Arial"/>
              </a:rPr>
              <a:t> </a:t>
            </a:r>
            <a:r>
              <a:rPr lang="en-US" sz="2000" err="1">
                <a:solidFill>
                  <a:schemeClr val="tx1"/>
                </a:solidFill>
                <a:latin typeface="Arial"/>
                <a:cs typeface="Arial"/>
              </a:rPr>
              <a:t>el</a:t>
            </a:r>
            <a:r>
              <a:rPr lang="en-US" sz="2000">
                <a:solidFill>
                  <a:schemeClr val="tx1"/>
                </a:solidFill>
                <a:latin typeface="Arial"/>
                <a:cs typeface="Arial"/>
              </a:rPr>
              <a:t> chat.</a:t>
            </a:r>
            <a:br>
              <a:rPr lang="en-US" sz="2000">
                <a:solidFill>
                  <a:schemeClr val="tx1"/>
                </a:solidFill>
                <a:latin typeface="Arial"/>
                <a:cs typeface="Arial"/>
              </a:rPr>
            </a:br>
            <a:r>
              <a:rPr lang="en-US" sz="2000">
                <a:solidFill>
                  <a:schemeClr val="tx1"/>
                </a:solidFill>
                <a:latin typeface="Arial"/>
                <a:cs typeface="Arial"/>
              </a:rPr>
              <a:t>https://miro.com/app/board/uXjVLuYBzXs=/</a:t>
            </a:r>
            <a:br>
              <a:rPr lang="en-US" sz="2000"/>
            </a:br>
            <a:br>
              <a:rPr lang="en-US" sz="2000"/>
            </a:br>
            <a:r>
              <a:rPr lang="en-US" sz="2000">
                <a:solidFill>
                  <a:schemeClr val="tx1"/>
                </a:solidFill>
                <a:latin typeface="Arial"/>
                <a:cs typeface="Arial"/>
              </a:rPr>
              <a:t>2. </a:t>
            </a:r>
            <a:r>
              <a:rPr lang="en-US" sz="2000" err="1">
                <a:solidFill>
                  <a:schemeClr val="tx1"/>
                </a:solidFill>
                <a:latin typeface="Arial"/>
                <a:cs typeface="Arial"/>
              </a:rPr>
              <a:t>Localice</a:t>
            </a:r>
            <a:r>
              <a:rPr lang="en-US" sz="2000">
                <a:solidFill>
                  <a:schemeClr val="tx1"/>
                </a:solidFill>
                <a:latin typeface="Arial"/>
                <a:cs typeface="Arial"/>
              </a:rPr>
              <a:t> </a:t>
            </a:r>
            <a:r>
              <a:rPr lang="en-US" sz="2000" err="1">
                <a:solidFill>
                  <a:schemeClr val="tx1"/>
                </a:solidFill>
                <a:latin typeface="Arial"/>
                <a:cs typeface="Arial"/>
              </a:rPr>
              <a:t>tu</a:t>
            </a:r>
            <a:r>
              <a:rPr lang="en-US" sz="2000">
                <a:solidFill>
                  <a:schemeClr val="tx1"/>
                </a:solidFill>
                <a:latin typeface="Arial"/>
                <a:cs typeface="Arial"/>
              </a:rPr>
              <a:t> </a:t>
            </a:r>
            <a:r>
              <a:rPr lang="en-US" sz="2000" err="1">
                <a:solidFill>
                  <a:schemeClr val="tx1"/>
                </a:solidFill>
                <a:latin typeface="Arial"/>
                <a:cs typeface="Arial"/>
              </a:rPr>
              <a:t>tablero</a:t>
            </a:r>
            <a:r>
              <a:rPr lang="en-US" sz="2000">
                <a:solidFill>
                  <a:schemeClr val="tx1"/>
                </a:solidFill>
                <a:latin typeface="Arial"/>
                <a:cs typeface="Arial"/>
              </a:rPr>
              <a:t> de </a:t>
            </a:r>
            <a:r>
              <a:rPr lang="en-US" sz="2000" err="1">
                <a:solidFill>
                  <a:schemeClr val="tx1"/>
                </a:solidFill>
                <a:latin typeface="Arial"/>
                <a:cs typeface="Arial"/>
              </a:rPr>
              <a:t>trabajo</a:t>
            </a:r>
            <a:r>
              <a:rPr lang="en-US" sz="2000">
                <a:solidFill>
                  <a:schemeClr val="tx1"/>
                </a:solidFill>
                <a:latin typeface="Arial"/>
                <a:cs typeface="Arial"/>
              </a:rPr>
              <a:t> (</a:t>
            </a:r>
            <a:r>
              <a:rPr lang="en-US" sz="2000" err="1">
                <a:solidFill>
                  <a:schemeClr val="tx1"/>
                </a:solidFill>
                <a:latin typeface="Arial"/>
                <a:cs typeface="Arial"/>
              </a:rPr>
              <a:t>tu</a:t>
            </a:r>
            <a:r>
              <a:rPr lang="en-US" sz="2000">
                <a:solidFill>
                  <a:schemeClr val="tx1"/>
                </a:solidFill>
                <a:latin typeface="Arial"/>
                <a:cs typeface="Arial"/>
              </a:rPr>
              <a:t> </a:t>
            </a:r>
            <a:r>
              <a:rPr lang="en-US" sz="2000" err="1">
                <a:solidFill>
                  <a:schemeClr val="tx1"/>
                </a:solidFill>
                <a:latin typeface="Arial"/>
                <a:cs typeface="Arial"/>
              </a:rPr>
              <a:t>número</a:t>
            </a:r>
            <a:r>
              <a:rPr lang="en-US" sz="2000">
                <a:solidFill>
                  <a:schemeClr val="tx1"/>
                </a:solidFill>
                <a:latin typeface="Arial"/>
                <a:cs typeface="Arial"/>
              </a:rPr>
              <a:t> de sala = </a:t>
            </a:r>
            <a:r>
              <a:rPr lang="en-US" sz="2000" err="1">
                <a:solidFill>
                  <a:schemeClr val="tx1"/>
                </a:solidFill>
                <a:latin typeface="Arial"/>
                <a:cs typeface="Arial"/>
              </a:rPr>
              <a:t>número</a:t>
            </a:r>
            <a:r>
              <a:rPr lang="en-US" sz="2000">
                <a:solidFill>
                  <a:schemeClr val="tx1"/>
                </a:solidFill>
                <a:latin typeface="Arial"/>
                <a:cs typeface="Arial"/>
              </a:rPr>
              <a:t> de </a:t>
            </a:r>
            <a:r>
              <a:rPr lang="en-US" sz="2000" err="1">
                <a:solidFill>
                  <a:schemeClr val="tx1"/>
                </a:solidFill>
                <a:latin typeface="Arial"/>
                <a:cs typeface="Arial"/>
              </a:rPr>
              <a:t>grupo</a:t>
            </a:r>
            <a:r>
              <a:rPr lang="en-US" sz="2000">
                <a:solidFill>
                  <a:schemeClr val="tx1"/>
                </a:solidFill>
                <a:latin typeface="Arial"/>
                <a:cs typeface="Arial"/>
              </a:rPr>
              <a:t>).</a:t>
            </a:r>
            <a:br>
              <a:rPr lang="en-US" sz="2000"/>
            </a:br>
            <a:br>
              <a:rPr lang="en-US" sz="2000"/>
            </a:br>
            <a:r>
              <a:rPr lang="en-US" sz="2000">
                <a:solidFill>
                  <a:schemeClr val="tx1"/>
                </a:solidFill>
                <a:latin typeface="Arial"/>
                <a:cs typeface="Arial"/>
              </a:rPr>
              <a:t>3. </a:t>
            </a:r>
            <a:r>
              <a:rPr lang="en-US" sz="2000" err="1">
                <a:solidFill>
                  <a:schemeClr val="tx1"/>
                </a:solidFill>
                <a:latin typeface="Arial"/>
                <a:cs typeface="Arial"/>
              </a:rPr>
              <a:t>Asigne</a:t>
            </a:r>
            <a:r>
              <a:rPr lang="en-US" sz="2000">
                <a:solidFill>
                  <a:schemeClr val="tx1"/>
                </a:solidFill>
                <a:latin typeface="Arial"/>
                <a:cs typeface="Arial"/>
              </a:rPr>
              <a:t> a </a:t>
            </a:r>
            <a:r>
              <a:rPr lang="en-US" sz="2000" err="1">
                <a:solidFill>
                  <a:schemeClr val="tx1"/>
                </a:solidFill>
                <a:latin typeface="Arial"/>
                <a:cs typeface="Arial"/>
              </a:rPr>
              <a:t>una</a:t>
            </a:r>
            <a:r>
              <a:rPr lang="en-US" sz="2000">
                <a:solidFill>
                  <a:schemeClr val="tx1"/>
                </a:solidFill>
                <a:latin typeface="Arial"/>
                <a:cs typeface="Arial"/>
              </a:rPr>
              <a:t> persona que se </a:t>
            </a:r>
            <a:r>
              <a:rPr lang="en-US" sz="2000" err="1">
                <a:solidFill>
                  <a:schemeClr val="tx1"/>
                </a:solidFill>
                <a:latin typeface="Arial"/>
                <a:cs typeface="Arial"/>
              </a:rPr>
              <a:t>encargará</a:t>
            </a:r>
            <a:r>
              <a:rPr lang="en-US" sz="2000">
                <a:solidFill>
                  <a:schemeClr val="tx1"/>
                </a:solidFill>
                <a:latin typeface="Arial"/>
                <a:cs typeface="Arial"/>
              </a:rPr>
              <a:t> de mover </a:t>
            </a:r>
            <a:r>
              <a:rPr lang="en-US" sz="2000" err="1">
                <a:solidFill>
                  <a:schemeClr val="tx1"/>
                </a:solidFill>
                <a:latin typeface="Arial"/>
                <a:cs typeface="Arial"/>
              </a:rPr>
              <a:t>los</a:t>
            </a:r>
            <a:r>
              <a:rPr lang="en-US" sz="2000">
                <a:solidFill>
                  <a:schemeClr val="tx1"/>
                </a:solidFill>
                <a:latin typeface="Arial"/>
                <a:cs typeface="Arial"/>
              </a:rPr>
              <a:t> </a:t>
            </a:r>
            <a:r>
              <a:rPr lang="en-US" sz="2000" err="1">
                <a:solidFill>
                  <a:schemeClr val="tx1"/>
                </a:solidFill>
                <a:latin typeface="Arial"/>
                <a:cs typeface="Arial"/>
              </a:rPr>
              <a:t>post-its</a:t>
            </a:r>
            <a:r>
              <a:rPr lang="en-US" sz="2000">
                <a:solidFill>
                  <a:schemeClr val="tx1"/>
                </a:solidFill>
                <a:latin typeface="Arial"/>
                <a:cs typeface="Arial"/>
              </a:rPr>
              <a:t> a la </a:t>
            </a:r>
            <a:r>
              <a:rPr lang="en-US" sz="2000" err="1">
                <a:solidFill>
                  <a:schemeClr val="tx1"/>
                </a:solidFill>
                <a:latin typeface="Arial"/>
                <a:cs typeface="Arial"/>
              </a:rPr>
              <a:t>categoría</a:t>
            </a:r>
            <a:r>
              <a:rPr lang="en-US" sz="2000">
                <a:solidFill>
                  <a:schemeClr val="tx1"/>
                </a:solidFill>
                <a:latin typeface="Arial"/>
                <a:cs typeface="Arial"/>
              </a:rPr>
              <a:t> que </a:t>
            </a:r>
            <a:r>
              <a:rPr lang="en-US" sz="2000" err="1">
                <a:solidFill>
                  <a:schemeClr val="tx1"/>
                </a:solidFill>
                <a:latin typeface="Arial"/>
                <a:cs typeface="Arial"/>
              </a:rPr>
              <a:t>hayan</a:t>
            </a:r>
            <a:r>
              <a:rPr lang="en-US" sz="2000">
                <a:solidFill>
                  <a:schemeClr val="tx1"/>
                </a:solidFill>
                <a:latin typeface="Arial"/>
                <a:cs typeface="Arial"/>
              </a:rPr>
              <a:t> </a:t>
            </a:r>
            <a:r>
              <a:rPr lang="en-US" sz="2000" err="1">
                <a:solidFill>
                  <a:schemeClr val="tx1"/>
                </a:solidFill>
                <a:latin typeface="Arial"/>
                <a:cs typeface="Arial"/>
              </a:rPr>
              <a:t>acordado</a:t>
            </a:r>
            <a:r>
              <a:rPr lang="en-US" sz="2000">
                <a:solidFill>
                  <a:schemeClr val="tx1"/>
                </a:solidFill>
                <a:latin typeface="Arial"/>
                <a:cs typeface="Arial"/>
              </a:rPr>
              <a:t>.</a:t>
            </a:r>
            <a:br>
              <a:rPr lang="en-US" sz="2000"/>
            </a:br>
            <a:endParaRPr lang="en-US" sz="2000">
              <a:solidFill>
                <a:schemeClr val="tx1"/>
              </a:solidFill>
            </a:endParaRPr>
          </a:p>
        </p:txBody>
      </p:sp>
      <p:pic>
        <p:nvPicPr>
          <p:cNvPr id="2" name="Picture 1" descr="A screenshot of a computer screen&#10;&#10;AI-generated content may be incorrect.">
            <a:extLst>
              <a:ext uri="{FF2B5EF4-FFF2-40B4-BE49-F238E27FC236}">
                <a16:creationId xmlns:a16="http://schemas.microsoft.com/office/drawing/2014/main" id="{2B743AFF-6B97-9A08-D1DF-A1B6A2EDF5EF}"/>
              </a:ext>
            </a:extLst>
          </p:cNvPr>
          <p:cNvPicPr>
            <a:picLocks noChangeAspect="1"/>
          </p:cNvPicPr>
          <p:nvPr/>
        </p:nvPicPr>
        <p:blipFill>
          <a:blip r:embed="rId3"/>
          <a:stretch>
            <a:fillRect/>
          </a:stretch>
        </p:blipFill>
        <p:spPr>
          <a:xfrm>
            <a:off x="5176555" y="1422400"/>
            <a:ext cx="7020489" cy="5435600"/>
          </a:xfrm>
          <a:prstGeom prst="rect">
            <a:avLst/>
          </a:prstGeom>
        </p:spPr>
      </p:pic>
    </p:spTree>
    <p:extLst>
      <p:ext uri="{BB962C8B-B14F-4D97-AF65-F5344CB8AC3E}">
        <p14:creationId xmlns:p14="http://schemas.microsoft.com/office/powerpoint/2010/main" val="2567255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670800" y="1465949"/>
            <a:ext cx="4156034" cy="778381"/>
          </a:xfrm>
        </p:spPr>
        <p:txBody>
          <a:bodyPr/>
          <a:lstStyle/>
          <a:p>
            <a:r>
              <a:rPr lang="en-US" sz="3200" err="1">
                <a:latin typeface="Arial"/>
                <a:cs typeface="Arial"/>
              </a:rPr>
              <a:t>Modelo</a:t>
            </a:r>
            <a:r>
              <a:rPr lang="en-US" sz="3200">
                <a:latin typeface="Arial"/>
                <a:cs typeface="Arial"/>
              </a:rPr>
              <a:t> 7P para </a:t>
            </a:r>
            <a:r>
              <a:rPr lang="en-US" sz="3200" err="1">
                <a:latin typeface="Arial"/>
                <a:cs typeface="Arial"/>
              </a:rPr>
              <a:t>abordar</a:t>
            </a:r>
            <a:r>
              <a:rPr lang="en-US" sz="3200">
                <a:latin typeface="Arial"/>
                <a:cs typeface="Arial"/>
              </a:rPr>
              <a:t> la </a:t>
            </a:r>
            <a:r>
              <a:rPr lang="en-US" sz="3200" err="1">
                <a:latin typeface="Arial"/>
                <a:cs typeface="Arial"/>
              </a:rPr>
              <a:t>violencia</a:t>
            </a:r>
            <a:r>
              <a:rPr lang="en-US" sz="3200">
                <a:latin typeface="Arial"/>
                <a:cs typeface="Arial"/>
              </a:rPr>
              <a:t> de </a:t>
            </a:r>
            <a:r>
              <a:rPr lang="en-US" sz="3200" err="1">
                <a:latin typeface="Arial"/>
                <a:cs typeface="Arial"/>
              </a:rPr>
              <a:t>género</a:t>
            </a:r>
            <a:r>
              <a:rPr lang="en-US" sz="3200">
                <a:latin typeface="Arial"/>
                <a:cs typeface="Arial"/>
              </a:rPr>
              <a:t> </a:t>
            </a:r>
            <a:r>
              <a:rPr lang="en-US" sz="3200" err="1">
                <a:latin typeface="Arial"/>
                <a:cs typeface="Arial"/>
              </a:rPr>
              <a:t>en</a:t>
            </a:r>
            <a:r>
              <a:rPr lang="en-US" sz="3200">
                <a:latin typeface="Arial"/>
                <a:cs typeface="Arial"/>
              </a:rPr>
              <a:t> las </a:t>
            </a:r>
            <a:r>
              <a:rPr lang="en-US" sz="3200" err="1">
                <a:latin typeface="Arial"/>
                <a:cs typeface="Arial"/>
              </a:rPr>
              <a:t>organizaciones</a:t>
            </a:r>
            <a:r>
              <a:rPr lang="en-US" sz="3200">
                <a:latin typeface="Arial"/>
                <a:cs typeface="Arial"/>
              </a:rPr>
              <a:t> </a:t>
            </a:r>
            <a:r>
              <a:rPr lang="en-US" sz="3200" err="1">
                <a:latin typeface="Arial"/>
                <a:cs typeface="Arial"/>
              </a:rPr>
              <a:t>académicas</a:t>
            </a:r>
            <a:r>
              <a:rPr lang="en-US" sz="3200">
                <a:latin typeface="Arial"/>
                <a:cs typeface="Arial"/>
              </a:rPr>
              <a:t> y de </a:t>
            </a:r>
            <a:r>
              <a:rPr lang="en-US" sz="3200" err="1">
                <a:latin typeface="Arial"/>
                <a:cs typeface="Arial"/>
              </a:rPr>
              <a:t>investigación</a:t>
            </a:r>
            <a:r>
              <a:rPr lang="en-US" sz="3200">
                <a:latin typeface="Arial"/>
                <a:cs typeface="Arial"/>
              </a:rPr>
              <a:t>.</a:t>
            </a: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t>18</a:t>
            </a:fld>
            <a:endParaRPr lang="fr-FR">
              <a:latin typeface="Arial"/>
              <a:cs typeface="Arial"/>
            </a:endParaRP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5716326" y="1253916"/>
            <a:ext cx="4481847" cy="4736483"/>
          </a:xfrm>
          <a:prstGeom prst="rect">
            <a:avLst/>
          </a:prstGeom>
        </p:spPr>
      </p:pic>
      <p:sp>
        <p:nvSpPr>
          <p:cNvPr id="2" name="TextBox 1">
            <a:extLst>
              <a:ext uri="{FF2B5EF4-FFF2-40B4-BE49-F238E27FC236}">
                <a16:creationId xmlns:a16="http://schemas.microsoft.com/office/drawing/2014/main" id="{82FA5111-8D36-1F22-C9E4-6E00A25BD112}"/>
              </a:ext>
            </a:extLst>
          </p:cNvPr>
          <p:cNvSpPr txBox="1"/>
          <p:nvPr/>
        </p:nvSpPr>
        <p:spPr>
          <a:xfrm>
            <a:off x="5029086" y="1164153"/>
            <a:ext cx="1374479" cy="369332"/>
          </a:xfrm>
          <a:prstGeom prst="rect">
            <a:avLst/>
          </a:prstGeom>
          <a:noFill/>
        </p:spPr>
        <p:txBody>
          <a:bodyPr wrap="none" rtlCol="0">
            <a:spAutoFit/>
          </a:bodyPr>
          <a:lstStyle/>
          <a:p>
            <a:r>
              <a:rPr lang="en-US" err="1">
                <a:latin typeface="Arial"/>
                <a:cs typeface="Arial"/>
              </a:rPr>
              <a:t>Prevención</a:t>
            </a:r>
            <a:endParaRPr lang="en-AT">
              <a:latin typeface="Arial"/>
              <a:cs typeface="Arial"/>
            </a:endParaRPr>
          </a:p>
        </p:txBody>
      </p:sp>
      <p:sp>
        <p:nvSpPr>
          <p:cNvPr id="3" name="TextBox 2">
            <a:extLst>
              <a:ext uri="{FF2B5EF4-FFF2-40B4-BE49-F238E27FC236}">
                <a16:creationId xmlns:a16="http://schemas.microsoft.com/office/drawing/2014/main" id="{F0A4B4CC-C773-60A4-B927-4C5BAAA08710}"/>
              </a:ext>
            </a:extLst>
          </p:cNvPr>
          <p:cNvSpPr txBox="1"/>
          <p:nvPr/>
        </p:nvSpPr>
        <p:spPr>
          <a:xfrm>
            <a:off x="7288378" y="3622157"/>
            <a:ext cx="1408142" cy="369332"/>
          </a:xfrm>
          <a:prstGeom prst="rect">
            <a:avLst/>
          </a:prstGeom>
          <a:noFill/>
        </p:spPr>
        <p:txBody>
          <a:bodyPr wrap="none" rtlCol="0">
            <a:spAutoFit/>
          </a:bodyPr>
          <a:lstStyle/>
          <a:p>
            <a:r>
              <a:rPr lang="en-US" err="1">
                <a:latin typeface="Arial"/>
                <a:cs typeface="Arial"/>
              </a:rPr>
              <a:t>Prevalencia</a:t>
            </a:r>
            <a:endParaRPr lang="en-AT">
              <a:latin typeface="Arial"/>
              <a:cs typeface="Arial"/>
            </a:endParaRPr>
          </a:p>
        </p:txBody>
      </p:sp>
      <p:sp>
        <p:nvSpPr>
          <p:cNvPr id="4" name="TextBox 3">
            <a:extLst>
              <a:ext uri="{FF2B5EF4-FFF2-40B4-BE49-F238E27FC236}">
                <a16:creationId xmlns:a16="http://schemas.microsoft.com/office/drawing/2014/main" id="{07BB4293-E538-941F-6209-46CA39772A84}"/>
              </a:ext>
            </a:extLst>
          </p:cNvPr>
          <p:cNvSpPr txBox="1"/>
          <p:nvPr/>
        </p:nvSpPr>
        <p:spPr>
          <a:xfrm>
            <a:off x="7423288" y="818109"/>
            <a:ext cx="1074333" cy="369332"/>
          </a:xfrm>
          <a:prstGeom prst="rect">
            <a:avLst/>
          </a:prstGeom>
          <a:noFill/>
        </p:spPr>
        <p:txBody>
          <a:bodyPr wrap="none" rtlCol="0">
            <a:spAutoFit/>
          </a:bodyPr>
          <a:lstStyle/>
          <a:p>
            <a:r>
              <a:rPr lang="en-US" err="1">
                <a:latin typeface="Arial"/>
                <a:cs typeface="Arial"/>
              </a:rPr>
              <a:t>PolÍticas</a:t>
            </a:r>
            <a:endParaRPr lang="en-AT">
              <a:latin typeface="Arial"/>
              <a:cs typeface="Arial"/>
            </a:endParaRPr>
          </a:p>
        </p:txBody>
      </p:sp>
      <p:sp>
        <p:nvSpPr>
          <p:cNvPr id="8" name="TextBox 7">
            <a:extLst>
              <a:ext uri="{FF2B5EF4-FFF2-40B4-BE49-F238E27FC236}">
                <a16:creationId xmlns:a16="http://schemas.microsoft.com/office/drawing/2014/main" id="{6CBDD5F0-3D8C-2153-BCF9-13FFB7ABC79E}"/>
              </a:ext>
            </a:extLst>
          </p:cNvPr>
          <p:cNvSpPr txBox="1"/>
          <p:nvPr/>
        </p:nvSpPr>
        <p:spPr>
          <a:xfrm>
            <a:off x="10072765" y="4599591"/>
            <a:ext cx="1889385" cy="923330"/>
          </a:xfrm>
          <a:prstGeom prst="rect">
            <a:avLst/>
          </a:prstGeom>
          <a:noFill/>
        </p:spPr>
        <p:txBody>
          <a:bodyPr wrap="square" rtlCol="0">
            <a:spAutoFit/>
          </a:bodyPr>
          <a:lstStyle/>
          <a:p>
            <a:r>
              <a:rPr lang="en-US" err="1">
                <a:latin typeface="Arial"/>
                <a:cs typeface="Arial"/>
              </a:rPr>
              <a:t>Procedimientos</a:t>
            </a:r>
            <a:r>
              <a:rPr lang="en-US">
                <a:latin typeface="Arial"/>
                <a:cs typeface="Arial"/>
              </a:rPr>
              <a:t> </a:t>
            </a:r>
            <a:r>
              <a:rPr lang="en-US" err="1">
                <a:latin typeface="Arial"/>
                <a:cs typeface="Arial"/>
              </a:rPr>
              <a:t>disciplinarios</a:t>
            </a:r>
            <a:r>
              <a:rPr lang="en-US">
                <a:latin typeface="Arial"/>
                <a:cs typeface="Arial"/>
              </a:rPr>
              <a:t> / </a:t>
            </a:r>
            <a:r>
              <a:rPr lang="en-US" err="1">
                <a:latin typeface="Arial"/>
                <a:cs typeface="Arial"/>
              </a:rPr>
              <a:t>sanciones</a:t>
            </a:r>
            <a:endParaRPr lang="en-AT">
              <a:latin typeface="Arial"/>
              <a:cs typeface="Arial"/>
            </a:endParaRPr>
          </a:p>
        </p:txBody>
      </p:sp>
      <p:sp>
        <p:nvSpPr>
          <p:cNvPr id="9" name="TextBox 8">
            <a:extLst>
              <a:ext uri="{FF2B5EF4-FFF2-40B4-BE49-F238E27FC236}">
                <a16:creationId xmlns:a16="http://schemas.microsoft.com/office/drawing/2014/main" id="{9C6CAE05-F15C-CEF4-860B-04394FC9684D}"/>
              </a:ext>
            </a:extLst>
          </p:cNvPr>
          <p:cNvSpPr txBox="1"/>
          <p:nvPr/>
        </p:nvSpPr>
        <p:spPr>
          <a:xfrm>
            <a:off x="10072765" y="1889077"/>
            <a:ext cx="1324593" cy="369332"/>
          </a:xfrm>
          <a:prstGeom prst="rect">
            <a:avLst/>
          </a:prstGeom>
          <a:noFill/>
        </p:spPr>
        <p:txBody>
          <a:bodyPr wrap="none" rtlCol="0">
            <a:spAutoFit/>
          </a:bodyPr>
          <a:lstStyle/>
          <a:p>
            <a:r>
              <a:rPr lang="en-US" err="1">
                <a:latin typeface="Arial"/>
                <a:cs typeface="Arial"/>
              </a:rPr>
              <a:t>Protección</a:t>
            </a:r>
            <a:endParaRPr lang="en-AT">
              <a:latin typeface="Arial"/>
              <a:cs typeface="Arial"/>
            </a:endParaRPr>
          </a:p>
        </p:txBody>
      </p:sp>
      <p:sp>
        <p:nvSpPr>
          <p:cNvPr id="10" name="TextBox 9">
            <a:extLst>
              <a:ext uri="{FF2B5EF4-FFF2-40B4-BE49-F238E27FC236}">
                <a16:creationId xmlns:a16="http://schemas.microsoft.com/office/drawing/2014/main" id="{EB810A70-9480-F9ED-AAB9-66A45B34C149}"/>
              </a:ext>
            </a:extLst>
          </p:cNvPr>
          <p:cNvSpPr txBox="1"/>
          <p:nvPr/>
        </p:nvSpPr>
        <p:spPr>
          <a:xfrm>
            <a:off x="3264254" y="4613671"/>
            <a:ext cx="2486963" cy="369332"/>
          </a:xfrm>
          <a:prstGeom prst="rect">
            <a:avLst/>
          </a:prstGeom>
          <a:noFill/>
        </p:spPr>
        <p:txBody>
          <a:bodyPr wrap="none" rtlCol="0">
            <a:spAutoFit/>
          </a:bodyPr>
          <a:lstStyle/>
          <a:p>
            <a:r>
              <a:rPr lang="en-US" err="1">
                <a:latin typeface="Arial"/>
                <a:cs typeface="Arial"/>
              </a:rPr>
              <a:t>Provisión</a:t>
            </a:r>
            <a:r>
              <a:rPr lang="en-US">
                <a:latin typeface="Arial"/>
                <a:cs typeface="Arial"/>
              </a:rPr>
              <a:t> de </a:t>
            </a:r>
            <a:r>
              <a:rPr lang="en-US" err="1">
                <a:latin typeface="Arial"/>
                <a:cs typeface="Arial"/>
              </a:rPr>
              <a:t>servicios</a:t>
            </a:r>
            <a:endParaRPr lang="en-AT">
              <a:latin typeface="Arial"/>
              <a:cs typeface="Arial"/>
            </a:endParaRPr>
          </a:p>
        </p:txBody>
      </p:sp>
      <p:sp>
        <p:nvSpPr>
          <p:cNvPr id="11" name="TextBox 10">
            <a:extLst>
              <a:ext uri="{FF2B5EF4-FFF2-40B4-BE49-F238E27FC236}">
                <a16:creationId xmlns:a16="http://schemas.microsoft.com/office/drawing/2014/main" id="{D1173C23-E522-F391-1C5A-48B1E26F3643}"/>
              </a:ext>
            </a:extLst>
          </p:cNvPr>
          <p:cNvSpPr txBox="1"/>
          <p:nvPr/>
        </p:nvSpPr>
        <p:spPr>
          <a:xfrm>
            <a:off x="7396268" y="6200426"/>
            <a:ext cx="1061509" cy="369332"/>
          </a:xfrm>
          <a:prstGeom prst="rect">
            <a:avLst/>
          </a:prstGeom>
          <a:noFill/>
        </p:spPr>
        <p:txBody>
          <a:bodyPr wrap="none" rtlCol="0">
            <a:spAutoFit/>
          </a:bodyPr>
          <a:lstStyle/>
          <a:p>
            <a:r>
              <a:rPr lang="en-US" err="1">
                <a:latin typeface="Arial"/>
                <a:cs typeface="Arial"/>
              </a:rPr>
              <a:t>Alianzas</a:t>
            </a:r>
            <a:endParaRPr lang="en-AT">
              <a:latin typeface="Arial"/>
              <a:cs typeface="Arial"/>
            </a:endParaRPr>
          </a:p>
        </p:txBody>
      </p:sp>
    </p:spTree>
    <p:extLst>
      <p:ext uri="{BB962C8B-B14F-4D97-AF65-F5344CB8AC3E}">
        <p14:creationId xmlns:p14="http://schemas.microsoft.com/office/powerpoint/2010/main" val="4088620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284464-0451-C7CE-84B0-6A911CDA8AA4}"/>
              </a:ext>
            </a:extLst>
          </p:cNvPr>
          <p:cNvSpPr txBox="1"/>
          <p:nvPr/>
        </p:nvSpPr>
        <p:spPr>
          <a:xfrm>
            <a:off x="730411" y="1914768"/>
            <a:ext cx="2709075"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Prevalencia</a:t>
            </a:r>
            <a:endParaRPr lang="en-US" sz="4000" b="1">
              <a:solidFill>
                <a:srgbClr val="5792CE"/>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AADCBEB-AC7E-7010-3568-A1DE52F4BDBA}"/>
              </a:ext>
            </a:extLst>
          </p:cNvPr>
          <p:cNvSpPr txBox="1"/>
          <p:nvPr/>
        </p:nvSpPr>
        <p:spPr>
          <a:xfrm>
            <a:off x="4157648" y="1914768"/>
            <a:ext cx="2649764"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Prevención</a:t>
            </a:r>
            <a:endParaRPr lang="en-US" sz="4000" b="1">
              <a:solidFill>
                <a:srgbClr val="5792CE"/>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6677D5C-823D-F8FC-0010-CA2264C24FC1}"/>
              </a:ext>
            </a:extLst>
          </p:cNvPr>
          <p:cNvSpPr txBox="1"/>
          <p:nvPr/>
        </p:nvSpPr>
        <p:spPr>
          <a:xfrm>
            <a:off x="8233964" y="1942060"/>
            <a:ext cx="2535951"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Protección</a:t>
            </a:r>
            <a:endParaRPr lang="en-US" sz="4000" b="1">
              <a:solidFill>
                <a:srgbClr val="5792CE"/>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58673B39-3552-852F-6380-0FBFCB21668D}"/>
              </a:ext>
            </a:extLst>
          </p:cNvPr>
          <p:cNvSpPr>
            <a:spLocks noGrp="1"/>
          </p:cNvSpPr>
          <p:nvPr>
            <p:ph type="title"/>
          </p:nvPr>
        </p:nvSpPr>
        <p:spPr>
          <a:xfrm>
            <a:off x="1046922" y="932935"/>
            <a:ext cx="10086975" cy="778381"/>
          </a:xfrm>
        </p:spPr>
        <p:txBody>
          <a:bodyPr/>
          <a:lstStyle/>
          <a:p>
            <a:r>
              <a:rPr lang="en-US" sz="3600" b="1"/>
              <a:t>Marco conceptual de las 7P de UniSAFE </a:t>
            </a:r>
          </a:p>
        </p:txBody>
      </p:sp>
      <p:sp>
        <p:nvSpPr>
          <p:cNvPr id="9" name="TextBox 8">
            <a:extLst>
              <a:ext uri="{FF2B5EF4-FFF2-40B4-BE49-F238E27FC236}">
                <a16:creationId xmlns:a16="http://schemas.microsoft.com/office/drawing/2014/main" id="{3C7E2073-D3A1-2581-BE74-D1393E7AFE2A}"/>
              </a:ext>
            </a:extLst>
          </p:cNvPr>
          <p:cNvSpPr txBox="1"/>
          <p:nvPr/>
        </p:nvSpPr>
        <p:spPr>
          <a:xfrm>
            <a:off x="729051" y="2718950"/>
            <a:ext cx="2980907" cy="3655873"/>
          </a:xfrm>
          <a:prstGeom prst="rect">
            <a:avLst/>
          </a:prstGeom>
          <a:noFill/>
        </p:spPr>
        <p:txBody>
          <a:bodyPr wrap="square" lIns="0" tIns="45720" rIns="0" bIns="45720" rtlCol="0" anchor="t">
            <a:spAutoFit/>
          </a:bodyPr>
          <a:lstStyle/>
          <a:p>
            <a:pPr>
              <a:lnSpc>
                <a:spcPct val="130000"/>
              </a:lnSpc>
            </a:pPr>
            <a:r>
              <a:rPr lang="en-US" b="0" i="0">
                <a:solidFill>
                  <a:srgbClr val="0E2234"/>
                </a:solidFill>
                <a:effectLst/>
                <a:latin typeface="Arial"/>
                <a:cs typeface="Arial"/>
              </a:rPr>
              <a:t>La </a:t>
            </a:r>
            <a:r>
              <a:rPr lang="en-US" b="0" i="0" err="1">
                <a:solidFill>
                  <a:srgbClr val="0E2234"/>
                </a:solidFill>
                <a:effectLst/>
                <a:latin typeface="Arial"/>
                <a:cs typeface="Arial"/>
              </a:rPr>
              <a:t>prevalencia</a:t>
            </a:r>
            <a:r>
              <a:rPr lang="en-US" b="0" i="0">
                <a:solidFill>
                  <a:srgbClr val="0E2234"/>
                </a:solidFill>
                <a:effectLst/>
                <a:latin typeface="Arial"/>
                <a:cs typeface="Arial"/>
              </a:rPr>
              <a:t> se </a:t>
            </a:r>
            <a:r>
              <a:rPr lang="en-US" b="0" i="0" err="1">
                <a:solidFill>
                  <a:srgbClr val="0E2234"/>
                </a:solidFill>
                <a:effectLst/>
                <a:latin typeface="Arial"/>
                <a:cs typeface="Arial"/>
              </a:rPr>
              <a:t>refiere</a:t>
            </a:r>
            <a:r>
              <a:rPr lang="en-US" b="0" i="0">
                <a:solidFill>
                  <a:srgbClr val="0E2234"/>
                </a:solidFill>
                <a:effectLst/>
                <a:latin typeface="Arial"/>
                <a:cs typeface="Arial"/>
              </a:rPr>
              <a:t> a </a:t>
            </a:r>
            <a:r>
              <a:rPr lang="en-US" b="0" i="0" err="1">
                <a:solidFill>
                  <a:srgbClr val="0E2234"/>
                </a:solidFill>
                <a:effectLst/>
                <a:latin typeface="Arial"/>
                <a:cs typeface="Arial"/>
              </a:rPr>
              <a:t>los</a:t>
            </a:r>
            <a:r>
              <a:rPr lang="en-US" b="0" i="0">
                <a:solidFill>
                  <a:srgbClr val="0E2234"/>
                </a:solidFill>
                <a:effectLst/>
                <a:latin typeface="Arial"/>
                <a:cs typeface="Arial"/>
              </a:rPr>
              <a:t> </a:t>
            </a:r>
            <a:r>
              <a:rPr lang="en-US" b="1" i="0" err="1">
                <a:solidFill>
                  <a:srgbClr val="0E2234"/>
                </a:solidFill>
                <a:effectLst/>
                <a:latin typeface="Arial"/>
                <a:cs typeface="Arial"/>
              </a:rPr>
              <a:t>datos</a:t>
            </a:r>
            <a:r>
              <a:rPr lang="en-US" b="1" i="0">
                <a:solidFill>
                  <a:srgbClr val="0E2234"/>
                </a:solidFill>
                <a:effectLst/>
                <a:latin typeface="Arial"/>
                <a:cs typeface="Arial"/>
              </a:rPr>
              <a:t> y a la </a:t>
            </a:r>
            <a:r>
              <a:rPr lang="en-US" b="1" i="0" err="1">
                <a:solidFill>
                  <a:srgbClr val="0E2234"/>
                </a:solidFill>
                <a:effectLst/>
                <a:latin typeface="Arial"/>
                <a:cs typeface="Arial"/>
              </a:rPr>
              <a:t>recopilación</a:t>
            </a:r>
            <a:r>
              <a:rPr lang="en-US" b="1" i="0">
                <a:solidFill>
                  <a:srgbClr val="0E2234"/>
                </a:solidFill>
                <a:effectLst/>
                <a:latin typeface="Arial"/>
                <a:cs typeface="Arial"/>
              </a:rPr>
              <a:t> de </a:t>
            </a:r>
            <a:r>
              <a:rPr lang="en-US" b="1" i="0" err="1">
                <a:solidFill>
                  <a:srgbClr val="0E2234"/>
                </a:solidFill>
                <a:effectLst/>
                <a:latin typeface="Arial"/>
                <a:cs typeface="Arial"/>
              </a:rPr>
              <a:t>datos</a:t>
            </a:r>
            <a:r>
              <a:rPr lang="en-US" b="1" i="0">
                <a:solidFill>
                  <a:srgbClr val="0E2234"/>
                </a:solidFill>
                <a:effectLst/>
                <a:latin typeface="Arial"/>
                <a:cs typeface="Arial"/>
              </a:rPr>
              <a:t> </a:t>
            </a:r>
            <a:r>
              <a:rPr lang="en-US" b="0" i="0">
                <a:solidFill>
                  <a:srgbClr val="0E2234"/>
                </a:solidFill>
                <a:effectLst/>
                <a:latin typeface="Arial"/>
                <a:cs typeface="Arial"/>
              </a:rPr>
              <a:t>que </a:t>
            </a:r>
            <a:r>
              <a:rPr lang="en-US" b="0" i="0" err="1">
                <a:solidFill>
                  <a:srgbClr val="0E2234"/>
                </a:solidFill>
                <a:effectLst/>
                <a:latin typeface="Arial"/>
                <a:cs typeface="Arial"/>
              </a:rPr>
              <a:t>estiman</a:t>
            </a:r>
            <a:r>
              <a:rPr lang="en-US" b="0" i="0">
                <a:solidFill>
                  <a:srgbClr val="0E2234"/>
                </a:solidFill>
                <a:effectLst/>
                <a:latin typeface="Arial"/>
                <a:cs typeface="Arial"/>
              </a:rPr>
              <a:t> </a:t>
            </a:r>
            <a:r>
              <a:rPr lang="en-US">
                <a:solidFill>
                  <a:srgbClr val="0E2234"/>
                </a:solidFill>
                <a:latin typeface="Arial"/>
                <a:cs typeface="Arial"/>
              </a:rPr>
              <a:t>la </a:t>
            </a:r>
            <a:r>
              <a:rPr lang="en-US" err="1">
                <a:solidFill>
                  <a:srgbClr val="0E2234"/>
                </a:solidFill>
                <a:latin typeface="Arial"/>
                <a:cs typeface="Arial"/>
              </a:rPr>
              <a:t>ocurrencia</a:t>
            </a:r>
            <a:r>
              <a:rPr lang="en-US">
                <a:solidFill>
                  <a:srgbClr val="0E2234"/>
                </a:solidFill>
                <a:latin typeface="Arial"/>
                <a:cs typeface="Arial"/>
              </a:rPr>
              <a:t> </a:t>
            </a:r>
            <a:r>
              <a:rPr lang="en-US" b="0" i="0">
                <a:solidFill>
                  <a:srgbClr val="0E2234"/>
                </a:solidFill>
                <a:effectLst/>
                <a:latin typeface="Arial"/>
                <a:cs typeface="Arial"/>
              </a:rPr>
              <a:t>de la </a:t>
            </a:r>
            <a:r>
              <a:rPr lang="en-US" b="0" i="0" err="1">
                <a:solidFill>
                  <a:srgbClr val="0E2234"/>
                </a:solidFill>
                <a:effectLst/>
                <a:latin typeface="Arial"/>
                <a:cs typeface="Arial"/>
              </a:rPr>
              <a:t>violencia</a:t>
            </a:r>
            <a:r>
              <a:rPr lang="en-US" b="0" i="0">
                <a:solidFill>
                  <a:srgbClr val="0E2234"/>
                </a:solidFill>
                <a:effectLst/>
                <a:latin typeface="Arial"/>
                <a:cs typeface="Arial"/>
              </a:rPr>
              <a:t> de </a:t>
            </a:r>
            <a:r>
              <a:rPr lang="en-US" b="0" i="0" err="1">
                <a:solidFill>
                  <a:srgbClr val="0E2234"/>
                </a:solidFill>
                <a:effectLst/>
                <a:latin typeface="Arial"/>
                <a:cs typeface="Arial"/>
              </a:rPr>
              <a:t>género</a:t>
            </a:r>
            <a:r>
              <a:rPr lang="en-US" b="0" i="0">
                <a:solidFill>
                  <a:srgbClr val="0E2234"/>
                </a:solidFill>
                <a:effectLst/>
                <a:latin typeface="Arial"/>
                <a:cs typeface="Arial"/>
              </a:rPr>
              <a:t> </a:t>
            </a:r>
            <a:r>
              <a:rPr lang="en-US">
                <a:solidFill>
                  <a:srgbClr val="0E2234"/>
                </a:solidFill>
                <a:latin typeface="Arial"/>
                <a:cs typeface="Arial"/>
              </a:rPr>
              <a:t>para </a:t>
            </a:r>
            <a:r>
              <a:rPr lang="en-US" err="1">
                <a:solidFill>
                  <a:srgbClr val="0E2234"/>
                </a:solidFill>
                <a:latin typeface="Arial"/>
                <a:cs typeface="Arial"/>
              </a:rPr>
              <a:t>diferentes</a:t>
            </a:r>
            <a:r>
              <a:rPr lang="en-US">
                <a:solidFill>
                  <a:srgbClr val="0E2234"/>
                </a:solidFill>
                <a:latin typeface="Arial"/>
                <a:cs typeface="Arial"/>
              </a:rPr>
              <a:t> </a:t>
            </a:r>
            <a:r>
              <a:rPr lang="en-US" err="1">
                <a:solidFill>
                  <a:srgbClr val="0E2234"/>
                </a:solidFill>
                <a:latin typeface="Arial"/>
                <a:cs typeface="Arial"/>
              </a:rPr>
              <a:t>grupos</a:t>
            </a:r>
            <a:r>
              <a:rPr lang="en-US">
                <a:solidFill>
                  <a:srgbClr val="0E2234"/>
                </a:solidFill>
                <a:latin typeface="Arial"/>
                <a:cs typeface="Arial"/>
              </a:rPr>
              <a:t> de personas</a:t>
            </a:r>
            <a:r>
              <a:rPr lang="en-US" b="0" i="0">
                <a:solidFill>
                  <a:srgbClr val="0E2234"/>
                </a:solidFill>
                <a:effectLst/>
                <a:latin typeface="Arial"/>
                <a:cs typeface="Arial"/>
              </a:rPr>
              <a:t>, e </a:t>
            </a:r>
            <a:r>
              <a:rPr lang="en-US" b="0" i="0" err="1">
                <a:solidFill>
                  <a:srgbClr val="0E2234"/>
                </a:solidFill>
                <a:effectLst/>
                <a:latin typeface="Arial"/>
                <a:cs typeface="Arial"/>
              </a:rPr>
              <a:t>idealmente</a:t>
            </a:r>
            <a:r>
              <a:rPr lang="en-US" b="0" i="0">
                <a:solidFill>
                  <a:srgbClr val="0E2234"/>
                </a:solidFill>
                <a:effectLst/>
                <a:latin typeface="Arial"/>
                <a:cs typeface="Arial"/>
              </a:rPr>
              <a:t> </a:t>
            </a:r>
            <a:r>
              <a:rPr lang="en-US" b="1" i="0" err="1">
                <a:solidFill>
                  <a:srgbClr val="0E2234"/>
                </a:solidFill>
                <a:effectLst/>
                <a:latin typeface="Arial"/>
                <a:cs typeface="Arial"/>
              </a:rPr>
              <a:t>proporcionan</a:t>
            </a:r>
            <a:r>
              <a:rPr lang="en-US" b="1" i="0">
                <a:solidFill>
                  <a:srgbClr val="0E2234"/>
                </a:solidFill>
                <a:effectLst/>
                <a:latin typeface="Arial"/>
                <a:cs typeface="Arial"/>
              </a:rPr>
              <a:t> </a:t>
            </a:r>
            <a:r>
              <a:rPr lang="en-US" b="1" i="0" err="1">
                <a:solidFill>
                  <a:srgbClr val="0E2234"/>
                </a:solidFill>
                <a:effectLst/>
                <a:latin typeface="Arial"/>
                <a:cs typeface="Arial"/>
              </a:rPr>
              <a:t>información</a:t>
            </a:r>
            <a:r>
              <a:rPr lang="en-US" b="1" i="0">
                <a:solidFill>
                  <a:srgbClr val="0E2234"/>
                </a:solidFill>
                <a:effectLst/>
                <a:latin typeface="Arial"/>
                <a:cs typeface="Arial"/>
              </a:rPr>
              <a:t> </a:t>
            </a:r>
            <a:r>
              <a:rPr lang="en-US" b="0" i="0" err="1">
                <a:solidFill>
                  <a:srgbClr val="0E2234"/>
                </a:solidFill>
                <a:effectLst/>
                <a:latin typeface="Arial"/>
                <a:cs typeface="Arial"/>
              </a:rPr>
              <a:t>sobre</a:t>
            </a:r>
            <a:r>
              <a:rPr lang="en-US" b="0" i="0">
                <a:solidFill>
                  <a:srgbClr val="0E2234"/>
                </a:solidFill>
                <a:effectLst/>
                <a:latin typeface="Arial"/>
                <a:cs typeface="Arial"/>
              </a:rPr>
              <a:t> las </a:t>
            </a:r>
            <a:r>
              <a:rPr lang="en-US" b="0" i="0" err="1">
                <a:solidFill>
                  <a:srgbClr val="0E2234"/>
                </a:solidFill>
                <a:effectLst/>
                <a:latin typeface="Arial"/>
                <a:cs typeface="Arial"/>
              </a:rPr>
              <a:t>diferentes</a:t>
            </a:r>
            <a:r>
              <a:rPr lang="en-US" b="0" i="0">
                <a:solidFill>
                  <a:srgbClr val="0E2234"/>
                </a:solidFill>
                <a:effectLst/>
                <a:latin typeface="Arial"/>
                <a:cs typeface="Arial"/>
              </a:rPr>
              <a:t> </a:t>
            </a:r>
            <a:r>
              <a:rPr lang="en-US" b="0" i="0" err="1">
                <a:solidFill>
                  <a:srgbClr val="0E2234"/>
                </a:solidFill>
                <a:effectLst/>
                <a:latin typeface="Arial"/>
                <a:cs typeface="Arial"/>
              </a:rPr>
              <a:t>formas</a:t>
            </a:r>
            <a:r>
              <a:rPr lang="en-US" b="0" i="0">
                <a:solidFill>
                  <a:srgbClr val="0E2234"/>
                </a:solidFill>
                <a:effectLst/>
                <a:latin typeface="Arial"/>
                <a:cs typeface="Arial"/>
              </a:rPr>
              <a:t> de </a:t>
            </a:r>
            <a:r>
              <a:rPr lang="en-US" b="0" i="0" err="1">
                <a:solidFill>
                  <a:srgbClr val="0E2234"/>
                </a:solidFill>
                <a:effectLst/>
                <a:latin typeface="Arial"/>
                <a:cs typeface="Arial"/>
              </a:rPr>
              <a:t>violencia</a:t>
            </a:r>
            <a:r>
              <a:rPr lang="en-US" b="0" i="0">
                <a:solidFill>
                  <a:srgbClr val="0E2234"/>
                </a:solidFill>
                <a:effectLst/>
                <a:latin typeface="Arial"/>
                <a:cs typeface="Arial"/>
              </a:rPr>
              <a:t> de </a:t>
            </a:r>
            <a:r>
              <a:rPr lang="en-US" b="0" i="0" err="1">
                <a:solidFill>
                  <a:srgbClr val="0E2234"/>
                </a:solidFill>
                <a:effectLst/>
                <a:latin typeface="Arial"/>
                <a:cs typeface="Arial"/>
              </a:rPr>
              <a:t>género</a:t>
            </a:r>
            <a:r>
              <a:rPr lang="en-US" b="0" i="0">
                <a:solidFill>
                  <a:srgbClr val="0E2234"/>
                </a:solidFill>
                <a:effectLst/>
                <a:latin typeface="Arial"/>
                <a:cs typeface="Arial"/>
              </a:rPr>
              <a:t>. </a:t>
            </a:r>
            <a:endParaRPr lang="en-US">
              <a:solidFill>
                <a:schemeClr val="tx1">
                  <a:alpha val="70000"/>
                </a:schemeClr>
              </a:solidFill>
              <a:latin typeface="Arial"/>
              <a:cs typeface="Arial"/>
            </a:endParaRPr>
          </a:p>
        </p:txBody>
      </p:sp>
      <p:sp>
        <p:nvSpPr>
          <p:cNvPr id="10" name="Espace réservé du numéro de diapositive 2">
            <a:extLst>
              <a:ext uri="{FF2B5EF4-FFF2-40B4-BE49-F238E27FC236}">
                <a16:creationId xmlns:a16="http://schemas.microsoft.com/office/drawing/2014/main" id="{B91B8EFA-0994-F1B1-0D8B-4B4D0221A9D3}"/>
              </a:ext>
            </a:extLst>
          </p:cNvPr>
          <p:cNvSpPr>
            <a:spLocks noGrp="1"/>
          </p:cNvSpPr>
          <p:nvPr>
            <p:ph type="sldNum" sz="quarter" idx="4"/>
          </p:nvPr>
        </p:nvSpPr>
        <p:spPr>
          <a:xfrm>
            <a:off x="8024110" y="6096756"/>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t>19</a:t>
            </a:fld>
            <a:endParaRPr lang="fr-FR">
              <a:latin typeface="Arial" panose="020B0604020202020204" pitchFamily="34" charset="0"/>
              <a:cs typeface="Arial" panose="020B0604020202020204" pitchFamily="34" charset="0"/>
            </a:endParaRPr>
          </a:p>
        </p:txBody>
      </p:sp>
      <p:sp>
        <p:nvSpPr>
          <p:cNvPr id="11" name="TextBox 4">
            <a:extLst>
              <a:ext uri="{FF2B5EF4-FFF2-40B4-BE49-F238E27FC236}">
                <a16:creationId xmlns:a16="http://schemas.microsoft.com/office/drawing/2014/main" id="{1EBA468C-8577-4ADE-E802-18FB7C41B7C5}"/>
              </a:ext>
            </a:extLst>
          </p:cNvPr>
          <p:cNvSpPr txBox="1"/>
          <p:nvPr/>
        </p:nvSpPr>
        <p:spPr>
          <a:xfrm>
            <a:off x="4157648" y="2865217"/>
            <a:ext cx="3452036" cy="3295774"/>
          </a:xfrm>
          <a:prstGeom prst="rect">
            <a:avLst/>
          </a:prstGeom>
          <a:noFill/>
        </p:spPr>
        <p:txBody>
          <a:bodyPr wrap="square" lIns="0" tIns="45720" rIns="0" bIns="45720" rtlCol="0" anchor="t">
            <a:spAutoFit/>
          </a:bodyPr>
          <a:lstStyle/>
          <a:p>
            <a:pPr>
              <a:lnSpc>
                <a:spcPct val="130000"/>
              </a:lnSpc>
            </a:pPr>
            <a:r>
              <a:rPr lang="en-GB" b="0" i="0">
                <a:solidFill>
                  <a:srgbClr val="000000"/>
                </a:solidFill>
                <a:effectLst/>
                <a:latin typeface="Arial" panose="020B0604020202020204" pitchFamily="34" charset="0"/>
                <a:cs typeface="Arial" panose="020B0604020202020204" pitchFamily="34" charset="0"/>
              </a:rPr>
              <a:t>La </a:t>
            </a:r>
            <a:r>
              <a:rPr lang="en-GB" b="0" i="0" err="1">
                <a:solidFill>
                  <a:srgbClr val="000000"/>
                </a:solidFill>
                <a:effectLst/>
                <a:latin typeface="Arial" panose="020B0604020202020204" pitchFamily="34" charset="0"/>
                <a:cs typeface="Arial" panose="020B0604020202020204" pitchFamily="34" charset="0"/>
              </a:rPr>
              <a:t>prevención</a:t>
            </a:r>
            <a:r>
              <a:rPr lang="en-GB" b="0" i="0">
                <a:solidFill>
                  <a:srgbClr val="000000"/>
                </a:solidFill>
                <a:effectLst/>
                <a:latin typeface="Arial" panose="020B0604020202020204" pitchFamily="34" charset="0"/>
                <a:cs typeface="Arial" panose="020B0604020202020204" pitchFamily="34" charset="0"/>
              </a:rPr>
              <a:t> se </a:t>
            </a:r>
            <a:r>
              <a:rPr lang="en-GB" b="0" i="0" err="1">
                <a:solidFill>
                  <a:srgbClr val="000000"/>
                </a:solidFill>
                <a:effectLst/>
                <a:latin typeface="Arial" panose="020B0604020202020204" pitchFamily="34" charset="0"/>
                <a:cs typeface="Arial" panose="020B0604020202020204" pitchFamily="34" charset="0"/>
              </a:rPr>
              <a:t>refiere</a:t>
            </a:r>
            <a:r>
              <a:rPr lang="en-GB" b="0" i="0">
                <a:solidFill>
                  <a:srgbClr val="000000"/>
                </a:solidFill>
                <a:effectLst/>
                <a:latin typeface="Arial" panose="020B0604020202020204" pitchFamily="34" charset="0"/>
                <a:cs typeface="Arial" panose="020B0604020202020204" pitchFamily="34" charset="0"/>
              </a:rPr>
              <a:t> a las </a:t>
            </a:r>
            <a:r>
              <a:rPr lang="en-GB" i="0" err="1">
                <a:solidFill>
                  <a:srgbClr val="000000"/>
                </a:solidFill>
                <a:effectLst/>
                <a:latin typeface="Arial" panose="020B0604020202020204" pitchFamily="34" charset="0"/>
                <a:cs typeface="Arial" panose="020B0604020202020204" pitchFamily="34" charset="0"/>
              </a:rPr>
              <a:t>medidas</a:t>
            </a:r>
            <a:r>
              <a:rPr lang="en-GB" b="1" i="0">
                <a:solidFill>
                  <a:srgbClr val="000000"/>
                </a:solidFill>
                <a:effectLst/>
                <a:latin typeface="Arial" panose="020B0604020202020204" pitchFamily="34" charset="0"/>
                <a:cs typeface="Arial" panose="020B0604020202020204" pitchFamily="34" charset="0"/>
              </a:rPr>
              <a:t> </a:t>
            </a:r>
            <a:r>
              <a:rPr lang="en-GB" b="0" i="0">
                <a:solidFill>
                  <a:srgbClr val="000000"/>
                </a:solidFill>
                <a:effectLst/>
                <a:latin typeface="Arial" panose="020B0604020202020204" pitchFamily="34" charset="0"/>
                <a:cs typeface="Arial" panose="020B0604020202020204" pitchFamily="34" charset="0"/>
              </a:rPr>
              <a:t>para </a:t>
            </a:r>
            <a:r>
              <a:rPr lang="en-GB" i="0" err="1">
                <a:solidFill>
                  <a:srgbClr val="000000"/>
                </a:solidFill>
                <a:effectLst/>
                <a:latin typeface="Arial" panose="020B0604020202020204" pitchFamily="34" charset="0"/>
                <a:cs typeface="Arial" panose="020B0604020202020204" pitchFamily="34" charset="0"/>
              </a:rPr>
              <a:t>promover</a:t>
            </a:r>
            <a:r>
              <a:rPr lang="en-GB" i="0">
                <a:solidFill>
                  <a:srgbClr val="000000"/>
                </a:solidFill>
                <a:effectLst/>
                <a:latin typeface="Arial" panose="020B0604020202020204" pitchFamily="34" charset="0"/>
                <a:cs typeface="Arial" panose="020B0604020202020204" pitchFamily="34" charset="0"/>
              </a:rPr>
              <a:t> </a:t>
            </a:r>
            <a:r>
              <a:rPr lang="en-GB" i="0" err="1">
                <a:solidFill>
                  <a:srgbClr val="000000"/>
                </a:solidFill>
                <a:effectLst/>
                <a:latin typeface="Arial" panose="020B0604020202020204" pitchFamily="34" charset="0"/>
                <a:cs typeface="Arial" panose="020B0604020202020204" pitchFamily="34" charset="0"/>
              </a:rPr>
              <a:t>cambios</a:t>
            </a:r>
            <a:r>
              <a:rPr lang="en-GB" i="0">
                <a:solidFill>
                  <a:srgbClr val="000000"/>
                </a:solidFill>
                <a:effectLst/>
                <a:latin typeface="Arial" panose="020B0604020202020204" pitchFamily="34" charset="0"/>
                <a:cs typeface="Arial" panose="020B0604020202020204" pitchFamily="34" charset="0"/>
              </a:rPr>
              <a:t> </a:t>
            </a:r>
            <a:r>
              <a:rPr lang="en-GB" i="0" err="1">
                <a:solidFill>
                  <a:srgbClr val="000000"/>
                </a:solidFill>
                <a:effectLst/>
                <a:latin typeface="Arial" panose="020B0604020202020204" pitchFamily="34" charset="0"/>
                <a:cs typeface="Arial" panose="020B0604020202020204" pitchFamily="34" charset="0"/>
              </a:rPr>
              <a:t>en</a:t>
            </a:r>
            <a:r>
              <a:rPr lang="en-GB" i="0">
                <a:solidFill>
                  <a:srgbClr val="000000"/>
                </a:solidFill>
                <a:effectLst/>
                <a:latin typeface="Arial" panose="020B0604020202020204" pitchFamily="34" charset="0"/>
                <a:cs typeface="Arial" panose="020B0604020202020204" pitchFamily="34" charset="0"/>
              </a:rPr>
              <a:t> las </a:t>
            </a:r>
            <a:r>
              <a:rPr lang="en-GB" b="1" i="0" err="1">
                <a:solidFill>
                  <a:srgbClr val="000000"/>
                </a:solidFill>
                <a:effectLst/>
                <a:latin typeface="Arial" panose="020B0604020202020204" pitchFamily="34" charset="0"/>
                <a:cs typeface="Arial" panose="020B0604020202020204" pitchFamily="34" charset="0"/>
              </a:rPr>
              <a:t>pautas</a:t>
            </a:r>
            <a:r>
              <a:rPr lang="en-GB" b="1" i="0">
                <a:solidFill>
                  <a:srgbClr val="000000"/>
                </a:solidFill>
                <a:effectLst/>
                <a:latin typeface="Arial" panose="020B0604020202020204" pitchFamily="34" charset="0"/>
                <a:cs typeface="Arial" panose="020B0604020202020204" pitchFamily="34" charset="0"/>
              </a:rPr>
              <a:t> </a:t>
            </a:r>
            <a:r>
              <a:rPr lang="en-GB" b="1" i="0" err="1">
                <a:solidFill>
                  <a:srgbClr val="000000"/>
                </a:solidFill>
                <a:effectLst/>
                <a:latin typeface="Arial" panose="020B0604020202020204" pitchFamily="34" charset="0"/>
                <a:cs typeface="Arial" panose="020B0604020202020204" pitchFamily="34" charset="0"/>
              </a:rPr>
              <a:t>sociales</a:t>
            </a:r>
            <a:r>
              <a:rPr lang="en-GB" b="1" i="0">
                <a:solidFill>
                  <a:srgbClr val="000000"/>
                </a:solidFill>
                <a:effectLst/>
                <a:latin typeface="Arial" panose="020B0604020202020204" pitchFamily="34" charset="0"/>
                <a:cs typeface="Arial" panose="020B0604020202020204" pitchFamily="34" charset="0"/>
              </a:rPr>
              <a:t> y </a:t>
            </a:r>
            <a:r>
              <a:rPr lang="en-GB" b="1" i="0" err="1">
                <a:solidFill>
                  <a:srgbClr val="000000"/>
                </a:solidFill>
                <a:effectLst/>
                <a:latin typeface="Arial" panose="020B0604020202020204" pitchFamily="34" charset="0"/>
                <a:cs typeface="Arial" panose="020B0604020202020204" pitchFamily="34" charset="0"/>
              </a:rPr>
              <a:t>culturales</a:t>
            </a:r>
            <a:r>
              <a:rPr lang="en-GB" b="1" i="0">
                <a:solidFill>
                  <a:srgbClr val="000000"/>
                </a:solidFill>
                <a:effectLst/>
                <a:latin typeface="Arial" panose="020B0604020202020204" pitchFamily="34" charset="0"/>
                <a:cs typeface="Arial" panose="020B0604020202020204" pitchFamily="34" charset="0"/>
              </a:rPr>
              <a:t> de </a:t>
            </a:r>
            <a:r>
              <a:rPr lang="en-GB" b="1" i="0" err="1">
                <a:solidFill>
                  <a:srgbClr val="000000"/>
                </a:solidFill>
                <a:effectLst/>
                <a:latin typeface="Arial" panose="020B0604020202020204" pitchFamily="34" charset="0"/>
                <a:cs typeface="Arial" panose="020B0604020202020204" pitchFamily="34" charset="0"/>
              </a:rPr>
              <a:t>comportamiento</a:t>
            </a:r>
            <a:r>
              <a:rPr lang="en-GB" b="1" i="0">
                <a:solidFill>
                  <a:srgbClr val="000000"/>
                </a:solidFill>
                <a:effectLst/>
                <a:latin typeface="Arial" panose="020B0604020202020204" pitchFamily="34" charset="0"/>
                <a:cs typeface="Arial" panose="020B0604020202020204" pitchFamily="34" charset="0"/>
              </a:rPr>
              <a:t> y </a:t>
            </a:r>
            <a:r>
              <a:rPr lang="en-GB" b="1" i="0" err="1">
                <a:solidFill>
                  <a:srgbClr val="000000"/>
                </a:solidFill>
                <a:effectLst/>
                <a:latin typeface="Arial" panose="020B0604020202020204" pitchFamily="34" charset="0"/>
                <a:cs typeface="Arial" panose="020B0604020202020204" pitchFamily="34" charset="0"/>
              </a:rPr>
              <a:t>actitudes</a:t>
            </a:r>
            <a:r>
              <a:rPr lang="en-GB" b="1" i="0">
                <a:solidFill>
                  <a:srgbClr val="000000"/>
                </a:solidFill>
                <a:effectLst/>
                <a:latin typeface="Arial" panose="020B0604020202020204" pitchFamily="34" charset="0"/>
                <a:cs typeface="Arial" panose="020B0604020202020204" pitchFamily="34" charset="0"/>
              </a:rPr>
              <a:t> </a:t>
            </a:r>
            <a:r>
              <a:rPr lang="en-GB" b="0" i="0">
                <a:solidFill>
                  <a:srgbClr val="000000"/>
                </a:solidFill>
                <a:effectLst/>
                <a:latin typeface="Arial" panose="020B0604020202020204" pitchFamily="34" charset="0"/>
                <a:cs typeface="Arial" panose="020B0604020202020204" pitchFamily="34" charset="0"/>
              </a:rPr>
              <a:t>de </a:t>
            </a:r>
            <a:r>
              <a:rPr lang="en-GB" b="0" i="0" err="1">
                <a:solidFill>
                  <a:srgbClr val="000000"/>
                </a:solidFill>
                <a:effectLst/>
                <a:latin typeface="Arial" panose="020B0604020202020204" pitchFamily="34" charset="0"/>
                <a:cs typeface="Arial" panose="020B0604020202020204" pitchFamily="34" charset="0"/>
              </a:rPr>
              <a:t>todos</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los</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miembros</a:t>
            </a:r>
            <a:r>
              <a:rPr lang="en-GB" b="0" i="0">
                <a:solidFill>
                  <a:srgbClr val="000000"/>
                </a:solidFill>
                <a:effectLst/>
                <a:latin typeface="Arial" panose="020B0604020202020204" pitchFamily="34" charset="0"/>
                <a:cs typeface="Arial" panose="020B0604020202020204" pitchFamily="34" charset="0"/>
              </a:rPr>
              <a:t> de la </a:t>
            </a:r>
            <a:r>
              <a:rPr lang="en-GB" b="0" i="0" err="1">
                <a:solidFill>
                  <a:srgbClr val="000000"/>
                </a:solidFill>
                <a:effectLst/>
                <a:latin typeface="Arial" panose="020B0604020202020204" pitchFamily="34" charset="0"/>
                <a:cs typeface="Arial" panose="020B0604020202020204" pitchFamily="34" charset="0"/>
              </a:rPr>
              <a:t>comunidad</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institucional</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Aborda</a:t>
            </a:r>
            <a:r>
              <a:rPr lang="en-GB" b="0" i="0">
                <a:solidFill>
                  <a:srgbClr val="000000"/>
                </a:solidFill>
                <a:effectLst/>
                <a:latin typeface="Arial" panose="020B0604020202020204" pitchFamily="34" charset="0"/>
                <a:cs typeface="Arial" panose="020B0604020202020204" pitchFamily="34" charset="0"/>
              </a:rPr>
              <a:t> la </a:t>
            </a:r>
            <a:r>
              <a:rPr lang="en-GB" b="0" i="0" err="1">
                <a:solidFill>
                  <a:srgbClr val="000000"/>
                </a:solidFill>
                <a:effectLst/>
                <a:latin typeface="Arial" panose="020B0604020202020204" pitchFamily="34" charset="0"/>
                <a:cs typeface="Arial" panose="020B0604020202020204" pitchFamily="34" charset="0"/>
              </a:rPr>
              <a:t>cultura</a:t>
            </a:r>
            <a:r>
              <a:rPr lang="en-GB" b="0" i="0">
                <a:solidFill>
                  <a:srgbClr val="000000"/>
                </a:solidFill>
                <a:effectLst/>
                <a:latin typeface="Arial" panose="020B0604020202020204" pitchFamily="34" charset="0"/>
                <a:cs typeface="Arial" panose="020B0604020202020204" pitchFamily="34" charset="0"/>
              </a:rPr>
              <a:t> y </a:t>
            </a:r>
            <a:r>
              <a:rPr lang="en-GB" b="0" i="0" err="1">
                <a:solidFill>
                  <a:srgbClr val="000000"/>
                </a:solidFill>
                <a:effectLst/>
                <a:latin typeface="Arial" panose="020B0604020202020204" pitchFamily="34" charset="0"/>
                <a:cs typeface="Arial" panose="020B0604020202020204" pitchFamily="34" charset="0"/>
              </a:rPr>
              <a:t>los</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valores</a:t>
            </a:r>
            <a:r>
              <a:rPr lang="en-GB" b="0" i="0">
                <a:solidFill>
                  <a:srgbClr val="000000"/>
                </a:solidFill>
                <a:effectLst/>
                <a:latin typeface="Arial" panose="020B0604020202020204" pitchFamily="34" charset="0"/>
                <a:cs typeface="Arial" panose="020B0604020202020204" pitchFamily="34" charset="0"/>
              </a:rPr>
              <a:t> de la </a:t>
            </a:r>
            <a:r>
              <a:rPr lang="en-GB" b="0" i="0" err="1">
                <a:solidFill>
                  <a:srgbClr val="000000"/>
                </a:solidFill>
                <a:effectLst/>
                <a:latin typeface="Arial" panose="020B0604020202020204" pitchFamily="34" charset="0"/>
                <a:cs typeface="Arial" panose="020B0604020202020204" pitchFamily="34" charset="0"/>
              </a:rPr>
              <a:t>organización</a:t>
            </a:r>
            <a:r>
              <a:rPr lang="en-GB" b="0" i="0">
                <a:solidFill>
                  <a:srgbClr val="000000"/>
                </a:solidFill>
                <a:effectLst/>
                <a:latin typeface="Arial" panose="020B0604020202020204" pitchFamily="34" charset="0"/>
                <a:cs typeface="Arial" panose="020B0604020202020204" pitchFamily="34" charset="0"/>
              </a:rPr>
              <a:t> y lo que </a:t>
            </a:r>
            <a:r>
              <a:rPr lang="en-GB" b="0" i="0" err="1">
                <a:solidFill>
                  <a:srgbClr val="000000"/>
                </a:solidFill>
                <a:effectLst/>
                <a:latin typeface="Arial" panose="020B0604020202020204" pitchFamily="34" charset="0"/>
                <a:cs typeface="Arial" panose="020B0604020202020204" pitchFamily="34" charset="0"/>
              </a:rPr>
              <a:t>éstos</a:t>
            </a:r>
            <a:r>
              <a:rPr lang="en-GB" b="0" i="0">
                <a:solidFill>
                  <a:srgbClr val="000000"/>
                </a:solidFill>
                <a:effectLst/>
                <a:latin typeface="Arial" panose="020B0604020202020204" pitchFamily="34" charset="0"/>
                <a:cs typeface="Arial" panose="020B0604020202020204" pitchFamily="34" charset="0"/>
              </a:rPr>
              <a:t> </a:t>
            </a:r>
            <a:r>
              <a:rPr lang="en-GB" b="0" i="0" err="1">
                <a:solidFill>
                  <a:srgbClr val="000000"/>
                </a:solidFill>
                <a:effectLst/>
                <a:latin typeface="Arial" panose="020B0604020202020204" pitchFamily="34" charset="0"/>
                <a:cs typeface="Arial" panose="020B0604020202020204" pitchFamily="34" charset="0"/>
              </a:rPr>
              <a:t>representan</a:t>
            </a:r>
            <a:r>
              <a:rPr lang="en-GB">
                <a:solidFill>
                  <a:srgbClr val="000000"/>
                </a:solidFill>
                <a:latin typeface="Arial" panose="020B0604020202020204" pitchFamily="34" charset="0"/>
                <a:cs typeface="Arial" panose="020B0604020202020204" pitchFamily="34" charset="0"/>
              </a:rPr>
              <a:t>. </a:t>
            </a:r>
            <a:endParaRPr lang="en-US">
              <a:solidFill>
                <a:schemeClr val="tx1">
                  <a:alpha val="70000"/>
                </a:schemeClr>
              </a:solidFill>
              <a:latin typeface="Arial" panose="020B0604020202020204" pitchFamily="34" charset="0"/>
              <a:cs typeface="Arial" panose="020B0604020202020204" pitchFamily="34" charset="0"/>
            </a:endParaRPr>
          </a:p>
        </p:txBody>
      </p:sp>
      <p:sp>
        <p:nvSpPr>
          <p:cNvPr id="12" name="TextBox 4">
            <a:extLst>
              <a:ext uri="{FF2B5EF4-FFF2-40B4-BE49-F238E27FC236}">
                <a16:creationId xmlns:a16="http://schemas.microsoft.com/office/drawing/2014/main" id="{A1F54BC8-212F-C5E5-1984-4C159DC5CDBF}"/>
              </a:ext>
            </a:extLst>
          </p:cNvPr>
          <p:cNvSpPr txBox="1"/>
          <p:nvPr/>
        </p:nvSpPr>
        <p:spPr>
          <a:xfrm>
            <a:off x="8025416" y="2876800"/>
            <a:ext cx="3781573" cy="3655873"/>
          </a:xfrm>
          <a:prstGeom prst="rect">
            <a:avLst/>
          </a:prstGeom>
          <a:noFill/>
        </p:spPr>
        <p:txBody>
          <a:bodyPr wrap="square" lIns="0" tIns="45720" rIns="0" bIns="45720" rtlCol="0" anchor="t">
            <a:spAutoFit/>
          </a:bodyPr>
          <a:lstStyle/>
          <a:p>
            <a:pPr>
              <a:lnSpc>
                <a:spcPct val="130000"/>
              </a:lnSpc>
            </a:pPr>
            <a:r>
              <a:rPr lang="en-US" sz="1800" b="0" i="0">
                <a:solidFill>
                  <a:srgbClr val="000000"/>
                </a:solidFill>
                <a:effectLst/>
                <a:latin typeface="Arial"/>
                <a:cs typeface="Arial"/>
              </a:rPr>
              <a:t>El </a:t>
            </a:r>
            <a:r>
              <a:rPr lang="en-US" sz="1800" b="0" i="0" err="1">
                <a:solidFill>
                  <a:srgbClr val="000000"/>
                </a:solidFill>
                <a:effectLst/>
                <a:latin typeface="Arial"/>
                <a:cs typeface="Arial"/>
              </a:rPr>
              <a:t>objetivo</a:t>
            </a:r>
            <a:r>
              <a:rPr lang="en-US" sz="1800" b="0" i="0">
                <a:solidFill>
                  <a:srgbClr val="000000"/>
                </a:solidFill>
                <a:effectLst/>
                <a:latin typeface="Arial"/>
                <a:cs typeface="Arial"/>
              </a:rPr>
              <a:t> de la </a:t>
            </a:r>
            <a:r>
              <a:rPr lang="en-US" sz="1800" b="0" i="0" err="1">
                <a:solidFill>
                  <a:srgbClr val="000000"/>
                </a:solidFill>
                <a:effectLst/>
                <a:latin typeface="Arial"/>
                <a:cs typeface="Arial"/>
              </a:rPr>
              <a:t>protección</a:t>
            </a:r>
            <a:r>
              <a:rPr lang="en-US" sz="1800" b="0" i="0">
                <a:solidFill>
                  <a:srgbClr val="000000"/>
                </a:solidFill>
                <a:effectLst/>
                <a:latin typeface="Arial"/>
                <a:cs typeface="Arial"/>
              </a:rPr>
              <a:t> es </a:t>
            </a:r>
            <a:r>
              <a:rPr lang="en-US" sz="1800" b="1" i="0" err="1">
                <a:solidFill>
                  <a:srgbClr val="000000"/>
                </a:solidFill>
                <a:effectLst/>
                <a:latin typeface="Arial"/>
                <a:cs typeface="Arial"/>
              </a:rPr>
              <a:t>garantizar</a:t>
            </a:r>
            <a:r>
              <a:rPr lang="en-US" sz="1800" b="1" i="0">
                <a:solidFill>
                  <a:srgbClr val="000000"/>
                </a:solidFill>
                <a:effectLst/>
                <a:latin typeface="Arial"/>
                <a:cs typeface="Arial"/>
              </a:rPr>
              <a:t> la </a:t>
            </a:r>
            <a:r>
              <a:rPr lang="en-US" sz="1800" b="1" i="0" err="1">
                <a:solidFill>
                  <a:srgbClr val="000000"/>
                </a:solidFill>
                <a:effectLst/>
                <a:latin typeface="Arial"/>
                <a:cs typeface="Arial"/>
              </a:rPr>
              <a:t>seguridad</a:t>
            </a:r>
            <a:r>
              <a:rPr lang="en-US" sz="1800" b="1" i="0">
                <a:solidFill>
                  <a:srgbClr val="000000"/>
                </a:solidFill>
                <a:effectLst/>
                <a:latin typeface="Arial"/>
                <a:cs typeface="Arial"/>
              </a:rPr>
              <a:t> y </a:t>
            </a:r>
            <a:r>
              <a:rPr lang="en-US" sz="1800" b="1" i="0" err="1">
                <a:solidFill>
                  <a:srgbClr val="000000"/>
                </a:solidFill>
                <a:effectLst/>
                <a:latin typeface="Arial"/>
                <a:cs typeface="Arial"/>
              </a:rPr>
              <a:t>atender</a:t>
            </a:r>
            <a:r>
              <a:rPr lang="en-US" sz="1800" b="1" i="0">
                <a:solidFill>
                  <a:srgbClr val="000000"/>
                </a:solidFill>
                <a:effectLst/>
                <a:latin typeface="Arial"/>
                <a:cs typeface="Arial"/>
              </a:rPr>
              <a:t> las </a:t>
            </a:r>
            <a:r>
              <a:rPr lang="en-US" sz="1800" b="1" i="0" err="1">
                <a:solidFill>
                  <a:srgbClr val="000000"/>
                </a:solidFill>
                <a:effectLst/>
                <a:latin typeface="Arial"/>
                <a:cs typeface="Arial"/>
              </a:rPr>
              <a:t>necesidades</a:t>
            </a:r>
            <a:r>
              <a:rPr lang="en-US" sz="1800" b="1" i="0">
                <a:solidFill>
                  <a:srgbClr val="000000"/>
                </a:solidFill>
                <a:effectLst/>
                <a:latin typeface="Arial"/>
                <a:cs typeface="Arial"/>
              </a:rPr>
              <a:t> de las </a:t>
            </a:r>
            <a:r>
              <a:rPr lang="en-US" sz="1800" b="1" i="0" err="1">
                <a:solidFill>
                  <a:srgbClr val="000000"/>
                </a:solidFill>
                <a:effectLst/>
                <a:latin typeface="Arial"/>
                <a:cs typeface="Arial"/>
              </a:rPr>
              <a:t>víctimas</a:t>
            </a:r>
            <a:r>
              <a:rPr lang="en-US" b="1">
                <a:solidFill>
                  <a:srgbClr val="000000"/>
                </a:solidFill>
                <a:latin typeface="Arial"/>
                <a:cs typeface="Arial"/>
              </a:rPr>
              <a:t>/</a:t>
            </a:r>
            <a:r>
              <a:rPr lang="en-US" b="1" err="1">
                <a:solidFill>
                  <a:srgbClr val="000000"/>
                </a:solidFill>
                <a:latin typeface="Arial"/>
                <a:cs typeface="Arial"/>
              </a:rPr>
              <a:t>sobrevivientes</a:t>
            </a:r>
            <a:r>
              <a:rPr lang="en-US" b="1">
                <a:solidFill>
                  <a:srgbClr val="000000"/>
                </a:solidFill>
                <a:latin typeface="Arial"/>
                <a:cs typeface="Arial"/>
              </a:rPr>
              <a:t>. </a:t>
            </a:r>
            <a:r>
              <a:rPr lang="en-US" sz="1800" i="0" err="1">
                <a:solidFill>
                  <a:srgbClr val="000000"/>
                </a:solidFill>
                <a:effectLst/>
                <a:latin typeface="Arial"/>
                <a:cs typeface="Arial"/>
              </a:rPr>
              <a:t>Esto</a:t>
            </a:r>
            <a:r>
              <a:rPr lang="en-US" sz="1800" i="0">
                <a:solidFill>
                  <a:srgbClr val="000000"/>
                </a:solidFill>
                <a:effectLst/>
                <a:latin typeface="Arial"/>
                <a:cs typeface="Arial"/>
              </a:rPr>
              <a:t> </a:t>
            </a:r>
            <a:r>
              <a:rPr lang="en-US" sz="1800" i="0" err="1">
                <a:solidFill>
                  <a:srgbClr val="000000"/>
                </a:solidFill>
                <a:effectLst/>
                <a:latin typeface="Arial"/>
                <a:cs typeface="Arial"/>
              </a:rPr>
              <a:t>incluye</a:t>
            </a:r>
            <a:r>
              <a:rPr lang="en-US" sz="1800" i="0">
                <a:solidFill>
                  <a:srgbClr val="000000"/>
                </a:solidFill>
                <a:effectLst/>
                <a:latin typeface="Arial"/>
                <a:cs typeface="Arial"/>
              </a:rPr>
              <a:t> </a:t>
            </a:r>
            <a:r>
              <a:rPr lang="en-US" sz="1800" i="0" err="1">
                <a:solidFill>
                  <a:srgbClr val="000000"/>
                </a:solidFill>
                <a:effectLst/>
                <a:latin typeface="Arial"/>
                <a:cs typeface="Arial"/>
              </a:rPr>
              <a:t>procedimientos</a:t>
            </a:r>
            <a:r>
              <a:rPr lang="en-US" sz="1800" i="0">
                <a:solidFill>
                  <a:srgbClr val="000000"/>
                </a:solidFill>
                <a:effectLst/>
                <a:latin typeface="Arial"/>
                <a:cs typeface="Arial"/>
              </a:rPr>
              <a:t> </a:t>
            </a:r>
            <a:r>
              <a:rPr lang="en-US">
                <a:solidFill>
                  <a:srgbClr val="000000"/>
                </a:solidFill>
                <a:latin typeface="Arial"/>
                <a:cs typeface="Arial"/>
              </a:rPr>
              <a:t>claros e</a:t>
            </a:r>
            <a:r>
              <a:rPr lang="en-US" sz="1800" i="0">
                <a:solidFill>
                  <a:srgbClr val="000000"/>
                </a:solidFill>
                <a:effectLst/>
                <a:latin typeface="Arial"/>
                <a:cs typeface="Arial"/>
              </a:rPr>
              <a:t> </a:t>
            </a:r>
            <a:r>
              <a:rPr lang="en-US" sz="1800" i="0" err="1">
                <a:solidFill>
                  <a:srgbClr val="000000"/>
                </a:solidFill>
                <a:effectLst/>
                <a:latin typeface="Arial"/>
                <a:cs typeface="Arial"/>
              </a:rPr>
              <a:t>infraestructuras</a:t>
            </a:r>
            <a:r>
              <a:rPr lang="en-US" sz="1800" i="0">
                <a:solidFill>
                  <a:srgbClr val="000000"/>
                </a:solidFill>
                <a:effectLst/>
                <a:latin typeface="Arial"/>
                <a:cs typeface="Arial"/>
              </a:rPr>
              <a:t> </a:t>
            </a:r>
            <a:r>
              <a:rPr lang="en-US" sz="1800" i="0" err="1">
                <a:solidFill>
                  <a:srgbClr val="000000"/>
                </a:solidFill>
                <a:effectLst/>
                <a:latin typeface="Arial"/>
                <a:cs typeface="Arial"/>
              </a:rPr>
              <a:t>dentro</a:t>
            </a:r>
            <a:r>
              <a:rPr lang="en-US" sz="1800" i="0">
                <a:solidFill>
                  <a:srgbClr val="000000"/>
                </a:solidFill>
                <a:effectLst/>
                <a:latin typeface="Arial"/>
                <a:cs typeface="Arial"/>
              </a:rPr>
              <a:t> de </a:t>
            </a:r>
            <a:r>
              <a:rPr lang="en-US" sz="1800" i="0" err="1">
                <a:solidFill>
                  <a:srgbClr val="000000"/>
                </a:solidFill>
                <a:effectLst/>
                <a:latin typeface="Arial"/>
                <a:cs typeface="Arial"/>
              </a:rPr>
              <a:t>cada</a:t>
            </a:r>
            <a:r>
              <a:rPr lang="en-US" sz="1800" i="0">
                <a:solidFill>
                  <a:srgbClr val="000000"/>
                </a:solidFill>
                <a:effectLst/>
                <a:latin typeface="Arial"/>
                <a:cs typeface="Arial"/>
              </a:rPr>
              <a:t> </a:t>
            </a:r>
            <a:r>
              <a:rPr lang="en-US" sz="1800" i="0" err="1">
                <a:solidFill>
                  <a:srgbClr val="000000"/>
                </a:solidFill>
                <a:effectLst/>
                <a:latin typeface="Arial"/>
                <a:cs typeface="Arial"/>
              </a:rPr>
              <a:t>institución</a:t>
            </a:r>
            <a:r>
              <a:rPr lang="en-US" sz="1800" i="0">
                <a:solidFill>
                  <a:srgbClr val="000000"/>
                </a:solidFill>
                <a:effectLst/>
                <a:latin typeface="Arial"/>
                <a:cs typeface="Arial"/>
              </a:rPr>
              <a:t> para </a:t>
            </a:r>
            <a:r>
              <a:rPr lang="en-US" sz="1800" i="0" err="1">
                <a:solidFill>
                  <a:srgbClr val="000000"/>
                </a:solidFill>
                <a:effectLst/>
                <a:latin typeface="Arial"/>
                <a:cs typeface="Arial"/>
              </a:rPr>
              <a:t>hacer</a:t>
            </a:r>
            <a:r>
              <a:rPr lang="en-US" sz="1800" i="0">
                <a:solidFill>
                  <a:srgbClr val="000000"/>
                </a:solidFill>
                <a:effectLst/>
                <a:latin typeface="Arial"/>
                <a:cs typeface="Arial"/>
              </a:rPr>
              <a:t> </a:t>
            </a:r>
            <a:r>
              <a:rPr lang="en-US" sz="1800" i="0" err="1">
                <a:solidFill>
                  <a:srgbClr val="000000"/>
                </a:solidFill>
                <a:effectLst/>
                <a:latin typeface="Arial"/>
                <a:cs typeface="Arial"/>
              </a:rPr>
              <a:t>denuncias</a:t>
            </a:r>
            <a:r>
              <a:rPr lang="en-US">
                <a:solidFill>
                  <a:srgbClr val="000000"/>
                </a:solidFill>
                <a:latin typeface="Arial"/>
                <a:cs typeface="Arial"/>
              </a:rPr>
              <a:t>,</a:t>
            </a:r>
            <a:r>
              <a:rPr lang="en-US" sz="1800" i="0">
                <a:solidFill>
                  <a:srgbClr val="000000"/>
                </a:solidFill>
                <a:effectLst/>
                <a:latin typeface="Arial"/>
                <a:cs typeface="Arial"/>
              </a:rPr>
              <a:t> y </a:t>
            </a:r>
            <a:r>
              <a:rPr lang="en-US" sz="1800" i="0" err="1">
                <a:solidFill>
                  <a:srgbClr val="000000"/>
                </a:solidFill>
                <a:effectLst/>
                <a:latin typeface="Arial"/>
                <a:cs typeface="Arial"/>
              </a:rPr>
              <a:t>apoyar</a:t>
            </a:r>
            <a:r>
              <a:rPr lang="en-US" sz="1800" i="0">
                <a:solidFill>
                  <a:srgbClr val="000000"/>
                </a:solidFill>
                <a:effectLst/>
                <a:latin typeface="Arial"/>
                <a:cs typeface="Arial"/>
              </a:rPr>
              <a:t> a las personas que </a:t>
            </a:r>
            <a:r>
              <a:rPr lang="en-US" sz="1800" i="0" err="1">
                <a:solidFill>
                  <a:srgbClr val="000000"/>
                </a:solidFill>
                <a:effectLst/>
                <a:latin typeface="Arial"/>
                <a:cs typeface="Arial"/>
              </a:rPr>
              <a:t>denuncian</a:t>
            </a:r>
            <a:r>
              <a:rPr lang="en-US" sz="1800" i="0">
                <a:solidFill>
                  <a:srgbClr val="000000"/>
                </a:solidFill>
                <a:effectLst/>
                <a:latin typeface="Arial"/>
                <a:cs typeface="Arial"/>
              </a:rPr>
              <a:t> </a:t>
            </a:r>
            <a:r>
              <a:rPr lang="en-US">
                <a:solidFill>
                  <a:srgbClr val="000000"/>
                </a:solidFill>
                <a:latin typeface="Arial"/>
                <a:cs typeface="Arial"/>
              </a:rPr>
              <a:t>(</a:t>
            </a:r>
            <a:r>
              <a:rPr lang="en-US" err="1">
                <a:solidFill>
                  <a:srgbClr val="000000"/>
                </a:solidFill>
                <a:latin typeface="Arial"/>
                <a:cs typeface="Arial"/>
              </a:rPr>
              <a:t>víctimas</a:t>
            </a:r>
            <a:r>
              <a:rPr lang="en-US">
                <a:solidFill>
                  <a:srgbClr val="000000"/>
                </a:solidFill>
                <a:latin typeface="Arial"/>
                <a:cs typeface="Arial"/>
              </a:rPr>
              <a:t>/</a:t>
            </a:r>
            <a:r>
              <a:rPr lang="en-US" err="1">
                <a:solidFill>
                  <a:srgbClr val="000000"/>
                </a:solidFill>
                <a:latin typeface="Arial"/>
                <a:cs typeface="Arial"/>
              </a:rPr>
              <a:t>sobrevivientes</a:t>
            </a:r>
            <a:r>
              <a:rPr lang="en-US" sz="1800" i="0">
                <a:solidFill>
                  <a:srgbClr val="000000"/>
                </a:solidFill>
                <a:effectLst/>
                <a:latin typeface="Arial"/>
                <a:cs typeface="Arial"/>
              </a:rPr>
              <a:t>, </a:t>
            </a:r>
            <a:r>
              <a:rPr lang="en-US" err="1">
                <a:solidFill>
                  <a:srgbClr val="000000"/>
                </a:solidFill>
                <a:latin typeface="Arial"/>
                <a:cs typeface="Arial"/>
              </a:rPr>
              <a:t>testigos</a:t>
            </a:r>
            <a:r>
              <a:rPr lang="en-US">
                <a:solidFill>
                  <a:srgbClr val="000000"/>
                </a:solidFill>
                <a:latin typeface="Arial"/>
                <a:cs typeface="Arial"/>
              </a:rPr>
              <a:t>).</a:t>
            </a:r>
            <a:r>
              <a:rPr lang="en-US" sz="1800" i="0">
                <a:solidFill>
                  <a:srgbClr val="000000"/>
                </a:solidFill>
                <a:effectLst/>
                <a:latin typeface="Arial"/>
                <a:cs typeface="Arial"/>
              </a:rPr>
              <a:t>   </a:t>
            </a:r>
            <a:endParaRPr lang="en-US">
              <a:solidFill>
                <a:schemeClr val="tx1">
                  <a:lumMod val="95000"/>
                  <a:lumOff val="5000"/>
                  <a:alpha val="70000"/>
                </a:schemeClr>
              </a:solidFill>
              <a:latin typeface="Arial"/>
              <a:cs typeface="Arial"/>
            </a:endParaRPr>
          </a:p>
        </p:txBody>
      </p:sp>
    </p:spTree>
    <p:extLst>
      <p:ext uri="{BB962C8B-B14F-4D97-AF65-F5344CB8AC3E}">
        <p14:creationId xmlns:p14="http://schemas.microsoft.com/office/powerpoint/2010/main" val="284717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ea typeface="Calibri"/>
                <a:cs typeface="Arial"/>
              </a:rPr>
              <a:t>Normas </a:t>
            </a:r>
            <a:r>
              <a:rPr lang="en-US" b="1" dirty="0" err="1">
                <a:latin typeface="Arial"/>
                <a:ea typeface="Calibri"/>
                <a:cs typeface="Arial"/>
              </a:rPr>
              <a:t>básicas</a:t>
            </a:r>
            <a:endParaRPr lang="en-US" b="1">
              <a:latin typeface="Arial"/>
              <a:ea typeface="Calibri"/>
              <a:cs typeface="Arial"/>
            </a:endParaRPr>
          </a:p>
        </p:txBody>
      </p:sp>
      <p:sp>
        <p:nvSpPr>
          <p:cNvPr id="9" name="TextBox 8">
            <a:extLst>
              <a:ext uri="{FF2B5EF4-FFF2-40B4-BE49-F238E27FC236}">
                <a16:creationId xmlns:a16="http://schemas.microsoft.com/office/drawing/2014/main" id="{4F673D3D-197B-E3FE-42F9-7F62C9A3845E}"/>
              </a:ext>
            </a:extLst>
          </p:cNvPr>
          <p:cNvSpPr txBox="1"/>
          <p:nvPr/>
        </p:nvSpPr>
        <p:spPr>
          <a:xfrm>
            <a:off x="7928708" y="3625423"/>
            <a:ext cx="2978978" cy="2031325"/>
          </a:xfrm>
          <a:prstGeom prst="rect">
            <a:avLst/>
          </a:prstGeom>
          <a:noFill/>
        </p:spPr>
        <p:txBody>
          <a:bodyPr wrap="square" lIns="91440" tIns="45720" rIns="91440" bIns="45720" rtlCol="0" anchor="t">
            <a:spAutoFit/>
          </a:bodyPr>
          <a:lstStyle/>
          <a:p>
            <a:r>
              <a:rPr lang="en-GB">
                <a:solidFill>
                  <a:schemeClr val="bg2"/>
                </a:solidFill>
                <a:latin typeface="Arial"/>
                <a:ea typeface="Calibri"/>
                <a:cs typeface="Arial"/>
              </a:rPr>
              <a:t>Este es un </a:t>
            </a:r>
            <a:r>
              <a:rPr lang="en-GB" err="1">
                <a:solidFill>
                  <a:schemeClr val="bg2"/>
                </a:solidFill>
                <a:latin typeface="Arial"/>
                <a:ea typeface="Calibri"/>
                <a:cs typeface="Arial"/>
              </a:rPr>
              <a:t>espacio</a:t>
            </a:r>
            <a:r>
              <a:rPr lang="en-GB">
                <a:solidFill>
                  <a:schemeClr val="bg2"/>
                </a:solidFill>
                <a:latin typeface="Arial"/>
                <a:ea typeface="Calibri"/>
                <a:cs typeface="Arial"/>
              </a:rPr>
              <a:t> </a:t>
            </a:r>
            <a:r>
              <a:rPr lang="en-GB" err="1">
                <a:solidFill>
                  <a:schemeClr val="bg2"/>
                </a:solidFill>
                <a:latin typeface="Arial"/>
                <a:ea typeface="Calibri"/>
                <a:cs typeface="Arial"/>
              </a:rPr>
              <a:t>seguro</a:t>
            </a:r>
            <a:r>
              <a:rPr lang="en-GB">
                <a:solidFill>
                  <a:schemeClr val="bg2"/>
                </a:solidFill>
                <a:latin typeface="Arial"/>
                <a:ea typeface="Calibri"/>
                <a:cs typeface="Arial"/>
              </a:rPr>
              <a:t> para </a:t>
            </a:r>
            <a:r>
              <a:rPr lang="en-GB" err="1">
                <a:solidFill>
                  <a:schemeClr val="bg2"/>
                </a:solidFill>
                <a:latin typeface="Arial"/>
                <a:ea typeface="Calibri"/>
                <a:cs typeface="Arial"/>
              </a:rPr>
              <a:t>compartir</a:t>
            </a:r>
            <a:r>
              <a:rPr lang="en-GB">
                <a:solidFill>
                  <a:schemeClr val="bg2"/>
                </a:solidFill>
                <a:latin typeface="Arial"/>
                <a:ea typeface="Calibri"/>
                <a:cs typeface="Arial"/>
              </a:rPr>
              <a:t> </a:t>
            </a:r>
            <a:r>
              <a:rPr lang="en-GB" err="1">
                <a:solidFill>
                  <a:schemeClr val="bg2"/>
                </a:solidFill>
                <a:latin typeface="Arial"/>
                <a:ea typeface="Calibri"/>
                <a:cs typeface="Arial"/>
              </a:rPr>
              <a:t>su</a:t>
            </a:r>
            <a:r>
              <a:rPr lang="en-GB">
                <a:solidFill>
                  <a:schemeClr val="bg2"/>
                </a:solidFill>
                <a:latin typeface="Arial"/>
                <a:ea typeface="Calibri"/>
                <a:cs typeface="Arial"/>
              </a:rPr>
              <a:t> </a:t>
            </a:r>
            <a:r>
              <a:rPr lang="en-GB" err="1">
                <a:solidFill>
                  <a:schemeClr val="bg2"/>
                </a:solidFill>
                <a:latin typeface="Arial"/>
                <a:ea typeface="Calibri"/>
                <a:cs typeface="Arial"/>
              </a:rPr>
              <a:t>experiencia</a:t>
            </a:r>
            <a:r>
              <a:rPr lang="en-GB">
                <a:solidFill>
                  <a:schemeClr val="bg2"/>
                </a:solidFill>
                <a:latin typeface="Arial"/>
                <a:ea typeface="Calibri"/>
                <a:cs typeface="Arial"/>
              </a:rPr>
              <a:t>: la </a:t>
            </a:r>
            <a:r>
              <a:rPr lang="en-GB" err="1">
                <a:solidFill>
                  <a:schemeClr val="bg2"/>
                </a:solidFill>
                <a:latin typeface="Arial"/>
                <a:ea typeface="Calibri"/>
                <a:cs typeface="Arial"/>
              </a:rPr>
              <a:t>confidencialidad</a:t>
            </a:r>
            <a:r>
              <a:rPr lang="en-GB">
                <a:solidFill>
                  <a:schemeClr val="bg2"/>
                </a:solidFill>
                <a:latin typeface="Arial"/>
                <a:ea typeface="Calibri"/>
                <a:cs typeface="Arial"/>
              </a:rPr>
              <a:t> es de </a:t>
            </a:r>
            <a:r>
              <a:rPr lang="en-GB" err="1">
                <a:solidFill>
                  <a:schemeClr val="bg2"/>
                </a:solidFill>
                <a:latin typeface="Arial"/>
                <a:ea typeface="Calibri"/>
                <a:cs typeface="Arial"/>
              </a:rPr>
              <a:t>suma</a:t>
            </a:r>
            <a:r>
              <a:rPr lang="en-GB">
                <a:solidFill>
                  <a:schemeClr val="bg2"/>
                </a:solidFill>
                <a:latin typeface="Arial"/>
                <a:ea typeface="Calibri"/>
                <a:cs typeface="Arial"/>
              </a:rPr>
              <a:t> </a:t>
            </a:r>
            <a:r>
              <a:rPr lang="en-GB" err="1">
                <a:solidFill>
                  <a:schemeClr val="bg2"/>
                </a:solidFill>
                <a:latin typeface="Arial"/>
                <a:ea typeface="Calibri"/>
                <a:cs typeface="Arial"/>
              </a:rPr>
              <a:t>importancia</a:t>
            </a:r>
            <a:r>
              <a:rPr lang="en-GB">
                <a:solidFill>
                  <a:schemeClr val="bg2"/>
                </a:solidFill>
                <a:latin typeface="Arial"/>
                <a:ea typeface="Calibri"/>
                <a:cs typeface="Arial"/>
              </a:rPr>
              <a:t>. Trate las </a:t>
            </a:r>
            <a:r>
              <a:rPr lang="en-GB" err="1">
                <a:solidFill>
                  <a:schemeClr val="bg2"/>
                </a:solidFill>
                <a:latin typeface="Arial"/>
                <a:ea typeface="Calibri"/>
                <a:cs typeface="Arial"/>
              </a:rPr>
              <a:t>experiencias</a:t>
            </a:r>
            <a:r>
              <a:rPr lang="en-GB">
                <a:solidFill>
                  <a:schemeClr val="bg2"/>
                </a:solidFill>
                <a:latin typeface="Arial"/>
                <a:ea typeface="Calibri"/>
                <a:cs typeface="Arial"/>
              </a:rPr>
              <a:t> de </a:t>
            </a:r>
            <a:r>
              <a:rPr lang="en-GB" err="1">
                <a:solidFill>
                  <a:schemeClr val="bg2"/>
                </a:solidFill>
                <a:latin typeface="Arial"/>
                <a:ea typeface="Calibri"/>
                <a:cs typeface="Arial"/>
              </a:rPr>
              <a:t>los</a:t>
            </a:r>
            <a:r>
              <a:rPr lang="en-GB">
                <a:solidFill>
                  <a:schemeClr val="bg2"/>
                </a:solidFill>
                <a:latin typeface="Arial"/>
                <a:ea typeface="Calibri"/>
                <a:cs typeface="Arial"/>
              </a:rPr>
              <a:t> </a:t>
            </a:r>
            <a:r>
              <a:rPr lang="en-GB" err="1">
                <a:solidFill>
                  <a:schemeClr val="bg2"/>
                </a:solidFill>
                <a:latin typeface="Arial"/>
                <a:ea typeface="Calibri"/>
                <a:cs typeface="Arial"/>
              </a:rPr>
              <a:t>demás</a:t>
            </a:r>
            <a:r>
              <a:rPr lang="en-GB">
                <a:solidFill>
                  <a:schemeClr val="bg2"/>
                </a:solidFill>
                <a:latin typeface="Arial"/>
                <a:ea typeface="Calibri"/>
                <a:cs typeface="Arial"/>
              </a:rPr>
              <a:t> con </a:t>
            </a:r>
            <a:r>
              <a:rPr lang="en-GB" err="1">
                <a:solidFill>
                  <a:schemeClr val="bg2"/>
                </a:solidFill>
                <a:latin typeface="Arial"/>
                <a:ea typeface="Calibri"/>
                <a:cs typeface="Arial"/>
              </a:rPr>
              <a:t>respeto</a:t>
            </a:r>
            <a:r>
              <a:rPr lang="en-GB">
                <a:solidFill>
                  <a:schemeClr val="bg2"/>
                </a:solidFill>
                <a:latin typeface="Arial"/>
                <a:ea typeface="Calibri"/>
                <a:cs typeface="Arial"/>
              </a:rPr>
              <a:t>.</a:t>
            </a:r>
            <a:endParaRPr lang="en-US">
              <a:solidFill>
                <a:schemeClr val="bg2"/>
              </a:solidFill>
              <a:latin typeface="Arial"/>
              <a:ea typeface="Calibri"/>
              <a:cs typeface="Arial"/>
            </a:endParaRPr>
          </a:p>
        </p:txBody>
      </p:sp>
      <p:sp>
        <p:nvSpPr>
          <p:cNvPr id="10" name="TextBox 9">
            <a:extLst>
              <a:ext uri="{FF2B5EF4-FFF2-40B4-BE49-F238E27FC236}">
                <a16:creationId xmlns:a16="http://schemas.microsoft.com/office/drawing/2014/main" id="{4DC177AB-78F1-8C26-3AA5-ECC61103E19E}"/>
              </a:ext>
            </a:extLst>
          </p:cNvPr>
          <p:cNvSpPr txBox="1"/>
          <p:nvPr/>
        </p:nvSpPr>
        <p:spPr>
          <a:xfrm>
            <a:off x="4337084" y="3623424"/>
            <a:ext cx="2943260" cy="923330"/>
          </a:xfrm>
          <a:prstGeom prst="rect">
            <a:avLst/>
          </a:prstGeom>
          <a:noFill/>
        </p:spPr>
        <p:txBody>
          <a:bodyPr wrap="square" lIns="91440" tIns="45720" rIns="91440" bIns="45720" rtlCol="0" anchor="t">
            <a:spAutoFit/>
          </a:bodyPr>
          <a:lstStyle/>
          <a:p>
            <a:r>
              <a:rPr lang="en-GB" err="1">
                <a:solidFill>
                  <a:schemeClr val="bg2"/>
                </a:solidFill>
                <a:latin typeface="Arial"/>
                <a:ea typeface="Calibri"/>
                <a:cs typeface="Arial"/>
              </a:rPr>
              <a:t>Intente</a:t>
            </a:r>
            <a:r>
              <a:rPr lang="en-GB">
                <a:solidFill>
                  <a:schemeClr val="bg2"/>
                </a:solidFill>
                <a:latin typeface="Arial"/>
                <a:ea typeface="Calibri"/>
                <a:cs typeface="Arial"/>
              </a:rPr>
              <a:t> </a:t>
            </a:r>
            <a:r>
              <a:rPr lang="en-GB" err="1">
                <a:solidFill>
                  <a:schemeClr val="bg2"/>
                </a:solidFill>
                <a:latin typeface="Arial"/>
                <a:ea typeface="Calibri"/>
                <a:cs typeface="Arial"/>
              </a:rPr>
              <a:t>mantener</a:t>
            </a:r>
            <a:r>
              <a:rPr lang="en-GB">
                <a:solidFill>
                  <a:schemeClr val="bg2"/>
                </a:solidFill>
                <a:latin typeface="Arial"/>
                <a:ea typeface="Calibri"/>
                <a:cs typeface="Arial"/>
              </a:rPr>
              <a:t> sus </a:t>
            </a:r>
            <a:r>
              <a:rPr lang="en-GB" err="1">
                <a:solidFill>
                  <a:schemeClr val="bg2"/>
                </a:solidFill>
                <a:latin typeface="Arial"/>
                <a:ea typeface="Calibri"/>
                <a:cs typeface="Arial"/>
              </a:rPr>
              <a:t>preguntas</a:t>
            </a:r>
            <a:r>
              <a:rPr lang="en-GB">
                <a:solidFill>
                  <a:schemeClr val="bg2"/>
                </a:solidFill>
                <a:latin typeface="Arial"/>
                <a:ea typeface="Calibri"/>
                <a:cs typeface="Arial"/>
              </a:rPr>
              <a:t> breves y </a:t>
            </a:r>
            <a:r>
              <a:rPr lang="en-GB" err="1">
                <a:solidFill>
                  <a:schemeClr val="bg2"/>
                </a:solidFill>
                <a:latin typeface="Arial"/>
                <a:ea typeface="Calibri"/>
                <a:cs typeface="Arial"/>
              </a:rPr>
              <a:t>concretas</a:t>
            </a:r>
            <a:r>
              <a:rPr lang="en-GB">
                <a:solidFill>
                  <a:schemeClr val="bg2"/>
                </a:solidFill>
                <a:latin typeface="Arial"/>
                <a:ea typeface="Calibri"/>
                <a:cs typeface="Arial"/>
              </a:rPr>
              <a:t>. </a:t>
            </a: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626009"/>
            <a:ext cx="2978978" cy="646331"/>
          </a:xfrm>
          <a:prstGeom prst="rect">
            <a:avLst/>
          </a:prstGeom>
          <a:noFill/>
        </p:spPr>
        <p:txBody>
          <a:bodyPr wrap="square" lIns="91440" tIns="45720" rIns="91440" bIns="45720" rtlCol="0" anchor="t">
            <a:spAutoFit/>
          </a:bodyPr>
          <a:lstStyle/>
          <a:p>
            <a:r>
              <a:rPr lang="en-GB" err="1">
                <a:solidFill>
                  <a:schemeClr val="bg2"/>
                </a:solidFill>
                <a:latin typeface="Arial"/>
                <a:ea typeface="Calibri"/>
                <a:cs typeface="Arial"/>
              </a:rPr>
              <a:t>Simplemente</a:t>
            </a:r>
            <a:r>
              <a:rPr lang="en-GB">
                <a:solidFill>
                  <a:schemeClr val="bg2"/>
                </a:solidFill>
                <a:latin typeface="Arial"/>
                <a:ea typeface="Calibri"/>
                <a:cs typeface="Arial"/>
              </a:rPr>
              <a:t> </a:t>
            </a:r>
            <a:r>
              <a:rPr lang="en-GB" err="1">
                <a:solidFill>
                  <a:schemeClr val="bg2"/>
                </a:solidFill>
                <a:latin typeface="Arial"/>
                <a:ea typeface="Calibri"/>
                <a:cs typeface="Arial"/>
              </a:rPr>
              <a:t>levante</a:t>
            </a:r>
            <a:r>
              <a:rPr lang="en-GB">
                <a:solidFill>
                  <a:schemeClr val="bg2"/>
                </a:solidFill>
                <a:latin typeface="Arial"/>
                <a:ea typeface="Calibri"/>
                <a:cs typeface="Arial"/>
              </a:rPr>
              <a:t> la mano.</a:t>
            </a: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487264"/>
            <a:ext cx="3203991" cy="707886"/>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Entorno seguro</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488913"/>
            <a:ext cx="3227803" cy="1015663"/>
          </a:xfrm>
          <a:prstGeom prst="rect">
            <a:avLst/>
          </a:prstGeom>
          <a:noFill/>
        </p:spPr>
        <p:txBody>
          <a:bodyPr wrap="square" lIns="91440" tIns="45720" rIns="91440" bIns="45720" rtlCol="0" anchor="t">
            <a:spAutoFit/>
          </a:bodyPr>
          <a:lstStyle/>
          <a:p>
            <a:r>
              <a:rPr lang="en-GB" sz="2000">
                <a:solidFill>
                  <a:srgbClr val="AED7BD"/>
                </a:solidFill>
                <a:ea typeface="+mn-lt"/>
                <a:cs typeface="+mn-lt"/>
              </a:rPr>
              <a:t>¡</a:t>
            </a:r>
            <a:r>
              <a:rPr lang="en-GB" sz="2000" b="1">
                <a:solidFill>
                  <a:srgbClr val="AED7BD"/>
                </a:solidFill>
                <a:latin typeface="Arial"/>
                <a:ea typeface="Calibri"/>
                <a:cs typeface="Arial"/>
              </a:rPr>
              <a:t>Las </a:t>
            </a:r>
            <a:r>
              <a:rPr lang="en-GB" sz="2000" b="1" err="1">
                <a:solidFill>
                  <a:srgbClr val="AED7BD"/>
                </a:solidFill>
                <a:latin typeface="Arial"/>
                <a:ea typeface="Calibri"/>
                <a:cs typeface="Arial"/>
              </a:rPr>
              <a:t>preguntas</a:t>
            </a:r>
            <a:r>
              <a:rPr lang="en-GB" sz="2000" b="1">
                <a:solidFill>
                  <a:srgbClr val="AED7BD"/>
                </a:solidFill>
                <a:latin typeface="Arial"/>
                <a:ea typeface="Calibri"/>
                <a:cs typeface="Arial"/>
              </a:rPr>
              <a:t> </a:t>
            </a:r>
            <a:r>
              <a:rPr lang="en-GB" sz="2000" b="1" err="1">
                <a:solidFill>
                  <a:srgbClr val="AED7BD"/>
                </a:solidFill>
                <a:latin typeface="Arial"/>
                <a:ea typeface="Calibri"/>
                <a:cs typeface="Arial"/>
              </a:rPr>
              <a:t>durante</a:t>
            </a:r>
            <a:r>
              <a:rPr lang="en-GB" sz="2000" b="1">
                <a:solidFill>
                  <a:srgbClr val="AED7BD"/>
                </a:solidFill>
                <a:latin typeface="Arial"/>
                <a:ea typeface="Calibri"/>
                <a:cs typeface="Arial"/>
              </a:rPr>
              <a:t> la </a:t>
            </a:r>
            <a:r>
              <a:rPr lang="en-GB" sz="2000" b="1" err="1">
                <a:solidFill>
                  <a:srgbClr val="AED7BD"/>
                </a:solidFill>
                <a:latin typeface="Arial"/>
                <a:ea typeface="Calibri"/>
                <a:cs typeface="Arial"/>
              </a:rPr>
              <a:t>sesión</a:t>
            </a:r>
            <a:r>
              <a:rPr lang="en-GB" sz="2000" b="1">
                <a:solidFill>
                  <a:srgbClr val="AED7BD"/>
                </a:solidFill>
                <a:latin typeface="Arial"/>
                <a:ea typeface="Calibri"/>
                <a:cs typeface="Arial"/>
              </a:rPr>
              <a:t> son </a:t>
            </a:r>
            <a:r>
              <a:rPr lang="en-GB" sz="2000" b="1" err="1">
                <a:solidFill>
                  <a:srgbClr val="AED7BD"/>
                </a:solidFill>
                <a:latin typeface="Arial"/>
                <a:ea typeface="Calibri"/>
                <a:cs typeface="Arial"/>
              </a:rPr>
              <a:t>bienvenidas</a:t>
            </a:r>
            <a:r>
              <a:rPr lang="en-GB" sz="2000" b="1">
                <a:solidFill>
                  <a:srgbClr val="AED7BD"/>
                </a:solidFill>
                <a:latin typeface="Arial"/>
                <a:ea typeface="Calibri"/>
                <a:cs typeface="Arial"/>
              </a:rPr>
              <a:t>! </a:t>
            </a:r>
            <a:endParaRPr lang="es-ES"/>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499062"/>
            <a:ext cx="3203991" cy="400110"/>
          </a:xfrm>
          <a:prstGeom prst="rect">
            <a:avLst/>
          </a:prstGeom>
          <a:noFill/>
        </p:spPr>
        <p:txBody>
          <a:bodyPr wrap="square" lIns="91440" tIns="45720" rIns="91440" bIns="45720" rtlCol="0" anchor="t">
            <a:spAutoFit/>
          </a:bodyPr>
          <a:lstStyle/>
          <a:p>
            <a:r>
              <a:rPr lang="en-GB" sz="2000" b="1">
                <a:solidFill>
                  <a:srgbClr val="AED7BD"/>
                </a:solidFill>
                <a:latin typeface="Arial"/>
                <a:ea typeface="Calibri"/>
                <a:cs typeface="Arial"/>
              </a:rPr>
              <a:t>Ser breve y </a:t>
            </a:r>
            <a:r>
              <a:rPr lang="en-GB" sz="2000" b="1" err="1">
                <a:solidFill>
                  <a:srgbClr val="AED7BD"/>
                </a:solidFill>
                <a:latin typeface="Arial"/>
                <a:ea typeface="Calibri"/>
                <a:cs typeface="Arial"/>
              </a:rPr>
              <a:t>conciso</a:t>
            </a:r>
            <a:endParaRPr lang="en-GB" sz="2000" b="1" err="1">
              <a:solidFill>
                <a:srgbClr val="AED7BD"/>
              </a:solidFill>
              <a:latin typeface="Arial" panose="020B0604020202020204" pitchFamily="34" charset="0"/>
              <a:ea typeface="Calibri"/>
              <a:cs typeface="Arial" panose="020B0604020202020204" pitchFamily="34" charset="0"/>
            </a:endParaRPr>
          </a:p>
        </p:txBody>
      </p:sp>
      <p:sp>
        <p:nvSpPr>
          <p:cNvPr id="15" name="TextBox 14">
            <a:extLst>
              <a:ext uri="{FF2B5EF4-FFF2-40B4-BE49-F238E27FC236}">
                <a16:creationId xmlns:a16="http://schemas.microsoft.com/office/drawing/2014/main" id="{38819312-22DF-05DF-82D4-EC0E0E2A4E10}"/>
              </a:ext>
            </a:extLst>
          </p:cNvPr>
          <p:cNvSpPr txBox="1"/>
          <p:nvPr/>
        </p:nvSpPr>
        <p:spPr>
          <a:xfrm>
            <a:off x="616776" y="5528013"/>
            <a:ext cx="7104824" cy="400110"/>
          </a:xfrm>
          <a:prstGeom prst="rect">
            <a:avLst/>
          </a:prstGeom>
          <a:noFill/>
        </p:spPr>
        <p:txBody>
          <a:bodyPr wrap="square" lIns="91440" tIns="45720" rIns="91440" bIns="45720" rtlCol="0" anchor="t">
            <a:spAutoFit/>
          </a:bodyPr>
          <a:lstStyle/>
          <a:p>
            <a:r>
              <a:rPr lang="en-GB" sz="2000" b="1">
                <a:solidFill>
                  <a:srgbClr val="AED7BD"/>
                </a:solidFill>
                <a:latin typeface="Arial"/>
                <a:ea typeface="Calibri"/>
                <a:cs typeface="Arial"/>
              </a:rPr>
              <a:t>Sea un </a:t>
            </a:r>
            <a:r>
              <a:rPr lang="en-GB" sz="2000" b="1" err="1">
                <a:solidFill>
                  <a:srgbClr val="AED7BD"/>
                </a:solidFill>
                <a:latin typeface="Arial"/>
                <a:ea typeface="Calibri"/>
                <a:cs typeface="Arial"/>
              </a:rPr>
              <a:t>oyente</a:t>
            </a:r>
            <a:r>
              <a:rPr lang="en-GB" sz="2000" b="1">
                <a:solidFill>
                  <a:srgbClr val="AED7BD"/>
                </a:solidFill>
                <a:latin typeface="Arial"/>
                <a:ea typeface="Calibri"/>
                <a:cs typeface="Arial"/>
              </a:rPr>
              <a:t> </a:t>
            </a:r>
            <a:r>
              <a:rPr lang="en-GB" sz="2000" b="1" err="1">
                <a:solidFill>
                  <a:srgbClr val="AED7BD"/>
                </a:solidFill>
                <a:latin typeface="Arial"/>
                <a:ea typeface="Calibri"/>
                <a:cs typeface="Arial"/>
              </a:rPr>
              <a:t>activo</a:t>
            </a:r>
            <a:r>
              <a:rPr lang="en-GB" sz="2000" b="1">
                <a:solidFill>
                  <a:srgbClr val="AED7BD"/>
                </a:solidFill>
                <a:latin typeface="Arial"/>
                <a:ea typeface="Calibri"/>
                <a:cs typeface="Arial"/>
              </a:rPr>
              <a:t> y </a:t>
            </a:r>
            <a:r>
              <a:rPr lang="en-GB" sz="2000" b="1" err="1">
                <a:solidFill>
                  <a:srgbClr val="AED7BD"/>
                </a:solidFill>
                <a:latin typeface="Arial"/>
                <a:ea typeface="Calibri"/>
                <a:cs typeface="Arial"/>
              </a:rPr>
              <a:t>respetuoso</a:t>
            </a:r>
            <a:r>
              <a:rPr lang="en-GB" sz="2000" b="1">
                <a:solidFill>
                  <a:srgbClr val="AED7BD"/>
                </a:solidFill>
                <a:latin typeface="Arial"/>
                <a:ea typeface="Calibri"/>
                <a:cs typeface="Arial"/>
                <a:sym typeface="Wingdings" panose="05000000000000000000" pitchFamily="2" charset="2"/>
              </a:rPr>
              <a:t>!  </a:t>
            </a:r>
            <a:endParaRPr lang="en-US" sz="2000" b="1">
              <a:solidFill>
                <a:srgbClr val="AED7BD"/>
              </a:solidFill>
              <a:latin typeface="Arial"/>
              <a:ea typeface="Calibri"/>
              <a:cs typeface="Arial"/>
            </a:endParaRPr>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441763" y="1979453"/>
            <a:ext cx="5481177" cy="553998"/>
          </a:xfrm>
          <a:prstGeom prst="rect">
            <a:avLst/>
          </a:prstGeom>
          <a:noFill/>
        </p:spPr>
        <p:txBody>
          <a:bodyPr wrap="square" lIns="0" tIns="45720" rIns="0" bIns="45720" rtlCol="0" anchor="t">
            <a:spAutoFit/>
          </a:bodyPr>
          <a:lstStyle/>
          <a:p>
            <a:r>
              <a:rPr lang="en-US" sz="3000" b="1" err="1">
                <a:solidFill>
                  <a:srgbClr val="5792CE"/>
                </a:solidFill>
                <a:latin typeface="Arial"/>
                <a:cs typeface="Arial"/>
              </a:rPr>
              <a:t>Procedimientos</a:t>
            </a:r>
            <a:r>
              <a:rPr lang="en-US" sz="3000" b="1">
                <a:solidFill>
                  <a:srgbClr val="5792CE"/>
                </a:solidFill>
                <a:latin typeface="Arial"/>
                <a:cs typeface="Arial"/>
              </a:rPr>
              <a:t> </a:t>
            </a:r>
            <a:r>
              <a:rPr lang="en-US" sz="3000" b="1" err="1">
                <a:solidFill>
                  <a:srgbClr val="5792CE"/>
                </a:solidFill>
                <a:latin typeface="Arial"/>
                <a:cs typeface="Arial"/>
              </a:rPr>
              <a:t>disciplinarios</a:t>
            </a:r>
            <a:endParaRPr lang="en-US" sz="3000">
              <a:ea typeface="Open Sans"/>
              <a:cs typeface="Open Sans"/>
            </a:endParaRPr>
          </a:p>
        </p:txBody>
      </p:sp>
      <p:sp>
        <p:nvSpPr>
          <p:cNvPr id="6" name="TextBox 5">
            <a:extLst>
              <a:ext uri="{FF2B5EF4-FFF2-40B4-BE49-F238E27FC236}">
                <a16:creationId xmlns:a16="http://schemas.microsoft.com/office/drawing/2014/main" id="{68388375-ED19-FF17-C878-81E25B6635C8}"/>
              </a:ext>
            </a:extLst>
          </p:cNvPr>
          <p:cNvSpPr txBox="1"/>
          <p:nvPr/>
        </p:nvSpPr>
        <p:spPr>
          <a:xfrm>
            <a:off x="6523893" y="1979453"/>
            <a:ext cx="4294445" cy="553998"/>
          </a:xfrm>
          <a:prstGeom prst="rect">
            <a:avLst/>
          </a:prstGeom>
          <a:noFill/>
        </p:spPr>
        <p:txBody>
          <a:bodyPr wrap="none" lIns="0" tIns="45720" rIns="0" bIns="45720" rtlCol="0" anchor="t">
            <a:spAutoFit/>
          </a:bodyPr>
          <a:lstStyle/>
          <a:p>
            <a:r>
              <a:rPr lang="en-US" sz="3000" b="1" err="1">
                <a:solidFill>
                  <a:srgbClr val="5792CE"/>
                </a:solidFill>
                <a:latin typeface="Arial" panose="020B0604020202020204" pitchFamily="34" charset="0"/>
                <a:cs typeface="Arial" panose="020B0604020202020204" pitchFamily="34" charset="0"/>
              </a:rPr>
              <a:t>Prestación</a:t>
            </a:r>
            <a:r>
              <a:rPr lang="en-US" sz="3000" b="1">
                <a:solidFill>
                  <a:srgbClr val="5792CE"/>
                </a:solidFill>
                <a:latin typeface="Arial" panose="020B0604020202020204" pitchFamily="34" charset="0"/>
                <a:cs typeface="Arial" panose="020B0604020202020204" pitchFamily="34" charset="0"/>
              </a:rPr>
              <a:t> de </a:t>
            </a:r>
            <a:r>
              <a:rPr lang="en-US" sz="3000" b="1" err="1">
                <a:solidFill>
                  <a:srgbClr val="5792CE"/>
                </a:solidFill>
                <a:latin typeface="Arial" panose="020B0604020202020204" pitchFamily="34" charset="0"/>
                <a:cs typeface="Arial" panose="020B0604020202020204" pitchFamily="34" charset="0"/>
              </a:rPr>
              <a:t>servicios</a:t>
            </a:r>
            <a:endParaRPr lang="en-US" sz="3000" b="1">
              <a:solidFill>
                <a:srgbClr val="5792CE"/>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C355805-C294-294D-4447-98FF70CDC4B7}"/>
              </a:ext>
            </a:extLst>
          </p:cNvPr>
          <p:cNvSpPr>
            <a:spLocks noGrp="1"/>
          </p:cNvSpPr>
          <p:nvPr>
            <p:ph type="title"/>
          </p:nvPr>
        </p:nvSpPr>
        <p:spPr>
          <a:xfrm>
            <a:off x="1046922" y="1093356"/>
            <a:ext cx="10086975" cy="778381"/>
          </a:xfrm>
        </p:spPr>
        <p:txBody>
          <a:bodyPr/>
          <a:lstStyle/>
          <a:p>
            <a:r>
              <a:rPr lang="en-US" sz="3600" b="1"/>
              <a:t>Marco conceptual de las 7P de UniSAFE </a:t>
            </a:r>
          </a:p>
        </p:txBody>
      </p:sp>
      <p:sp>
        <p:nvSpPr>
          <p:cNvPr id="8" name="TextBox 7">
            <a:extLst>
              <a:ext uri="{FF2B5EF4-FFF2-40B4-BE49-F238E27FC236}">
                <a16:creationId xmlns:a16="http://schemas.microsoft.com/office/drawing/2014/main" id="{B878F385-4B62-7944-6085-83BB5B3C86CC}"/>
              </a:ext>
            </a:extLst>
          </p:cNvPr>
          <p:cNvSpPr txBox="1"/>
          <p:nvPr/>
        </p:nvSpPr>
        <p:spPr>
          <a:xfrm>
            <a:off x="441763" y="2856712"/>
            <a:ext cx="4714854" cy="2935675"/>
          </a:xfrm>
          <a:prstGeom prst="rect">
            <a:avLst/>
          </a:prstGeom>
          <a:noFill/>
        </p:spPr>
        <p:txBody>
          <a:bodyPr wrap="square" lIns="0" tIns="45720" rIns="0" bIns="45720" rtlCol="0" anchor="t">
            <a:spAutoFit/>
          </a:bodyPr>
          <a:lstStyle/>
          <a:p>
            <a:pPr>
              <a:lnSpc>
                <a:spcPct val="130000"/>
              </a:lnSpc>
            </a:pPr>
            <a:r>
              <a:rPr lang="en-US" i="0">
                <a:solidFill>
                  <a:srgbClr val="0E2234"/>
                </a:solidFill>
                <a:effectLst/>
                <a:latin typeface="Arial"/>
                <a:cs typeface="Arial"/>
              </a:rPr>
              <a:t>El </a:t>
            </a:r>
            <a:r>
              <a:rPr lang="en-US" i="0" err="1">
                <a:solidFill>
                  <a:srgbClr val="0E2234"/>
                </a:solidFill>
                <a:effectLst/>
                <a:latin typeface="Arial"/>
                <a:cs typeface="Arial"/>
              </a:rPr>
              <a:t>enjuiciamiento</a:t>
            </a:r>
            <a:r>
              <a:rPr lang="en-US" i="0">
                <a:solidFill>
                  <a:srgbClr val="0E2234"/>
                </a:solidFill>
                <a:effectLst/>
                <a:latin typeface="Arial"/>
                <a:cs typeface="Arial"/>
              </a:rPr>
              <a:t> </a:t>
            </a:r>
            <a:r>
              <a:rPr lang="en-US" b="0" i="0">
                <a:solidFill>
                  <a:srgbClr val="0E2234"/>
                </a:solidFill>
                <a:effectLst/>
                <a:latin typeface="Arial"/>
                <a:cs typeface="Arial"/>
              </a:rPr>
              <a:t>y las </a:t>
            </a:r>
            <a:r>
              <a:rPr lang="en-US" b="0" i="0" err="1">
                <a:solidFill>
                  <a:srgbClr val="0E2234"/>
                </a:solidFill>
                <a:effectLst/>
                <a:latin typeface="Arial"/>
                <a:cs typeface="Arial"/>
              </a:rPr>
              <a:t>medidas</a:t>
            </a:r>
            <a:r>
              <a:rPr lang="en-US" b="0" i="0">
                <a:solidFill>
                  <a:srgbClr val="0E2234"/>
                </a:solidFill>
                <a:effectLst/>
                <a:latin typeface="Arial"/>
                <a:cs typeface="Arial"/>
              </a:rPr>
              <a:t> </a:t>
            </a:r>
            <a:r>
              <a:rPr lang="en-US" b="0" i="0" err="1">
                <a:solidFill>
                  <a:srgbClr val="0E2234"/>
                </a:solidFill>
                <a:effectLst/>
                <a:latin typeface="Arial"/>
                <a:cs typeface="Arial"/>
              </a:rPr>
              <a:t>disciplinarias</a:t>
            </a:r>
            <a:r>
              <a:rPr lang="en-US" b="0" i="0">
                <a:solidFill>
                  <a:srgbClr val="0E2234"/>
                </a:solidFill>
                <a:effectLst/>
                <a:latin typeface="Arial"/>
                <a:cs typeface="Arial"/>
              </a:rPr>
              <a:t> </a:t>
            </a:r>
            <a:r>
              <a:rPr lang="en-US" b="0" i="0" err="1">
                <a:solidFill>
                  <a:srgbClr val="0E2234"/>
                </a:solidFill>
                <a:effectLst/>
                <a:latin typeface="Arial"/>
                <a:cs typeface="Arial"/>
              </a:rPr>
              <a:t>abarcan</a:t>
            </a:r>
            <a:r>
              <a:rPr lang="en-US" b="0" i="0">
                <a:solidFill>
                  <a:srgbClr val="0E2234"/>
                </a:solidFill>
                <a:effectLst/>
                <a:latin typeface="Arial"/>
                <a:cs typeface="Arial"/>
              </a:rPr>
              <a:t> </a:t>
            </a:r>
            <a:r>
              <a:rPr lang="en-US" b="1" i="0" err="1">
                <a:solidFill>
                  <a:srgbClr val="0E2234"/>
                </a:solidFill>
                <a:effectLst/>
                <a:latin typeface="Arial"/>
                <a:cs typeface="Arial"/>
              </a:rPr>
              <a:t>los</a:t>
            </a:r>
            <a:r>
              <a:rPr lang="en-US" b="1" i="0">
                <a:solidFill>
                  <a:srgbClr val="0E2234"/>
                </a:solidFill>
                <a:effectLst/>
                <a:latin typeface="Arial"/>
                <a:cs typeface="Arial"/>
              </a:rPr>
              <a:t> </a:t>
            </a:r>
            <a:r>
              <a:rPr lang="en-US" b="1" i="0" err="1">
                <a:solidFill>
                  <a:srgbClr val="0E2234"/>
                </a:solidFill>
                <a:effectLst/>
                <a:latin typeface="Arial"/>
                <a:cs typeface="Arial"/>
              </a:rPr>
              <a:t>procedimientos</a:t>
            </a:r>
            <a:r>
              <a:rPr lang="en-US" b="1" i="0">
                <a:solidFill>
                  <a:srgbClr val="0E2234"/>
                </a:solidFill>
                <a:effectLst/>
                <a:latin typeface="Arial"/>
                <a:cs typeface="Arial"/>
              </a:rPr>
              <a:t> </a:t>
            </a:r>
            <a:r>
              <a:rPr lang="en-US" b="1" i="0" err="1">
                <a:solidFill>
                  <a:srgbClr val="0E2234"/>
                </a:solidFill>
                <a:effectLst/>
                <a:latin typeface="Arial"/>
                <a:cs typeface="Arial"/>
              </a:rPr>
              <a:t>legales</a:t>
            </a:r>
            <a:r>
              <a:rPr lang="en-US" b="1" i="0">
                <a:solidFill>
                  <a:srgbClr val="0E2234"/>
                </a:solidFill>
                <a:effectLst/>
                <a:latin typeface="Arial"/>
                <a:cs typeface="Arial"/>
              </a:rPr>
              <a:t> contra </a:t>
            </a:r>
            <a:r>
              <a:rPr lang="en-US" b="1" i="0" err="1">
                <a:solidFill>
                  <a:srgbClr val="0E2234"/>
                </a:solidFill>
                <a:effectLst/>
                <a:latin typeface="Arial"/>
                <a:cs typeface="Arial"/>
              </a:rPr>
              <a:t>los</a:t>
            </a:r>
            <a:r>
              <a:rPr lang="en-US" b="1" i="0">
                <a:solidFill>
                  <a:srgbClr val="0E2234"/>
                </a:solidFill>
                <a:effectLst/>
                <a:latin typeface="Arial"/>
                <a:cs typeface="Arial"/>
              </a:rPr>
              <a:t> </a:t>
            </a:r>
            <a:r>
              <a:rPr lang="en-US" b="1" i="0" err="1">
                <a:solidFill>
                  <a:srgbClr val="0E2234"/>
                </a:solidFill>
                <a:effectLst/>
                <a:latin typeface="Arial"/>
                <a:cs typeface="Arial"/>
              </a:rPr>
              <a:t>presuntos</a:t>
            </a:r>
            <a:r>
              <a:rPr lang="en-US" b="1" i="0">
                <a:solidFill>
                  <a:srgbClr val="0E2234"/>
                </a:solidFill>
                <a:effectLst/>
                <a:latin typeface="Arial"/>
                <a:cs typeface="Arial"/>
              </a:rPr>
              <a:t> </a:t>
            </a:r>
            <a:r>
              <a:rPr lang="en-US" b="1" i="0" err="1">
                <a:solidFill>
                  <a:srgbClr val="0E2234"/>
                </a:solidFill>
                <a:effectLst/>
                <a:latin typeface="Arial"/>
                <a:cs typeface="Arial"/>
              </a:rPr>
              <a:t>autores</a:t>
            </a:r>
            <a:r>
              <a:rPr lang="en-US" b="1" i="0">
                <a:solidFill>
                  <a:srgbClr val="0E2234"/>
                </a:solidFill>
                <a:effectLst/>
                <a:latin typeface="Arial"/>
                <a:cs typeface="Arial"/>
              </a:rPr>
              <a:t>. </a:t>
            </a:r>
            <a:r>
              <a:rPr lang="en-US" i="0" err="1">
                <a:solidFill>
                  <a:srgbClr val="0E2234"/>
                </a:solidFill>
                <a:effectLst/>
                <a:latin typeface="Arial"/>
                <a:cs typeface="Arial"/>
              </a:rPr>
              <a:t>Esto</a:t>
            </a:r>
            <a:r>
              <a:rPr lang="en-US" i="0">
                <a:solidFill>
                  <a:srgbClr val="0E2234"/>
                </a:solidFill>
                <a:effectLst/>
                <a:latin typeface="Arial"/>
                <a:cs typeface="Arial"/>
              </a:rPr>
              <a:t> </a:t>
            </a:r>
            <a:r>
              <a:rPr lang="en-US" i="0" err="1">
                <a:solidFill>
                  <a:srgbClr val="0E2234"/>
                </a:solidFill>
                <a:effectLst/>
                <a:latin typeface="Arial"/>
                <a:cs typeface="Arial"/>
              </a:rPr>
              <a:t>incluye</a:t>
            </a:r>
            <a:r>
              <a:rPr lang="en-US" i="0">
                <a:solidFill>
                  <a:srgbClr val="0E2234"/>
                </a:solidFill>
                <a:effectLst/>
                <a:latin typeface="Arial"/>
                <a:cs typeface="Arial"/>
              </a:rPr>
              <a:t> </a:t>
            </a:r>
            <a:r>
              <a:rPr lang="en-US" i="0" err="1">
                <a:solidFill>
                  <a:srgbClr val="0E2234"/>
                </a:solidFill>
                <a:effectLst/>
                <a:latin typeface="Arial"/>
                <a:cs typeface="Arial"/>
              </a:rPr>
              <a:t>procedimientos</a:t>
            </a:r>
            <a:r>
              <a:rPr lang="en-US" i="0">
                <a:solidFill>
                  <a:srgbClr val="0E2234"/>
                </a:solidFill>
                <a:effectLst/>
                <a:latin typeface="Arial"/>
                <a:cs typeface="Arial"/>
              </a:rPr>
              <a:t> de </a:t>
            </a:r>
            <a:r>
              <a:rPr lang="en-US" i="0" err="1">
                <a:solidFill>
                  <a:srgbClr val="0E2234"/>
                </a:solidFill>
                <a:effectLst/>
                <a:latin typeface="Arial"/>
                <a:cs typeface="Arial"/>
              </a:rPr>
              <a:t>investigación</a:t>
            </a:r>
            <a:r>
              <a:rPr lang="en-US">
                <a:solidFill>
                  <a:srgbClr val="0E2234"/>
                </a:solidFill>
                <a:latin typeface="Arial"/>
                <a:cs typeface="Arial"/>
              </a:rPr>
              <a:t> y </a:t>
            </a:r>
            <a:r>
              <a:rPr lang="en-US" i="0" err="1">
                <a:solidFill>
                  <a:srgbClr val="0E2234"/>
                </a:solidFill>
                <a:effectLst/>
                <a:latin typeface="Arial"/>
                <a:cs typeface="Arial"/>
              </a:rPr>
              <a:t>procedimientos</a:t>
            </a:r>
            <a:r>
              <a:rPr lang="en-US" i="0">
                <a:solidFill>
                  <a:srgbClr val="0E2234"/>
                </a:solidFill>
                <a:effectLst/>
                <a:latin typeface="Arial"/>
                <a:cs typeface="Arial"/>
              </a:rPr>
              <a:t> </a:t>
            </a:r>
            <a:r>
              <a:rPr lang="en-US" i="0" err="1">
                <a:solidFill>
                  <a:srgbClr val="0E2234"/>
                </a:solidFill>
                <a:effectLst/>
                <a:latin typeface="Arial"/>
                <a:cs typeface="Arial"/>
              </a:rPr>
              <a:t>judiciales</a:t>
            </a:r>
            <a:r>
              <a:rPr lang="en-US" i="0">
                <a:solidFill>
                  <a:srgbClr val="0E2234"/>
                </a:solidFill>
                <a:effectLst/>
                <a:latin typeface="Arial"/>
                <a:cs typeface="Arial"/>
              </a:rPr>
              <a:t> </a:t>
            </a:r>
            <a:r>
              <a:rPr lang="en-US" i="0" err="1">
                <a:solidFill>
                  <a:srgbClr val="0E2234"/>
                </a:solidFill>
                <a:effectLst/>
                <a:latin typeface="Arial"/>
                <a:cs typeface="Arial"/>
              </a:rPr>
              <a:t>conexos</a:t>
            </a:r>
            <a:r>
              <a:rPr lang="en-US" i="0">
                <a:solidFill>
                  <a:srgbClr val="0E2234"/>
                </a:solidFill>
                <a:effectLst/>
                <a:latin typeface="Arial"/>
                <a:cs typeface="Arial"/>
              </a:rPr>
              <a:t>, </a:t>
            </a:r>
            <a:r>
              <a:rPr lang="en-US" i="0" err="1">
                <a:solidFill>
                  <a:srgbClr val="0E2234"/>
                </a:solidFill>
                <a:effectLst/>
                <a:latin typeface="Arial"/>
                <a:cs typeface="Arial"/>
              </a:rPr>
              <a:t>incluidas</a:t>
            </a:r>
            <a:r>
              <a:rPr lang="en-US" i="0">
                <a:solidFill>
                  <a:srgbClr val="0E2234"/>
                </a:solidFill>
                <a:effectLst/>
                <a:latin typeface="Arial"/>
                <a:cs typeface="Arial"/>
              </a:rPr>
              <a:t> las </a:t>
            </a:r>
            <a:r>
              <a:rPr lang="en-US" i="0" err="1">
                <a:solidFill>
                  <a:srgbClr val="0E2234"/>
                </a:solidFill>
                <a:effectLst/>
                <a:latin typeface="Arial"/>
                <a:cs typeface="Arial"/>
              </a:rPr>
              <a:t>causas</a:t>
            </a:r>
            <a:r>
              <a:rPr lang="en-US" i="0">
                <a:solidFill>
                  <a:srgbClr val="0E2234"/>
                </a:solidFill>
                <a:effectLst/>
                <a:latin typeface="Arial"/>
                <a:cs typeface="Arial"/>
              </a:rPr>
              <a:t> </a:t>
            </a:r>
            <a:r>
              <a:rPr lang="en-US" i="0" err="1">
                <a:solidFill>
                  <a:srgbClr val="0E2234"/>
                </a:solidFill>
                <a:effectLst/>
                <a:latin typeface="Arial"/>
                <a:cs typeface="Arial"/>
              </a:rPr>
              <a:t>judiciales</a:t>
            </a:r>
            <a:r>
              <a:rPr lang="en-US" i="0">
                <a:solidFill>
                  <a:srgbClr val="0E2234"/>
                </a:solidFill>
                <a:effectLst/>
                <a:latin typeface="Arial"/>
                <a:cs typeface="Arial"/>
              </a:rPr>
              <a:t>,</a:t>
            </a:r>
            <a:r>
              <a:rPr lang="en-US">
                <a:solidFill>
                  <a:srgbClr val="0E2234"/>
                </a:solidFill>
                <a:latin typeface="Arial"/>
                <a:cs typeface="Arial"/>
              </a:rPr>
              <a:t> </a:t>
            </a:r>
            <a:r>
              <a:rPr lang="en-US" i="0" err="1">
                <a:solidFill>
                  <a:srgbClr val="0E2234"/>
                </a:solidFill>
                <a:effectLst/>
                <a:latin typeface="Arial"/>
                <a:cs typeface="Arial"/>
              </a:rPr>
              <a:t>los</a:t>
            </a:r>
            <a:r>
              <a:rPr lang="en-US" i="0">
                <a:solidFill>
                  <a:srgbClr val="0E2234"/>
                </a:solidFill>
                <a:effectLst/>
                <a:latin typeface="Arial"/>
                <a:cs typeface="Arial"/>
              </a:rPr>
              <a:t> </a:t>
            </a:r>
            <a:r>
              <a:rPr lang="en-US" i="0" err="1">
                <a:solidFill>
                  <a:srgbClr val="0E2234"/>
                </a:solidFill>
                <a:effectLst/>
                <a:latin typeface="Arial"/>
                <a:cs typeface="Arial"/>
              </a:rPr>
              <a:t>delitos</a:t>
            </a:r>
            <a:r>
              <a:rPr lang="en-US" i="0">
                <a:solidFill>
                  <a:srgbClr val="0E2234"/>
                </a:solidFill>
                <a:effectLst/>
                <a:latin typeface="Arial"/>
                <a:cs typeface="Arial"/>
              </a:rPr>
              <a:t> </a:t>
            </a:r>
            <a:r>
              <a:rPr lang="en-US" i="0" err="1">
                <a:solidFill>
                  <a:srgbClr val="0E2234"/>
                </a:solidFill>
                <a:effectLst/>
                <a:latin typeface="Arial"/>
                <a:cs typeface="Arial"/>
              </a:rPr>
              <a:t>penales</a:t>
            </a:r>
            <a:r>
              <a:rPr lang="en-US" i="0">
                <a:solidFill>
                  <a:srgbClr val="0E2234"/>
                </a:solidFill>
                <a:effectLst/>
                <a:latin typeface="Arial"/>
                <a:cs typeface="Arial"/>
              </a:rPr>
              <a:t> y </a:t>
            </a:r>
            <a:r>
              <a:rPr lang="en-US" i="0" err="1">
                <a:solidFill>
                  <a:srgbClr val="0E2234"/>
                </a:solidFill>
                <a:effectLst/>
                <a:latin typeface="Arial"/>
                <a:cs typeface="Arial"/>
              </a:rPr>
              <a:t>civiles</a:t>
            </a:r>
            <a:r>
              <a:rPr lang="en-US" i="0">
                <a:solidFill>
                  <a:srgbClr val="0E2234"/>
                </a:solidFill>
                <a:effectLst/>
                <a:latin typeface="Arial"/>
                <a:cs typeface="Arial"/>
              </a:rPr>
              <a:t>, </a:t>
            </a:r>
            <a:r>
              <a:rPr lang="en-US" i="0" err="1">
                <a:solidFill>
                  <a:srgbClr val="0E2234"/>
                </a:solidFill>
                <a:effectLst/>
                <a:latin typeface="Arial"/>
                <a:cs typeface="Arial"/>
              </a:rPr>
              <a:t>así</a:t>
            </a:r>
            <a:r>
              <a:rPr lang="en-US" i="0">
                <a:solidFill>
                  <a:srgbClr val="0E2234"/>
                </a:solidFill>
                <a:effectLst/>
                <a:latin typeface="Arial"/>
                <a:cs typeface="Arial"/>
              </a:rPr>
              <a:t> </a:t>
            </a:r>
            <a:r>
              <a:rPr lang="en-US" i="0" err="1">
                <a:solidFill>
                  <a:srgbClr val="0E2234"/>
                </a:solidFill>
                <a:effectLst/>
                <a:latin typeface="Arial"/>
                <a:cs typeface="Arial"/>
              </a:rPr>
              <a:t>como</a:t>
            </a:r>
            <a:r>
              <a:rPr lang="en-US" i="0">
                <a:solidFill>
                  <a:srgbClr val="0E2234"/>
                </a:solidFill>
                <a:effectLst/>
                <a:latin typeface="Arial"/>
                <a:cs typeface="Arial"/>
              </a:rPr>
              <a:t> </a:t>
            </a:r>
            <a:r>
              <a:rPr lang="en-US" i="0" err="1">
                <a:solidFill>
                  <a:srgbClr val="0E2234"/>
                </a:solidFill>
                <a:effectLst/>
                <a:latin typeface="Arial"/>
                <a:cs typeface="Arial"/>
              </a:rPr>
              <a:t>los</a:t>
            </a:r>
            <a:r>
              <a:rPr lang="en-US" i="0">
                <a:solidFill>
                  <a:srgbClr val="0E2234"/>
                </a:solidFill>
                <a:effectLst/>
                <a:latin typeface="Arial"/>
                <a:cs typeface="Arial"/>
              </a:rPr>
              <a:t> </a:t>
            </a:r>
            <a:r>
              <a:rPr lang="en-US" i="0" err="1">
                <a:solidFill>
                  <a:srgbClr val="0E2234"/>
                </a:solidFill>
                <a:effectLst/>
                <a:latin typeface="Arial"/>
                <a:cs typeface="Arial"/>
              </a:rPr>
              <a:t>procedimientos</a:t>
            </a:r>
            <a:r>
              <a:rPr lang="en-US" i="0">
                <a:solidFill>
                  <a:srgbClr val="0E2234"/>
                </a:solidFill>
                <a:effectLst/>
                <a:latin typeface="Arial"/>
                <a:cs typeface="Arial"/>
              </a:rPr>
              <a:t> </a:t>
            </a:r>
            <a:r>
              <a:rPr lang="en-US" err="1">
                <a:solidFill>
                  <a:srgbClr val="0E2234"/>
                </a:solidFill>
                <a:latin typeface="Arial"/>
                <a:cs typeface="Arial"/>
              </a:rPr>
              <a:t>disciplinarios</a:t>
            </a:r>
            <a:r>
              <a:rPr lang="en-US">
                <a:solidFill>
                  <a:srgbClr val="0E2234"/>
                </a:solidFill>
                <a:latin typeface="Arial"/>
                <a:cs typeface="Arial"/>
              </a:rPr>
              <a:t> </a:t>
            </a:r>
            <a:r>
              <a:rPr lang="en-US" err="1">
                <a:solidFill>
                  <a:srgbClr val="0E2234"/>
                </a:solidFill>
                <a:latin typeface="Arial"/>
                <a:cs typeface="Arial"/>
              </a:rPr>
              <a:t>internos</a:t>
            </a:r>
            <a:r>
              <a:rPr lang="en-US" i="0">
                <a:solidFill>
                  <a:srgbClr val="0E2234"/>
                </a:solidFill>
                <a:effectLst/>
                <a:latin typeface="Arial"/>
                <a:cs typeface="Arial"/>
              </a:rPr>
              <a:t>. </a:t>
            </a:r>
            <a:endParaRPr lang="en-US">
              <a:solidFill>
                <a:schemeClr val="tx1">
                  <a:alpha val="70000"/>
                </a:schemeClr>
              </a:solidFill>
              <a:latin typeface="Arial"/>
              <a:cs typeface="Arial"/>
            </a:endParaRP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t>20</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C8E92707-09BB-E234-3BA1-0CF7EA5920D4}"/>
              </a:ext>
            </a:extLst>
          </p:cNvPr>
          <p:cNvSpPr txBox="1"/>
          <p:nvPr/>
        </p:nvSpPr>
        <p:spPr>
          <a:xfrm>
            <a:off x="6523893" y="2994818"/>
            <a:ext cx="5363307" cy="2215478"/>
          </a:xfrm>
          <a:prstGeom prst="rect">
            <a:avLst/>
          </a:prstGeom>
          <a:noFill/>
        </p:spPr>
        <p:txBody>
          <a:bodyPr wrap="square" lIns="0" tIns="45720" rIns="0" bIns="45720" rtlCol="0" anchor="t">
            <a:spAutoFit/>
          </a:bodyPr>
          <a:lstStyle/>
          <a:p>
            <a:pPr>
              <a:lnSpc>
                <a:spcPct val="130000"/>
              </a:lnSpc>
            </a:pPr>
            <a:r>
              <a:rPr lang="en-GB" b="0" i="0">
                <a:solidFill>
                  <a:srgbClr val="000000"/>
                </a:solidFill>
                <a:effectLst/>
                <a:latin typeface="Arial"/>
                <a:cs typeface="Arial"/>
              </a:rPr>
              <a:t>La </a:t>
            </a:r>
            <a:r>
              <a:rPr lang="en-GB" b="0" i="0" err="1">
                <a:solidFill>
                  <a:srgbClr val="000000"/>
                </a:solidFill>
                <a:effectLst/>
                <a:latin typeface="Arial"/>
                <a:cs typeface="Arial"/>
              </a:rPr>
              <a:t>prestación</a:t>
            </a:r>
            <a:r>
              <a:rPr lang="en-GB" b="0" i="0">
                <a:solidFill>
                  <a:srgbClr val="000000"/>
                </a:solidFill>
                <a:effectLst/>
                <a:latin typeface="Arial"/>
                <a:cs typeface="Arial"/>
              </a:rPr>
              <a:t> de </a:t>
            </a:r>
            <a:r>
              <a:rPr lang="en-GB" b="0" i="0" err="1">
                <a:solidFill>
                  <a:srgbClr val="000000"/>
                </a:solidFill>
                <a:effectLst/>
                <a:latin typeface="Arial"/>
                <a:cs typeface="Arial"/>
              </a:rPr>
              <a:t>servicios</a:t>
            </a:r>
            <a:r>
              <a:rPr lang="en-GB" b="0" i="0">
                <a:solidFill>
                  <a:srgbClr val="000000"/>
                </a:solidFill>
                <a:effectLst/>
                <a:latin typeface="Arial"/>
                <a:cs typeface="Arial"/>
              </a:rPr>
              <a:t> se </a:t>
            </a:r>
            <a:r>
              <a:rPr lang="en-GB" b="0" i="0" err="1">
                <a:solidFill>
                  <a:srgbClr val="000000"/>
                </a:solidFill>
                <a:effectLst/>
                <a:latin typeface="Arial"/>
                <a:cs typeface="Arial"/>
              </a:rPr>
              <a:t>refiere</a:t>
            </a:r>
            <a:r>
              <a:rPr lang="en-GB" b="0" i="0">
                <a:solidFill>
                  <a:srgbClr val="000000"/>
                </a:solidFill>
                <a:effectLst/>
                <a:latin typeface="Arial"/>
                <a:cs typeface="Arial"/>
              </a:rPr>
              <a:t> a </a:t>
            </a:r>
            <a:r>
              <a:rPr lang="en-GB" b="0" i="0" err="1">
                <a:solidFill>
                  <a:srgbClr val="000000"/>
                </a:solidFill>
                <a:effectLst/>
                <a:latin typeface="Arial"/>
                <a:cs typeface="Arial"/>
              </a:rPr>
              <a:t>los</a:t>
            </a:r>
            <a:r>
              <a:rPr lang="en-GB" b="0" i="0">
                <a:solidFill>
                  <a:srgbClr val="000000"/>
                </a:solidFill>
                <a:effectLst/>
                <a:latin typeface="Arial"/>
                <a:cs typeface="Arial"/>
              </a:rPr>
              <a:t> </a:t>
            </a:r>
            <a:r>
              <a:rPr lang="en-GB" b="1" i="0" err="1">
                <a:solidFill>
                  <a:srgbClr val="000000"/>
                </a:solidFill>
                <a:effectLst/>
                <a:latin typeface="Arial"/>
                <a:cs typeface="Arial"/>
              </a:rPr>
              <a:t>servicios</a:t>
            </a:r>
            <a:r>
              <a:rPr lang="en-GB" b="1" i="0">
                <a:solidFill>
                  <a:srgbClr val="000000"/>
                </a:solidFill>
                <a:effectLst/>
                <a:latin typeface="Arial"/>
                <a:cs typeface="Arial"/>
              </a:rPr>
              <a:t> </a:t>
            </a:r>
            <a:r>
              <a:rPr lang="en-GB" b="0" i="0" err="1">
                <a:solidFill>
                  <a:srgbClr val="000000"/>
                </a:solidFill>
                <a:effectLst/>
                <a:latin typeface="Arial"/>
                <a:cs typeface="Arial"/>
              </a:rPr>
              <a:t>ofrecidos</a:t>
            </a:r>
            <a:r>
              <a:rPr lang="en-GB" b="0" i="0">
                <a:solidFill>
                  <a:srgbClr val="000000"/>
                </a:solidFill>
                <a:effectLst/>
                <a:latin typeface="Arial"/>
                <a:cs typeface="Arial"/>
              </a:rPr>
              <a:t> para </a:t>
            </a:r>
            <a:r>
              <a:rPr lang="en-GB" b="1" i="0" err="1">
                <a:solidFill>
                  <a:srgbClr val="000000"/>
                </a:solidFill>
                <a:effectLst/>
                <a:latin typeface="Arial"/>
                <a:cs typeface="Arial"/>
              </a:rPr>
              <a:t>apoyar</a:t>
            </a:r>
            <a:r>
              <a:rPr lang="en-GB" b="1" i="0">
                <a:solidFill>
                  <a:srgbClr val="000000"/>
                </a:solidFill>
                <a:effectLst/>
                <a:latin typeface="Arial"/>
                <a:cs typeface="Arial"/>
              </a:rPr>
              <a:t> a las </a:t>
            </a:r>
            <a:r>
              <a:rPr lang="en-GB" b="1" i="0" err="1">
                <a:solidFill>
                  <a:srgbClr val="000000"/>
                </a:solidFill>
                <a:effectLst/>
                <a:latin typeface="Arial"/>
                <a:cs typeface="Arial"/>
              </a:rPr>
              <a:t>víctimas</a:t>
            </a:r>
            <a:r>
              <a:rPr lang="en-GB" b="1">
                <a:solidFill>
                  <a:srgbClr val="000000"/>
                </a:solidFill>
                <a:latin typeface="Arial"/>
                <a:cs typeface="Arial"/>
              </a:rPr>
              <a:t>/</a:t>
            </a:r>
            <a:r>
              <a:rPr lang="en-GB" b="1" err="1">
                <a:solidFill>
                  <a:srgbClr val="000000"/>
                </a:solidFill>
                <a:latin typeface="Arial"/>
                <a:cs typeface="Arial"/>
              </a:rPr>
              <a:t>sobrevivientes</a:t>
            </a:r>
            <a:r>
              <a:rPr lang="en-GB" b="1" i="0">
                <a:solidFill>
                  <a:srgbClr val="000000"/>
                </a:solidFill>
                <a:effectLst/>
                <a:latin typeface="Arial"/>
                <a:cs typeface="Arial"/>
              </a:rPr>
              <a:t> y </a:t>
            </a:r>
            <a:r>
              <a:rPr lang="en-GB" b="1">
                <a:solidFill>
                  <a:srgbClr val="000000"/>
                </a:solidFill>
                <a:latin typeface="Arial"/>
                <a:cs typeface="Arial"/>
              </a:rPr>
              <a:t>a sus</a:t>
            </a:r>
            <a:r>
              <a:rPr lang="en-GB" b="1" i="0">
                <a:solidFill>
                  <a:srgbClr val="000000"/>
                </a:solidFill>
                <a:effectLst/>
                <a:latin typeface="Arial"/>
                <a:cs typeface="Arial"/>
              </a:rPr>
              <a:t> </a:t>
            </a:r>
            <a:r>
              <a:rPr lang="en-GB" b="1" i="0" err="1">
                <a:solidFill>
                  <a:srgbClr val="000000"/>
                </a:solidFill>
                <a:effectLst/>
                <a:latin typeface="Arial"/>
                <a:cs typeface="Arial"/>
              </a:rPr>
              <a:t>familias</a:t>
            </a:r>
            <a:r>
              <a:rPr lang="en-GB" b="0" i="0">
                <a:solidFill>
                  <a:srgbClr val="000000"/>
                </a:solidFill>
                <a:effectLst/>
                <a:latin typeface="Arial"/>
                <a:cs typeface="Arial"/>
              </a:rPr>
              <a:t>, a </a:t>
            </a:r>
            <a:r>
              <a:rPr lang="en-GB" b="0" i="0" err="1">
                <a:solidFill>
                  <a:srgbClr val="000000"/>
                </a:solidFill>
                <a:effectLst/>
                <a:latin typeface="Arial"/>
                <a:cs typeface="Arial"/>
              </a:rPr>
              <a:t>los</a:t>
            </a:r>
            <a:r>
              <a:rPr lang="en-GB" b="0" i="0">
                <a:solidFill>
                  <a:srgbClr val="000000"/>
                </a:solidFill>
                <a:effectLst/>
                <a:latin typeface="Arial"/>
                <a:cs typeface="Arial"/>
              </a:rPr>
              <a:t> </a:t>
            </a:r>
            <a:r>
              <a:rPr lang="en-GB" b="1" i="0" err="1">
                <a:solidFill>
                  <a:srgbClr val="000000"/>
                </a:solidFill>
                <a:effectLst/>
                <a:latin typeface="Arial"/>
                <a:cs typeface="Arial"/>
              </a:rPr>
              <a:t>agresores</a:t>
            </a:r>
            <a:r>
              <a:rPr lang="en-GB" b="0" i="0">
                <a:solidFill>
                  <a:srgbClr val="000000"/>
                </a:solidFill>
                <a:effectLst/>
                <a:latin typeface="Arial"/>
                <a:cs typeface="Arial"/>
              </a:rPr>
              <a:t>, a </a:t>
            </a:r>
            <a:r>
              <a:rPr lang="en-GB" b="1" i="0" err="1">
                <a:solidFill>
                  <a:srgbClr val="000000"/>
                </a:solidFill>
                <a:effectLst/>
                <a:latin typeface="Arial"/>
                <a:cs typeface="Arial"/>
              </a:rPr>
              <a:t>los</a:t>
            </a:r>
            <a:r>
              <a:rPr lang="en-GB" b="1" i="0">
                <a:solidFill>
                  <a:srgbClr val="000000"/>
                </a:solidFill>
                <a:effectLst/>
                <a:latin typeface="Arial"/>
                <a:cs typeface="Arial"/>
              </a:rPr>
              <a:t> </a:t>
            </a:r>
            <a:r>
              <a:rPr lang="en-GB" b="1" err="1">
                <a:solidFill>
                  <a:srgbClr val="000000"/>
                </a:solidFill>
                <a:latin typeface="Arial"/>
                <a:cs typeface="Arial"/>
              </a:rPr>
              <a:t>testigos</a:t>
            </a:r>
            <a:r>
              <a:rPr lang="en-GB" b="1">
                <a:solidFill>
                  <a:srgbClr val="000000"/>
                </a:solidFill>
                <a:latin typeface="Arial"/>
                <a:cs typeface="Arial"/>
              </a:rPr>
              <a:t> </a:t>
            </a:r>
            <a:r>
              <a:rPr lang="en-GB">
                <a:solidFill>
                  <a:srgbClr val="000000"/>
                </a:solidFill>
                <a:latin typeface="Arial"/>
                <a:cs typeface="Arial"/>
              </a:rPr>
              <a:t>de</a:t>
            </a:r>
            <a:r>
              <a:rPr lang="en-GB" b="0" i="0">
                <a:solidFill>
                  <a:srgbClr val="000000"/>
                </a:solidFill>
                <a:effectLst/>
                <a:latin typeface="Arial"/>
                <a:cs typeface="Arial"/>
              </a:rPr>
              <a:t> la </a:t>
            </a:r>
            <a:r>
              <a:rPr lang="en-GB" b="0" i="0" err="1">
                <a:solidFill>
                  <a:srgbClr val="000000"/>
                </a:solidFill>
                <a:effectLst/>
                <a:latin typeface="Arial"/>
                <a:cs typeface="Arial"/>
              </a:rPr>
              <a:t>violencia</a:t>
            </a:r>
            <a:r>
              <a:rPr lang="en-GB" b="0" i="0">
                <a:solidFill>
                  <a:srgbClr val="000000"/>
                </a:solidFill>
                <a:effectLst/>
                <a:latin typeface="Arial"/>
                <a:cs typeface="Arial"/>
              </a:rPr>
              <a:t> de </a:t>
            </a:r>
            <a:r>
              <a:rPr lang="en-GB" b="0" i="0" err="1">
                <a:solidFill>
                  <a:srgbClr val="000000"/>
                </a:solidFill>
                <a:effectLst/>
                <a:latin typeface="Arial"/>
                <a:cs typeface="Arial"/>
              </a:rPr>
              <a:t>género</a:t>
            </a:r>
            <a:r>
              <a:rPr lang="en-GB" b="0" i="0">
                <a:solidFill>
                  <a:srgbClr val="000000"/>
                </a:solidFill>
                <a:effectLst/>
                <a:latin typeface="Arial"/>
                <a:cs typeface="Arial"/>
              </a:rPr>
              <a:t> y a </a:t>
            </a:r>
            <a:r>
              <a:rPr lang="en-GB" b="0" i="0" err="1">
                <a:solidFill>
                  <a:srgbClr val="000000"/>
                </a:solidFill>
                <a:effectLst/>
                <a:latin typeface="Arial"/>
                <a:cs typeface="Arial"/>
              </a:rPr>
              <a:t>otros</a:t>
            </a:r>
            <a:r>
              <a:rPr lang="en-GB" b="0" i="0">
                <a:solidFill>
                  <a:srgbClr val="000000"/>
                </a:solidFill>
                <a:effectLst/>
                <a:latin typeface="Arial"/>
                <a:cs typeface="Arial"/>
              </a:rPr>
              <a:t> </a:t>
            </a:r>
            <a:r>
              <a:rPr lang="en-GB" b="0" i="0" err="1">
                <a:solidFill>
                  <a:srgbClr val="000000"/>
                </a:solidFill>
                <a:effectLst/>
                <a:latin typeface="Arial"/>
                <a:cs typeface="Arial"/>
              </a:rPr>
              <a:t>miembros</a:t>
            </a:r>
            <a:r>
              <a:rPr lang="en-GB" b="0" i="0">
                <a:solidFill>
                  <a:srgbClr val="000000"/>
                </a:solidFill>
                <a:effectLst/>
                <a:latin typeface="Arial"/>
                <a:cs typeface="Arial"/>
              </a:rPr>
              <a:t> de la </a:t>
            </a:r>
            <a:r>
              <a:rPr lang="en-GB" b="0" i="0" err="1">
                <a:solidFill>
                  <a:srgbClr val="000000"/>
                </a:solidFill>
                <a:effectLst/>
                <a:latin typeface="Arial"/>
                <a:cs typeface="Arial"/>
              </a:rPr>
              <a:t>comunidad</a:t>
            </a:r>
            <a:r>
              <a:rPr lang="en-GB" b="0" i="0">
                <a:solidFill>
                  <a:srgbClr val="000000"/>
                </a:solidFill>
                <a:effectLst/>
                <a:latin typeface="Arial"/>
                <a:cs typeface="Arial"/>
              </a:rPr>
              <a:t> </a:t>
            </a:r>
            <a:r>
              <a:rPr lang="en-GB" b="0" i="0" err="1">
                <a:solidFill>
                  <a:srgbClr val="000000"/>
                </a:solidFill>
                <a:effectLst/>
                <a:latin typeface="Arial"/>
                <a:cs typeface="Arial"/>
              </a:rPr>
              <a:t>institucional</a:t>
            </a:r>
            <a:r>
              <a:rPr lang="en-GB" b="0" i="0">
                <a:solidFill>
                  <a:srgbClr val="000000"/>
                </a:solidFill>
                <a:effectLst/>
                <a:latin typeface="Arial"/>
                <a:cs typeface="Arial"/>
              </a:rPr>
              <a:t> que se </a:t>
            </a:r>
            <a:r>
              <a:rPr lang="en-GB" err="1">
                <a:solidFill>
                  <a:srgbClr val="000000"/>
                </a:solidFill>
                <a:latin typeface="Arial"/>
                <a:cs typeface="Arial"/>
              </a:rPr>
              <a:t>vean</a:t>
            </a:r>
            <a:r>
              <a:rPr lang="en-GB">
                <a:solidFill>
                  <a:srgbClr val="000000"/>
                </a:solidFill>
                <a:latin typeface="Arial"/>
                <a:cs typeface="Arial"/>
              </a:rPr>
              <a:t> </a:t>
            </a:r>
            <a:r>
              <a:rPr lang="en-GB" err="1">
                <a:solidFill>
                  <a:srgbClr val="000000"/>
                </a:solidFill>
                <a:latin typeface="Arial"/>
                <a:cs typeface="Arial"/>
              </a:rPr>
              <a:t>afectados</a:t>
            </a:r>
            <a:r>
              <a:rPr lang="en-GB" b="0" i="0">
                <a:solidFill>
                  <a:srgbClr val="000000"/>
                </a:solidFill>
                <a:effectLst/>
                <a:latin typeface="Arial"/>
                <a:cs typeface="Arial"/>
              </a:rPr>
              <a:t> </a:t>
            </a:r>
            <a:r>
              <a:rPr lang="en-GB" b="0" i="0" err="1">
                <a:solidFill>
                  <a:srgbClr val="000000"/>
                </a:solidFill>
                <a:effectLst/>
                <a:latin typeface="Arial"/>
                <a:cs typeface="Arial"/>
              </a:rPr>
              <a:t>por</a:t>
            </a:r>
            <a:r>
              <a:rPr lang="en-GB" b="0" i="0">
                <a:solidFill>
                  <a:srgbClr val="000000"/>
                </a:solidFill>
                <a:effectLst/>
                <a:latin typeface="Arial"/>
                <a:cs typeface="Arial"/>
              </a:rPr>
              <a:t> </a:t>
            </a:r>
            <a:r>
              <a:rPr lang="en-GB" b="0" i="0" err="1">
                <a:solidFill>
                  <a:srgbClr val="000000"/>
                </a:solidFill>
                <a:effectLst/>
                <a:latin typeface="Arial"/>
                <a:cs typeface="Arial"/>
              </a:rPr>
              <a:t>ella</a:t>
            </a:r>
            <a:r>
              <a:rPr lang="en-GB">
                <a:solidFill>
                  <a:srgbClr val="000000"/>
                </a:solidFill>
                <a:latin typeface="Arial"/>
                <a:cs typeface="Arial"/>
              </a:rPr>
              <a:t>. </a:t>
            </a:r>
            <a:endParaRPr lang="en-US" b="1">
              <a:solidFill>
                <a:schemeClr val="tx1">
                  <a:alpha val="70000"/>
                </a:schemeClr>
              </a:solidFill>
              <a:latin typeface="Arial"/>
              <a:cs typeface="Arial"/>
            </a:endParaRPr>
          </a:p>
        </p:txBody>
      </p:sp>
    </p:spTree>
    <p:extLst>
      <p:ext uri="{BB962C8B-B14F-4D97-AF65-F5344CB8AC3E}">
        <p14:creationId xmlns:p14="http://schemas.microsoft.com/office/powerpoint/2010/main" val="68553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1046922" y="2043570"/>
            <a:ext cx="2080698" cy="707886"/>
          </a:xfrm>
          <a:prstGeom prst="rect">
            <a:avLst/>
          </a:prstGeom>
          <a:noFill/>
        </p:spPr>
        <p:txBody>
          <a:bodyPr wrap="none" lIns="0" tIns="45720" rIns="0" bIns="45720" rtlCol="0" anchor="t">
            <a:spAutoFit/>
          </a:bodyPr>
          <a:lstStyle/>
          <a:p>
            <a:r>
              <a:rPr lang="en-US" sz="4000" b="1" err="1">
                <a:solidFill>
                  <a:srgbClr val="5792CE"/>
                </a:solidFill>
                <a:latin typeface="Arial"/>
                <a:cs typeface="Arial"/>
              </a:rPr>
              <a:t>Alianzas</a:t>
            </a:r>
            <a:endParaRPr lang="en-US" sz="4000" b="1">
              <a:solidFill>
                <a:srgbClr val="5792CE"/>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1DC0BE7-8C8C-1D99-20F4-E413218BF711}"/>
              </a:ext>
            </a:extLst>
          </p:cNvPr>
          <p:cNvSpPr txBox="1">
            <a:spLocks/>
          </p:cNvSpPr>
          <p:nvPr/>
        </p:nvSpPr>
        <p:spPr>
          <a:xfrm>
            <a:off x="6402785" y="2047302"/>
            <a:ext cx="5486093" cy="630942"/>
          </a:xfrm>
          <a:prstGeom prst="rect">
            <a:avLst/>
          </a:prstGeom>
          <a:noFill/>
        </p:spPr>
        <p:txBody>
          <a:bodyPr wrap="square" lIns="0" tIns="45720" rIns="0" bIns="45720" rtlCol="0" anchor="t">
            <a:spAutoFit/>
          </a:bodyPr>
          <a:lstStyle/>
          <a:p>
            <a:r>
              <a:rPr lang="en-US" sz="3500" b="1" err="1">
                <a:solidFill>
                  <a:srgbClr val="5792CE"/>
                </a:solidFill>
                <a:latin typeface="Arial"/>
                <a:cs typeface="Arial"/>
              </a:rPr>
              <a:t>Políticas</a:t>
            </a:r>
            <a:r>
              <a:rPr lang="en-US" sz="3500" b="1">
                <a:solidFill>
                  <a:srgbClr val="5792CE"/>
                </a:solidFill>
                <a:latin typeface="Arial"/>
                <a:cs typeface="Arial"/>
              </a:rPr>
              <a:t> </a:t>
            </a:r>
            <a:r>
              <a:rPr lang="en-US" sz="3500" b="1" err="1">
                <a:solidFill>
                  <a:srgbClr val="5792CE"/>
                </a:solidFill>
                <a:latin typeface="Arial"/>
                <a:cs typeface="Arial"/>
              </a:rPr>
              <a:t>institutionales</a:t>
            </a:r>
            <a:endParaRPr lang="en-US" sz="3500" b="1">
              <a:solidFill>
                <a:srgbClr val="5792CE"/>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07A60B76-81F6-1E60-12BD-B490F675C2E5}"/>
              </a:ext>
            </a:extLst>
          </p:cNvPr>
          <p:cNvSpPr>
            <a:spLocks noGrp="1"/>
          </p:cNvSpPr>
          <p:nvPr>
            <p:ph type="title"/>
          </p:nvPr>
        </p:nvSpPr>
        <p:spPr>
          <a:xfrm>
            <a:off x="1046922" y="1093357"/>
            <a:ext cx="10086975" cy="503590"/>
          </a:xfrm>
        </p:spPr>
        <p:txBody>
          <a:bodyPr/>
          <a:lstStyle/>
          <a:p>
            <a:r>
              <a:rPr lang="en-US" sz="3600" b="1"/>
              <a:t>Marco conceptual de las 7P de</a:t>
            </a:r>
            <a:r>
              <a:rPr lang="en-US" sz="3600" b="1" err="1"/>
              <a:t> UniSAFE </a:t>
            </a:r>
          </a:p>
        </p:txBody>
      </p:sp>
      <p:sp>
        <p:nvSpPr>
          <p:cNvPr id="8" name="TextBox 7">
            <a:extLst>
              <a:ext uri="{FF2B5EF4-FFF2-40B4-BE49-F238E27FC236}">
                <a16:creationId xmlns:a16="http://schemas.microsoft.com/office/drawing/2014/main" id="{255AF858-7B09-57F0-12F8-EDDEFE248389}"/>
              </a:ext>
            </a:extLst>
          </p:cNvPr>
          <p:cNvSpPr txBox="1">
            <a:spLocks/>
          </p:cNvSpPr>
          <p:nvPr/>
        </p:nvSpPr>
        <p:spPr>
          <a:xfrm>
            <a:off x="1049391" y="2749907"/>
            <a:ext cx="4505636" cy="3295774"/>
          </a:xfrm>
          <a:prstGeom prst="rect">
            <a:avLst/>
          </a:prstGeom>
          <a:noFill/>
        </p:spPr>
        <p:txBody>
          <a:bodyPr wrap="square" lIns="0" tIns="45720" rIns="0" bIns="45720" rtlCol="0" anchor="t">
            <a:spAutoFit/>
          </a:bodyPr>
          <a:lstStyle/>
          <a:p>
            <a:pPr>
              <a:lnSpc>
                <a:spcPct val="130000"/>
              </a:lnSpc>
            </a:pPr>
            <a:r>
              <a:rPr lang="en-GB">
                <a:solidFill>
                  <a:srgbClr val="000000"/>
                </a:solidFill>
                <a:latin typeface="Arial"/>
                <a:cs typeface="Arial"/>
              </a:rPr>
              <a:t>Las </a:t>
            </a:r>
            <a:r>
              <a:rPr lang="en-GB" err="1">
                <a:solidFill>
                  <a:srgbClr val="000000"/>
                </a:solidFill>
                <a:latin typeface="Arial"/>
                <a:cs typeface="Arial"/>
              </a:rPr>
              <a:t>alianzas</a:t>
            </a:r>
            <a:r>
              <a:rPr lang="en-GB">
                <a:solidFill>
                  <a:srgbClr val="000000"/>
                </a:solidFill>
                <a:latin typeface="Arial"/>
                <a:cs typeface="Arial"/>
              </a:rPr>
              <a:t> se </a:t>
            </a:r>
            <a:r>
              <a:rPr lang="en-GB" err="1">
                <a:solidFill>
                  <a:srgbClr val="000000"/>
                </a:solidFill>
                <a:latin typeface="Arial"/>
                <a:cs typeface="Arial"/>
              </a:rPr>
              <a:t>refieren</a:t>
            </a:r>
            <a:r>
              <a:rPr lang="en-GB">
                <a:solidFill>
                  <a:srgbClr val="000000"/>
                </a:solidFill>
                <a:latin typeface="Arial"/>
                <a:cs typeface="Arial"/>
              </a:rPr>
              <a:t> a la </a:t>
            </a:r>
            <a:r>
              <a:rPr lang="en-GB" err="1">
                <a:solidFill>
                  <a:srgbClr val="000000"/>
                </a:solidFill>
                <a:latin typeface="Arial"/>
                <a:cs typeface="Arial"/>
              </a:rPr>
              <a:t>participación</a:t>
            </a:r>
            <a:r>
              <a:rPr lang="en-GB">
                <a:solidFill>
                  <a:srgbClr val="000000"/>
                </a:solidFill>
                <a:latin typeface="Arial"/>
                <a:cs typeface="Arial"/>
              </a:rPr>
              <a:t> de </a:t>
            </a:r>
            <a:r>
              <a:rPr lang="en-GB" err="1">
                <a:solidFill>
                  <a:srgbClr val="000000"/>
                </a:solidFill>
                <a:latin typeface="Arial"/>
                <a:cs typeface="Arial"/>
              </a:rPr>
              <a:t>agentes</a:t>
            </a:r>
            <a:r>
              <a:rPr lang="en-GB">
                <a:solidFill>
                  <a:srgbClr val="000000"/>
                </a:solidFill>
                <a:latin typeface="Arial"/>
                <a:cs typeface="Arial"/>
              </a:rPr>
              <a:t> </a:t>
            </a:r>
            <a:r>
              <a:rPr lang="en-GB" err="1">
                <a:solidFill>
                  <a:srgbClr val="000000"/>
                </a:solidFill>
                <a:latin typeface="Arial"/>
                <a:cs typeface="Arial"/>
              </a:rPr>
              <a:t>pertenecientes</a:t>
            </a:r>
            <a:r>
              <a:rPr lang="en-GB">
                <a:solidFill>
                  <a:srgbClr val="000000"/>
                </a:solidFill>
                <a:latin typeface="Arial"/>
                <a:cs typeface="Arial"/>
              </a:rPr>
              <a:t> a </a:t>
            </a:r>
            <a:r>
              <a:rPr lang="en-GB" err="1">
                <a:solidFill>
                  <a:srgbClr val="000000"/>
                </a:solidFill>
                <a:latin typeface="Arial"/>
                <a:cs typeface="Arial"/>
              </a:rPr>
              <a:t>todos</a:t>
            </a:r>
            <a:r>
              <a:rPr lang="en-GB">
                <a:solidFill>
                  <a:srgbClr val="000000"/>
                </a:solidFill>
                <a:latin typeface="Arial"/>
                <a:cs typeface="Arial"/>
              </a:rPr>
              <a:t> </a:t>
            </a:r>
            <a:r>
              <a:rPr lang="en-GB" err="1">
                <a:solidFill>
                  <a:srgbClr val="000000"/>
                </a:solidFill>
                <a:latin typeface="Arial"/>
                <a:cs typeface="Arial"/>
              </a:rPr>
              <a:t>los</a:t>
            </a:r>
            <a:r>
              <a:rPr lang="en-GB">
                <a:solidFill>
                  <a:srgbClr val="000000"/>
                </a:solidFill>
                <a:latin typeface="Arial"/>
                <a:cs typeface="Arial"/>
              </a:rPr>
              <a:t> </a:t>
            </a:r>
            <a:r>
              <a:rPr lang="en-GB" err="1">
                <a:solidFill>
                  <a:srgbClr val="000000"/>
                </a:solidFill>
                <a:latin typeface="Arial"/>
                <a:cs typeface="Arial"/>
              </a:rPr>
              <a:t>niveles</a:t>
            </a:r>
            <a:r>
              <a:rPr lang="en-GB">
                <a:solidFill>
                  <a:srgbClr val="000000"/>
                </a:solidFill>
                <a:latin typeface="Arial"/>
                <a:cs typeface="Arial"/>
              </a:rPr>
              <a:t> de la </a:t>
            </a:r>
            <a:r>
              <a:rPr lang="en-GB" err="1">
                <a:solidFill>
                  <a:srgbClr val="000000"/>
                </a:solidFill>
                <a:latin typeface="Arial"/>
                <a:cs typeface="Arial"/>
              </a:rPr>
              <a:t>sociedad</a:t>
            </a:r>
            <a:r>
              <a:rPr lang="en-GB">
                <a:solidFill>
                  <a:srgbClr val="000000"/>
                </a:solidFill>
                <a:latin typeface="Arial"/>
                <a:cs typeface="Arial"/>
              </a:rPr>
              <a:t>, tales </a:t>
            </a:r>
            <a:r>
              <a:rPr lang="en-GB" err="1">
                <a:solidFill>
                  <a:srgbClr val="000000"/>
                </a:solidFill>
                <a:latin typeface="Arial"/>
                <a:cs typeface="Arial"/>
              </a:rPr>
              <a:t>como</a:t>
            </a:r>
            <a:r>
              <a:rPr lang="en-GB">
                <a:solidFill>
                  <a:srgbClr val="000000"/>
                </a:solidFill>
                <a:latin typeface="Arial"/>
                <a:cs typeface="Arial"/>
              </a:rPr>
              <a:t> </a:t>
            </a:r>
            <a:r>
              <a:rPr lang="en-GB" err="1">
                <a:solidFill>
                  <a:srgbClr val="000000"/>
                </a:solidFill>
                <a:latin typeface="Arial"/>
                <a:cs typeface="Arial"/>
              </a:rPr>
              <a:t>organismos</a:t>
            </a:r>
            <a:r>
              <a:rPr lang="en-GB">
                <a:solidFill>
                  <a:srgbClr val="000000"/>
                </a:solidFill>
                <a:latin typeface="Arial"/>
                <a:cs typeface="Arial"/>
              </a:rPr>
              <a:t> </a:t>
            </a:r>
            <a:r>
              <a:rPr lang="en-GB" err="1">
                <a:solidFill>
                  <a:srgbClr val="000000"/>
                </a:solidFill>
                <a:latin typeface="Arial"/>
                <a:cs typeface="Arial"/>
              </a:rPr>
              <a:t>gubernamentales</a:t>
            </a:r>
            <a:r>
              <a:rPr lang="en-GB">
                <a:solidFill>
                  <a:srgbClr val="000000"/>
                </a:solidFill>
                <a:latin typeface="Arial"/>
                <a:cs typeface="Arial"/>
              </a:rPr>
              <a:t>, ONGs, </a:t>
            </a:r>
            <a:r>
              <a:rPr lang="en-GB" err="1">
                <a:solidFill>
                  <a:srgbClr val="000000"/>
                </a:solidFill>
                <a:latin typeface="Arial"/>
                <a:cs typeface="Arial"/>
              </a:rPr>
              <a:t>proveedores</a:t>
            </a:r>
            <a:r>
              <a:rPr lang="en-GB">
                <a:solidFill>
                  <a:srgbClr val="000000"/>
                </a:solidFill>
                <a:latin typeface="Arial"/>
                <a:cs typeface="Arial"/>
              </a:rPr>
              <a:t> de </a:t>
            </a:r>
            <a:r>
              <a:rPr lang="en-GB" err="1">
                <a:solidFill>
                  <a:srgbClr val="000000"/>
                </a:solidFill>
                <a:latin typeface="Arial"/>
                <a:cs typeface="Arial"/>
              </a:rPr>
              <a:t>servicios</a:t>
            </a:r>
            <a:r>
              <a:rPr lang="en-GB">
                <a:solidFill>
                  <a:srgbClr val="000000"/>
                </a:solidFill>
                <a:latin typeface="Arial"/>
                <a:cs typeface="Arial"/>
              </a:rPr>
              <a:t>, </a:t>
            </a:r>
            <a:r>
              <a:rPr lang="en-GB" err="1">
                <a:solidFill>
                  <a:srgbClr val="000000"/>
                </a:solidFill>
                <a:latin typeface="Arial"/>
                <a:cs typeface="Arial"/>
              </a:rPr>
              <a:t>sindicatos</a:t>
            </a:r>
            <a:r>
              <a:rPr lang="en-GB">
                <a:solidFill>
                  <a:srgbClr val="000000"/>
                </a:solidFill>
                <a:latin typeface="Arial"/>
                <a:cs typeface="Arial"/>
              </a:rPr>
              <a:t> o </a:t>
            </a:r>
            <a:r>
              <a:rPr lang="en-GB" err="1">
                <a:solidFill>
                  <a:srgbClr val="000000"/>
                </a:solidFill>
                <a:latin typeface="Arial"/>
                <a:cs typeface="Arial"/>
              </a:rPr>
              <a:t>asociaciones</a:t>
            </a:r>
            <a:r>
              <a:rPr lang="en-GB">
                <a:solidFill>
                  <a:srgbClr val="000000"/>
                </a:solidFill>
                <a:latin typeface="Arial"/>
                <a:cs typeface="Arial"/>
              </a:rPr>
              <a:t> de personal, y </a:t>
            </a:r>
            <a:r>
              <a:rPr lang="en-GB" err="1">
                <a:solidFill>
                  <a:srgbClr val="000000"/>
                </a:solidFill>
                <a:latin typeface="Arial"/>
                <a:cs typeface="Arial"/>
              </a:rPr>
              <a:t>estudiantes</a:t>
            </a:r>
            <a:r>
              <a:rPr lang="en-GB">
                <a:solidFill>
                  <a:srgbClr val="000000"/>
                </a:solidFill>
                <a:latin typeface="Arial"/>
                <a:cs typeface="Arial"/>
              </a:rPr>
              <a:t>. Las </a:t>
            </a:r>
            <a:r>
              <a:rPr lang="en-GB" err="1">
                <a:solidFill>
                  <a:srgbClr val="000000"/>
                </a:solidFill>
                <a:latin typeface="Arial"/>
                <a:cs typeface="Arial"/>
              </a:rPr>
              <a:t>asociaciones</a:t>
            </a:r>
            <a:r>
              <a:rPr lang="en-GB">
                <a:solidFill>
                  <a:srgbClr val="000000"/>
                </a:solidFill>
                <a:latin typeface="Arial"/>
                <a:cs typeface="Arial"/>
              </a:rPr>
              <a:t> </a:t>
            </a:r>
            <a:r>
              <a:rPr lang="en-GB" err="1">
                <a:solidFill>
                  <a:srgbClr val="000000"/>
                </a:solidFill>
                <a:latin typeface="Arial"/>
                <a:cs typeface="Arial"/>
              </a:rPr>
              <a:t>externas</a:t>
            </a:r>
            <a:r>
              <a:rPr lang="en-GB">
                <a:solidFill>
                  <a:srgbClr val="000000"/>
                </a:solidFill>
                <a:latin typeface="Arial"/>
                <a:cs typeface="Arial"/>
              </a:rPr>
              <a:t> </a:t>
            </a:r>
            <a:r>
              <a:rPr lang="en-GB" err="1">
                <a:solidFill>
                  <a:srgbClr val="000000"/>
                </a:solidFill>
                <a:latin typeface="Arial"/>
                <a:cs typeface="Arial"/>
              </a:rPr>
              <a:t>complementan</a:t>
            </a:r>
            <a:r>
              <a:rPr lang="en-GB">
                <a:solidFill>
                  <a:srgbClr val="000000"/>
                </a:solidFill>
                <a:latin typeface="Arial"/>
                <a:cs typeface="Arial"/>
              </a:rPr>
              <a:t> las </a:t>
            </a:r>
            <a:r>
              <a:rPr lang="en-GB" err="1">
                <a:solidFill>
                  <a:srgbClr val="000000"/>
                </a:solidFill>
                <a:latin typeface="Arial"/>
                <a:cs typeface="Arial"/>
              </a:rPr>
              <a:t>capacidades</a:t>
            </a:r>
            <a:r>
              <a:rPr lang="en-GB">
                <a:solidFill>
                  <a:srgbClr val="000000"/>
                </a:solidFill>
                <a:latin typeface="Arial"/>
                <a:cs typeface="Arial"/>
              </a:rPr>
              <a:t>, </a:t>
            </a:r>
            <a:r>
              <a:rPr lang="en-GB" err="1">
                <a:solidFill>
                  <a:srgbClr val="000000"/>
                </a:solidFill>
                <a:latin typeface="Arial"/>
                <a:cs typeface="Arial"/>
              </a:rPr>
              <a:t>competencias</a:t>
            </a:r>
            <a:r>
              <a:rPr lang="en-GB">
                <a:solidFill>
                  <a:srgbClr val="000000"/>
                </a:solidFill>
                <a:latin typeface="Arial"/>
                <a:cs typeface="Arial"/>
              </a:rPr>
              <a:t> y </a:t>
            </a:r>
            <a:r>
              <a:rPr lang="en-GB" err="1">
                <a:solidFill>
                  <a:srgbClr val="000000"/>
                </a:solidFill>
                <a:latin typeface="Arial"/>
                <a:cs typeface="Arial"/>
              </a:rPr>
              <a:t>conocimientos</a:t>
            </a:r>
            <a:r>
              <a:rPr lang="en-GB">
                <a:solidFill>
                  <a:srgbClr val="000000"/>
                </a:solidFill>
                <a:latin typeface="Arial"/>
                <a:cs typeface="Arial"/>
              </a:rPr>
              <a:t> </a:t>
            </a:r>
            <a:r>
              <a:rPr lang="en-GB" err="1">
                <a:solidFill>
                  <a:srgbClr val="000000"/>
                </a:solidFill>
                <a:latin typeface="Arial"/>
                <a:cs typeface="Arial"/>
              </a:rPr>
              <a:t>disponibles</a:t>
            </a:r>
            <a:r>
              <a:rPr lang="en-GB">
                <a:solidFill>
                  <a:srgbClr val="000000"/>
                </a:solidFill>
                <a:latin typeface="Arial"/>
                <a:cs typeface="Arial"/>
              </a:rPr>
              <a:t> </a:t>
            </a:r>
            <a:r>
              <a:rPr lang="en-GB" err="1">
                <a:solidFill>
                  <a:srgbClr val="000000"/>
                </a:solidFill>
                <a:latin typeface="Arial"/>
                <a:cs typeface="Arial"/>
              </a:rPr>
              <a:t>en</a:t>
            </a:r>
            <a:r>
              <a:rPr lang="en-GB">
                <a:solidFill>
                  <a:srgbClr val="000000"/>
                </a:solidFill>
                <a:latin typeface="Arial"/>
                <a:cs typeface="Arial"/>
              </a:rPr>
              <a:t> la </a:t>
            </a:r>
            <a:r>
              <a:rPr lang="en-GB" err="1">
                <a:solidFill>
                  <a:srgbClr val="000000"/>
                </a:solidFill>
                <a:latin typeface="Arial"/>
                <a:cs typeface="Arial"/>
              </a:rPr>
              <a:t>institución</a:t>
            </a:r>
            <a:r>
              <a:rPr lang="en-GB">
                <a:solidFill>
                  <a:srgbClr val="000000"/>
                </a:solidFill>
                <a:latin typeface="Arial"/>
                <a:cs typeface="Arial"/>
              </a:rPr>
              <a:t>.</a:t>
            </a:r>
            <a:endParaRPr lang="en-US">
              <a:solidFill>
                <a:srgbClr val="000000"/>
              </a:solidFill>
              <a:latin typeface="Arial"/>
              <a:cs typeface="Arial"/>
            </a:endParaRP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
          </p:nvPr>
        </p:nvSpPr>
        <p:spPr>
          <a:xfrm>
            <a:off x="8328910" y="6333377"/>
            <a:ext cx="2743200" cy="236225"/>
          </a:xfrm>
        </p:spPr>
        <p:txBody>
          <a:bodyPr/>
          <a:lstStyle/>
          <a:p>
            <a:fld id="{783777ED-E0AE-DD49-A1E6-113717D9A99F}" type="slidenum">
              <a:rPr lang="fr-FR" dirty="0" smtClean="0">
                <a:latin typeface="Arial" panose="020B0604020202020204" pitchFamily="34" charset="0"/>
                <a:cs typeface="Arial" panose="020B0604020202020204" pitchFamily="34" charset="0"/>
              </a:rPr>
              <a:t>21</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49BFC5F5-D7CA-B97F-E2AF-61E6619BAF9A}"/>
              </a:ext>
            </a:extLst>
          </p:cNvPr>
          <p:cNvSpPr txBox="1">
            <a:spLocks/>
          </p:cNvSpPr>
          <p:nvPr/>
        </p:nvSpPr>
        <p:spPr>
          <a:xfrm>
            <a:off x="6401412" y="2753166"/>
            <a:ext cx="5035781" cy="3295774"/>
          </a:xfrm>
          <a:prstGeom prst="rect">
            <a:avLst/>
          </a:prstGeom>
          <a:noFill/>
        </p:spPr>
        <p:txBody>
          <a:bodyPr wrap="square" lIns="0" tIns="45720" rIns="0" bIns="45720" rtlCol="0" anchor="t">
            <a:spAutoFit/>
          </a:bodyPr>
          <a:lstStyle/>
          <a:p>
            <a:pPr>
              <a:lnSpc>
                <a:spcPct val="130000"/>
              </a:lnSpc>
            </a:pPr>
            <a:r>
              <a:rPr lang="en-US" b="0" i="0">
                <a:solidFill>
                  <a:srgbClr val="0E2234"/>
                </a:solidFill>
                <a:effectLst/>
                <a:latin typeface="Arial"/>
                <a:cs typeface="Arial"/>
              </a:rPr>
              <a:t>Las </a:t>
            </a:r>
            <a:r>
              <a:rPr lang="en-US" i="0" err="1">
                <a:solidFill>
                  <a:srgbClr val="0E2234"/>
                </a:solidFill>
                <a:effectLst/>
                <a:latin typeface="Arial"/>
                <a:cs typeface="Arial"/>
              </a:rPr>
              <a:t>políticas</a:t>
            </a:r>
            <a:r>
              <a:rPr lang="en-US" i="0">
                <a:solidFill>
                  <a:srgbClr val="0E2234"/>
                </a:solidFill>
                <a:effectLst/>
                <a:latin typeface="Arial"/>
                <a:cs typeface="Arial"/>
              </a:rPr>
              <a:t> </a:t>
            </a:r>
            <a:r>
              <a:rPr lang="en-US" err="1">
                <a:solidFill>
                  <a:srgbClr val="0E2234"/>
                </a:solidFill>
                <a:latin typeface="Arial"/>
                <a:cs typeface="Arial"/>
              </a:rPr>
              <a:t>institucionales</a:t>
            </a:r>
            <a:r>
              <a:rPr lang="en-US">
                <a:solidFill>
                  <a:srgbClr val="0E2234"/>
                </a:solidFill>
                <a:latin typeface="Arial"/>
                <a:cs typeface="Arial"/>
              </a:rPr>
              <a:t> son </a:t>
            </a:r>
            <a:r>
              <a:rPr lang="en-US" b="0" i="0">
                <a:solidFill>
                  <a:srgbClr val="0E2234"/>
                </a:solidFill>
                <a:effectLst/>
                <a:latin typeface="Arial"/>
                <a:cs typeface="Arial"/>
              </a:rPr>
              <a:t>un conjunto </a:t>
            </a:r>
            <a:r>
              <a:rPr lang="en-US" b="0" i="0" err="1">
                <a:solidFill>
                  <a:srgbClr val="0E2234"/>
                </a:solidFill>
                <a:effectLst/>
                <a:latin typeface="Arial"/>
                <a:cs typeface="Arial"/>
              </a:rPr>
              <a:t>coherente</a:t>
            </a:r>
            <a:r>
              <a:rPr lang="en-US" b="0" i="0">
                <a:solidFill>
                  <a:srgbClr val="0E2234"/>
                </a:solidFill>
                <a:effectLst/>
                <a:latin typeface="Arial"/>
                <a:cs typeface="Arial"/>
              </a:rPr>
              <a:t> de </a:t>
            </a:r>
            <a:r>
              <a:rPr lang="en-US" b="0" i="0" err="1">
                <a:solidFill>
                  <a:srgbClr val="0E2234"/>
                </a:solidFill>
                <a:effectLst/>
                <a:latin typeface="Arial"/>
                <a:cs typeface="Arial"/>
              </a:rPr>
              <a:t>medidas</a:t>
            </a:r>
            <a:r>
              <a:rPr lang="en-US" b="0" i="0">
                <a:solidFill>
                  <a:srgbClr val="0E2234"/>
                </a:solidFill>
                <a:effectLst/>
                <a:latin typeface="Arial"/>
                <a:cs typeface="Arial"/>
              </a:rPr>
              <a:t> con </a:t>
            </a:r>
            <a:r>
              <a:rPr lang="en-US" b="0" i="0" err="1">
                <a:solidFill>
                  <a:srgbClr val="0E2234"/>
                </a:solidFill>
                <a:effectLst/>
                <a:latin typeface="Arial"/>
                <a:cs typeface="Arial"/>
              </a:rPr>
              <a:t>una</a:t>
            </a:r>
            <a:r>
              <a:rPr lang="en-US" b="0" i="0">
                <a:solidFill>
                  <a:srgbClr val="0E2234"/>
                </a:solidFill>
                <a:effectLst/>
                <a:latin typeface="Arial"/>
                <a:cs typeface="Arial"/>
              </a:rPr>
              <a:t> </a:t>
            </a:r>
            <a:r>
              <a:rPr lang="en-US" b="0" i="0" err="1">
                <a:solidFill>
                  <a:srgbClr val="0E2234"/>
                </a:solidFill>
                <a:effectLst/>
                <a:latin typeface="Arial"/>
                <a:cs typeface="Arial"/>
              </a:rPr>
              <a:t>visión</a:t>
            </a:r>
            <a:r>
              <a:rPr lang="en-US" b="0" i="0">
                <a:solidFill>
                  <a:srgbClr val="0E2234"/>
                </a:solidFill>
                <a:effectLst/>
                <a:latin typeface="Arial"/>
                <a:cs typeface="Arial"/>
              </a:rPr>
              <a:t> </a:t>
            </a:r>
            <a:r>
              <a:rPr lang="en-US" b="0" i="0" err="1">
                <a:solidFill>
                  <a:srgbClr val="0E2234"/>
                </a:solidFill>
                <a:effectLst/>
                <a:latin typeface="Arial"/>
                <a:cs typeface="Arial"/>
              </a:rPr>
              <a:t>clara</a:t>
            </a:r>
            <a:r>
              <a:rPr lang="en-US" b="0" i="0">
                <a:solidFill>
                  <a:srgbClr val="0E2234"/>
                </a:solidFill>
                <a:effectLst/>
                <a:latin typeface="Arial"/>
                <a:cs typeface="Arial"/>
              </a:rPr>
              <a:t> y </a:t>
            </a:r>
            <a:r>
              <a:rPr lang="en-US" b="0" i="0" err="1">
                <a:solidFill>
                  <a:srgbClr val="0E2234"/>
                </a:solidFill>
                <a:effectLst/>
                <a:latin typeface="Arial"/>
                <a:cs typeface="Arial"/>
              </a:rPr>
              <a:t>una</a:t>
            </a:r>
            <a:r>
              <a:rPr lang="en-US" b="0" i="0">
                <a:solidFill>
                  <a:srgbClr val="0E2234"/>
                </a:solidFill>
                <a:effectLst/>
                <a:latin typeface="Arial"/>
                <a:cs typeface="Arial"/>
              </a:rPr>
              <a:t> </a:t>
            </a:r>
            <a:r>
              <a:rPr lang="en-US" b="0" i="0" err="1">
                <a:solidFill>
                  <a:srgbClr val="0E2234"/>
                </a:solidFill>
                <a:effectLst/>
                <a:latin typeface="Arial"/>
                <a:cs typeface="Arial"/>
              </a:rPr>
              <a:t>estrategia</a:t>
            </a:r>
            <a:r>
              <a:rPr lang="en-US" b="0" i="0">
                <a:solidFill>
                  <a:srgbClr val="0E2234"/>
                </a:solidFill>
                <a:effectLst/>
                <a:latin typeface="Arial"/>
                <a:cs typeface="Arial"/>
              </a:rPr>
              <a:t> global que </a:t>
            </a:r>
            <a:r>
              <a:rPr lang="en-US" b="0" i="0" err="1">
                <a:solidFill>
                  <a:srgbClr val="0E2234"/>
                </a:solidFill>
                <a:effectLst/>
                <a:latin typeface="Arial"/>
                <a:cs typeface="Arial"/>
              </a:rPr>
              <a:t>responden</a:t>
            </a:r>
            <a:r>
              <a:rPr lang="en-US" b="0" i="0">
                <a:solidFill>
                  <a:srgbClr val="0E2234"/>
                </a:solidFill>
                <a:effectLst/>
                <a:latin typeface="Arial"/>
                <a:cs typeface="Arial"/>
              </a:rPr>
              <a:t> a </a:t>
            </a:r>
            <a:r>
              <a:rPr lang="en-US" b="0" i="0" err="1">
                <a:solidFill>
                  <a:srgbClr val="0E2234"/>
                </a:solidFill>
                <a:effectLst/>
                <a:latin typeface="Arial"/>
                <a:cs typeface="Arial"/>
              </a:rPr>
              <a:t>los</a:t>
            </a:r>
            <a:r>
              <a:rPr lang="en-US" b="0" i="0">
                <a:solidFill>
                  <a:srgbClr val="0E2234"/>
                </a:solidFill>
                <a:effectLst/>
                <a:latin typeface="Arial"/>
                <a:cs typeface="Arial"/>
              </a:rPr>
              <a:t> </a:t>
            </a:r>
            <a:r>
              <a:rPr lang="en-US" b="0" i="0" err="1">
                <a:solidFill>
                  <a:srgbClr val="0E2234"/>
                </a:solidFill>
                <a:effectLst/>
                <a:latin typeface="Arial"/>
                <a:cs typeface="Arial"/>
              </a:rPr>
              <a:t>problemas</a:t>
            </a:r>
            <a:r>
              <a:rPr lang="en-US" b="0" i="0">
                <a:solidFill>
                  <a:srgbClr val="0E2234"/>
                </a:solidFill>
                <a:effectLst/>
                <a:latin typeface="Arial"/>
                <a:cs typeface="Arial"/>
              </a:rPr>
              <a:t> de la </a:t>
            </a:r>
            <a:r>
              <a:rPr lang="en-US" b="0" i="0" err="1">
                <a:solidFill>
                  <a:srgbClr val="0E2234"/>
                </a:solidFill>
                <a:effectLst/>
                <a:latin typeface="Arial"/>
                <a:cs typeface="Arial"/>
              </a:rPr>
              <a:t>violencia</a:t>
            </a:r>
            <a:r>
              <a:rPr lang="en-US" b="0" i="0">
                <a:solidFill>
                  <a:srgbClr val="0E2234"/>
                </a:solidFill>
                <a:effectLst/>
                <a:latin typeface="Arial"/>
                <a:cs typeface="Arial"/>
              </a:rPr>
              <a:t> de </a:t>
            </a:r>
            <a:r>
              <a:rPr lang="en-US" b="0" i="0" err="1">
                <a:solidFill>
                  <a:srgbClr val="0E2234"/>
                </a:solidFill>
                <a:effectLst/>
                <a:latin typeface="Arial"/>
                <a:cs typeface="Arial"/>
              </a:rPr>
              <a:t>género</a:t>
            </a:r>
            <a:r>
              <a:rPr lang="en-US" b="0" i="0">
                <a:solidFill>
                  <a:srgbClr val="0E2234"/>
                </a:solidFill>
                <a:effectLst/>
                <a:latin typeface="Arial"/>
                <a:cs typeface="Arial"/>
              </a:rPr>
              <a:t> de forma integral y </a:t>
            </a:r>
            <a:r>
              <a:rPr lang="en-US" b="0" i="0" err="1">
                <a:solidFill>
                  <a:srgbClr val="0E2234"/>
                </a:solidFill>
                <a:effectLst/>
                <a:latin typeface="Arial"/>
                <a:cs typeface="Arial"/>
              </a:rPr>
              <a:t>estructural</a:t>
            </a:r>
            <a:r>
              <a:rPr lang="en-US" b="0" i="0">
                <a:solidFill>
                  <a:srgbClr val="0E2234"/>
                </a:solidFill>
                <a:effectLst/>
                <a:latin typeface="Arial"/>
                <a:cs typeface="Arial"/>
              </a:rPr>
              <a:t>. </a:t>
            </a:r>
            <a:r>
              <a:rPr lang="en-US">
                <a:solidFill>
                  <a:srgbClr val="0E2234"/>
                </a:solidFill>
                <a:latin typeface="Arial"/>
                <a:cs typeface="Arial"/>
              </a:rPr>
              <a:t>Las </a:t>
            </a:r>
            <a:r>
              <a:rPr lang="en-US" err="1">
                <a:solidFill>
                  <a:srgbClr val="0E2234"/>
                </a:solidFill>
                <a:latin typeface="Arial"/>
                <a:cs typeface="Arial"/>
              </a:rPr>
              <a:t>políticas</a:t>
            </a:r>
            <a:r>
              <a:rPr lang="en-US">
                <a:solidFill>
                  <a:srgbClr val="0E2234"/>
                </a:solidFill>
                <a:latin typeface="Arial"/>
                <a:cs typeface="Arial"/>
              </a:rPr>
              <a:t> </a:t>
            </a:r>
            <a:r>
              <a:rPr lang="en-US" err="1">
                <a:solidFill>
                  <a:srgbClr val="0E2234"/>
                </a:solidFill>
                <a:latin typeface="Arial"/>
                <a:cs typeface="Arial"/>
              </a:rPr>
              <a:t>institucionales</a:t>
            </a:r>
            <a:r>
              <a:rPr lang="en-US">
                <a:solidFill>
                  <a:srgbClr val="0E2234"/>
                </a:solidFill>
                <a:latin typeface="Arial"/>
                <a:cs typeface="Arial"/>
              </a:rPr>
              <a:t> toman la forma</a:t>
            </a:r>
            <a:r>
              <a:rPr lang="en-US" b="0" i="0">
                <a:solidFill>
                  <a:srgbClr val="0E2234"/>
                </a:solidFill>
                <a:effectLst/>
                <a:latin typeface="Arial"/>
                <a:cs typeface="Arial"/>
              </a:rPr>
              <a:t> </a:t>
            </a:r>
            <a:r>
              <a:rPr lang="en-US">
                <a:solidFill>
                  <a:srgbClr val="0E2234"/>
                </a:solidFill>
                <a:latin typeface="Arial"/>
                <a:cs typeface="Arial"/>
              </a:rPr>
              <a:t>de </a:t>
            </a:r>
            <a:r>
              <a:rPr lang="en-US" b="1" i="0" err="1">
                <a:solidFill>
                  <a:srgbClr val="0E2234"/>
                </a:solidFill>
                <a:effectLst/>
                <a:latin typeface="Arial"/>
                <a:cs typeface="Arial"/>
              </a:rPr>
              <a:t>documentos</a:t>
            </a:r>
            <a:r>
              <a:rPr lang="en-US" b="1" i="0">
                <a:solidFill>
                  <a:srgbClr val="0E2234"/>
                </a:solidFill>
                <a:effectLst/>
                <a:latin typeface="Arial"/>
                <a:cs typeface="Arial"/>
              </a:rPr>
              <a:t> </a:t>
            </a:r>
            <a:r>
              <a:rPr lang="en-US" b="1" err="1">
                <a:solidFill>
                  <a:srgbClr val="0E2234"/>
                </a:solidFill>
                <a:latin typeface="Arial"/>
                <a:cs typeface="Arial"/>
              </a:rPr>
              <a:t>internos</a:t>
            </a:r>
            <a:r>
              <a:rPr lang="en-US" b="1">
                <a:solidFill>
                  <a:srgbClr val="0E2234"/>
                </a:solidFill>
                <a:latin typeface="Arial"/>
                <a:cs typeface="Arial"/>
              </a:rPr>
              <a:t> </a:t>
            </a:r>
            <a:r>
              <a:rPr lang="en-US">
                <a:solidFill>
                  <a:srgbClr val="0E2234"/>
                </a:solidFill>
                <a:latin typeface="Arial"/>
                <a:cs typeface="Arial"/>
              </a:rPr>
              <a:t>que</a:t>
            </a:r>
            <a:r>
              <a:rPr lang="en-US" b="0" i="0">
                <a:solidFill>
                  <a:srgbClr val="0E2234"/>
                </a:solidFill>
                <a:effectLst/>
                <a:latin typeface="Arial"/>
                <a:cs typeface="Arial"/>
              </a:rPr>
              <a:t> </a:t>
            </a:r>
            <a:r>
              <a:rPr lang="en-US" b="0" i="0" err="1">
                <a:solidFill>
                  <a:srgbClr val="0E2234"/>
                </a:solidFill>
                <a:effectLst/>
                <a:latin typeface="Arial"/>
                <a:cs typeface="Arial"/>
              </a:rPr>
              <a:t>formalizan</a:t>
            </a:r>
            <a:r>
              <a:rPr lang="en-US" b="0" i="0">
                <a:solidFill>
                  <a:srgbClr val="0E2234"/>
                </a:solidFill>
                <a:effectLst/>
                <a:latin typeface="Arial"/>
                <a:cs typeface="Arial"/>
              </a:rPr>
              <a:t> </a:t>
            </a:r>
            <a:r>
              <a:rPr lang="en-US" b="0" i="0" err="1">
                <a:solidFill>
                  <a:srgbClr val="0E2234"/>
                </a:solidFill>
                <a:effectLst/>
                <a:latin typeface="Arial"/>
                <a:cs typeface="Arial"/>
              </a:rPr>
              <a:t>explícita</a:t>
            </a:r>
            <a:r>
              <a:rPr lang="en-US" b="0" i="0">
                <a:solidFill>
                  <a:srgbClr val="0E2234"/>
                </a:solidFill>
                <a:effectLst/>
                <a:latin typeface="Arial"/>
                <a:cs typeface="Arial"/>
              </a:rPr>
              <a:t> y </a:t>
            </a:r>
            <a:r>
              <a:rPr lang="en-US" b="0" i="0" err="1">
                <a:solidFill>
                  <a:srgbClr val="0E2234"/>
                </a:solidFill>
                <a:effectLst/>
                <a:latin typeface="Arial"/>
                <a:cs typeface="Arial"/>
              </a:rPr>
              <a:t>específicamente</a:t>
            </a:r>
            <a:r>
              <a:rPr lang="en-US" b="0" i="0">
                <a:solidFill>
                  <a:srgbClr val="0E2234"/>
                </a:solidFill>
                <a:effectLst/>
                <a:latin typeface="Arial"/>
                <a:cs typeface="Arial"/>
              </a:rPr>
              <a:t> </a:t>
            </a:r>
            <a:r>
              <a:rPr lang="en-US" b="0" i="0" err="1">
                <a:solidFill>
                  <a:srgbClr val="0E2234"/>
                </a:solidFill>
                <a:effectLst/>
                <a:latin typeface="Arial"/>
                <a:cs typeface="Arial"/>
              </a:rPr>
              <a:t>el</a:t>
            </a:r>
            <a:r>
              <a:rPr lang="en-US" b="0" i="0">
                <a:solidFill>
                  <a:srgbClr val="0E2234"/>
                </a:solidFill>
                <a:effectLst/>
                <a:latin typeface="Arial"/>
                <a:cs typeface="Arial"/>
              </a:rPr>
              <a:t> </a:t>
            </a:r>
            <a:r>
              <a:rPr lang="en-US" b="0" i="0" err="1">
                <a:solidFill>
                  <a:srgbClr val="0E2234"/>
                </a:solidFill>
                <a:effectLst/>
                <a:latin typeface="Arial"/>
                <a:cs typeface="Arial"/>
              </a:rPr>
              <a:t>compromiso</a:t>
            </a:r>
            <a:r>
              <a:rPr lang="en-US" b="0" i="0">
                <a:solidFill>
                  <a:srgbClr val="0E2234"/>
                </a:solidFill>
                <a:effectLst/>
                <a:latin typeface="Arial"/>
                <a:cs typeface="Arial"/>
              </a:rPr>
              <a:t> de la </a:t>
            </a:r>
            <a:r>
              <a:rPr lang="en-US" b="0" i="0" err="1">
                <a:solidFill>
                  <a:srgbClr val="0E2234"/>
                </a:solidFill>
                <a:effectLst/>
                <a:latin typeface="Arial"/>
                <a:cs typeface="Arial"/>
              </a:rPr>
              <a:t>organización</a:t>
            </a:r>
            <a:r>
              <a:rPr lang="en-US" b="0" i="0">
                <a:solidFill>
                  <a:srgbClr val="0E2234"/>
                </a:solidFill>
                <a:effectLst/>
                <a:latin typeface="Arial"/>
                <a:cs typeface="Arial"/>
              </a:rPr>
              <a:t> de </a:t>
            </a:r>
            <a:r>
              <a:rPr lang="en-US" b="0" i="0" err="1">
                <a:solidFill>
                  <a:srgbClr val="0E2234"/>
                </a:solidFill>
                <a:effectLst/>
                <a:latin typeface="Arial"/>
                <a:cs typeface="Arial"/>
              </a:rPr>
              <a:t>luchar</a:t>
            </a:r>
            <a:r>
              <a:rPr lang="en-US" b="0" i="0">
                <a:solidFill>
                  <a:srgbClr val="0E2234"/>
                </a:solidFill>
                <a:effectLst/>
                <a:latin typeface="Arial"/>
                <a:cs typeface="Arial"/>
              </a:rPr>
              <a:t> contra la </a:t>
            </a:r>
            <a:r>
              <a:rPr lang="en-US" b="0" i="0" err="1">
                <a:solidFill>
                  <a:srgbClr val="0E2234"/>
                </a:solidFill>
                <a:effectLst/>
                <a:latin typeface="Arial"/>
                <a:cs typeface="Arial"/>
              </a:rPr>
              <a:t>violencia</a:t>
            </a:r>
            <a:r>
              <a:rPr lang="en-US" b="0" i="0">
                <a:solidFill>
                  <a:srgbClr val="0E2234"/>
                </a:solidFill>
                <a:effectLst/>
                <a:latin typeface="Arial"/>
                <a:cs typeface="Arial"/>
              </a:rPr>
              <a:t> de </a:t>
            </a:r>
            <a:r>
              <a:rPr lang="en-US" b="0" i="0" err="1">
                <a:solidFill>
                  <a:srgbClr val="0E2234"/>
                </a:solidFill>
                <a:effectLst/>
                <a:latin typeface="Arial"/>
                <a:cs typeface="Arial"/>
              </a:rPr>
              <a:t>género</a:t>
            </a:r>
            <a:r>
              <a:rPr lang="en-US" b="0" i="0">
                <a:solidFill>
                  <a:srgbClr val="0E2234"/>
                </a:solidFill>
                <a:effectLst/>
                <a:latin typeface="Arial"/>
                <a:cs typeface="Arial"/>
              </a:rPr>
              <a:t>.</a:t>
            </a:r>
            <a:endParaRPr lang="en-US">
              <a:solidFill>
                <a:schemeClr val="tx1">
                  <a:alpha val="70000"/>
                </a:schemeClr>
              </a:solidFill>
              <a:latin typeface="Arial"/>
              <a:cs typeface="Arial"/>
            </a:endParaRPr>
          </a:p>
        </p:txBody>
      </p:sp>
    </p:spTree>
    <p:extLst>
      <p:ext uri="{BB962C8B-B14F-4D97-AF65-F5344CB8AC3E}">
        <p14:creationId xmlns:p14="http://schemas.microsoft.com/office/powerpoint/2010/main" val="409731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a:xfrm>
            <a:off x="1046922" y="1129932"/>
            <a:ext cx="10086975" cy="778381"/>
          </a:xfrm>
        </p:spPr>
        <p:txBody>
          <a:bodyPr/>
          <a:lstStyle/>
          <a:p>
            <a:r>
              <a:rPr lang="en-GB" b="1">
                <a:latin typeface="D-DIN Exp"/>
              </a:rPr>
              <a:t>Herramientas </a:t>
            </a:r>
            <a:r>
              <a:rPr lang="en-GB" b="1" err="1">
                <a:latin typeface="D-DIN Exp"/>
              </a:rPr>
              <a:t>UniSAFE</a:t>
            </a:r>
            <a:endParaRPr lang="en-US"/>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3"/>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4"/>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5"/>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latin typeface="Arial"/>
                <a:cs typeface="Arial"/>
                <a:hlinkClick r:id="rId6">
                  <a:extLst>
                    <a:ext uri="{A12FA001-AC4F-418D-AE19-62706E023703}">
                      <ahyp:hlinkClr xmlns:ahyp="http://schemas.microsoft.com/office/drawing/2018/hyperlinkcolor" val="tx"/>
                    </a:ext>
                  </a:extLst>
                </a:hlinkClick>
              </a:rPr>
              <a:t>www.unisafe-toolkit.eu</a:t>
            </a:r>
          </a:p>
          <a:p>
            <a:endParaRPr lang="en-US" sz="2000" b="1">
              <a:solidFill>
                <a:srgbClr val="5792CE"/>
              </a:solidFill>
              <a:latin typeface="Arial"/>
              <a:cs typeface="Arial"/>
            </a:endParaRPr>
          </a:p>
        </p:txBody>
      </p:sp>
    </p:spTree>
    <p:extLst>
      <p:ext uri="{BB962C8B-B14F-4D97-AF65-F5344CB8AC3E}">
        <p14:creationId xmlns:p14="http://schemas.microsoft.com/office/powerpoint/2010/main" val="175336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11DAEF-D8A2-44C1-63F9-AC988CB540D8}"/>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a:solidFill>
                  <a:schemeClr val="bg1"/>
                </a:solidFill>
                <a:latin typeface="Calibri"/>
                <a:cs typeface="Arial"/>
              </a:rPr>
              <a:t>Pausa de 10 </a:t>
            </a:r>
            <a:r>
              <a:rPr lang="en-GB" sz="4000" err="1">
                <a:solidFill>
                  <a:schemeClr val="bg1"/>
                </a:solidFill>
                <a:latin typeface="Calibri"/>
                <a:cs typeface="Arial"/>
              </a:rPr>
              <a:t>minutos</a:t>
            </a:r>
            <a:endParaRPr lang="en-US" sz="4000" err="1">
              <a:solidFill>
                <a:schemeClr val="bg1"/>
              </a:solidFill>
              <a:cs typeface="Arial"/>
            </a:endParaRPr>
          </a:p>
        </p:txBody>
      </p:sp>
    </p:spTree>
    <p:extLst>
      <p:ext uri="{BB962C8B-B14F-4D97-AF65-F5344CB8AC3E}">
        <p14:creationId xmlns:p14="http://schemas.microsoft.com/office/powerpoint/2010/main" val="753235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a:t>Prevalencia</a:t>
            </a:r>
            <a:endParaRPr lang="en-GB" b="1"/>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3108223"/>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GB" sz="1900">
                <a:latin typeface="Arial"/>
                <a:cs typeface="Arial"/>
              </a:rPr>
              <a:t>La </a:t>
            </a:r>
            <a:r>
              <a:rPr lang="en-GB" sz="1900" err="1">
                <a:latin typeface="Arial"/>
                <a:cs typeface="Arial"/>
              </a:rPr>
              <a:t>prevalencia</a:t>
            </a:r>
            <a:r>
              <a:rPr lang="en-GB" sz="1900">
                <a:latin typeface="Arial"/>
                <a:cs typeface="Arial"/>
              </a:rPr>
              <a:t> se </a:t>
            </a:r>
            <a:r>
              <a:rPr lang="en-GB" sz="1900" err="1">
                <a:latin typeface="Arial"/>
                <a:cs typeface="Arial"/>
              </a:rPr>
              <a:t>refiere</a:t>
            </a:r>
            <a:r>
              <a:rPr lang="en-GB" sz="1900">
                <a:latin typeface="Arial"/>
                <a:cs typeface="Arial"/>
              </a:rPr>
              <a:t> a </a:t>
            </a:r>
            <a:r>
              <a:rPr lang="en-GB" sz="1900" err="1">
                <a:latin typeface="Arial"/>
                <a:cs typeface="Arial"/>
              </a:rPr>
              <a:t>cifras</a:t>
            </a:r>
            <a:r>
              <a:rPr lang="en-GB" sz="1900">
                <a:latin typeface="Arial"/>
                <a:cs typeface="Arial"/>
              </a:rPr>
              <a:t> </a:t>
            </a:r>
            <a:r>
              <a:rPr lang="en-US" sz="1900" err="1">
                <a:latin typeface="Arial"/>
                <a:cs typeface="Arial"/>
              </a:rPr>
              <a:t>sobre</a:t>
            </a:r>
            <a:r>
              <a:rPr lang="en-US" sz="1900">
                <a:latin typeface="Arial"/>
                <a:cs typeface="Arial"/>
              </a:rPr>
              <a:t> </a:t>
            </a:r>
            <a:r>
              <a:rPr lang="en-US" sz="1900" err="1">
                <a:latin typeface="Arial"/>
                <a:cs typeface="Arial"/>
              </a:rPr>
              <a:t>el</a:t>
            </a:r>
            <a:r>
              <a:rPr lang="en-US" sz="1900">
                <a:latin typeface="Arial"/>
                <a:cs typeface="Arial"/>
              </a:rPr>
              <a:t> </a:t>
            </a:r>
            <a:r>
              <a:rPr lang="en-US" sz="1900" err="1">
                <a:latin typeface="Arial"/>
                <a:cs typeface="Arial"/>
              </a:rPr>
              <a:t>número</a:t>
            </a:r>
            <a:r>
              <a:rPr lang="en-US" sz="1900">
                <a:latin typeface="Arial"/>
                <a:cs typeface="Arial"/>
              </a:rPr>
              <a:t> total de personas que </a:t>
            </a:r>
            <a:r>
              <a:rPr lang="en-US" sz="1900" err="1">
                <a:latin typeface="Arial"/>
                <a:cs typeface="Arial"/>
              </a:rPr>
              <a:t>han</a:t>
            </a:r>
            <a:r>
              <a:rPr lang="en-US" sz="1900">
                <a:latin typeface="Arial"/>
                <a:cs typeface="Arial"/>
              </a:rPr>
              <a:t> </a:t>
            </a:r>
            <a:r>
              <a:rPr lang="en-US" sz="1900" err="1">
                <a:latin typeface="Arial"/>
                <a:cs typeface="Arial"/>
              </a:rPr>
              <a:t>sufrido</a:t>
            </a:r>
            <a:r>
              <a:rPr lang="en-US" sz="1900">
                <a:latin typeface="Arial"/>
                <a:cs typeface="Arial"/>
              </a:rPr>
              <a:t> </a:t>
            </a:r>
            <a:r>
              <a:rPr lang="en-US" sz="1900" err="1">
                <a:latin typeface="Arial"/>
                <a:cs typeface="Arial"/>
              </a:rPr>
              <a:t>violencia</a:t>
            </a:r>
            <a:r>
              <a:rPr lang="en-US" sz="1900">
                <a:latin typeface="Arial"/>
                <a:cs typeface="Arial"/>
              </a:rPr>
              <a:t> de </a:t>
            </a:r>
            <a:r>
              <a:rPr lang="en-US" sz="1900" err="1">
                <a:latin typeface="Arial"/>
                <a:cs typeface="Arial"/>
              </a:rPr>
              <a:t>género</a:t>
            </a:r>
            <a:r>
              <a:rPr lang="en-US" sz="1900">
                <a:latin typeface="Arial"/>
                <a:cs typeface="Arial"/>
              </a:rPr>
              <a:t> </a:t>
            </a:r>
            <a:r>
              <a:rPr lang="en-US" sz="1900" err="1">
                <a:latin typeface="Arial"/>
                <a:cs typeface="Arial"/>
              </a:rPr>
              <a:t>en</a:t>
            </a:r>
            <a:r>
              <a:rPr lang="en-US" sz="1900">
                <a:latin typeface="Arial"/>
                <a:cs typeface="Arial"/>
              </a:rPr>
              <a:t> un </a:t>
            </a:r>
            <a:r>
              <a:rPr lang="en-US" sz="1900" err="1">
                <a:latin typeface="Arial"/>
                <a:cs typeface="Arial"/>
              </a:rPr>
              <a:t>momento</a:t>
            </a:r>
            <a:r>
              <a:rPr lang="en-US" sz="1900">
                <a:latin typeface="Arial"/>
                <a:cs typeface="Arial"/>
              </a:rPr>
              <a:t> </a:t>
            </a:r>
            <a:r>
              <a:rPr lang="en-US" sz="1900" err="1">
                <a:latin typeface="Arial"/>
                <a:cs typeface="Arial"/>
              </a:rPr>
              <a:t>determinado</a:t>
            </a:r>
            <a:r>
              <a:rPr lang="en-US" sz="1900">
                <a:latin typeface="Arial"/>
                <a:cs typeface="Arial"/>
              </a:rPr>
              <a:t> o </a:t>
            </a:r>
            <a:r>
              <a:rPr lang="en-US" sz="1900" err="1">
                <a:latin typeface="Arial"/>
                <a:cs typeface="Arial"/>
              </a:rPr>
              <a:t>en</a:t>
            </a:r>
            <a:r>
              <a:rPr lang="en-US" sz="1900">
                <a:latin typeface="Arial"/>
                <a:cs typeface="Arial"/>
              </a:rPr>
              <a:t> un </a:t>
            </a:r>
            <a:r>
              <a:rPr lang="en-US" sz="1900" err="1">
                <a:latin typeface="Arial"/>
                <a:cs typeface="Arial"/>
              </a:rPr>
              <a:t>periodo</a:t>
            </a:r>
            <a:r>
              <a:rPr lang="en-US" sz="1900">
                <a:latin typeface="Arial"/>
                <a:cs typeface="Arial"/>
              </a:rPr>
              <a:t> </a:t>
            </a:r>
            <a:r>
              <a:rPr lang="en-US" sz="1900" err="1">
                <a:latin typeface="Arial"/>
                <a:cs typeface="Arial"/>
              </a:rPr>
              <a:t>específico</a:t>
            </a:r>
            <a:r>
              <a:rPr lang="en-US" sz="1900">
                <a:latin typeface="Arial"/>
                <a:cs typeface="Arial"/>
              </a:rPr>
              <a:t>, </a:t>
            </a:r>
            <a:r>
              <a:rPr lang="en-US" sz="1900" err="1">
                <a:latin typeface="Arial"/>
                <a:cs typeface="Arial"/>
              </a:rPr>
              <a:t>expresado</a:t>
            </a:r>
            <a:r>
              <a:rPr lang="en-US" sz="1900">
                <a:latin typeface="Arial"/>
                <a:cs typeface="Arial"/>
              </a:rPr>
              <a:t> </a:t>
            </a:r>
            <a:r>
              <a:rPr lang="en-US" sz="1900" err="1">
                <a:latin typeface="Arial"/>
                <a:cs typeface="Arial"/>
              </a:rPr>
              <a:t>como</a:t>
            </a:r>
            <a:r>
              <a:rPr lang="en-US" sz="1900">
                <a:latin typeface="Arial"/>
                <a:cs typeface="Arial"/>
              </a:rPr>
              <a:t> </a:t>
            </a:r>
            <a:r>
              <a:rPr lang="en-US" sz="1900" err="1">
                <a:latin typeface="Arial"/>
                <a:cs typeface="Arial"/>
              </a:rPr>
              <a:t>proporción</a:t>
            </a:r>
            <a:r>
              <a:rPr lang="en-US" sz="1900">
                <a:latin typeface="Arial"/>
                <a:cs typeface="Arial"/>
              </a:rPr>
              <a:t> de la población.</a:t>
            </a:r>
          </a:p>
          <a:p>
            <a:pPr>
              <a:lnSpc>
                <a:spcPct val="150000"/>
              </a:lnSpc>
            </a:pPr>
            <a:endParaRPr lang="en-US" sz="1900">
              <a:latin typeface="Arial"/>
              <a:cs typeface="Arial"/>
            </a:endParaRPr>
          </a:p>
          <a:p>
            <a:pPr>
              <a:lnSpc>
                <a:spcPct val="150000"/>
              </a:lnSpc>
            </a:pPr>
            <a:r>
              <a:rPr lang="en-US" sz="1900">
                <a:latin typeface="Arial"/>
                <a:cs typeface="Arial"/>
              </a:rPr>
              <a:t>La </a:t>
            </a:r>
            <a:r>
              <a:rPr lang="en-US" sz="1900" err="1">
                <a:latin typeface="Arial"/>
                <a:cs typeface="Arial"/>
              </a:rPr>
              <a:t>prevalencia</a:t>
            </a:r>
            <a:r>
              <a:rPr lang="en-US" sz="1900">
                <a:latin typeface="Arial"/>
                <a:cs typeface="Arial"/>
              </a:rPr>
              <a:t> se centra </a:t>
            </a:r>
            <a:r>
              <a:rPr lang="en-US" sz="1900" err="1">
                <a:latin typeface="Arial"/>
                <a:cs typeface="Arial"/>
              </a:rPr>
              <a:t>en</a:t>
            </a:r>
            <a:r>
              <a:rPr lang="en-US" sz="1900">
                <a:latin typeface="Arial"/>
                <a:cs typeface="Arial"/>
              </a:rPr>
              <a:t> la </a:t>
            </a:r>
            <a:r>
              <a:rPr lang="en-US" sz="1900" err="1">
                <a:latin typeface="Arial"/>
                <a:cs typeface="Arial"/>
              </a:rPr>
              <a:t>recopilación</a:t>
            </a:r>
            <a:r>
              <a:rPr lang="en-US" sz="1900">
                <a:latin typeface="Arial"/>
                <a:cs typeface="Arial"/>
              </a:rPr>
              <a:t> de </a:t>
            </a:r>
            <a:r>
              <a:rPr lang="en-US" sz="1900" err="1">
                <a:latin typeface="Arial"/>
                <a:cs typeface="Arial"/>
              </a:rPr>
              <a:t>datos</a:t>
            </a:r>
            <a:r>
              <a:rPr lang="en-US" sz="1900">
                <a:latin typeface="Arial"/>
                <a:cs typeface="Arial"/>
              </a:rPr>
              <a:t> </a:t>
            </a:r>
            <a:r>
              <a:rPr lang="en-US" sz="1900" err="1">
                <a:latin typeface="Arial"/>
                <a:cs typeface="Arial"/>
              </a:rPr>
              <a:t>mediante</a:t>
            </a:r>
            <a:r>
              <a:rPr lang="en-US" sz="1900">
                <a:latin typeface="Arial"/>
                <a:cs typeface="Arial"/>
              </a:rPr>
              <a:t> </a:t>
            </a:r>
            <a:r>
              <a:rPr lang="en-US" sz="1900" b="1" err="1">
                <a:latin typeface="Arial"/>
                <a:cs typeface="Arial"/>
              </a:rPr>
              <a:t>encuestas</a:t>
            </a:r>
            <a:r>
              <a:rPr lang="en-US" sz="1900" b="1">
                <a:latin typeface="Arial"/>
                <a:cs typeface="Arial"/>
              </a:rPr>
              <a:t> </a:t>
            </a:r>
            <a:r>
              <a:rPr lang="en-US" sz="1900" b="1" err="1">
                <a:latin typeface="Arial"/>
                <a:cs typeface="Arial"/>
              </a:rPr>
              <a:t>específicas</a:t>
            </a:r>
            <a:r>
              <a:rPr lang="en-US" sz="1900" b="1">
                <a:latin typeface="Arial"/>
                <a:cs typeface="Arial"/>
              </a:rPr>
              <a:t> </a:t>
            </a:r>
            <a:r>
              <a:rPr lang="en-US" sz="1900" err="1">
                <a:latin typeface="Arial"/>
                <a:cs typeface="Arial"/>
              </a:rPr>
              <a:t>sobre</a:t>
            </a:r>
            <a:r>
              <a:rPr lang="en-US" sz="1900">
                <a:latin typeface="Arial"/>
                <a:cs typeface="Arial"/>
              </a:rPr>
              <a:t> </a:t>
            </a:r>
            <a:r>
              <a:rPr lang="en-US" sz="1900" err="1">
                <a:latin typeface="Arial"/>
                <a:cs typeface="Arial"/>
              </a:rPr>
              <a:t>violencia</a:t>
            </a:r>
            <a:r>
              <a:rPr lang="en-US" sz="1900">
                <a:latin typeface="Arial"/>
                <a:cs typeface="Arial"/>
              </a:rPr>
              <a:t> de </a:t>
            </a:r>
            <a:r>
              <a:rPr lang="en-US" sz="1900" err="1">
                <a:latin typeface="Arial"/>
                <a:cs typeface="Arial"/>
              </a:rPr>
              <a:t>género</a:t>
            </a:r>
            <a:r>
              <a:rPr lang="en-US" sz="1900">
                <a:latin typeface="Arial"/>
                <a:cs typeface="Arial"/>
              </a:rPr>
              <a:t> o </a:t>
            </a:r>
            <a:r>
              <a:rPr lang="en-US" sz="1900" err="1">
                <a:latin typeface="Arial"/>
                <a:cs typeface="Arial"/>
              </a:rPr>
              <a:t>añadiendo</a:t>
            </a:r>
            <a:r>
              <a:rPr lang="en-US" sz="1900">
                <a:latin typeface="Arial"/>
                <a:cs typeface="Arial"/>
              </a:rPr>
              <a:t> </a:t>
            </a:r>
            <a:r>
              <a:rPr lang="en-US" sz="1900" err="1">
                <a:latin typeface="Arial"/>
                <a:cs typeface="Arial"/>
              </a:rPr>
              <a:t>preguntas</a:t>
            </a:r>
            <a:r>
              <a:rPr lang="en-US" sz="1900">
                <a:latin typeface="Arial"/>
                <a:cs typeface="Arial"/>
              </a:rPr>
              <a:t> a las </a:t>
            </a:r>
            <a:r>
              <a:rPr lang="en-US" sz="1900" b="1" err="1">
                <a:latin typeface="Arial"/>
                <a:cs typeface="Arial"/>
              </a:rPr>
              <a:t>encuestas</a:t>
            </a:r>
            <a:r>
              <a:rPr lang="en-US" sz="1900" b="1">
                <a:latin typeface="Arial"/>
                <a:cs typeface="Arial"/>
              </a:rPr>
              <a:t> </a:t>
            </a:r>
            <a:r>
              <a:rPr lang="en-US" sz="1900" b="1" err="1">
                <a:latin typeface="Arial"/>
                <a:cs typeface="Arial"/>
              </a:rPr>
              <a:t>institucionales</a:t>
            </a:r>
            <a:r>
              <a:rPr lang="en-US" sz="1900" b="1">
                <a:latin typeface="Arial"/>
                <a:cs typeface="Arial"/>
              </a:rPr>
              <a:t> </a:t>
            </a:r>
            <a:r>
              <a:rPr lang="en-US" sz="1900" b="1" err="1">
                <a:latin typeface="Arial"/>
                <a:cs typeface="Arial"/>
              </a:rPr>
              <a:t>existentes</a:t>
            </a:r>
            <a:r>
              <a:rPr lang="en-US" sz="1900" b="1">
                <a:latin typeface="Arial"/>
                <a:cs typeface="Arial"/>
              </a:rPr>
              <a:t> </a:t>
            </a:r>
            <a:r>
              <a:rPr lang="en-US" sz="1900">
                <a:latin typeface="Arial"/>
                <a:cs typeface="Arial"/>
              </a:rPr>
              <a:t>que se </a:t>
            </a:r>
            <a:r>
              <a:rPr lang="en-US" sz="1900" err="1">
                <a:latin typeface="Arial"/>
                <a:cs typeface="Arial"/>
              </a:rPr>
              <a:t>realizan</a:t>
            </a:r>
            <a:r>
              <a:rPr lang="en-US" sz="1900">
                <a:latin typeface="Arial"/>
                <a:cs typeface="Arial"/>
              </a:rPr>
              <a:t> </a:t>
            </a:r>
            <a:r>
              <a:rPr lang="en-US" sz="1900" err="1">
                <a:latin typeface="Arial"/>
                <a:cs typeface="Arial"/>
              </a:rPr>
              <a:t>periódicamente</a:t>
            </a:r>
            <a:r>
              <a:rPr lang="en-US" sz="1900">
                <a:latin typeface="Arial"/>
                <a:cs typeface="Arial"/>
              </a:rPr>
              <a:t>, </a:t>
            </a:r>
            <a:r>
              <a:rPr lang="en-US" sz="1900" err="1">
                <a:latin typeface="Arial"/>
                <a:cs typeface="Arial"/>
              </a:rPr>
              <a:t>además</a:t>
            </a:r>
            <a:r>
              <a:rPr lang="en-US" sz="1900">
                <a:latin typeface="Arial"/>
                <a:cs typeface="Arial"/>
              </a:rPr>
              <a:t> de </a:t>
            </a:r>
            <a:r>
              <a:rPr lang="en-US" sz="1900" err="1">
                <a:latin typeface="Arial"/>
                <a:cs typeface="Arial"/>
              </a:rPr>
              <a:t>recomendaciones</a:t>
            </a:r>
            <a:r>
              <a:rPr lang="en-US" sz="1900">
                <a:latin typeface="Arial"/>
                <a:cs typeface="Arial"/>
              </a:rPr>
              <a:t> </a:t>
            </a:r>
            <a:r>
              <a:rPr lang="en-US" sz="1900" err="1">
                <a:latin typeface="Arial"/>
                <a:cs typeface="Arial"/>
              </a:rPr>
              <a:t>sobre</a:t>
            </a:r>
            <a:r>
              <a:rPr lang="en-US" sz="1900">
                <a:latin typeface="Arial"/>
                <a:cs typeface="Arial"/>
              </a:rPr>
              <a:t> </a:t>
            </a:r>
            <a:r>
              <a:rPr lang="en-US" sz="1900" err="1">
                <a:latin typeface="Arial"/>
                <a:cs typeface="Arial"/>
              </a:rPr>
              <a:t>cómo</a:t>
            </a:r>
            <a:r>
              <a:rPr lang="en-US" sz="1900">
                <a:latin typeface="Arial"/>
                <a:cs typeface="Arial"/>
              </a:rPr>
              <a:t> </a:t>
            </a:r>
            <a:r>
              <a:rPr lang="en-US" sz="1900" err="1">
                <a:latin typeface="Arial"/>
                <a:cs typeface="Arial"/>
              </a:rPr>
              <a:t>recopilar</a:t>
            </a:r>
            <a:r>
              <a:rPr lang="en-US" sz="1900">
                <a:latin typeface="Arial"/>
                <a:cs typeface="Arial"/>
              </a:rPr>
              <a:t> </a:t>
            </a:r>
            <a:r>
              <a:rPr lang="en-US" sz="1900" err="1">
                <a:latin typeface="Arial"/>
                <a:cs typeface="Arial"/>
              </a:rPr>
              <a:t>datos</a:t>
            </a:r>
            <a:r>
              <a:rPr lang="en-US" sz="1900">
                <a:latin typeface="Arial"/>
                <a:cs typeface="Arial"/>
              </a:rPr>
              <a:t> </a:t>
            </a:r>
            <a:r>
              <a:rPr lang="en-US" sz="1900" err="1">
                <a:latin typeface="Arial"/>
                <a:cs typeface="Arial"/>
              </a:rPr>
              <a:t>administrativos</a:t>
            </a:r>
            <a:r>
              <a:rPr lang="en-US" sz="1900">
                <a:latin typeface="Arial"/>
                <a:cs typeface="Arial"/>
              </a:rPr>
              <a:t>. </a:t>
            </a:r>
            <a:endParaRPr lang="en-GB" sz="1900">
              <a:latin typeface="Arial"/>
              <a:cs typeface="Arial"/>
            </a:endParaRPr>
          </a:p>
        </p:txBody>
      </p:sp>
    </p:spTree>
    <p:extLst>
      <p:ext uri="{BB962C8B-B14F-4D97-AF65-F5344CB8AC3E}">
        <p14:creationId xmlns:p14="http://schemas.microsoft.com/office/powerpoint/2010/main" val="8909201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229A99-EDDF-227F-8E2D-ECBD70D70239}"/>
              </a:ext>
            </a:extLst>
          </p:cNvPr>
          <p:cNvSpPr>
            <a:spLocks noGrp="1"/>
          </p:cNvSpPr>
          <p:nvPr>
            <p:ph type="title"/>
          </p:nvPr>
        </p:nvSpPr>
        <p:spPr>
          <a:xfrm>
            <a:off x="1052512" y="937427"/>
            <a:ext cx="10086975" cy="778381"/>
          </a:xfrm>
        </p:spPr>
        <p:txBody>
          <a:bodyPr/>
          <a:lstStyle/>
          <a:p>
            <a:r>
              <a:rPr lang="en-US" b="1"/>
              <a:t>Consejos y sugerencias para la fase de diseño de la encuesta</a:t>
            </a:r>
          </a:p>
        </p:txBody>
      </p:sp>
      <p:sp>
        <p:nvSpPr>
          <p:cNvPr id="5" name="Shape 2553">
            <a:extLst>
              <a:ext uri="{FF2B5EF4-FFF2-40B4-BE49-F238E27FC236}">
                <a16:creationId xmlns:a16="http://schemas.microsoft.com/office/drawing/2014/main" id="{89EE9DD8-8F77-B8AB-FC2F-DF003B591616}"/>
              </a:ext>
            </a:extLst>
          </p:cNvPr>
          <p:cNvSpPr/>
          <p:nvPr/>
        </p:nvSpPr>
        <p:spPr>
          <a:xfrm>
            <a:off x="6513765" y="4716038"/>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6" name="TextBox 2">
            <a:extLst>
              <a:ext uri="{FF2B5EF4-FFF2-40B4-BE49-F238E27FC236}">
                <a16:creationId xmlns:a16="http://schemas.microsoft.com/office/drawing/2014/main" id="{8CB181E5-AFBE-2471-6EA5-65B5F3C7E083}"/>
              </a:ext>
            </a:extLst>
          </p:cNvPr>
          <p:cNvSpPr txBox="1"/>
          <p:nvPr/>
        </p:nvSpPr>
        <p:spPr>
          <a:xfrm>
            <a:off x="1204823" y="3506345"/>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FFFFFF"/>
                </a:solidFill>
                <a:latin typeface="Arial" panose="020B0604020202020204" pitchFamily="34" charset="0"/>
                <a:cs typeface="Arial" panose="020B0604020202020204" pitchFamily="34" charset="0"/>
              </a:rPr>
              <a:t>Que la encuesta tenga una extensión manejable</a:t>
            </a:r>
            <a:endParaRPr lang="en-US" sz="2000">
              <a:latin typeface="Arial" panose="020B0604020202020204" pitchFamily="34" charset="0"/>
              <a:cs typeface="Arial" panose="020B0604020202020204" pitchFamily="34" charset="0"/>
            </a:endParaRPr>
          </a:p>
        </p:txBody>
      </p:sp>
      <p:sp>
        <p:nvSpPr>
          <p:cNvPr id="7" name="TextBox 4">
            <a:extLst>
              <a:ext uri="{FF2B5EF4-FFF2-40B4-BE49-F238E27FC236}">
                <a16:creationId xmlns:a16="http://schemas.microsoft.com/office/drawing/2014/main" id="{95D8139C-1642-379B-3A2F-E6590C227D5D}"/>
              </a:ext>
            </a:extLst>
          </p:cNvPr>
          <p:cNvSpPr txBox="1"/>
          <p:nvPr/>
        </p:nvSpPr>
        <p:spPr>
          <a:xfrm>
            <a:off x="1204823" y="4416728"/>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a:cs typeface="Arial"/>
              </a:rPr>
              <a:t>Recopile</a:t>
            </a:r>
            <a:r>
              <a:rPr lang="en-GB" sz="2000">
                <a:solidFill>
                  <a:srgbClr val="FFFFFF"/>
                </a:solidFill>
                <a:latin typeface="Arial"/>
                <a:cs typeface="Arial"/>
              </a:rPr>
              <a:t> </a:t>
            </a:r>
            <a:r>
              <a:rPr lang="en-GB" sz="2000" err="1">
                <a:solidFill>
                  <a:srgbClr val="FFFFFF"/>
                </a:solidFill>
                <a:latin typeface="Arial"/>
                <a:cs typeface="Arial"/>
              </a:rPr>
              <a:t>sólo</a:t>
            </a:r>
            <a:r>
              <a:rPr lang="en-GB" sz="2000">
                <a:solidFill>
                  <a:srgbClr val="FFFFFF"/>
                </a:solidFill>
                <a:latin typeface="Arial"/>
                <a:cs typeface="Arial"/>
              </a:rPr>
              <a:t> </a:t>
            </a:r>
            <a:r>
              <a:rPr lang="en-GB" sz="2000" err="1">
                <a:solidFill>
                  <a:srgbClr val="FFFFFF"/>
                </a:solidFill>
                <a:latin typeface="Arial"/>
                <a:cs typeface="Arial"/>
              </a:rPr>
              <a:t>los</a:t>
            </a:r>
            <a:r>
              <a:rPr lang="en-GB" sz="2000">
                <a:solidFill>
                  <a:srgbClr val="FFFFFF"/>
                </a:solidFill>
                <a:latin typeface="Arial"/>
                <a:cs typeface="Arial"/>
              </a:rPr>
              <a:t> </a:t>
            </a:r>
            <a:r>
              <a:rPr lang="en-GB" sz="2000" err="1">
                <a:solidFill>
                  <a:srgbClr val="FFFFFF"/>
                </a:solidFill>
                <a:latin typeface="Arial"/>
                <a:cs typeface="Arial"/>
              </a:rPr>
              <a:t>datos</a:t>
            </a:r>
            <a:r>
              <a:rPr lang="en-GB" sz="2000">
                <a:solidFill>
                  <a:srgbClr val="FFFFFF"/>
                </a:solidFill>
                <a:latin typeface="Arial"/>
                <a:cs typeface="Arial"/>
              </a:rPr>
              <a:t> que </a:t>
            </a:r>
            <a:r>
              <a:rPr lang="en-GB" sz="2000" err="1">
                <a:solidFill>
                  <a:srgbClr val="FFFFFF"/>
                </a:solidFill>
                <a:latin typeface="Arial"/>
                <a:cs typeface="Arial"/>
              </a:rPr>
              <a:t>pretende</a:t>
            </a:r>
            <a:r>
              <a:rPr lang="en-GB" sz="2000">
                <a:solidFill>
                  <a:srgbClr val="FFFFFF"/>
                </a:solidFill>
                <a:latin typeface="Arial"/>
                <a:cs typeface="Arial"/>
              </a:rPr>
              <a:t> </a:t>
            </a:r>
            <a:r>
              <a:rPr lang="en-GB" sz="2000" err="1">
                <a:solidFill>
                  <a:srgbClr val="FFFFFF"/>
                </a:solidFill>
                <a:latin typeface="Arial"/>
                <a:cs typeface="Arial"/>
              </a:rPr>
              <a:t>analizar</a:t>
            </a:r>
            <a:endParaRPr lang="en-US" sz="2000" err="1">
              <a:latin typeface="Arial"/>
              <a:cs typeface="Arial"/>
            </a:endParaRPr>
          </a:p>
        </p:txBody>
      </p:sp>
      <p:sp>
        <p:nvSpPr>
          <p:cNvPr id="8" name="TextBox 8">
            <a:extLst>
              <a:ext uri="{FF2B5EF4-FFF2-40B4-BE49-F238E27FC236}">
                <a16:creationId xmlns:a16="http://schemas.microsoft.com/office/drawing/2014/main" id="{1732FC69-0649-2258-295D-0C8DEAD53985}"/>
              </a:ext>
            </a:extLst>
          </p:cNvPr>
          <p:cNvSpPr txBox="1"/>
          <p:nvPr/>
        </p:nvSpPr>
        <p:spPr>
          <a:xfrm>
            <a:off x="7207955" y="2539585"/>
            <a:ext cx="42545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FFFFFF"/>
                </a:solidFill>
                <a:latin typeface="Arial"/>
                <a:cs typeface="Arial"/>
              </a:rPr>
              <a:t>De </a:t>
            </a:r>
            <a:r>
              <a:rPr lang="en-GB" sz="2000" err="1">
                <a:solidFill>
                  <a:srgbClr val="FFFFFF"/>
                </a:solidFill>
                <a:latin typeface="Arial"/>
                <a:cs typeface="Arial"/>
              </a:rPr>
              <a:t>definiciones</a:t>
            </a:r>
            <a:r>
              <a:rPr lang="en-GB" sz="2000">
                <a:solidFill>
                  <a:srgbClr val="FFFFFF"/>
                </a:solidFill>
                <a:latin typeface="Arial"/>
                <a:cs typeface="Arial"/>
              </a:rPr>
              <a:t> </a:t>
            </a:r>
            <a:r>
              <a:rPr lang="en-GB" sz="2000" err="1">
                <a:solidFill>
                  <a:srgbClr val="FFFFFF"/>
                </a:solidFill>
                <a:latin typeface="Arial"/>
                <a:cs typeface="Arial"/>
              </a:rPr>
              <a:t>claras</a:t>
            </a:r>
            <a:r>
              <a:rPr lang="en-GB" sz="2000">
                <a:solidFill>
                  <a:srgbClr val="FFFFFF"/>
                </a:solidFill>
                <a:latin typeface="Arial"/>
                <a:cs typeface="Arial"/>
              </a:rPr>
              <a:t> </a:t>
            </a:r>
            <a:endParaRPr lang="en-US" sz="2000">
              <a:latin typeface="Arial"/>
              <a:cs typeface="Arial"/>
            </a:endParaRPr>
          </a:p>
        </p:txBody>
      </p:sp>
      <p:sp>
        <p:nvSpPr>
          <p:cNvPr id="9" name="TextBox 9">
            <a:extLst>
              <a:ext uri="{FF2B5EF4-FFF2-40B4-BE49-F238E27FC236}">
                <a16:creationId xmlns:a16="http://schemas.microsoft.com/office/drawing/2014/main" id="{407E91F5-10D9-3514-5018-13C5881D5C7D}"/>
              </a:ext>
            </a:extLst>
          </p:cNvPr>
          <p:cNvSpPr txBox="1"/>
          <p:nvPr/>
        </p:nvSpPr>
        <p:spPr>
          <a:xfrm>
            <a:off x="7207584" y="4744826"/>
            <a:ext cx="47244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a:ea typeface="Open Sans"/>
                <a:cs typeface="Arial"/>
              </a:rPr>
              <a:t>Utilice</a:t>
            </a:r>
            <a:r>
              <a:rPr lang="en-GB" sz="2000">
                <a:solidFill>
                  <a:srgbClr val="FFFFFF"/>
                </a:solidFill>
                <a:latin typeface="Arial"/>
                <a:ea typeface="Open Sans"/>
                <a:cs typeface="Arial"/>
              </a:rPr>
              <a:t> un </a:t>
            </a:r>
            <a:r>
              <a:rPr lang="en-GB" sz="2000" err="1">
                <a:solidFill>
                  <a:srgbClr val="FFFFFF"/>
                </a:solidFill>
                <a:latin typeface="Arial"/>
                <a:ea typeface="Open Sans"/>
                <a:cs typeface="Arial"/>
              </a:rPr>
              <a:t>lenguaje</a:t>
            </a:r>
            <a:r>
              <a:rPr lang="en-GB" sz="2000">
                <a:solidFill>
                  <a:srgbClr val="FFFFFF"/>
                </a:solidFill>
                <a:latin typeface="Arial"/>
                <a:ea typeface="Open Sans"/>
                <a:cs typeface="Arial"/>
              </a:rPr>
              <a:t> </a:t>
            </a:r>
            <a:r>
              <a:rPr lang="en-GB" sz="2000" err="1">
                <a:solidFill>
                  <a:srgbClr val="FFFFFF"/>
                </a:solidFill>
                <a:latin typeface="Arial"/>
                <a:ea typeface="Open Sans"/>
                <a:cs typeface="Arial"/>
              </a:rPr>
              <a:t>inclusivo</a:t>
            </a:r>
            <a:endParaRPr lang="en-GB" sz="2000">
              <a:solidFill>
                <a:srgbClr val="FFFFFF"/>
              </a:solidFill>
              <a:latin typeface="Arial"/>
              <a:ea typeface="Open Sans"/>
              <a:cs typeface="Arial"/>
            </a:endParaRPr>
          </a:p>
        </p:txBody>
      </p:sp>
      <p:grpSp>
        <p:nvGrpSpPr>
          <p:cNvPr id="10" name="กลุ่ม 99">
            <a:extLst>
              <a:ext uri="{FF2B5EF4-FFF2-40B4-BE49-F238E27FC236}">
                <a16:creationId xmlns:a16="http://schemas.microsoft.com/office/drawing/2014/main" id="{61F7DB8A-1B62-FAE1-D0B0-DF73E66B2C1C}"/>
              </a:ext>
            </a:extLst>
          </p:cNvPr>
          <p:cNvGrpSpPr/>
          <p:nvPr/>
        </p:nvGrpSpPr>
        <p:grpSpPr>
          <a:xfrm>
            <a:off x="6391650" y="2542019"/>
            <a:ext cx="594714" cy="358567"/>
            <a:chOff x="6351545" y="2693156"/>
            <a:chExt cx="723900" cy="400050"/>
          </a:xfrm>
          <a:solidFill>
            <a:srgbClr val="5792CE"/>
          </a:solidFill>
        </p:grpSpPr>
        <p:sp>
          <p:nvSpPr>
            <p:cNvPr id="11" name="Freeform 79">
              <a:extLst>
                <a:ext uri="{FF2B5EF4-FFF2-40B4-BE49-F238E27FC236}">
                  <a16:creationId xmlns:a16="http://schemas.microsoft.com/office/drawing/2014/main" id="{0FAC0BB7-F48E-15AB-BBB8-6F7DD215B2A3}"/>
                </a:ext>
              </a:extLst>
            </p:cNvPr>
            <p:cNvSpPr>
              <a:spLocks noEditPoints="1"/>
            </p:cNvSpPr>
            <p:nvPr/>
          </p:nvSpPr>
          <p:spPr bwMode="auto">
            <a:xfrm>
              <a:off x="6351545" y="2693156"/>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sp>
          <p:nvSpPr>
            <p:cNvPr id="12" name="Freeform 80">
              <a:extLst>
                <a:ext uri="{FF2B5EF4-FFF2-40B4-BE49-F238E27FC236}">
                  <a16:creationId xmlns:a16="http://schemas.microsoft.com/office/drawing/2014/main" id="{2B8BFC80-E55B-4DC9-FF47-A0E8E413BAFB}"/>
                </a:ext>
              </a:extLst>
            </p:cNvPr>
            <p:cNvSpPr>
              <a:spLocks noEditPoints="1"/>
            </p:cNvSpPr>
            <p:nvPr/>
          </p:nvSpPr>
          <p:spPr bwMode="auto">
            <a:xfrm>
              <a:off x="6646820" y="2750306"/>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grpSp>
      <p:sp>
        <p:nvSpPr>
          <p:cNvPr id="13" name="Shape 2748">
            <a:extLst>
              <a:ext uri="{FF2B5EF4-FFF2-40B4-BE49-F238E27FC236}">
                <a16:creationId xmlns:a16="http://schemas.microsoft.com/office/drawing/2014/main" id="{A602213A-FB09-5D63-F08E-A78A47063264}"/>
              </a:ext>
            </a:extLst>
          </p:cNvPr>
          <p:cNvSpPr/>
          <p:nvPr/>
        </p:nvSpPr>
        <p:spPr>
          <a:xfrm>
            <a:off x="541173" y="3441042"/>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TextBox 8">
            <a:extLst>
              <a:ext uri="{FF2B5EF4-FFF2-40B4-BE49-F238E27FC236}">
                <a16:creationId xmlns:a16="http://schemas.microsoft.com/office/drawing/2014/main" id="{F55686FA-BC08-7306-F79E-4E2BDDAB6031}"/>
              </a:ext>
            </a:extLst>
          </p:cNvPr>
          <p:cNvSpPr txBox="1"/>
          <p:nvPr/>
        </p:nvSpPr>
        <p:spPr>
          <a:xfrm>
            <a:off x="7167479" y="3482801"/>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a:cs typeface="Arial"/>
              </a:rPr>
              <a:t>Describa</a:t>
            </a:r>
            <a:r>
              <a:rPr lang="en-GB" sz="2000">
                <a:solidFill>
                  <a:srgbClr val="FFFFFF"/>
                </a:solidFill>
                <a:latin typeface="Arial"/>
                <a:cs typeface="Arial"/>
              </a:rPr>
              <a:t> </a:t>
            </a:r>
            <a:r>
              <a:rPr lang="en-GB" sz="2000" err="1">
                <a:solidFill>
                  <a:srgbClr val="FFFFFF"/>
                </a:solidFill>
                <a:latin typeface="Arial"/>
                <a:cs typeface="Arial"/>
              </a:rPr>
              <a:t>situaciones</a:t>
            </a:r>
            <a:r>
              <a:rPr lang="en-GB" sz="2000">
                <a:solidFill>
                  <a:srgbClr val="FFFFFF"/>
                </a:solidFill>
                <a:latin typeface="Arial"/>
                <a:cs typeface="Arial"/>
              </a:rPr>
              <a:t> </a:t>
            </a:r>
            <a:r>
              <a:rPr lang="en-GB" sz="2000" err="1">
                <a:solidFill>
                  <a:srgbClr val="FFFFFF"/>
                </a:solidFill>
                <a:latin typeface="Arial"/>
                <a:cs typeface="Arial"/>
              </a:rPr>
              <a:t>concretas</a:t>
            </a:r>
            <a:r>
              <a:rPr lang="en-GB" sz="2000">
                <a:solidFill>
                  <a:srgbClr val="FFFFFF"/>
                </a:solidFill>
                <a:latin typeface="Arial"/>
                <a:cs typeface="Arial"/>
              </a:rPr>
              <a:t> de </a:t>
            </a:r>
            <a:r>
              <a:rPr lang="en-GB" sz="2000" err="1">
                <a:solidFill>
                  <a:srgbClr val="FFFFFF"/>
                </a:solidFill>
                <a:latin typeface="Arial"/>
                <a:cs typeface="Arial"/>
              </a:rPr>
              <a:t>violencia</a:t>
            </a:r>
            <a:r>
              <a:rPr lang="en-GB" sz="2000">
                <a:solidFill>
                  <a:srgbClr val="FFFFFF"/>
                </a:solidFill>
                <a:latin typeface="Arial"/>
                <a:cs typeface="Arial"/>
              </a:rPr>
              <a:t> de </a:t>
            </a:r>
            <a:r>
              <a:rPr lang="en-GB" sz="2000" err="1">
                <a:solidFill>
                  <a:srgbClr val="FFFFFF"/>
                </a:solidFill>
                <a:latin typeface="Arial"/>
                <a:cs typeface="Arial"/>
              </a:rPr>
              <a:t>género</a:t>
            </a:r>
            <a:endParaRPr lang="en-GB" sz="2000" err="1">
              <a:solidFill>
                <a:srgbClr val="FFFFFF"/>
              </a:solidFill>
              <a:latin typeface="Arial"/>
              <a:ea typeface="Open Sans"/>
              <a:cs typeface="Arial"/>
            </a:endParaRPr>
          </a:p>
        </p:txBody>
      </p:sp>
      <p:pic>
        <p:nvPicPr>
          <p:cNvPr id="15" name="Picture 9">
            <a:extLst>
              <a:ext uri="{FF2B5EF4-FFF2-40B4-BE49-F238E27FC236}">
                <a16:creationId xmlns:a16="http://schemas.microsoft.com/office/drawing/2014/main" id="{20348E11-520F-A780-72E3-029E92AD0D3A}"/>
              </a:ext>
            </a:extLst>
          </p:cNvPr>
          <p:cNvPicPr>
            <a:picLocks noChangeAspect="1"/>
          </p:cNvPicPr>
          <p:nvPr/>
        </p:nvPicPr>
        <p:blipFill>
          <a:blip r:embed="rId3"/>
          <a:stretch>
            <a:fillRect/>
          </a:stretch>
        </p:blipFill>
        <p:spPr>
          <a:xfrm>
            <a:off x="546464" y="4500437"/>
            <a:ext cx="426619" cy="482767"/>
          </a:xfrm>
          <a:prstGeom prst="rect">
            <a:avLst/>
          </a:prstGeom>
        </p:spPr>
      </p:pic>
      <p:pic>
        <p:nvPicPr>
          <p:cNvPr id="16" name="Picture 12">
            <a:extLst>
              <a:ext uri="{FF2B5EF4-FFF2-40B4-BE49-F238E27FC236}">
                <a16:creationId xmlns:a16="http://schemas.microsoft.com/office/drawing/2014/main" id="{28D5135F-C264-6F58-4F78-BCF4B9CE73A5}"/>
              </a:ext>
            </a:extLst>
          </p:cNvPr>
          <p:cNvPicPr>
            <a:picLocks noChangeAspect="1"/>
          </p:cNvPicPr>
          <p:nvPr/>
        </p:nvPicPr>
        <p:blipFill>
          <a:blip r:embed="rId4"/>
          <a:stretch>
            <a:fillRect/>
          </a:stretch>
        </p:blipFill>
        <p:spPr>
          <a:xfrm>
            <a:off x="6460708" y="3592179"/>
            <a:ext cx="453690" cy="415590"/>
          </a:xfrm>
          <a:prstGeom prst="rect">
            <a:avLst/>
          </a:prstGeom>
        </p:spPr>
      </p:pic>
      <p:sp>
        <p:nvSpPr>
          <p:cNvPr id="17" name="TextBox 2">
            <a:extLst>
              <a:ext uri="{FF2B5EF4-FFF2-40B4-BE49-F238E27FC236}">
                <a16:creationId xmlns:a16="http://schemas.microsoft.com/office/drawing/2014/main" id="{0FFC2A22-3CC0-B87E-9C19-0A9DD8A910DB}"/>
              </a:ext>
            </a:extLst>
          </p:cNvPr>
          <p:cNvSpPr txBox="1"/>
          <p:nvPr/>
        </p:nvSpPr>
        <p:spPr>
          <a:xfrm>
            <a:off x="1204822" y="2543061"/>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a:cs typeface="Arial"/>
              </a:rPr>
              <a:t>Utilice</a:t>
            </a:r>
            <a:r>
              <a:rPr lang="en-GB" sz="2000">
                <a:solidFill>
                  <a:srgbClr val="FFFFFF"/>
                </a:solidFill>
                <a:latin typeface="Arial"/>
                <a:cs typeface="Arial"/>
              </a:rPr>
              <a:t> </a:t>
            </a:r>
            <a:r>
              <a:rPr lang="en-GB" sz="2000" err="1">
                <a:solidFill>
                  <a:srgbClr val="FFFFFF"/>
                </a:solidFill>
                <a:latin typeface="Arial"/>
                <a:cs typeface="Arial"/>
              </a:rPr>
              <a:t>instrumentos</a:t>
            </a:r>
            <a:r>
              <a:rPr lang="en-GB" sz="2000">
                <a:solidFill>
                  <a:srgbClr val="FFFFFF"/>
                </a:solidFill>
                <a:latin typeface="Arial"/>
                <a:cs typeface="Arial"/>
              </a:rPr>
              <a:t> de </a:t>
            </a:r>
            <a:r>
              <a:rPr lang="en-GB" sz="2000" err="1">
                <a:solidFill>
                  <a:srgbClr val="FFFFFF"/>
                </a:solidFill>
                <a:latin typeface="Arial"/>
                <a:cs typeface="Arial"/>
              </a:rPr>
              <a:t>encuesta</a:t>
            </a:r>
            <a:r>
              <a:rPr lang="en-GB" sz="2000">
                <a:solidFill>
                  <a:srgbClr val="FFFFFF"/>
                </a:solidFill>
                <a:latin typeface="Arial"/>
                <a:cs typeface="Arial"/>
              </a:rPr>
              <a:t> </a:t>
            </a:r>
            <a:r>
              <a:rPr lang="en-GB" sz="2000" err="1">
                <a:solidFill>
                  <a:srgbClr val="FFFFFF"/>
                </a:solidFill>
                <a:latin typeface="Arial"/>
                <a:cs typeface="Arial"/>
              </a:rPr>
              <a:t>existentes</a:t>
            </a:r>
            <a:r>
              <a:rPr lang="en-GB" sz="2000">
                <a:solidFill>
                  <a:srgbClr val="FFFFFF"/>
                </a:solidFill>
                <a:latin typeface="Arial"/>
                <a:cs typeface="Arial"/>
              </a:rPr>
              <a:t> y </a:t>
            </a:r>
            <a:r>
              <a:rPr lang="en-GB" sz="2000" err="1">
                <a:solidFill>
                  <a:srgbClr val="FFFFFF"/>
                </a:solidFill>
                <a:latin typeface="Arial"/>
                <a:cs typeface="Arial"/>
              </a:rPr>
              <a:t>validados</a:t>
            </a:r>
            <a:endParaRPr lang="en-US" sz="2000" err="1">
              <a:latin typeface="Arial"/>
              <a:cs typeface="Arial"/>
            </a:endParaRPr>
          </a:p>
        </p:txBody>
      </p:sp>
      <p:pic>
        <p:nvPicPr>
          <p:cNvPr id="18" name="Picture 18">
            <a:extLst>
              <a:ext uri="{FF2B5EF4-FFF2-40B4-BE49-F238E27FC236}">
                <a16:creationId xmlns:a16="http://schemas.microsoft.com/office/drawing/2014/main" id="{623E1642-2141-DCC2-0BDF-6ED3DF9AE57B}"/>
              </a:ext>
            </a:extLst>
          </p:cNvPr>
          <p:cNvPicPr>
            <a:picLocks noChangeAspect="1"/>
          </p:cNvPicPr>
          <p:nvPr/>
        </p:nvPicPr>
        <p:blipFill>
          <a:blip r:embed="rId5"/>
          <a:stretch>
            <a:fillRect/>
          </a:stretch>
        </p:blipFill>
        <p:spPr>
          <a:xfrm>
            <a:off x="559970" y="2546684"/>
            <a:ext cx="414086" cy="491289"/>
          </a:xfrm>
          <a:prstGeom prst="rect">
            <a:avLst/>
          </a:prstGeom>
        </p:spPr>
      </p:pic>
    </p:spTree>
    <p:extLst>
      <p:ext uri="{BB962C8B-B14F-4D97-AF65-F5344CB8AC3E}">
        <p14:creationId xmlns:p14="http://schemas.microsoft.com/office/powerpoint/2010/main" val="2382443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FE72CF-D46C-DCF7-1064-19762E22ED3E}"/>
              </a:ext>
            </a:extLst>
          </p:cNvPr>
          <p:cNvSpPr>
            <a:spLocks noGrp="1"/>
          </p:cNvSpPr>
          <p:nvPr>
            <p:ph type="title"/>
          </p:nvPr>
        </p:nvSpPr>
        <p:spPr>
          <a:xfrm>
            <a:off x="1052512" y="937427"/>
            <a:ext cx="10086975" cy="778381"/>
          </a:xfrm>
        </p:spPr>
        <p:txBody>
          <a:bodyPr/>
          <a:lstStyle/>
          <a:p>
            <a:r>
              <a:rPr lang="en-US" b="1"/>
              <a:t>Consejos y sugerencias para la fase de realización de la encuesta</a:t>
            </a:r>
          </a:p>
        </p:txBody>
      </p:sp>
      <p:sp>
        <p:nvSpPr>
          <p:cNvPr id="5" name="TextBox 2">
            <a:extLst>
              <a:ext uri="{FF2B5EF4-FFF2-40B4-BE49-F238E27FC236}">
                <a16:creationId xmlns:a16="http://schemas.microsoft.com/office/drawing/2014/main" id="{2FD5C5EE-F425-0A41-089C-FBBD9EC1BD31}"/>
              </a:ext>
            </a:extLst>
          </p:cNvPr>
          <p:cNvSpPr txBox="1"/>
          <p:nvPr/>
        </p:nvSpPr>
        <p:spPr>
          <a:xfrm>
            <a:off x="1205089" y="3663683"/>
            <a:ext cx="487613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panose="020B0604020202020204" pitchFamily="34" charset="0"/>
                <a:ea typeface="open sans"/>
                <a:cs typeface="Arial" panose="020B0604020202020204" pitchFamily="34" charset="0"/>
              </a:rPr>
              <a:t>Evite compartir el enlace de la encuesta a través de las redes sociales</a:t>
            </a:r>
          </a:p>
        </p:txBody>
      </p:sp>
      <p:sp>
        <p:nvSpPr>
          <p:cNvPr id="6" name="TextBox 3">
            <a:extLst>
              <a:ext uri="{FF2B5EF4-FFF2-40B4-BE49-F238E27FC236}">
                <a16:creationId xmlns:a16="http://schemas.microsoft.com/office/drawing/2014/main" id="{C6155358-9711-8571-F55F-A18112A7C138}"/>
              </a:ext>
            </a:extLst>
          </p:cNvPr>
          <p:cNvSpPr txBox="1"/>
          <p:nvPr/>
        </p:nvSpPr>
        <p:spPr>
          <a:xfrm>
            <a:off x="1212590" y="4700419"/>
            <a:ext cx="4254500"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panose="020B0604020202020204" pitchFamily="34" charset="0"/>
                <a:ea typeface="open sans"/>
                <a:cs typeface="Arial" panose="020B0604020202020204" pitchFamily="34" charset="0"/>
              </a:rPr>
              <a:t>Envíe recordatorios semanales por correo electrónico y mantenga la encuesta abierta durante al menos 4 semanas. </a:t>
            </a:r>
            <a:endParaRPr lang="en-US">
              <a:latin typeface="Arial" panose="020B0604020202020204" pitchFamily="34" charset="0"/>
              <a:ea typeface="open sans"/>
              <a:cs typeface="Arial" panose="020B0604020202020204" pitchFamily="34" charset="0"/>
            </a:endParaRPr>
          </a:p>
        </p:txBody>
      </p:sp>
      <p:sp>
        <p:nvSpPr>
          <p:cNvPr id="7" name="TextBox 9">
            <a:extLst>
              <a:ext uri="{FF2B5EF4-FFF2-40B4-BE49-F238E27FC236}">
                <a16:creationId xmlns:a16="http://schemas.microsoft.com/office/drawing/2014/main" id="{39322C4E-B8B0-44A7-0A1B-EBD5003B247F}"/>
              </a:ext>
            </a:extLst>
          </p:cNvPr>
          <p:cNvSpPr txBox="1"/>
          <p:nvPr/>
        </p:nvSpPr>
        <p:spPr>
          <a:xfrm>
            <a:off x="6933417" y="2435163"/>
            <a:ext cx="4724400"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Comunique</a:t>
            </a:r>
            <a:r>
              <a:rPr lang="en-GB">
                <a:solidFill>
                  <a:srgbClr val="FFFFFF"/>
                </a:solidFill>
                <a:latin typeface="Arial"/>
                <a:ea typeface="Open Sans"/>
                <a:cs typeface="Arial"/>
              </a:rPr>
              <a:t> </a:t>
            </a:r>
            <a:r>
              <a:rPr lang="en-GB" err="1">
                <a:solidFill>
                  <a:srgbClr val="FFFFFF"/>
                </a:solidFill>
                <a:latin typeface="Arial"/>
                <a:ea typeface="Open Sans"/>
                <a:cs typeface="Arial"/>
              </a:rPr>
              <a:t>los</a:t>
            </a:r>
            <a:r>
              <a:rPr lang="en-GB">
                <a:solidFill>
                  <a:srgbClr val="FFFFFF"/>
                </a:solidFill>
                <a:latin typeface="Arial"/>
                <a:ea typeface="Open Sans"/>
                <a:cs typeface="Arial"/>
              </a:rPr>
              <a:t> </a:t>
            </a:r>
            <a:r>
              <a:rPr lang="en-GB" err="1">
                <a:solidFill>
                  <a:srgbClr val="FFFFFF"/>
                </a:solidFill>
                <a:latin typeface="Arial"/>
                <a:ea typeface="Open Sans"/>
                <a:cs typeface="Arial"/>
              </a:rPr>
              <a:t>resultados</a:t>
            </a:r>
            <a:r>
              <a:rPr lang="en-GB">
                <a:solidFill>
                  <a:srgbClr val="FFFFFF"/>
                </a:solidFill>
                <a:latin typeface="Arial"/>
                <a:ea typeface="Open Sans"/>
                <a:cs typeface="Arial"/>
              </a:rPr>
              <a:t> a </a:t>
            </a:r>
            <a:r>
              <a:rPr lang="en-GB" err="1">
                <a:solidFill>
                  <a:srgbClr val="FFFFFF"/>
                </a:solidFill>
                <a:latin typeface="Arial"/>
                <a:ea typeface="Open Sans"/>
                <a:cs typeface="Arial"/>
              </a:rPr>
              <a:t>los</a:t>
            </a:r>
            <a:r>
              <a:rPr lang="en-GB">
                <a:solidFill>
                  <a:srgbClr val="FFFFFF"/>
                </a:solidFill>
                <a:latin typeface="Arial"/>
                <a:ea typeface="Open Sans"/>
                <a:cs typeface="Arial"/>
              </a:rPr>
              <a:t> </a:t>
            </a:r>
            <a:r>
              <a:rPr lang="en-GB" err="1">
                <a:solidFill>
                  <a:srgbClr val="FFFFFF"/>
                </a:solidFill>
                <a:latin typeface="Arial"/>
                <a:ea typeface="Open Sans"/>
                <a:cs typeface="Arial"/>
              </a:rPr>
              <a:t>órganos</a:t>
            </a:r>
            <a:r>
              <a:rPr lang="en-GB">
                <a:solidFill>
                  <a:srgbClr val="FFFFFF"/>
                </a:solidFill>
                <a:latin typeface="Arial"/>
                <a:ea typeface="Open Sans"/>
                <a:cs typeface="Arial"/>
              </a:rPr>
              <a:t> de </a:t>
            </a:r>
            <a:r>
              <a:rPr lang="en-GB" err="1">
                <a:solidFill>
                  <a:srgbClr val="FFFFFF"/>
                </a:solidFill>
                <a:latin typeface="Arial"/>
                <a:ea typeface="Open Sans"/>
                <a:cs typeface="Arial"/>
              </a:rPr>
              <a:t>decisión</a:t>
            </a:r>
            <a:r>
              <a:rPr lang="en-GB">
                <a:solidFill>
                  <a:srgbClr val="FFFFFF"/>
                </a:solidFill>
                <a:latin typeface="Arial"/>
                <a:ea typeface="Open Sans"/>
                <a:cs typeface="Arial"/>
              </a:rPr>
              <a:t> y a la </a:t>
            </a:r>
            <a:r>
              <a:rPr lang="en-GB" err="1">
                <a:solidFill>
                  <a:srgbClr val="FFFFFF"/>
                </a:solidFill>
                <a:latin typeface="Arial"/>
                <a:ea typeface="Open Sans"/>
                <a:cs typeface="Arial"/>
              </a:rPr>
              <a:t>comunidad</a:t>
            </a:r>
            <a:r>
              <a:rPr lang="en-GB">
                <a:solidFill>
                  <a:srgbClr val="FFFFFF"/>
                </a:solidFill>
                <a:latin typeface="Arial"/>
                <a:ea typeface="Open Sans"/>
                <a:cs typeface="Arial"/>
              </a:rPr>
              <a:t> </a:t>
            </a:r>
            <a:r>
              <a:rPr lang="en-GB" err="1">
                <a:solidFill>
                  <a:srgbClr val="FFFFFF"/>
                </a:solidFill>
                <a:latin typeface="Arial"/>
                <a:ea typeface="Open Sans"/>
                <a:cs typeface="Arial"/>
              </a:rPr>
              <a:t>institucional</a:t>
            </a:r>
            <a:r>
              <a:rPr lang="en-GB">
                <a:solidFill>
                  <a:srgbClr val="FFFFFF"/>
                </a:solidFill>
                <a:latin typeface="Arial"/>
                <a:ea typeface="Open Sans"/>
                <a:cs typeface="Arial"/>
              </a:rPr>
              <a:t>.</a:t>
            </a:r>
            <a:endParaRPr lang="en-US">
              <a:latin typeface="Arial"/>
              <a:ea typeface="open sans"/>
              <a:cs typeface="Arial"/>
            </a:endParaRPr>
          </a:p>
        </p:txBody>
      </p:sp>
      <p:pic>
        <p:nvPicPr>
          <p:cNvPr id="8" name="Picture 12">
            <a:extLst>
              <a:ext uri="{FF2B5EF4-FFF2-40B4-BE49-F238E27FC236}">
                <a16:creationId xmlns:a16="http://schemas.microsoft.com/office/drawing/2014/main" id="{6BFE8E0D-DAF5-E0E4-8674-67499F88BECA}"/>
              </a:ext>
            </a:extLst>
          </p:cNvPr>
          <p:cNvPicPr>
            <a:picLocks noChangeAspect="1"/>
          </p:cNvPicPr>
          <p:nvPr/>
        </p:nvPicPr>
        <p:blipFill>
          <a:blip r:embed="rId3"/>
          <a:stretch>
            <a:fillRect/>
          </a:stretch>
        </p:blipFill>
        <p:spPr>
          <a:xfrm>
            <a:off x="561520" y="4873320"/>
            <a:ext cx="453690" cy="415590"/>
          </a:xfrm>
          <a:prstGeom prst="rect">
            <a:avLst/>
          </a:prstGeom>
        </p:spPr>
      </p:pic>
      <p:sp>
        <p:nvSpPr>
          <p:cNvPr id="9" name="TextBox 3">
            <a:extLst>
              <a:ext uri="{FF2B5EF4-FFF2-40B4-BE49-F238E27FC236}">
                <a16:creationId xmlns:a16="http://schemas.microsoft.com/office/drawing/2014/main" id="{B211E5FB-9FE4-DE34-3272-C51F5735AC9A}"/>
              </a:ext>
            </a:extLst>
          </p:cNvPr>
          <p:cNvSpPr txBox="1"/>
          <p:nvPr/>
        </p:nvSpPr>
        <p:spPr>
          <a:xfrm>
            <a:off x="1219200" y="2546064"/>
            <a:ext cx="4103981"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Difunda</a:t>
            </a:r>
            <a:r>
              <a:rPr lang="en-GB">
                <a:solidFill>
                  <a:srgbClr val="FFFFFF"/>
                </a:solidFill>
                <a:latin typeface="Arial"/>
                <a:ea typeface="open sans"/>
                <a:cs typeface="Arial"/>
              </a:rPr>
              <a:t> la </a:t>
            </a:r>
            <a:r>
              <a:rPr lang="en-GB" err="1">
                <a:solidFill>
                  <a:srgbClr val="FFFFFF"/>
                </a:solidFill>
                <a:latin typeface="Arial"/>
                <a:ea typeface="open sans"/>
                <a:cs typeface="Arial"/>
              </a:rPr>
              <a:t>encuesta</a:t>
            </a:r>
            <a:r>
              <a:rPr lang="en-GB">
                <a:solidFill>
                  <a:srgbClr val="FFFFFF"/>
                </a:solidFill>
                <a:latin typeface="Arial"/>
                <a:ea typeface="open sans"/>
                <a:cs typeface="Arial"/>
              </a:rPr>
              <a:t> a </a:t>
            </a:r>
            <a:r>
              <a:rPr lang="en-GB" err="1">
                <a:solidFill>
                  <a:srgbClr val="FFFFFF"/>
                </a:solidFill>
                <a:latin typeface="Arial"/>
                <a:ea typeface="open sans"/>
                <a:cs typeface="Arial"/>
              </a:rPr>
              <a:t>través</a:t>
            </a:r>
            <a:r>
              <a:rPr lang="en-GB">
                <a:solidFill>
                  <a:srgbClr val="FFFFFF"/>
                </a:solidFill>
                <a:latin typeface="Arial"/>
                <a:ea typeface="open sans"/>
                <a:cs typeface="Arial"/>
              </a:rPr>
              <a:t> de canales </a:t>
            </a:r>
            <a:r>
              <a:rPr lang="en-GB" err="1">
                <a:solidFill>
                  <a:srgbClr val="FFFFFF"/>
                </a:solidFill>
                <a:latin typeface="Arial"/>
                <a:ea typeface="open sans"/>
                <a:cs typeface="Arial"/>
              </a:rPr>
              <a:t>internos</a:t>
            </a:r>
            <a:r>
              <a:rPr lang="en-GB">
                <a:solidFill>
                  <a:srgbClr val="FFFFFF"/>
                </a:solidFill>
                <a:latin typeface="Arial"/>
                <a:ea typeface="open sans"/>
                <a:cs typeface="Arial"/>
              </a:rPr>
              <a:t> para </a:t>
            </a:r>
            <a:r>
              <a:rPr lang="en-GB" err="1">
                <a:solidFill>
                  <a:srgbClr val="FFFFFF"/>
                </a:solidFill>
                <a:latin typeface="Arial"/>
                <a:ea typeface="open sans"/>
                <a:cs typeface="Arial"/>
              </a:rPr>
              <a:t>controlar</a:t>
            </a:r>
            <a:r>
              <a:rPr lang="en-GB">
                <a:solidFill>
                  <a:srgbClr val="FFFFFF"/>
                </a:solidFill>
                <a:latin typeface="Arial"/>
                <a:ea typeface="open sans"/>
                <a:cs typeface="Arial"/>
              </a:rPr>
              <a:t> </a:t>
            </a:r>
            <a:r>
              <a:rPr lang="en-GB" err="1">
                <a:solidFill>
                  <a:srgbClr val="FFFFFF"/>
                </a:solidFill>
                <a:latin typeface="Arial"/>
                <a:ea typeface="open sans"/>
                <a:cs typeface="Arial"/>
              </a:rPr>
              <a:t>el</a:t>
            </a:r>
            <a:r>
              <a:rPr lang="en-GB">
                <a:solidFill>
                  <a:srgbClr val="FFFFFF"/>
                </a:solidFill>
                <a:latin typeface="Arial"/>
                <a:ea typeface="open sans"/>
                <a:cs typeface="Arial"/>
              </a:rPr>
              <a:t> </a:t>
            </a:r>
            <a:r>
              <a:rPr lang="en-GB" err="1">
                <a:solidFill>
                  <a:srgbClr val="FFFFFF"/>
                </a:solidFill>
                <a:latin typeface="Arial"/>
                <a:ea typeface="open sans"/>
                <a:cs typeface="Arial"/>
              </a:rPr>
              <a:t>acceso</a:t>
            </a:r>
            <a:r>
              <a:rPr lang="en-GB">
                <a:solidFill>
                  <a:srgbClr val="FFFFFF"/>
                </a:solidFill>
                <a:latin typeface="Arial"/>
                <a:ea typeface="open sans"/>
                <a:cs typeface="Arial"/>
              </a:rPr>
              <a:t> </a:t>
            </a:r>
          </a:p>
        </p:txBody>
      </p:sp>
      <p:pic>
        <p:nvPicPr>
          <p:cNvPr id="10" name="Picture 18">
            <a:extLst>
              <a:ext uri="{FF2B5EF4-FFF2-40B4-BE49-F238E27FC236}">
                <a16:creationId xmlns:a16="http://schemas.microsoft.com/office/drawing/2014/main" id="{14A1F760-55A8-C517-FDF0-2404864AE5C4}"/>
              </a:ext>
            </a:extLst>
          </p:cNvPr>
          <p:cNvPicPr>
            <a:picLocks noChangeAspect="1"/>
          </p:cNvPicPr>
          <p:nvPr/>
        </p:nvPicPr>
        <p:blipFill>
          <a:blip r:embed="rId4"/>
          <a:stretch>
            <a:fillRect/>
          </a:stretch>
        </p:blipFill>
        <p:spPr>
          <a:xfrm>
            <a:off x="559970" y="2546684"/>
            <a:ext cx="414086" cy="491289"/>
          </a:xfrm>
          <a:prstGeom prst="rect">
            <a:avLst/>
          </a:prstGeom>
        </p:spPr>
      </p:pic>
      <p:pic>
        <p:nvPicPr>
          <p:cNvPr id="11" name="Picture 19">
            <a:extLst>
              <a:ext uri="{FF2B5EF4-FFF2-40B4-BE49-F238E27FC236}">
                <a16:creationId xmlns:a16="http://schemas.microsoft.com/office/drawing/2014/main" id="{B8531314-93D7-EBF8-6925-23551FD2F266}"/>
              </a:ext>
            </a:extLst>
          </p:cNvPr>
          <p:cNvPicPr>
            <a:picLocks noChangeAspect="1"/>
          </p:cNvPicPr>
          <p:nvPr/>
        </p:nvPicPr>
        <p:blipFill>
          <a:blip r:embed="rId5"/>
          <a:stretch>
            <a:fillRect/>
          </a:stretch>
        </p:blipFill>
        <p:spPr>
          <a:xfrm>
            <a:off x="556757" y="3768456"/>
            <a:ext cx="473242" cy="443664"/>
          </a:xfrm>
          <a:prstGeom prst="rect">
            <a:avLst/>
          </a:prstGeom>
        </p:spPr>
      </p:pic>
      <p:pic>
        <p:nvPicPr>
          <p:cNvPr id="12" name="Picture 21">
            <a:extLst>
              <a:ext uri="{FF2B5EF4-FFF2-40B4-BE49-F238E27FC236}">
                <a16:creationId xmlns:a16="http://schemas.microsoft.com/office/drawing/2014/main" id="{5F667CB3-745D-2668-CE04-7612DE822E14}"/>
              </a:ext>
            </a:extLst>
          </p:cNvPr>
          <p:cNvPicPr>
            <a:picLocks noChangeAspect="1"/>
          </p:cNvPicPr>
          <p:nvPr/>
        </p:nvPicPr>
        <p:blipFill>
          <a:blip r:embed="rId6"/>
          <a:stretch>
            <a:fillRect/>
          </a:stretch>
        </p:blipFill>
        <p:spPr>
          <a:xfrm>
            <a:off x="6379578" y="2551593"/>
            <a:ext cx="337385" cy="472239"/>
          </a:xfrm>
          <a:prstGeom prst="rect">
            <a:avLst/>
          </a:prstGeom>
        </p:spPr>
      </p:pic>
    </p:spTree>
    <p:extLst>
      <p:ext uri="{BB962C8B-B14F-4D97-AF65-F5344CB8AC3E}">
        <p14:creationId xmlns:p14="http://schemas.microsoft.com/office/powerpoint/2010/main" val="4259295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logo&#10;&#10;Description automatically generated">
            <a:extLst>
              <a:ext uri="{FF2B5EF4-FFF2-40B4-BE49-F238E27FC236}">
                <a16:creationId xmlns:a16="http://schemas.microsoft.com/office/drawing/2014/main" id="{063C356F-0D63-B020-D4D6-751E184E4B4E}"/>
              </a:ext>
            </a:extLst>
          </p:cNvPr>
          <p:cNvPicPr>
            <a:picLocks noChangeAspect="1"/>
          </p:cNvPicPr>
          <p:nvPr/>
        </p:nvPicPr>
        <p:blipFill>
          <a:blip r:embed="rId3"/>
          <a:stretch>
            <a:fillRect/>
          </a:stretch>
        </p:blipFill>
        <p:spPr>
          <a:xfrm>
            <a:off x="324928" y="2601100"/>
            <a:ext cx="4267200" cy="2805988"/>
          </a:xfrm>
          <a:prstGeom prst="rect">
            <a:avLst/>
          </a:prstGeom>
        </p:spPr>
      </p:pic>
      <p:pic>
        <p:nvPicPr>
          <p:cNvPr id="4" name="Picture 4" descr="A screenshot of a computer&#10;&#10;Description automatically generated">
            <a:extLst>
              <a:ext uri="{FF2B5EF4-FFF2-40B4-BE49-F238E27FC236}">
                <a16:creationId xmlns:a16="http://schemas.microsoft.com/office/drawing/2014/main" id="{D2BED42E-DD67-F3A6-8F94-EA97FF0E292A}"/>
              </a:ext>
            </a:extLst>
          </p:cNvPr>
          <p:cNvPicPr>
            <a:picLocks noChangeAspect="1"/>
          </p:cNvPicPr>
          <p:nvPr/>
        </p:nvPicPr>
        <p:blipFill>
          <a:blip r:embed="rId4"/>
          <a:stretch>
            <a:fillRect/>
          </a:stretch>
        </p:blipFill>
        <p:spPr>
          <a:xfrm>
            <a:off x="4868173" y="2291275"/>
            <a:ext cx="7013275" cy="3856958"/>
          </a:xfrm>
          <a:prstGeom prst="rect">
            <a:avLst/>
          </a:prstGeom>
        </p:spPr>
      </p:pic>
      <p:sp>
        <p:nvSpPr>
          <p:cNvPr id="5" name="Title 1">
            <a:extLst>
              <a:ext uri="{FF2B5EF4-FFF2-40B4-BE49-F238E27FC236}">
                <a16:creationId xmlns:a16="http://schemas.microsoft.com/office/drawing/2014/main" id="{C5E4E366-C1EC-AB15-02BA-F4D5C7CD5FDD}"/>
              </a:ext>
            </a:extLst>
          </p:cNvPr>
          <p:cNvSpPr>
            <a:spLocks noGrp="1"/>
          </p:cNvSpPr>
          <p:nvPr>
            <p:ph type="title"/>
          </p:nvPr>
        </p:nvSpPr>
        <p:spPr>
          <a:xfrm>
            <a:off x="1052512" y="1129932"/>
            <a:ext cx="10432256" cy="778381"/>
          </a:xfrm>
        </p:spPr>
        <p:txBody>
          <a:bodyPr/>
          <a:lstStyle/>
          <a:p>
            <a:r>
              <a:rPr lang="en-US" b="1" err="1">
                <a:latin typeface="Arial"/>
                <a:cs typeface="Arial"/>
              </a:rPr>
              <a:t>Práctica</a:t>
            </a:r>
            <a:r>
              <a:rPr lang="en-US" b="1">
                <a:latin typeface="Arial"/>
                <a:cs typeface="Arial"/>
              </a:rPr>
              <a:t> </a:t>
            </a:r>
            <a:r>
              <a:rPr lang="en-US" b="1" err="1">
                <a:latin typeface="Arial"/>
                <a:cs typeface="Arial"/>
              </a:rPr>
              <a:t>inspiradora</a:t>
            </a:r>
            <a:r>
              <a:rPr lang="en-US" b="1">
                <a:latin typeface="Arial"/>
                <a:cs typeface="Arial"/>
              </a:rPr>
              <a:t>: </a:t>
            </a:r>
            <a:r>
              <a:rPr lang="en-US" b="1" err="1">
                <a:latin typeface="Arial"/>
                <a:cs typeface="Arial"/>
              </a:rPr>
              <a:t>Cuestionario</a:t>
            </a:r>
            <a:r>
              <a:rPr lang="en-US" b="1">
                <a:latin typeface="Arial"/>
                <a:cs typeface="Arial"/>
              </a:rPr>
              <a:t> de la </a:t>
            </a:r>
            <a:r>
              <a:rPr lang="en-US" b="1" err="1">
                <a:latin typeface="Arial"/>
                <a:cs typeface="Arial"/>
              </a:rPr>
              <a:t>encuesta</a:t>
            </a:r>
            <a:r>
              <a:rPr lang="en-US" b="1">
                <a:latin typeface="Arial"/>
                <a:cs typeface="Arial"/>
              </a:rPr>
              <a:t> </a:t>
            </a:r>
            <a:r>
              <a:rPr lang="en-US" b="1" err="1">
                <a:latin typeface="Arial"/>
                <a:cs typeface="Arial"/>
              </a:rPr>
              <a:t>UniSAFE</a:t>
            </a:r>
            <a:endParaRPr lang="en-US">
              <a:latin typeface="Arial"/>
              <a:cs typeface="Arial"/>
            </a:endParaRPr>
          </a:p>
        </p:txBody>
      </p:sp>
      <p:sp>
        <p:nvSpPr>
          <p:cNvPr id="6" name="TextBox 5">
            <a:extLst>
              <a:ext uri="{FF2B5EF4-FFF2-40B4-BE49-F238E27FC236}">
                <a16:creationId xmlns:a16="http://schemas.microsoft.com/office/drawing/2014/main" id="{A4272D48-D927-8BE2-A33C-5D951B43CCC9}"/>
              </a:ext>
            </a:extLst>
          </p:cNvPr>
          <p:cNvSpPr txBox="1"/>
          <p:nvPr/>
        </p:nvSpPr>
        <p:spPr>
          <a:xfrm>
            <a:off x="330320" y="5546381"/>
            <a:ext cx="54173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2"/>
                </a:solidFill>
                <a:latin typeface="Arial"/>
                <a:cs typeface="Arial"/>
              </a:rPr>
              <a:t>Disponible </a:t>
            </a:r>
            <a:r>
              <a:rPr lang="en-US" err="1">
                <a:solidFill>
                  <a:schemeClr val="bg2"/>
                </a:solidFill>
                <a:latin typeface="Arial"/>
                <a:cs typeface="Arial"/>
              </a:rPr>
              <a:t>en</a:t>
            </a:r>
            <a:r>
              <a:rPr lang="en-US">
                <a:solidFill>
                  <a:schemeClr val="bg2"/>
                </a:solidFill>
                <a:latin typeface="Arial"/>
                <a:cs typeface="Arial"/>
              </a:rPr>
              <a:t> </a:t>
            </a:r>
            <a:r>
              <a:rPr lang="en-US" err="1">
                <a:solidFill>
                  <a:schemeClr val="bg2"/>
                </a:solidFill>
                <a:latin typeface="Arial"/>
                <a:cs typeface="Arial"/>
              </a:rPr>
              <a:t>Zenodo</a:t>
            </a:r>
            <a:r>
              <a:rPr lang="en-US">
                <a:solidFill>
                  <a:schemeClr val="bg2"/>
                </a:solidFill>
                <a:latin typeface="Arial"/>
                <a:cs typeface="Arial"/>
              </a:rPr>
              <a:t>: </a:t>
            </a:r>
            <a:r>
              <a:rPr lang="en-US">
                <a:solidFill>
                  <a:schemeClr val="bg2"/>
                </a:solidFill>
                <a:latin typeface="Arial"/>
                <a:cs typeface="Arial"/>
                <a:hlinkClick r:id="rId5">
                  <a:extLst>
                    <a:ext uri="{A12FA001-AC4F-418D-AE19-62706E023703}">
                      <ahyp:hlinkClr xmlns:ahyp="http://schemas.microsoft.com/office/drawing/2018/hyperlinkcolor" val="tx"/>
                    </a:ext>
                  </a:extLst>
                </a:hlinkClick>
              </a:rPr>
              <a:t>https://zenodo.org/record/7220636</a:t>
            </a:r>
            <a:endParaRPr lang="en-US">
              <a:solidFill>
                <a:schemeClr val="bg2"/>
              </a:solidFill>
              <a:latin typeface="Arial"/>
              <a:cs typeface="Arial"/>
            </a:endParaRPr>
          </a:p>
        </p:txBody>
      </p:sp>
    </p:spTree>
    <p:extLst>
      <p:ext uri="{BB962C8B-B14F-4D97-AF65-F5344CB8AC3E}">
        <p14:creationId xmlns:p14="http://schemas.microsoft.com/office/powerpoint/2010/main" val="124333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a:t>Prevención</a:t>
            </a:r>
            <a:endParaRPr lang="en-GB" b="1"/>
          </a:p>
        </p:txBody>
      </p:sp>
      <p:sp>
        <p:nvSpPr>
          <p:cNvPr id="21" name="TextBox 20">
            <a:extLst>
              <a:ext uri="{FF2B5EF4-FFF2-40B4-BE49-F238E27FC236}">
                <a16:creationId xmlns:a16="http://schemas.microsoft.com/office/drawing/2014/main" id="{79774F75-D05E-AD62-7867-BB7E11067288}"/>
              </a:ext>
            </a:extLst>
          </p:cNvPr>
          <p:cNvSpPr txBox="1"/>
          <p:nvPr/>
        </p:nvSpPr>
        <p:spPr>
          <a:xfrm>
            <a:off x="531290" y="2081095"/>
            <a:ext cx="11118237" cy="4196020"/>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s-AR" noProof="0">
                <a:latin typeface="Arial"/>
                <a:cs typeface="Arial"/>
              </a:rPr>
              <a:t>La prevención se refiere a las medidas para promover cambios en los patrones de comportamiento sociales y culturales, y las actitudes de todos los miembros de la comunidad institucional. </a:t>
            </a:r>
          </a:p>
          <a:p>
            <a:pPr marL="285750" indent="-285750">
              <a:lnSpc>
                <a:spcPct val="150000"/>
              </a:lnSpc>
              <a:buFont typeface="Arial" panose="020B0604020202020204" pitchFamily="34" charset="0"/>
              <a:buChar char="•"/>
            </a:pPr>
            <a:r>
              <a:rPr lang="es-AR" b="1" noProof="0">
                <a:latin typeface="Arial"/>
                <a:cs typeface="Arial"/>
              </a:rPr>
              <a:t>Código de conducta</a:t>
            </a:r>
          </a:p>
          <a:p>
            <a:pPr marL="285750" indent="-285750">
              <a:lnSpc>
                <a:spcPct val="150000"/>
              </a:lnSpc>
              <a:buFont typeface="Arial" panose="020B0604020202020204" pitchFamily="34" charset="0"/>
              <a:buChar char="•"/>
            </a:pPr>
            <a:r>
              <a:rPr lang="es-AR" b="1" noProof="0">
                <a:latin typeface="Arial"/>
                <a:cs typeface="Arial"/>
              </a:rPr>
              <a:t>Comunicación y material para el personal y los estudiantes </a:t>
            </a:r>
          </a:p>
          <a:p>
            <a:pPr marL="285750" indent="-285750">
              <a:lnSpc>
                <a:spcPct val="150000"/>
              </a:lnSpc>
              <a:buFont typeface="Arial" panose="020B0604020202020204" pitchFamily="34" charset="0"/>
              <a:buChar char="•"/>
            </a:pPr>
            <a:r>
              <a:rPr lang="es-AR" b="1" noProof="0">
                <a:latin typeface="Arial"/>
                <a:cs typeface="Arial"/>
              </a:rPr>
              <a:t>Campañas continuas de sensibilización </a:t>
            </a:r>
            <a:endParaRPr lang="es-AR" noProof="0">
              <a:latin typeface="Arial"/>
              <a:cs typeface="Arial"/>
            </a:endParaRPr>
          </a:p>
          <a:p>
            <a:pPr marL="285750" indent="-285750">
              <a:lnSpc>
                <a:spcPct val="150000"/>
              </a:lnSpc>
              <a:buFont typeface="Arial" panose="020B0604020202020204" pitchFamily="34" charset="0"/>
              <a:buChar char="•"/>
            </a:pPr>
            <a:r>
              <a:rPr lang="es-AR" b="1" noProof="0">
                <a:latin typeface="Arial"/>
                <a:cs typeface="Arial"/>
              </a:rPr>
              <a:t>Formación y capacitación de los </a:t>
            </a:r>
            <a:r>
              <a:rPr lang="es-AR" b="1" i="1" noProof="0" err="1">
                <a:latin typeface="Arial"/>
                <a:cs typeface="Arial"/>
              </a:rPr>
              <a:t>bystanders</a:t>
            </a:r>
            <a:endParaRPr lang="es-AR" b="1" i="1" noProof="0">
              <a:latin typeface="Arial"/>
              <a:cs typeface="Arial"/>
            </a:endParaRPr>
          </a:p>
          <a:p>
            <a:pPr marL="285750" indent="-285750">
              <a:lnSpc>
                <a:spcPct val="150000"/>
              </a:lnSpc>
              <a:buFont typeface="Arial" panose="020B0604020202020204" pitchFamily="34" charset="0"/>
              <a:buChar char="•"/>
            </a:pPr>
            <a:r>
              <a:rPr lang="es-ES" b="1">
                <a:latin typeface="Arial"/>
                <a:cs typeface="Arial"/>
              </a:rPr>
              <a:t>Programas educativos y de formación</a:t>
            </a:r>
            <a:endParaRPr lang="es-AR" b="1" noProof="0">
              <a:latin typeface="Arial"/>
              <a:cs typeface="Arial"/>
            </a:endParaRPr>
          </a:p>
          <a:p>
            <a:pPr marL="285750" indent="-285750">
              <a:lnSpc>
                <a:spcPct val="150000"/>
              </a:lnSpc>
              <a:buFont typeface="Arial" panose="020B0604020202020204" pitchFamily="34" charset="0"/>
              <a:buChar char="•"/>
            </a:pPr>
            <a:r>
              <a:rPr lang="es-ES" b="1">
                <a:latin typeface="Arial"/>
                <a:cs typeface="Arial"/>
              </a:rPr>
              <a:t>Prevención de la violencia de género para las personas que realizan trabajo de campo y pasan tiempo en el extranjero</a:t>
            </a:r>
            <a:endParaRPr lang="es-AR" b="1" noProof="0">
              <a:latin typeface="Arial"/>
              <a:cs typeface="Arial"/>
            </a:endParaRPr>
          </a:p>
          <a:p>
            <a:pPr marL="285750" indent="-285750">
              <a:lnSpc>
                <a:spcPct val="150000"/>
              </a:lnSpc>
              <a:buFont typeface="Arial" panose="020B0604020202020204" pitchFamily="34" charset="0"/>
              <a:buChar char="•"/>
            </a:pPr>
            <a:r>
              <a:rPr lang="es-AR" b="1" noProof="0">
                <a:latin typeface="Arial"/>
                <a:cs typeface="Arial"/>
              </a:rPr>
              <a:t>Incorporación de la violencia de género en la </a:t>
            </a:r>
            <a:r>
              <a:rPr lang="es-AR" b="1" noProof="0" err="1">
                <a:latin typeface="Arial"/>
                <a:cs typeface="Arial"/>
              </a:rPr>
              <a:t>currícula</a:t>
            </a:r>
            <a:r>
              <a:rPr lang="es-AR" b="1" noProof="0">
                <a:latin typeface="Arial"/>
                <a:cs typeface="Arial"/>
              </a:rPr>
              <a:t> y en la investigación </a:t>
            </a:r>
            <a:endParaRPr lang="es-AR" noProof="0">
              <a:latin typeface="Arial"/>
              <a:cs typeface="Arial"/>
            </a:endParaRPr>
          </a:p>
        </p:txBody>
      </p:sp>
    </p:spTree>
    <p:extLst>
      <p:ext uri="{BB962C8B-B14F-4D97-AF65-F5344CB8AC3E}">
        <p14:creationId xmlns:p14="http://schemas.microsoft.com/office/powerpoint/2010/main" val="405678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xEl>
                                              <p:pRg st="1" end="1"/>
                                            </p:txEl>
                                          </p:spTgt>
                                        </p:tgtEl>
                                        <p:attrNameLst>
                                          <p:attrName>style.visibility</p:attrName>
                                        </p:attrNameLst>
                                      </p:cBhvr>
                                      <p:to>
                                        <p:strVal val="visible"/>
                                      </p:to>
                                    </p:set>
                                    <p:anim calcmode="lin" valueType="num">
                                      <p:cBhvr additive="base">
                                        <p:cTn id="13"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xEl>
                                              <p:pRg st="2" end="2"/>
                                            </p:txEl>
                                          </p:spTgt>
                                        </p:tgtEl>
                                        <p:attrNameLst>
                                          <p:attrName>style.visibility</p:attrName>
                                        </p:attrNameLst>
                                      </p:cBhvr>
                                      <p:to>
                                        <p:strVal val="visible"/>
                                      </p:to>
                                    </p:set>
                                    <p:anim calcmode="lin" valueType="num">
                                      <p:cBhvr additive="base">
                                        <p:cTn id="19"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xEl>
                                              <p:pRg st="3" end="3"/>
                                            </p:txEl>
                                          </p:spTgt>
                                        </p:tgtEl>
                                        <p:attrNameLst>
                                          <p:attrName>style.visibility</p:attrName>
                                        </p:attrNameLst>
                                      </p:cBhvr>
                                      <p:to>
                                        <p:strVal val="visible"/>
                                      </p:to>
                                    </p:set>
                                    <p:anim calcmode="lin" valueType="num">
                                      <p:cBhvr additive="base">
                                        <p:cTn id="25" dur="500" fill="hold"/>
                                        <p:tgtEl>
                                          <p:spTgt spid="2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xEl>
                                              <p:pRg st="4" end="4"/>
                                            </p:txEl>
                                          </p:spTgt>
                                        </p:tgtEl>
                                        <p:attrNameLst>
                                          <p:attrName>style.visibility</p:attrName>
                                        </p:attrNameLst>
                                      </p:cBhvr>
                                      <p:to>
                                        <p:strVal val="visible"/>
                                      </p:to>
                                    </p:set>
                                    <p:anim calcmode="lin" valueType="num">
                                      <p:cBhvr additive="base">
                                        <p:cTn id="31" dur="500" fill="hold"/>
                                        <p:tgtEl>
                                          <p:spTgt spid="2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
                                            <p:txEl>
                                              <p:pRg st="5" end="5"/>
                                            </p:txEl>
                                          </p:spTgt>
                                        </p:tgtEl>
                                        <p:attrNameLst>
                                          <p:attrName>style.visibility</p:attrName>
                                        </p:attrNameLst>
                                      </p:cBhvr>
                                      <p:to>
                                        <p:strVal val="visible"/>
                                      </p:to>
                                    </p:set>
                                    <p:anim calcmode="lin" valueType="num">
                                      <p:cBhvr additive="base">
                                        <p:cTn id="37" dur="500" fill="hold"/>
                                        <p:tgtEl>
                                          <p:spTgt spid="2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xEl>
                                              <p:pRg st="6" end="6"/>
                                            </p:txEl>
                                          </p:spTgt>
                                        </p:tgtEl>
                                        <p:attrNameLst>
                                          <p:attrName>style.visibility</p:attrName>
                                        </p:attrNameLst>
                                      </p:cBhvr>
                                      <p:to>
                                        <p:strVal val="visible"/>
                                      </p:to>
                                    </p:set>
                                    <p:anim calcmode="lin" valueType="num">
                                      <p:cBhvr additive="base">
                                        <p:cTn id="43" dur="500" fill="hold"/>
                                        <p:tgtEl>
                                          <p:spTgt spid="2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xEl>
                                              <p:pRg st="7" end="7"/>
                                            </p:txEl>
                                          </p:spTgt>
                                        </p:tgtEl>
                                        <p:attrNameLst>
                                          <p:attrName>style.visibility</p:attrName>
                                        </p:attrNameLst>
                                      </p:cBhvr>
                                      <p:to>
                                        <p:strVal val="visible"/>
                                      </p:to>
                                    </p:set>
                                    <p:anim calcmode="lin" valueType="num">
                                      <p:cBhvr additive="base">
                                        <p:cTn id="49" dur="500" fill="hold"/>
                                        <p:tgtEl>
                                          <p:spTgt spid="21">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1DEA4DF-C02F-8D4D-EA1D-4267F44B60CC}"/>
              </a:ext>
            </a:extLst>
          </p:cNvPr>
          <p:cNvSpPr>
            <a:spLocks noGrp="1"/>
          </p:cNvSpPr>
          <p:nvPr>
            <p:ph type="title"/>
          </p:nvPr>
        </p:nvSpPr>
        <p:spPr>
          <a:xfrm>
            <a:off x="1052512" y="1129932"/>
            <a:ext cx="10086975" cy="778381"/>
          </a:xfrm>
        </p:spPr>
        <p:txBody>
          <a:bodyPr/>
          <a:lstStyle/>
          <a:p>
            <a:r>
              <a:rPr lang="en-US" b="1" err="1"/>
              <a:t>Consejos</a:t>
            </a:r>
            <a:r>
              <a:rPr lang="en-US" b="1"/>
              <a:t> y </a:t>
            </a:r>
            <a:r>
              <a:rPr lang="en-US" b="1" err="1"/>
              <a:t>sugerencias</a:t>
            </a:r>
            <a:r>
              <a:rPr lang="en-US" b="1"/>
              <a:t> para la </a:t>
            </a:r>
            <a:r>
              <a:rPr lang="en-US" b="1" err="1"/>
              <a:t>prevención</a:t>
            </a:r>
          </a:p>
        </p:txBody>
      </p:sp>
      <p:sp>
        <p:nvSpPr>
          <p:cNvPr id="5" name="Shape 2553">
            <a:extLst>
              <a:ext uri="{FF2B5EF4-FFF2-40B4-BE49-F238E27FC236}">
                <a16:creationId xmlns:a16="http://schemas.microsoft.com/office/drawing/2014/main" id="{19DF69EA-3C49-4818-BF69-69D4D481418C}"/>
              </a:ext>
            </a:extLst>
          </p:cNvPr>
          <p:cNvSpPr/>
          <p:nvPr/>
        </p:nvSpPr>
        <p:spPr>
          <a:xfrm>
            <a:off x="626542" y="2271476"/>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6" name="TextBox 5">
            <a:extLst>
              <a:ext uri="{FF2B5EF4-FFF2-40B4-BE49-F238E27FC236}">
                <a16:creationId xmlns:a16="http://schemas.microsoft.com/office/drawing/2014/main" id="{962B7B06-6497-A1C6-E316-F70D53AF2FB0}"/>
              </a:ext>
            </a:extLst>
          </p:cNvPr>
          <p:cNvSpPr txBox="1"/>
          <p:nvPr/>
        </p:nvSpPr>
        <p:spPr>
          <a:xfrm>
            <a:off x="1219200" y="2196416"/>
            <a:ext cx="4254500" cy="646331"/>
          </a:xfrm>
          <a:prstGeom prst="rect">
            <a:avLst/>
          </a:prstGeom>
          <a:noFill/>
        </p:spPr>
        <p:txBody>
          <a:bodyPr wrap="square" lIns="91440" tIns="45720" rIns="91440" bIns="45720" rtlCol="0" anchor="t">
            <a:spAutoFit/>
          </a:bodyPr>
          <a:lstStyle/>
          <a:p>
            <a:r>
              <a:rPr lang="en-GB">
                <a:solidFill>
                  <a:srgbClr val="FFFFFF"/>
                </a:solidFill>
                <a:latin typeface="Arial"/>
                <a:cs typeface="Arial"/>
              </a:rPr>
              <a:t>Involucre a </a:t>
            </a:r>
            <a:r>
              <a:rPr lang="en-GB" err="1">
                <a:solidFill>
                  <a:srgbClr val="FFFFFF"/>
                </a:solidFill>
                <a:latin typeface="Arial"/>
                <a:cs typeface="Arial"/>
              </a:rPr>
              <a:t>los</a:t>
            </a:r>
            <a:r>
              <a:rPr lang="en-GB">
                <a:solidFill>
                  <a:srgbClr val="FFFFFF"/>
                </a:solidFill>
                <a:latin typeface="Arial"/>
                <a:cs typeface="Arial"/>
              </a:rPr>
              <a:t> </a:t>
            </a:r>
            <a:r>
              <a:rPr lang="en-GB" err="1">
                <a:solidFill>
                  <a:srgbClr val="FFFFFF"/>
                </a:solidFill>
                <a:latin typeface="Arial"/>
                <a:cs typeface="Arial"/>
              </a:rPr>
              <a:t>departamentos</a:t>
            </a:r>
            <a:r>
              <a:rPr lang="en-GB">
                <a:solidFill>
                  <a:srgbClr val="FFFFFF"/>
                </a:solidFill>
                <a:latin typeface="Arial"/>
                <a:cs typeface="Arial"/>
              </a:rPr>
              <a:t> de </a:t>
            </a:r>
            <a:r>
              <a:rPr lang="en-GB" err="1">
                <a:solidFill>
                  <a:srgbClr val="FFFFFF"/>
                </a:solidFill>
                <a:latin typeface="Arial"/>
                <a:cs typeface="Arial"/>
              </a:rPr>
              <a:t>comunicación</a:t>
            </a:r>
            <a:r>
              <a:rPr lang="en-GB">
                <a:solidFill>
                  <a:srgbClr val="FFFFFF"/>
                </a:solidFill>
                <a:latin typeface="Arial"/>
                <a:cs typeface="Arial"/>
              </a:rPr>
              <a:t>.</a:t>
            </a:r>
            <a:endParaRPr lang="LID4096">
              <a:solidFill>
                <a:srgbClr val="FFFFFF"/>
              </a:solidFill>
              <a:latin typeface="Arial"/>
              <a:cs typeface="Arial"/>
            </a:endParaRPr>
          </a:p>
        </p:txBody>
      </p:sp>
      <p:sp>
        <p:nvSpPr>
          <p:cNvPr id="8" name="TextBox 7">
            <a:extLst>
              <a:ext uri="{FF2B5EF4-FFF2-40B4-BE49-F238E27FC236}">
                <a16:creationId xmlns:a16="http://schemas.microsoft.com/office/drawing/2014/main" id="{CB657D26-1CB6-1B83-57DE-7B941350A50E}"/>
              </a:ext>
            </a:extLst>
          </p:cNvPr>
          <p:cNvSpPr txBox="1"/>
          <p:nvPr/>
        </p:nvSpPr>
        <p:spPr>
          <a:xfrm>
            <a:off x="1219200" y="4904174"/>
            <a:ext cx="4254500" cy="1200329"/>
          </a:xfrm>
          <a:prstGeom prst="rect">
            <a:avLst/>
          </a:prstGeom>
          <a:noFill/>
        </p:spPr>
        <p:txBody>
          <a:bodyPr wrap="square" lIns="91440" tIns="45720" rIns="91440" bIns="45720" rtlCol="0" anchor="t">
            <a:spAutoFit/>
          </a:bodyPr>
          <a:lstStyle/>
          <a:p>
            <a:r>
              <a:rPr lang="en-GB" err="1">
                <a:solidFill>
                  <a:srgbClr val="FFFFFF"/>
                </a:solidFill>
                <a:latin typeface="Arial"/>
                <a:cs typeface="Arial"/>
              </a:rPr>
              <a:t>Garantice</a:t>
            </a:r>
            <a:r>
              <a:rPr lang="en-GB">
                <a:solidFill>
                  <a:srgbClr val="FFFFFF"/>
                </a:solidFill>
                <a:latin typeface="Arial"/>
                <a:cs typeface="Arial"/>
              </a:rPr>
              <a:t> que </a:t>
            </a:r>
            <a:r>
              <a:rPr lang="en-GB" err="1">
                <a:solidFill>
                  <a:srgbClr val="FFFFFF"/>
                </a:solidFill>
                <a:latin typeface="Arial"/>
                <a:cs typeface="Arial"/>
              </a:rPr>
              <a:t>los</a:t>
            </a:r>
            <a:r>
              <a:rPr lang="en-GB">
                <a:solidFill>
                  <a:srgbClr val="FFFFFF"/>
                </a:solidFill>
                <a:latin typeface="Arial"/>
                <a:cs typeface="Arial"/>
              </a:rPr>
              <a:t> </a:t>
            </a:r>
            <a:r>
              <a:rPr lang="en-GB" err="1">
                <a:solidFill>
                  <a:srgbClr val="FFFFFF"/>
                </a:solidFill>
                <a:latin typeface="Arial"/>
                <a:cs typeface="Arial"/>
              </a:rPr>
              <a:t>servicios</a:t>
            </a:r>
            <a:r>
              <a:rPr lang="en-GB">
                <a:solidFill>
                  <a:srgbClr val="FFFFFF"/>
                </a:solidFill>
                <a:latin typeface="Arial"/>
                <a:cs typeface="Arial"/>
              </a:rPr>
              <a:t> </a:t>
            </a:r>
            <a:r>
              <a:rPr lang="en-GB" err="1">
                <a:solidFill>
                  <a:srgbClr val="FFFFFF"/>
                </a:solidFill>
                <a:latin typeface="Arial"/>
                <a:cs typeface="Arial"/>
              </a:rPr>
              <a:t>institucionales</a:t>
            </a:r>
            <a:r>
              <a:rPr lang="en-GB">
                <a:solidFill>
                  <a:srgbClr val="FFFFFF"/>
                </a:solidFill>
                <a:latin typeface="Arial"/>
                <a:cs typeface="Arial"/>
              </a:rPr>
              <a:t>, las </a:t>
            </a:r>
            <a:r>
              <a:rPr lang="en-GB" err="1">
                <a:solidFill>
                  <a:srgbClr val="FFFFFF"/>
                </a:solidFill>
                <a:latin typeface="Arial"/>
                <a:cs typeface="Arial"/>
              </a:rPr>
              <a:t>políticas</a:t>
            </a:r>
            <a:r>
              <a:rPr lang="en-GB">
                <a:solidFill>
                  <a:srgbClr val="FFFFFF"/>
                </a:solidFill>
                <a:latin typeface="Arial"/>
                <a:cs typeface="Arial"/>
              </a:rPr>
              <a:t>, </a:t>
            </a:r>
            <a:r>
              <a:rPr lang="en-GB" err="1">
                <a:solidFill>
                  <a:srgbClr val="FFFFFF"/>
                </a:solidFill>
                <a:latin typeface="Arial"/>
                <a:cs typeface="Arial"/>
              </a:rPr>
              <a:t>los</a:t>
            </a:r>
            <a:r>
              <a:rPr lang="en-GB">
                <a:solidFill>
                  <a:srgbClr val="FFFFFF"/>
                </a:solidFill>
                <a:latin typeface="Arial"/>
                <a:cs typeface="Arial"/>
              </a:rPr>
              <a:t> </a:t>
            </a:r>
            <a:r>
              <a:rPr lang="en-GB" err="1">
                <a:solidFill>
                  <a:srgbClr val="FFFFFF"/>
                </a:solidFill>
                <a:latin typeface="Arial"/>
                <a:cs typeface="Arial"/>
              </a:rPr>
              <a:t>códigos</a:t>
            </a:r>
            <a:r>
              <a:rPr lang="en-GB">
                <a:solidFill>
                  <a:srgbClr val="FFFFFF"/>
                </a:solidFill>
                <a:latin typeface="Arial"/>
                <a:cs typeface="Arial"/>
              </a:rPr>
              <a:t> de </a:t>
            </a:r>
            <a:r>
              <a:rPr lang="en-GB" err="1">
                <a:solidFill>
                  <a:srgbClr val="FFFFFF"/>
                </a:solidFill>
                <a:latin typeface="Arial"/>
                <a:cs typeface="Arial"/>
              </a:rPr>
              <a:t>conducta</a:t>
            </a:r>
            <a:r>
              <a:rPr lang="en-GB">
                <a:solidFill>
                  <a:srgbClr val="FFFFFF"/>
                </a:solidFill>
                <a:latin typeface="Arial"/>
                <a:cs typeface="Arial"/>
              </a:rPr>
              <a:t>, </a:t>
            </a:r>
            <a:r>
              <a:rPr lang="en-GB" err="1">
                <a:solidFill>
                  <a:srgbClr val="FFFFFF"/>
                </a:solidFill>
                <a:latin typeface="Arial"/>
                <a:cs typeface="Arial"/>
              </a:rPr>
              <a:t>los</a:t>
            </a:r>
            <a:r>
              <a:rPr lang="en-GB">
                <a:solidFill>
                  <a:srgbClr val="FFFFFF"/>
                </a:solidFill>
                <a:latin typeface="Arial"/>
                <a:cs typeface="Arial"/>
              </a:rPr>
              <a:t> </a:t>
            </a:r>
            <a:r>
              <a:rPr lang="en-GB" err="1">
                <a:solidFill>
                  <a:srgbClr val="FFFFFF"/>
                </a:solidFill>
                <a:latin typeface="Arial"/>
                <a:cs typeface="Arial"/>
              </a:rPr>
              <a:t>procedimientos</a:t>
            </a:r>
            <a:r>
              <a:rPr lang="en-GB">
                <a:solidFill>
                  <a:srgbClr val="FFFFFF"/>
                </a:solidFill>
                <a:latin typeface="Arial"/>
                <a:cs typeface="Arial"/>
              </a:rPr>
              <a:t> y las </a:t>
            </a:r>
            <a:r>
              <a:rPr lang="en-GB" err="1">
                <a:solidFill>
                  <a:srgbClr val="FFFFFF"/>
                </a:solidFill>
                <a:latin typeface="Arial"/>
                <a:cs typeface="Arial"/>
              </a:rPr>
              <a:t>sanciones</a:t>
            </a:r>
            <a:r>
              <a:rPr lang="en-GB">
                <a:solidFill>
                  <a:srgbClr val="FFFFFF"/>
                </a:solidFill>
                <a:latin typeface="Arial"/>
                <a:cs typeface="Arial"/>
              </a:rPr>
              <a:t> </a:t>
            </a:r>
            <a:r>
              <a:rPr lang="en-GB" err="1">
                <a:solidFill>
                  <a:srgbClr val="FFFFFF"/>
                </a:solidFill>
                <a:latin typeface="Arial"/>
                <a:cs typeface="Arial"/>
              </a:rPr>
              <a:t>estén</a:t>
            </a:r>
            <a:r>
              <a:rPr lang="en-GB">
                <a:solidFill>
                  <a:srgbClr val="FFFFFF"/>
                </a:solidFill>
                <a:latin typeface="Arial"/>
                <a:cs typeface="Arial"/>
              </a:rPr>
              <a:t> bien </a:t>
            </a:r>
            <a:r>
              <a:rPr lang="en-GB" err="1">
                <a:solidFill>
                  <a:srgbClr val="FFFFFF"/>
                </a:solidFill>
                <a:latin typeface="Arial"/>
                <a:cs typeface="Arial"/>
              </a:rPr>
              <a:t>comunicados</a:t>
            </a:r>
            <a:endParaRPr lang="en-GB">
              <a:solidFill>
                <a:srgbClr val="FFFFFF"/>
              </a:solidFill>
              <a:latin typeface="Arial"/>
              <a:cs typeface="Arial"/>
            </a:endParaRPr>
          </a:p>
        </p:txBody>
      </p:sp>
      <p:sp>
        <p:nvSpPr>
          <p:cNvPr id="10" name="Freeform 205">
            <a:extLst>
              <a:ext uri="{FF2B5EF4-FFF2-40B4-BE49-F238E27FC236}">
                <a16:creationId xmlns:a16="http://schemas.microsoft.com/office/drawing/2014/main" id="{F8DF973A-09A7-331C-5395-53BE409D8A1C}"/>
              </a:ext>
            </a:extLst>
          </p:cNvPr>
          <p:cNvSpPr>
            <a:spLocks noEditPoints="1"/>
          </p:cNvSpPr>
          <p:nvPr/>
        </p:nvSpPr>
        <p:spPr bwMode="auto">
          <a:xfrm>
            <a:off x="687473" y="5013622"/>
            <a:ext cx="362490" cy="335104"/>
          </a:xfrm>
          <a:custGeom>
            <a:avLst/>
            <a:gdLst>
              <a:gd name="T0" fmla="*/ 42 w 46"/>
              <a:gd name="T1" fmla="*/ 0 h 64"/>
              <a:gd name="T2" fmla="*/ 39 w 46"/>
              <a:gd name="T3" fmla="*/ 2 h 64"/>
              <a:gd name="T4" fmla="*/ 19 w 46"/>
              <a:gd name="T5" fmla="*/ 15 h 64"/>
              <a:gd name="T6" fmla="*/ 6 w 46"/>
              <a:gd name="T7" fmla="*/ 15 h 64"/>
              <a:gd name="T8" fmla="*/ 0 w 46"/>
              <a:gd name="T9" fmla="*/ 21 h 64"/>
              <a:gd name="T10" fmla="*/ 0 w 46"/>
              <a:gd name="T11" fmla="*/ 43 h 64"/>
              <a:gd name="T12" fmla="*/ 6 w 46"/>
              <a:gd name="T13" fmla="*/ 50 h 64"/>
              <a:gd name="T14" fmla="*/ 19 w 46"/>
              <a:gd name="T15" fmla="*/ 50 h 64"/>
              <a:gd name="T16" fmla="*/ 39 w 46"/>
              <a:gd name="T17" fmla="*/ 63 h 64"/>
              <a:gd name="T18" fmla="*/ 42 w 46"/>
              <a:gd name="T19" fmla="*/ 64 h 64"/>
              <a:gd name="T20" fmla="*/ 45 w 46"/>
              <a:gd name="T21" fmla="*/ 63 h 64"/>
              <a:gd name="T22" fmla="*/ 46 w 46"/>
              <a:gd name="T23" fmla="*/ 60 h 64"/>
              <a:gd name="T24" fmla="*/ 46 w 46"/>
              <a:gd name="T25" fmla="*/ 5 h 64"/>
              <a:gd name="T26" fmla="*/ 42 w 46"/>
              <a:gd name="T27" fmla="*/ 0 h 64"/>
              <a:gd name="T28" fmla="*/ 18 w 46"/>
              <a:gd name="T29" fmla="*/ 46 h 64"/>
              <a:gd name="T30" fmla="*/ 6 w 46"/>
              <a:gd name="T31" fmla="*/ 46 h 64"/>
              <a:gd name="T32" fmla="*/ 3 w 46"/>
              <a:gd name="T33" fmla="*/ 43 h 64"/>
              <a:gd name="T34" fmla="*/ 3 w 46"/>
              <a:gd name="T35" fmla="*/ 21 h 64"/>
              <a:gd name="T36" fmla="*/ 6 w 46"/>
              <a:gd name="T37" fmla="*/ 19 h 64"/>
              <a:gd name="T38" fmla="*/ 18 w 46"/>
              <a:gd name="T39" fmla="*/ 19 h 64"/>
              <a:gd name="T40" fmla="*/ 18 w 46"/>
              <a:gd name="T41" fmla="*/ 46 h 64"/>
              <a:gd name="T42" fmla="*/ 42 w 46"/>
              <a:gd name="T43" fmla="*/ 60 h 64"/>
              <a:gd name="T44" fmla="*/ 42 w 46"/>
              <a:gd name="T45" fmla="*/ 60 h 64"/>
              <a:gd name="T46" fmla="*/ 41 w 46"/>
              <a:gd name="T47" fmla="*/ 60 h 64"/>
              <a:gd name="T48" fmla="*/ 41 w 46"/>
              <a:gd name="T49" fmla="*/ 60 h 64"/>
              <a:gd name="T50" fmla="*/ 22 w 46"/>
              <a:gd name="T51" fmla="*/ 47 h 64"/>
              <a:gd name="T52" fmla="*/ 22 w 46"/>
              <a:gd name="T53" fmla="*/ 18 h 64"/>
              <a:gd name="T54" fmla="*/ 29 w 46"/>
              <a:gd name="T55" fmla="*/ 13 h 64"/>
              <a:gd name="T56" fmla="*/ 29 w 46"/>
              <a:gd name="T57" fmla="*/ 32 h 64"/>
              <a:gd name="T58" fmla="*/ 30 w 46"/>
              <a:gd name="T59" fmla="*/ 34 h 64"/>
              <a:gd name="T60" fmla="*/ 32 w 46"/>
              <a:gd name="T61" fmla="*/ 32 h 64"/>
              <a:gd name="T62" fmla="*/ 32 w 46"/>
              <a:gd name="T63" fmla="*/ 12 h 64"/>
              <a:gd name="T64" fmla="*/ 32 w 46"/>
              <a:gd name="T65" fmla="*/ 11 h 64"/>
              <a:gd name="T66" fmla="*/ 41 w 46"/>
              <a:gd name="T67" fmla="*/ 5 h 64"/>
              <a:gd name="T68" fmla="*/ 41 w 46"/>
              <a:gd name="T69" fmla="*/ 5 h 64"/>
              <a:gd name="T70" fmla="*/ 42 w 46"/>
              <a:gd name="T71" fmla="*/ 4 h 64"/>
              <a:gd name="T72" fmla="*/ 42 w 46"/>
              <a:gd name="T73" fmla="*/ 5 h 64"/>
              <a:gd name="T74" fmla="*/ 42 w 4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64">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1" name="TextBox 10">
            <a:extLst>
              <a:ext uri="{FF2B5EF4-FFF2-40B4-BE49-F238E27FC236}">
                <a16:creationId xmlns:a16="http://schemas.microsoft.com/office/drawing/2014/main" id="{3C915F19-E673-AA9F-F88A-F935A743A284}"/>
              </a:ext>
            </a:extLst>
          </p:cNvPr>
          <p:cNvSpPr txBox="1"/>
          <p:nvPr/>
        </p:nvSpPr>
        <p:spPr>
          <a:xfrm>
            <a:off x="1219200" y="3932680"/>
            <a:ext cx="4254500" cy="646331"/>
          </a:xfrm>
          <a:prstGeom prst="rect">
            <a:avLst/>
          </a:prstGeom>
          <a:noFill/>
        </p:spPr>
        <p:txBody>
          <a:bodyPr wrap="square" lIns="91440" tIns="45720" rIns="91440" bIns="45720" rtlCol="0" anchor="t">
            <a:spAutoFit/>
          </a:bodyPr>
          <a:lstStyle/>
          <a:p>
            <a:r>
              <a:rPr lang="en-GB" err="1">
                <a:solidFill>
                  <a:srgbClr val="FFFFFF"/>
                </a:solidFill>
                <a:latin typeface="Arial"/>
                <a:cs typeface="Arial"/>
              </a:rPr>
              <a:t>Facilite</a:t>
            </a:r>
            <a:r>
              <a:rPr lang="en-GB">
                <a:solidFill>
                  <a:srgbClr val="FFFFFF"/>
                </a:solidFill>
                <a:latin typeface="Arial"/>
                <a:cs typeface="Arial"/>
              </a:rPr>
              <a:t> </a:t>
            </a:r>
            <a:r>
              <a:rPr lang="en-GB" err="1">
                <a:solidFill>
                  <a:srgbClr val="FFFFFF"/>
                </a:solidFill>
                <a:latin typeface="Arial"/>
                <a:cs typeface="Arial"/>
              </a:rPr>
              <a:t>el</a:t>
            </a:r>
            <a:r>
              <a:rPr lang="en-GB">
                <a:solidFill>
                  <a:srgbClr val="FFFFFF"/>
                </a:solidFill>
                <a:latin typeface="Arial"/>
                <a:cs typeface="Arial"/>
              </a:rPr>
              <a:t> </a:t>
            </a:r>
            <a:r>
              <a:rPr lang="en-GB" err="1">
                <a:solidFill>
                  <a:srgbClr val="FFFFFF"/>
                </a:solidFill>
                <a:latin typeface="Arial"/>
                <a:cs typeface="Arial"/>
              </a:rPr>
              <a:t>acceso</a:t>
            </a:r>
            <a:r>
              <a:rPr lang="en-GB">
                <a:solidFill>
                  <a:srgbClr val="FFFFFF"/>
                </a:solidFill>
                <a:latin typeface="Arial"/>
                <a:cs typeface="Arial"/>
              </a:rPr>
              <a:t> a </a:t>
            </a:r>
            <a:r>
              <a:rPr lang="en-GB" err="1">
                <a:solidFill>
                  <a:srgbClr val="FFFFFF"/>
                </a:solidFill>
                <a:latin typeface="Arial"/>
                <a:cs typeface="Arial"/>
              </a:rPr>
              <a:t>todas</a:t>
            </a:r>
            <a:r>
              <a:rPr lang="en-GB">
                <a:solidFill>
                  <a:srgbClr val="FFFFFF"/>
                </a:solidFill>
                <a:latin typeface="Arial"/>
                <a:cs typeface="Arial"/>
              </a:rPr>
              <a:t> las </a:t>
            </a:r>
            <a:r>
              <a:rPr lang="en-GB" err="1">
                <a:solidFill>
                  <a:srgbClr val="FFFFFF"/>
                </a:solidFill>
                <a:latin typeface="Arial"/>
                <a:cs typeface="Arial"/>
              </a:rPr>
              <a:t>líneas</a:t>
            </a:r>
            <a:r>
              <a:rPr lang="en-GB">
                <a:solidFill>
                  <a:srgbClr val="FFFFFF"/>
                </a:solidFill>
                <a:latin typeface="Arial"/>
                <a:cs typeface="Arial"/>
              </a:rPr>
              <a:t> de </a:t>
            </a:r>
            <a:r>
              <a:rPr lang="en-GB" err="1">
                <a:solidFill>
                  <a:srgbClr val="FFFFFF"/>
                </a:solidFill>
                <a:latin typeface="Arial"/>
                <a:cs typeface="Arial"/>
              </a:rPr>
              <a:t>asistencia</a:t>
            </a:r>
            <a:r>
              <a:rPr lang="en-GB">
                <a:solidFill>
                  <a:srgbClr val="FFFFFF"/>
                </a:solidFill>
                <a:latin typeface="Arial"/>
                <a:cs typeface="Arial"/>
              </a:rPr>
              <a:t>, </a:t>
            </a:r>
            <a:r>
              <a:rPr lang="en-GB" err="1">
                <a:solidFill>
                  <a:srgbClr val="FFFFFF"/>
                </a:solidFill>
                <a:latin typeface="Arial"/>
                <a:cs typeface="Arial"/>
              </a:rPr>
              <a:t>servicios</a:t>
            </a:r>
            <a:r>
              <a:rPr lang="en-GB">
                <a:solidFill>
                  <a:srgbClr val="FFFFFF"/>
                </a:solidFill>
                <a:latin typeface="Arial"/>
                <a:cs typeface="Arial"/>
              </a:rPr>
              <a:t> e </a:t>
            </a:r>
            <a:r>
              <a:rPr lang="en-GB" err="1">
                <a:solidFill>
                  <a:srgbClr val="FFFFFF"/>
                </a:solidFill>
                <a:latin typeface="Arial"/>
                <a:cs typeface="Arial"/>
              </a:rPr>
              <a:t>información</a:t>
            </a:r>
            <a:r>
              <a:rPr lang="en-GB">
                <a:solidFill>
                  <a:srgbClr val="FFFFFF"/>
                </a:solidFill>
                <a:latin typeface="Arial"/>
                <a:cs typeface="Arial"/>
              </a:rPr>
              <a:t>.</a:t>
            </a:r>
            <a:endParaRPr lang="LID4096">
              <a:solidFill>
                <a:srgbClr val="FFFFFF"/>
              </a:solidFill>
              <a:latin typeface="Arial"/>
              <a:cs typeface="Arial"/>
            </a:endParaRPr>
          </a:p>
        </p:txBody>
      </p:sp>
      <p:sp>
        <p:nvSpPr>
          <p:cNvPr id="12" name="TextBox 11">
            <a:extLst>
              <a:ext uri="{FF2B5EF4-FFF2-40B4-BE49-F238E27FC236}">
                <a16:creationId xmlns:a16="http://schemas.microsoft.com/office/drawing/2014/main" id="{40200A18-F5BD-A09D-3D18-29631190E9B7}"/>
              </a:ext>
            </a:extLst>
          </p:cNvPr>
          <p:cNvSpPr txBox="1"/>
          <p:nvPr/>
        </p:nvSpPr>
        <p:spPr>
          <a:xfrm>
            <a:off x="7137401" y="2186465"/>
            <a:ext cx="4724400" cy="1200329"/>
          </a:xfrm>
          <a:prstGeom prst="rect">
            <a:avLst/>
          </a:prstGeom>
          <a:noFill/>
        </p:spPr>
        <p:txBody>
          <a:bodyPr wrap="square" lIns="91440" tIns="45720" rIns="91440" bIns="45720" rtlCol="0" anchor="t">
            <a:spAutoFit/>
          </a:bodyPr>
          <a:lstStyle/>
          <a:p>
            <a:r>
              <a:rPr lang="en-GB" err="1">
                <a:solidFill>
                  <a:srgbClr val="FFFFFF"/>
                </a:solidFill>
                <a:latin typeface="Arial"/>
                <a:cs typeface="Arial"/>
              </a:rPr>
              <a:t>Diríjase</a:t>
            </a:r>
            <a:r>
              <a:rPr lang="en-GB">
                <a:solidFill>
                  <a:srgbClr val="FFFFFF"/>
                </a:solidFill>
                <a:latin typeface="Arial"/>
                <a:cs typeface="Arial"/>
              </a:rPr>
              <a:t> a </a:t>
            </a:r>
            <a:r>
              <a:rPr lang="en-GB" err="1">
                <a:solidFill>
                  <a:srgbClr val="FFFFFF"/>
                </a:solidFill>
                <a:latin typeface="Arial"/>
                <a:cs typeface="Arial"/>
              </a:rPr>
              <a:t>los</a:t>
            </a:r>
            <a:r>
              <a:rPr lang="en-GB">
                <a:solidFill>
                  <a:srgbClr val="FFFFFF"/>
                </a:solidFill>
                <a:latin typeface="Arial"/>
                <a:cs typeface="Arial"/>
              </a:rPr>
              <a:t> </a:t>
            </a:r>
            <a:r>
              <a:rPr lang="en-GB" err="1">
                <a:solidFill>
                  <a:srgbClr val="FFFFFF"/>
                </a:solidFill>
                <a:latin typeface="Arial"/>
                <a:cs typeface="Arial"/>
              </a:rPr>
              <a:t>recién</a:t>
            </a:r>
            <a:r>
              <a:rPr lang="en-GB">
                <a:solidFill>
                  <a:srgbClr val="FFFFFF"/>
                </a:solidFill>
                <a:latin typeface="Arial"/>
                <a:cs typeface="Arial"/>
              </a:rPr>
              <a:t> </a:t>
            </a:r>
            <a:r>
              <a:rPr lang="en-GB" err="1">
                <a:solidFill>
                  <a:srgbClr val="FFFFFF"/>
                </a:solidFill>
                <a:latin typeface="Arial"/>
                <a:cs typeface="Arial"/>
              </a:rPr>
              <a:t>llegados</a:t>
            </a:r>
            <a:r>
              <a:rPr lang="en-GB">
                <a:solidFill>
                  <a:srgbClr val="FFFFFF"/>
                </a:solidFill>
                <a:latin typeface="Arial"/>
                <a:cs typeface="Arial"/>
              </a:rPr>
              <a:t> (personal y </a:t>
            </a:r>
            <a:r>
              <a:rPr lang="en-GB" err="1">
                <a:solidFill>
                  <a:srgbClr val="FFFFFF"/>
                </a:solidFill>
                <a:latin typeface="Arial"/>
                <a:cs typeface="Arial"/>
              </a:rPr>
              <a:t>estudiantes</a:t>
            </a:r>
            <a:r>
              <a:rPr lang="en-GB">
                <a:solidFill>
                  <a:srgbClr val="FFFFFF"/>
                </a:solidFill>
                <a:latin typeface="Arial"/>
                <a:cs typeface="Arial"/>
              </a:rPr>
              <a:t>) y </a:t>
            </a:r>
            <a:r>
              <a:rPr lang="en-GB" err="1">
                <a:solidFill>
                  <a:srgbClr val="FFFFFF"/>
                </a:solidFill>
                <a:latin typeface="Arial"/>
                <a:cs typeface="Arial"/>
              </a:rPr>
              <a:t>proporcione</a:t>
            </a:r>
            <a:r>
              <a:rPr lang="en-GB">
                <a:solidFill>
                  <a:srgbClr val="FFFFFF"/>
                </a:solidFill>
                <a:latin typeface="Arial"/>
                <a:cs typeface="Arial"/>
              </a:rPr>
              <a:t> material </a:t>
            </a:r>
            <a:r>
              <a:rPr lang="en-GB" err="1">
                <a:solidFill>
                  <a:srgbClr val="FFFFFF"/>
                </a:solidFill>
                <a:latin typeface="Arial"/>
                <a:cs typeface="Arial"/>
              </a:rPr>
              <a:t>sobre</a:t>
            </a:r>
            <a:r>
              <a:rPr lang="en-GB">
                <a:solidFill>
                  <a:srgbClr val="FFFFFF"/>
                </a:solidFill>
                <a:latin typeface="Arial"/>
                <a:cs typeface="Arial"/>
              </a:rPr>
              <a:t> las </a:t>
            </a:r>
            <a:r>
              <a:rPr lang="en-GB" err="1">
                <a:solidFill>
                  <a:srgbClr val="FFFFFF"/>
                </a:solidFill>
                <a:latin typeface="Arial"/>
                <a:cs typeface="Arial"/>
              </a:rPr>
              <a:t>formas</a:t>
            </a:r>
            <a:r>
              <a:rPr lang="en-GB">
                <a:solidFill>
                  <a:srgbClr val="FFFFFF"/>
                </a:solidFill>
                <a:latin typeface="Arial"/>
                <a:cs typeface="Arial"/>
              </a:rPr>
              <a:t> de </a:t>
            </a:r>
            <a:r>
              <a:rPr lang="en-GB" err="1">
                <a:solidFill>
                  <a:srgbClr val="FFFFFF"/>
                </a:solidFill>
                <a:latin typeface="Arial"/>
                <a:cs typeface="Arial"/>
              </a:rPr>
              <a:t>violencia</a:t>
            </a:r>
            <a:r>
              <a:rPr lang="en-GB">
                <a:solidFill>
                  <a:srgbClr val="FFFFFF"/>
                </a:solidFill>
                <a:latin typeface="Arial"/>
                <a:cs typeface="Arial"/>
              </a:rPr>
              <a:t> de </a:t>
            </a:r>
            <a:r>
              <a:rPr lang="en-GB" err="1">
                <a:solidFill>
                  <a:srgbClr val="FFFFFF"/>
                </a:solidFill>
                <a:latin typeface="Arial"/>
                <a:cs typeface="Arial"/>
              </a:rPr>
              <a:t>género</a:t>
            </a:r>
            <a:r>
              <a:rPr lang="en-GB">
                <a:solidFill>
                  <a:srgbClr val="FFFFFF"/>
                </a:solidFill>
                <a:latin typeface="Arial"/>
                <a:cs typeface="Arial"/>
              </a:rPr>
              <a:t>, las </a:t>
            </a:r>
            <a:r>
              <a:rPr lang="en-GB" err="1">
                <a:solidFill>
                  <a:srgbClr val="FFFFFF"/>
                </a:solidFill>
                <a:latin typeface="Arial"/>
                <a:cs typeface="Arial"/>
              </a:rPr>
              <a:t>políticas</a:t>
            </a:r>
            <a:r>
              <a:rPr lang="en-GB">
                <a:solidFill>
                  <a:srgbClr val="FFFFFF"/>
                </a:solidFill>
                <a:latin typeface="Arial"/>
                <a:cs typeface="Arial"/>
              </a:rPr>
              <a:t> </a:t>
            </a:r>
            <a:r>
              <a:rPr lang="en-GB" err="1">
                <a:solidFill>
                  <a:srgbClr val="FFFFFF"/>
                </a:solidFill>
                <a:latin typeface="Arial"/>
                <a:cs typeface="Arial"/>
              </a:rPr>
              <a:t>institucionales</a:t>
            </a:r>
            <a:r>
              <a:rPr lang="en-GB">
                <a:solidFill>
                  <a:srgbClr val="FFFFFF"/>
                </a:solidFill>
                <a:latin typeface="Arial"/>
                <a:cs typeface="Arial"/>
              </a:rPr>
              <a:t>, etc.</a:t>
            </a:r>
            <a:endParaRPr lang="LID4096">
              <a:solidFill>
                <a:srgbClr val="FFFFFF"/>
              </a:solidFill>
              <a:latin typeface="Arial"/>
              <a:cs typeface="Arial"/>
            </a:endParaRPr>
          </a:p>
        </p:txBody>
      </p:sp>
      <p:sp>
        <p:nvSpPr>
          <p:cNvPr id="13" name="TextBox 12">
            <a:extLst>
              <a:ext uri="{FF2B5EF4-FFF2-40B4-BE49-F238E27FC236}">
                <a16:creationId xmlns:a16="http://schemas.microsoft.com/office/drawing/2014/main" id="{F19D3D97-4E4A-8704-4875-5D4330010D98}"/>
              </a:ext>
            </a:extLst>
          </p:cNvPr>
          <p:cNvSpPr txBox="1"/>
          <p:nvPr/>
        </p:nvSpPr>
        <p:spPr>
          <a:xfrm>
            <a:off x="1155699" y="3063629"/>
            <a:ext cx="4940300" cy="646331"/>
          </a:xfrm>
          <a:prstGeom prst="rect">
            <a:avLst/>
          </a:prstGeom>
          <a:noFill/>
        </p:spPr>
        <p:txBody>
          <a:bodyPr wrap="square" lIns="91440" tIns="45720" rIns="91440" bIns="45720" rtlCol="0" anchor="t">
            <a:spAutoFit/>
          </a:bodyPr>
          <a:lstStyle/>
          <a:p>
            <a:r>
              <a:rPr lang="en-GB">
                <a:solidFill>
                  <a:srgbClr val="FFFFFF"/>
                </a:solidFill>
                <a:latin typeface="Arial"/>
                <a:cs typeface="Arial"/>
              </a:rPr>
              <a:t>Cree un </a:t>
            </a:r>
            <a:r>
              <a:rPr lang="en-GB" err="1">
                <a:solidFill>
                  <a:srgbClr val="FFFFFF"/>
                </a:solidFill>
                <a:latin typeface="Arial"/>
                <a:cs typeface="Arial"/>
              </a:rPr>
              <a:t>grupo</a:t>
            </a:r>
            <a:r>
              <a:rPr lang="en-GB">
                <a:solidFill>
                  <a:srgbClr val="FFFFFF"/>
                </a:solidFill>
                <a:latin typeface="Arial"/>
                <a:cs typeface="Arial"/>
              </a:rPr>
              <a:t> de </a:t>
            </a:r>
            <a:r>
              <a:rPr lang="en-GB" err="1">
                <a:solidFill>
                  <a:srgbClr val="FFFFFF"/>
                </a:solidFill>
                <a:latin typeface="Arial"/>
                <a:cs typeface="Arial"/>
              </a:rPr>
              <a:t>trabajo</a:t>
            </a:r>
            <a:r>
              <a:rPr lang="en-GB">
                <a:solidFill>
                  <a:srgbClr val="FFFFFF"/>
                </a:solidFill>
                <a:latin typeface="Arial"/>
                <a:cs typeface="Arial"/>
              </a:rPr>
              <a:t> </a:t>
            </a:r>
            <a:r>
              <a:rPr lang="en-GB" err="1">
                <a:solidFill>
                  <a:srgbClr val="FFFFFF"/>
                </a:solidFill>
                <a:latin typeface="Arial"/>
                <a:cs typeface="Arial"/>
              </a:rPr>
              <a:t>sobre</a:t>
            </a:r>
            <a:r>
              <a:rPr lang="en-GB">
                <a:solidFill>
                  <a:srgbClr val="FFFFFF"/>
                </a:solidFill>
                <a:latin typeface="Arial"/>
                <a:cs typeface="Arial"/>
              </a:rPr>
              <a:t> </a:t>
            </a:r>
            <a:r>
              <a:rPr lang="en-GB" err="1">
                <a:solidFill>
                  <a:srgbClr val="FFFFFF"/>
                </a:solidFill>
                <a:latin typeface="Arial"/>
                <a:cs typeface="Arial"/>
              </a:rPr>
              <a:t>prevención</a:t>
            </a:r>
            <a:r>
              <a:rPr lang="en-GB">
                <a:solidFill>
                  <a:srgbClr val="FFFFFF"/>
                </a:solidFill>
                <a:latin typeface="Arial"/>
                <a:cs typeface="Arial"/>
              </a:rPr>
              <a:t>, </a:t>
            </a:r>
            <a:r>
              <a:rPr lang="en-GB" err="1">
                <a:solidFill>
                  <a:srgbClr val="FFFFFF"/>
                </a:solidFill>
                <a:latin typeface="Arial"/>
                <a:cs typeface="Arial"/>
              </a:rPr>
              <a:t>responsable</a:t>
            </a:r>
            <a:r>
              <a:rPr lang="en-GB">
                <a:solidFill>
                  <a:srgbClr val="FFFFFF"/>
                </a:solidFill>
                <a:latin typeface="Arial"/>
                <a:cs typeface="Arial"/>
              </a:rPr>
              <a:t> de </a:t>
            </a:r>
            <a:r>
              <a:rPr lang="en-GB" err="1">
                <a:solidFill>
                  <a:srgbClr val="FFFFFF"/>
                </a:solidFill>
                <a:latin typeface="Arial"/>
                <a:cs typeface="Arial"/>
              </a:rPr>
              <a:t>su</a:t>
            </a:r>
            <a:r>
              <a:rPr lang="en-GB">
                <a:solidFill>
                  <a:srgbClr val="FFFFFF"/>
                </a:solidFill>
                <a:latin typeface="Arial"/>
                <a:cs typeface="Arial"/>
              </a:rPr>
              <a:t> </a:t>
            </a:r>
            <a:r>
              <a:rPr lang="en-GB" err="1">
                <a:solidFill>
                  <a:srgbClr val="FFFFFF"/>
                </a:solidFill>
                <a:latin typeface="Arial"/>
                <a:cs typeface="Arial"/>
              </a:rPr>
              <a:t>diseño</a:t>
            </a:r>
            <a:r>
              <a:rPr lang="en-GB">
                <a:solidFill>
                  <a:srgbClr val="FFFFFF"/>
                </a:solidFill>
                <a:latin typeface="Arial"/>
                <a:cs typeface="Arial"/>
              </a:rPr>
              <a:t> e </a:t>
            </a:r>
            <a:r>
              <a:rPr lang="en-GB" err="1">
                <a:solidFill>
                  <a:srgbClr val="FFFFFF"/>
                </a:solidFill>
                <a:latin typeface="Arial"/>
                <a:cs typeface="Arial"/>
              </a:rPr>
              <a:t>implementación</a:t>
            </a:r>
            <a:r>
              <a:rPr lang="en-GB">
                <a:solidFill>
                  <a:srgbClr val="FFFFFF"/>
                </a:solidFill>
                <a:latin typeface="Arial"/>
                <a:cs typeface="Arial"/>
              </a:rPr>
              <a:t>.</a:t>
            </a:r>
          </a:p>
        </p:txBody>
      </p:sp>
      <p:sp>
        <p:nvSpPr>
          <p:cNvPr id="14" name="Freeform 224">
            <a:extLst>
              <a:ext uri="{FF2B5EF4-FFF2-40B4-BE49-F238E27FC236}">
                <a16:creationId xmlns:a16="http://schemas.microsoft.com/office/drawing/2014/main" id="{037C6E2A-A0E6-E8B3-C670-48E01BF90D04}"/>
              </a:ext>
            </a:extLst>
          </p:cNvPr>
          <p:cNvSpPr>
            <a:spLocks noEditPoints="1"/>
          </p:cNvSpPr>
          <p:nvPr/>
        </p:nvSpPr>
        <p:spPr bwMode="auto">
          <a:xfrm>
            <a:off x="626542" y="3219370"/>
            <a:ext cx="455914" cy="419259"/>
          </a:xfrm>
          <a:custGeom>
            <a:avLst/>
            <a:gdLst>
              <a:gd name="T0" fmla="*/ 76 w 77"/>
              <a:gd name="T1" fmla="*/ 34 h 71"/>
              <a:gd name="T2" fmla="*/ 40 w 77"/>
              <a:gd name="T3" fmla="*/ 1 h 71"/>
              <a:gd name="T4" fmla="*/ 38 w 77"/>
              <a:gd name="T5" fmla="*/ 0 h 71"/>
              <a:gd name="T6" fmla="*/ 37 w 77"/>
              <a:gd name="T7" fmla="*/ 1 h 71"/>
              <a:gd name="T8" fmla="*/ 0 w 77"/>
              <a:gd name="T9" fmla="*/ 34 h 71"/>
              <a:gd name="T10" fmla="*/ 0 w 77"/>
              <a:gd name="T11" fmla="*/ 36 h 71"/>
              <a:gd name="T12" fmla="*/ 2 w 77"/>
              <a:gd name="T13" fmla="*/ 37 h 71"/>
              <a:gd name="T14" fmla="*/ 8 w 77"/>
              <a:gd name="T15" fmla="*/ 37 h 71"/>
              <a:gd name="T16" fmla="*/ 8 w 77"/>
              <a:gd name="T17" fmla="*/ 69 h 71"/>
              <a:gd name="T18" fmla="*/ 10 w 77"/>
              <a:gd name="T19" fmla="*/ 71 h 71"/>
              <a:gd name="T20" fmla="*/ 67 w 77"/>
              <a:gd name="T21" fmla="*/ 71 h 71"/>
              <a:gd name="T22" fmla="*/ 68 w 77"/>
              <a:gd name="T23" fmla="*/ 69 h 71"/>
              <a:gd name="T24" fmla="*/ 68 w 77"/>
              <a:gd name="T25" fmla="*/ 37 h 71"/>
              <a:gd name="T26" fmla="*/ 75 w 77"/>
              <a:gd name="T27" fmla="*/ 37 h 71"/>
              <a:gd name="T28" fmla="*/ 75 w 77"/>
              <a:gd name="T29" fmla="*/ 37 h 71"/>
              <a:gd name="T30" fmla="*/ 77 w 77"/>
              <a:gd name="T31" fmla="*/ 36 h 71"/>
              <a:gd name="T32" fmla="*/ 76 w 77"/>
              <a:gd name="T33" fmla="*/ 34 h 71"/>
              <a:gd name="T34" fmla="*/ 38 w 77"/>
              <a:gd name="T35" fmla="*/ 4 h 71"/>
              <a:gd name="T36" fmla="*/ 61 w 77"/>
              <a:gd name="T37" fmla="*/ 25 h 71"/>
              <a:gd name="T38" fmla="*/ 16 w 77"/>
              <a:gd name="T39" fmla="*/ 25 h 71"/>
              <a:gd name="T40" fmla="*/ 22 w 77"/>
              <a:gd name="T41" fmla="*/ 19 h 71"/>
              <a:gd name="T42" fmla="*/ 45 w 77"/>
              <a:gd name="T43" fmla="*/ 19 h 71"/>
              <a:gd name="T44" fmla="*/ 47 w 77"/>
              <a:gd name="T45" fmla="*/ 18 h 71"/>
              <a:gd name="T46" fmla="*/ 45 w 77"/>
              <a:gd name="T47" fmla="*/ 16 h 71"/>
              <a:gd name="T48" fmla="*/ 25 w 77"/>
              <a:gd name="T49" fmla="*/ 16 h 71"/>
              <a:gd name="T50" fmla="*/ 38 w 77"/>
              <a:gd name="T51" fmla="*/ 4 h 71"/>
              <a:gd name="T52" fmla="*/ 44 w 77"/>
              <a:gd name="T53" fmla="*/ 68 h 71"/>
              <a:gd name="T54" fmla="*/ 33 w 77"/>
              <a:gd name="T55" fmla="*/ 68 h 71"/>
              <a:gd name="T56" fmla="*/ 33 w 77"/>
              <a:gd name="T57" fmla="*/ 44 h 71"/>
              <a:gd name="T58" fmla="*/ 44 w 77"/>
              <a:gd name="T59" fmla="*/ 44 h 71"/>
              <a:gd name="T60" fmla="*/ 44 w 77"/>
              <a:gd name="T61" fmla="*/ 68 h 71"/>
              <a:gd name="T62" fmla="*/ 67 w 77"/>
              <a:gd name="T63" fmla="*/ 34 h 71"/>
              <a:gd name="T64" fmla="*/ 65 w 77"/>
              <a:gd name="T65" fmla="*/ 36 h 71"/>
              <a:gd name="T66" fmla="*/ 65 w 77"/>
              <a:gd name="T67" fmla="*/ 68 h 71"/>
              <a:gd name="T68" fmla="*/ 47 w 77"/>
              <a:gd name="T69" fmla="*/ 68 h 71"/>
              <a:gd name="T70" fmla="*/ 47 w 77"/>
              <a:gd name="T71" fmla="*/ 42 h 71"/>
              <a:gd name="T72" fmla="*/ 46 w 77"/>
              <a:gd name="T73" fmla="*/ 40 h 71"/>
              <a:gd name="T74" fmla="*/ 31 w 77"/>
              <a:gd name="T75" fmla="*/ 40 h 71"/>
              <a:gd name="T76" fmla="*/ 29 w 77"/>
              <a:gd name="T77" fmla="*/ 42 h 71"/>
              <a:gd name="T78" fmla="*/ 29 w 77"/>
              <a:gd name="T79" fmla="*/ 68 h 71"/>
              <a:gd name="T80" fmla="*/ 12 w 77"/>
              <a:gd name="T81" fmla="*/ 68 h 71"/>
              <a:gd name="T82" fmla="*/ 12 w 77"/>
              <a:gd name="T83" fmla="*/ 36 h 71"/>
              <a:gd name="T84" fmla="*/ 10 w 77"/>
              <a:gd name="T85" fmla="*/ 34 h 71"/>
              <a:gd name="T86" fmla="*/ 6 w 77"/>
              <a:gd name="T87" fmla="*/ 34 h 71"/>
              <a:gd name="T88" fmla="*/ 12 w 77"/>
              <a:gd name="T89" fmla="*/ 28 h 71"/>
              <a:gd name="T90" fmla="*/ 64 w 77"/>
              <a:gd name="T91" fmla="*/ 28 h 71"/>
              <a:gd name="T92" fmla="*/ 64 w 77"/>
              <a:gd name="T93" fmla="*/ 28 h 71"/>
              <a:gd name="T94" fmla="*/ 71 w 77"/>
              <a:gd name="T95" fmla="*/ 34 h 71"/>
              <a:gd name="T96" fmla="*/ 67 w 77"/>
              <a:gd name="T97"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71">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nvGrpSpPr>
          <p:cNvPr id="15" name="กลุ่ม 99">
            <a:extLst>
              <a:ext uri="{FF2B5EF4-FFF2-40B4-BE49-F238E27FC236}">
                <a16:creationId xmlns:a16="http://schemas.microsoft.com/office/drawing/2014/main" id="{9D0291FD-46CF-9943-DDA0-69FDDE9547D7}"/>
              </a:ext>
            </a:extLst>
          </p:cNvPr>
          <p:cNvGrpSpPr/>
          <p:nvPr/>
        </p:nvGrpSpPr>
        <p:grpSpPr>
          <a:xfrm>
            <a:off x="571361" y="4062811"/>
            <a:ext cx="594714" cy="358567"/>
            <a:chOff x="17619663" y="4157663"/>
            <a:chExt cx="723900" cy="400050"/>
          </a:xfrm>
          <a:solidFill>
            <a:srgbClr val="5792CE"/>
          </a:solidFill>
        </p:grpSpPr>
        <p:sp>
          <p:nvSpPr>
            <p:cNvPr id="16" name="Freeform 79">
              <a:extLst>
                <a:ext uri="{FF2B5EF4-FFF2-40B4-BE49-F238E27FC236}">
                  <a16:creationId xmlns:a16="http://schemas.microsoft.com/office/drawing/2014/main" id="{729A807B-86C3-1B38-512B-B1BE39159356}"/>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7" name="Freeform 80">
              <a:extLst>
                <a:ext uri="{FF2B5EF4-FFF2-40B4-BE49-F238E27FC236}">
                  <a16:creationId xmlns:a16="http://schemas.microsoft.com/office/drawing/2014/main" id="{940FD48F-EFAA-BB6D-3787-0DDCF8B061D4}"/>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18" name="Shape 2748">
            <a:extLst>
              <a:ext uri="{FF2B5EF4-FFF2-40B4-BE49-F238E27FC236}">
                <a16:creationId xmlns:a16="http://schemas.microsoft.com/office/drawing/2014/main" id="{3AB8776F-7A9D-0673-5E11-4BC88118E814}"/>
              </a:ext>
            </a:extLst>
          </p:cNvPr>
          <p:cNvSpPr/>
          <p:nvPr/>
        </p:nvSpPr>
        <p:spPr>
          <a:xfrm>
            <a:off x="6490345" y="2328454"/>
            <a:ext cx="510062"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1">
            <a:extLst>
              <a:ext uri="{FF2B5EF4-FFF2-40B4-BE49-F238E27FC236}">
                <a16:creationId xmlns:a16="http://schemas.microsoft.com/office/drawing/2014/main" id="{B37567C0-9EB3-3D40-92E2-1B7E538B0EEB}"/>
              </a:ext>
            </a:extLst>
          </p:cNvPr>
          <p:cNvSpPr txBox="1"/>
          <p:nvPr/>
        </p:nvSpPr>
        <p:spPr>
          <a:xfrm>
            <a:off x="7137401" y="3609514"/>
            <a:ext cx="4360056" cy="646331"/>
          </a:xfrm>
          <a:prstGeom prst="rect">
            <a:avLst/>
          </a:prstGeom>
          <a:noFill/>
        </p:spPr>
        <p:txBody>
          <a:bodyPr wrap="square" lIns="91440" tIns="45720" rIns="91440" bIns="45720" rtlCol="0" anchor="t">
            <a:spAutoFit/>
          </a:bodyPr>
          <a:lstStyle/>
          <a:p>
            <a:r>
              <a:rPr lang="en-GB" err="1">
                <a:solidFill>
                  <a:srgbClr val="FFFFFF"/>
                </a:solidFill>
                <a:latin typeface="Arial"/>
                <a:ea typeface="Calibri"/>
                <a:cs typeface="Arial"/>
              </a:rPr>
              <a:t>Implemente</a:t>
            </a:r>
            <a:r>
              <a:rPr lang="en-GB">
                <a:solidFill>
                  <a:srgbClr val="FFFFFF"/>
                </a:solidFill>
                <a:latin typeface="Arial"/>
                <a:ea typeface="Calibri"/>
                <a:cs typeface="Arial"/>
              </a:rPr>
              <a:t> </a:t>
            </a:r>
            <a:r>
              <a:rPr lang="en-GB" err="1">
                <a:solidFill>
                  <a:srgbClr val="FFFFFF"/>
                </a:solidFill>
                <a:latin typeface="Arial"/>
                <a:ea typeface="Calibri"/>
                <a:cs typeface="Arial"/>
              </a:rPr>
              <a:t>formación</a:t>
            </a:r>
            <a:r>
              <a:rPr lang="en-GB">
                <a:solidFill>
                  <a:srgbClr val="FFFFFF"/>
                </a:solidFill>
                <a:latin typeface="Arial"/>
                <a:ea typeface="Calibri"/>
                <a:cs typeface="Arial"/>
              </a:rPr>
              <a:t> </a:t>
            </a:r>
            <a:r>
              <a:rPr lang="en-GB" err="1">
                <a:solidFill>
                  <a:srgbClr val="FFFFFF"/>
                </a:solidFill>
                <a:latin typeface="Arial"/>
                <a:ea typeface="Calibri"/>
                <a:cs typeface="Arial"/>
              </a:rPr>
              <a:t>obligatoria</a:t>
            </a:r>
            <a:r>
              <a:rPr lang="en-GB">
                <a:solidFill>
                  <a:srgbClr val="FFFFFF"/>
                </a:solidFill>
                <a:latin typeface="Arial"/>
                <a:ea typeface="Calibri"/>
                <a:cs typeface="Arial"/>
              </a:rPr>
              <a:t> para </a:t>
            </a:r>
            <a:r>
              <a:rPr lang="en-GB" err="1">
                <a:solidFill>
                  <a:srgbClr val="FFFFFF"/>
                </a:solidFill>
                <a:latin typeface="Arial"/>
                <a:ea typeface="Calibri"/>
                <a:cs typeface="Arial"/>
              </a:rPr>
              <a:t>el</a:t>
            </a:r>
            <a:r>
              <a:rPr lang="en-GB">
                <a:solidFill>
                  <a:srgbClr val="FFFFFF"/>
                </a:solidFill>
                <a:latin typeface="Arial"/>
                <a:ea typeface="Calibri"/>
                <a:cs typeface="Arial"/>
              </a:rPr>
              <a:t> nuevo personal y </a:t>
            </a:r>
            <a:r>
              <a:rPr lang="en-GB" err="1">
                <a:solidFill>
                  <a:srgbClr val="FFFFFF"/>
                </a:solidFill>
                <a:latin typeface="Arial"/>
                <a:ea typeface="Calibri"/>
                <a:cs typeface="Arial"/>
              </a:rPr>
              <a:t>estudiantes</a:t>
            </a:r>
            <a:r>
              <a:rPr lang="en-GB">
                <a:solidFill>
                  <a:srgbClr val="FFFFFF"/>
                </a:solidFill>
                <a:latin typeface="Arial"/>
                <a:ea typeface="Calibri"/>
                <a:cs typeface="Arial"/>
              </a:rPr>
              <a:t>. </a:t>
            </a:r>
          </a:p>
        </p:txBody>
      </p:sp>
      <p:sp>
        <p:nvSpPr>
          <p:cNvPr id="4" name="TextBox 3">
            <a:extLst>
              <a:ext uri="{FF2B5EF4-FFF2-40B4-BE49-F238E27FC236}">
                <a16:creationId xmlns:a16="http://schemas.microsoft.com/office/drawing/2014/main" id="{EADB468D-912A-3B8F-BE14-D46BAE084653}"/>
              </a:ext>
            </a:extLst>
          </p:cNvPr>
          <p:cNvSpPr txBox="1"/>
          <p:nvPr/>
        </p:nvSpPr>
        <p:spPr>
          <a:xfrm>
            <a:off x="7137401" y="4304009"/>
            <a:ext cx="4724400" cy="923330"/>
          </a:xfrm>
          <a:prstGeom prst="rect">
            <a:avLst/>
          </a:prstGeom>
          <a:noFill/>
        </p:spPr>
        <p:txBody>
          <a:bodyPr wrap="square" lIns="91440" tIns="45720" rIns="91440" bIns="45720" rtlCol="0" anchor="t">
            <a:spAutoFit/>
          </a:bodyPr>
          <a:lstStyle/>
          <a:p>
            <a:r>
              <a:rPr lang="en-GB" err="1">
                <a:solidFill>
                  <a:srgbClr val="FFFFFF"/>
                </a:solidFill>
                <a:latin typeface="Arial"/>
                <a:ea typeface="Calibri"/>
                <a:cs typeface="Arial"/>
              </a:rPr>
              <a:t>Asigne</a:t>
            </a:r>
            <a:r>
              <a:rPr lang="en-GB">
                <a:solidFill>
                  <a:srgbClr val="FFFFFF"/>
                </a:solidFill>
                <a:latin typeface="Arial"/>
                <a:ea typeface="Calibri"/>
                <a:cs typeface="Arial"/>
              </a:rPr>
              <a:t> </a:t>
            </a:r>
            <a:r>
              <a:rPr lang="en-GB" err="1">
                <a:solidFill>
                  <a:srgbClr val="FFFFFF"/>
                </a:solidFill>
                <a:latin typeface="Arial"/>
                <a:ea typeface="Calibri"/>
                <a:cs typeface="Arial"/>
              </a:rPr>
              <a:t>presupuesto</a:t>
            </a:r>
            <a:r>
              <a:rPr lang="en-GB">
                <a:solidFill>
                  <a:srgbClr val="FFFFFF"/>
                </a:solidFill>
                <a:latin typeface="Arial"/>
                <a:ea typeface="Calibri"/>
                <a:cs typeface="Arial"/>
              </a:rPr>
              <a:t> </a:t>
            </a:r>
            <a:r>
              <a:rPr lang="en-GB" err="1">
                <a:solidFill>
                  <a:srgbClr val="FFFFFF"/>
                </a:solidFill>
                <a:latin typeface="Arial"/>
                <a:ea typeface="Calibri"/>
                <a:cs typeface="Arial"/>
              </a:rPr>
              <a:t>suficiente</a:t>
            </a:r>
            <a:r>
              <a:rPr lang="en-GB">
                <a:solidFill>
                  <a:srgbClr val="FFFFFF"/>
                </a:solidFill>
                <a:latin typeface="Arial"/>
                <a:ea typeface="Calibri"/>
                <a:cs typeface="Arial"/>
              </a:rPr>
              <a:t> para </a:t>
            </a:r>
            <a:r>
              <a:rPr lang="en-GB" err="1">
                <a:solidFill>
                  <a:srgbClr val="FFFFFF"/>
                </a:solidFill>
                <a:latin typeface="Arial"/>
                <a:ea typeface="Calibri"/>
                <a:cs typeface="Arial"/>
              </a:rPr>
              <a:t>campañas</a:t>
            </a:r>
            <a:r>
              <a:rPr lang="en-GB">
                <a:solidFill>
                  <a:srgbClr val="FFFFFF"/>
                </a:solidFill>
                <a:latin typeface="Arial"/>
                <a:ea typeface="Calibri"/>
                <a:cs typeface="Arial"/>
              </a:rPr>
              <a:t> de </a:t>
            </a:r>
            <a:r>
              <a:rPr lang="en-GB" err="1">
                <a:solidFill>
                  <a:srgbClr val="FFFFFF"/>
                </a:solidFill>
                <a:latin typeface="Arial"/>
                <a:ea typeface="Calibri"/>
                <a:cs typeface="Arial"/>
              </a:rPr>
              <a:t>sensibilización</a:t>
            </a:r>
            <a:r>
              <a:rPr lang="en-GB">
                <a:solidFill>
                  <a:srgbClr val="FFFFFF"/>
                </a:solidFill>
                <a:latin typeface="Arial"/>
                <a:ea typeface="Calibri"/>
                <a:cs typeface="Arial"/>
              </a:rPr>
              <a:t> y </a:t>
            </a:r>
            <a:r>
              <a:rPr lang="en-GB" err="1">
                <a:solidFill>
                  <a:srgbClr val="FFFFFF"/>
                </a:solidFill>
                <a:latin typeface="Arial"/>
                <a:ea typeface="Calibri"/>
                <a:cs typeface="Arial"/>
              </a:rPr>
              <a:t>programas</a:t>
            </a:r>
            <a:r>
              <a:rPr lang="en-GB">
                <a:solidFill>
                  <a:srgbClr val="FFFFFF"/>
                </a:solidFill>
                <a:latin typeface="Arial"/>
                <a:ea typeface="Calibri"/>
                <a:cs typeface="Arial"/>
              </a:rPr>
              <a:t> de </a:t>
            </a:r>
            <a:r>
              <a:rPr lang="en-GB" err="1">
                <a:solidFill>
                  <a:srgbClr val="FFFFFF"/>
                </a:solidFill>
                <a:latin typeface="Arial"/>
                <a:ea typeface="Calibri"/>
                <a:cs typeface="Arial"/>
              </a:rPr>
              <a:t>formación</a:t>
            </a:r>
            <a:r>
              <a:rPr lang="en-GB">
                <a:solidFill>
                  <a:srgbClr val="FFFFFF"/>
                </a:solidFill>
                <a:latin typeface="Arial"/>
                <a:ea typeface="Calibri"/>
                <a:cs typeface="Arial"/>
              </a:rPr>
              <a:t>.</a:t>
            </a:r>
            <a:endParaRPr lang="en-US">
              <a:solidFill>
                <a:srgbClr val="FFFFFF"/>
              </a:solidFill>
              <a:latin typeface="Arial"/>
              <a:ea typeface="Calibri"/>
              <a:cs typeface="Arial"/>
            </a:endParaRPr>
          </a:p>
        </p:txBody>
      </p:sp>
      <p:pic>
        <p:nvPicPr>
          <p:cNvPr id="20" name="Graphic 19" descr="Dollar with solid fill">
            <a:extLst>
              <a:ext uri="{FF2B5EF4-FFF2-40B4-BE49-F238E27FC236}">
                <a16:creationId xmlns:a16="http://schemas.microsoft.com/office/drawing/2014/main" id="{B740FE3C-D089-3723-8860-20D562A0772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438870" y="4368428"/>
            <a:ext cx="646762" cy="646762"/>
          </a:xfrm>
          <a:prstGeom prst="rect">
            <a:avLst/>
          </a:prstGeom>
        </p:spPr>
      </p:pic>
      <p:pic>
        <p:nvPicPr>
          <p:cNvPr id="22" name="Graphic 21" descr="Storytelling with solid fill">
            <a:extLst>
              <a:ext uri="{FF2B5EF4-FFF2-40B4-BE49-F238E27FC236}">
                <a16:creationId xmlns:a16="http://schemas.microsoft.com/office/drawing/2014/main" id="{21E09DCD-0E5E-60C9-8876-CECBF38ADC3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29111" y="3441326"/>
            <a:ext cx="778382" cy="672709"/>
          </a:xfrm>
          <a:prstGeom prst="rect">
            <a:avLst/>
          </a:prstGeom>
        </p:spPr>
      </p:pic>
      <p:sp>
        <p:nvSpPr>
          <p:cNvPr id="23" name="TextBox 22">
            <a:extLst>
              <a:ext uri="{FF2B5EF4-FFF2-40B4-BE49-F238E27FC236}">
                <a16:creationId xmlns:a16="http://schemas.microsoft.com/office/drawing/2014/main" id="{4F2D4333-0D5E-6454-9FF8-E71230A2A704}"/>
              </a:ext>
            </a:extLst>
          </p:cNvPr>
          <p:cNvSpPr txBox="1"/>
          <p:nvPr/>
        </p:nvSpPr>
        <p:spPr>
          <a:xfrm>
            <a:off x="7136068" y="5504338"/>
            <a:ext cx="5206710" cy="646331"/>
          </a:xfrm>
          <a:prstGeom prst="rect">
            <a:avLst/>
          </a:prstGeom>
          <a:noFill/>
        </p:spPr>
        <p:txBody>
          <a:bodyPr wrap="square" lIns="91440" tIns="45720" rIns="91440" bIns="45720" rtlCol="0" anchor="t">
            <a:spAutoFit/>
          </a:bodyPr>
          <a:lstStyle/>
          <a:p>
            <a:r>
              <a:rPr lang="en-GB" err="1">
                <a:solidFill>
                  <a:srgbClr val="FFFFFF"/>
                </a:solidFill>
                <a:latin typeface="Arial"/>
                <a:ea typeface="Calibri"/>
                <a:cs typeface="Arial"/>
              </a:rPr>
              <a:t>Evalúe</a:t>
            </a:r>
            <a:r>
              <a:rPr lang="en-GB">
                <a:solidFill>
                  <a:srgbClr val="FFFFFF"/>
                </a:solidFill>
                <a:latin typeface="Arial"/>
                <a:ea typeface="Calibri"/>
                <a:cs typeface="Arial"/>
              </a:rPr>
              <a:t> y </a:t>
            </a:r>
            <a:r>
              <a:rPr lang="en-GB" err="1">
                <a:solidFill>
                  <a:srgbClr val="FFFFFF"/>
                </a:solidFill>
                <a:latin typeface="Arial"/>
                <a:ea typeface="Calibri"/>
                <a:cs typeface="Arial"/>
              </a:rPr>
              <a:t>actualice</a:t>
            </a:r>
            <a:r>
              <a:rPr lang="en-GB">
                <a:solidFill>
                  <a:srgbClr val="FFFFFF"/>
                </a:solidFill>
                <a:latin typeface="Arial"/>
                <a:ea typeface="Calibri"/>
                <a:cs typeface="Arial"/>
              </a:rPr>
              <a:t> </a:t>
            </a:r>
            <a:r>
              <a:rPr lang="en-GB" err="1">
                <a:solidFill>
                  <a:srgbClr val="FFFFFF"/>
                </a:solidFill>
                <a:latin typeface="Arial"/>
                <a:ea typeface="Calibri"/>
                <a:cs typeface="Arial"/>
              </a:rPr>
              <a:t>periódicamente</a:t>
            </a:r>
            <a:r>
              <a:rPr lang="en-GB">
                <a:solidFill>
                  <a:srgbClr val="FFFFFF"/>
                </a:solidFill>
                <a:latin typeface="Arial"/>
                <a:ea typeface="Calibri"/>
                <a:cs typeface="Arial"/>
              </a:rPr>
              <a:t> </a:t>
            </a:r>
            <a:r>
              <a:rPr lang="en-GB" err="1">
                <a:solidFill>
                  <a:srgbClr val="FFFFFF"/>
                </a:solidFill>
                <a:latin typeface="Arial"/>
                <a:ea typeface="Calibri"/>
                <a:cs typeface="Arial"/>
              </a:rPr>
              <a:t>todos</a:t>
            </a:r>
            <a:r>
              <a:rPr lang="en-GB">
                <a:solidFill>
                  <a:srgbClr val="FFFFFF"/>
                </a:solidFill>
                <a:latin typeface="Arial"/>
                <a:ea typeface="Calibri"/>
                <a:cs typeface="Arial"/>
              </a:rPr>
              <a:t> </a:t>
            </a:r>
            <a:r>
              <a:rPr lang="en-GB" err="1">
                <a:solidFill>
                  <a:srgbClr val="FFFFFF"/>
                </a:solidFill>
                <a:latin typeface="Arial"/>
                <a:ea typeface="Calibri"/>
                <a:cs typeface="Arial"/>
              </a:rPr>
              <a:t>los</a:t>
            </a:r>
            <a:r>
              <a:rPr lang="en-GB">
                <a:solidFill>
                  <a:srgbClr val="FFFFFF"/>
                </a:solidFill>
                <a:latin typeface="Arial"/>
                <a:ea typeface="Calibri"/>
                <a:cs typeface="Arial"/>
              </a:rPr>
              <a:t> </a:t>
            </a:r>
            <a:r>
              <a:rPr lang="en-GB" err="1">
                <a:solidFill>
                  <a:srgbClr val="FFFFFF"/>
                </a:solidFill>
                <a:latin typeface="Arial"/>
                <a:ea typeface="Calibri"/>
                <a:cs typeface="Arial"/>
              </a:rPr>
              <a:t>componentes</a:t>
            </a:r>
            <a:r>
              <a:rPr lang="en-GB">
                <a:solidFill>
                  <a:srgbClr val="FFFFFF"/>
                </a:solidFill>
                <a:latin typeface="Arial"/>
                <a:ea typeface="Calibri"/>
                <a:cs typeface="Arial"/>
              </a:rPr>
              <a:t> del </a:t>
            </a:r>
            <a:r>
              <a:rPr lang="en-GB" err="1">
                <a:solidFill>
                  <a:srgbClr val="FFFFFF"/>
                </a:solidFill>
                <a:latin typeface="Arial"/>
                <a:ea typeface="Calibri"/>
                <a:cs typeface="Arial"/>
              </a:rPr>
              <a:t>programa</a:t>
            </a:r>
            <a:r>
              <a:rPr lang="en-GB">
                <a:solidFill>
                  <a:srgbClr val="FFFFFF"/>
                </a:solidFill>
                <a:latin typeface="Arial"/>
                <a:ea typeface="Calibri"/>
                <a:cs typeface="Arial"/>
              </a:rPr>
              <a:t> de </a:t>
            </a:r>
            <a:r>
              <a:rPr lang="en-GB" err="1">
                <a:solidFill>
                  <a:srgbClr val="FFFFFF"/>
                </a:solidFill>
                <a:latin typeface="Arial"/>
                <a:ea typeface="Calibri"/>
                <a:cs typeface="Arial"/>
              </a:rPr>
              <a:t>prevención</a:t>
            </a:r>
            <a:r>
              <a:rPr lang="en-GB">
                <a:solidFill>
                  <a:srgbClr val="FFFFFF"/>
                </a:solidFill>
                <a:latin typeface="Arial"/>
                <a:ea typeface="Calibri"/>
                <a:cs typeface="Arial"/>
              </a:rPr>
              <a:t>.</a:t>
            </a:r>
            <a:endParaRPr lang="en-US">
              <a:solidFill>
                <a:srgbClr val="FFFFFF"/>
              </a:solidFill>
              <a:latin typeface="Arial"/>
              <a:ea typeface="Calibri"/>
              <a:cs typeface="Arial"/>
            </a:endParaRPr>
          </a:p>
        </p:txBody>
      </p:sp>
      <p:grpSp>
        <p:nvGrpSpPr>
          <p:cNvPr id="24" name="กลุ่ม 266">
            <a:extLst>
              <a:ext uri="{FF2B5EF4-FFF2-40B4-BE49-F238E27FC236}">
                <a16:creationId xmlns:a16="http://schemas.microsoft.com/office/drawing/2014/main" id="{608ED127-C585-B96E-D0EA-9379CA1DCA36}"/>
              </a:ext>
            </a:extLst>
          </p:cNvPr>
          <p:cNvGrpSpPr/>
          <p:nvPr/>
        </p:nvGrpSpPr>
        <p:grpSpPr>
          <a:xfrm>
            <a:off x="6718302" y="5544510"/>
            <a:ext cx="359691" cy="565985"/>
            <a:chOff x="9260948" y="10553700"/>
            <a:chExt cx="447675" cy="668338"/>
          </a:xfrm>
          <a:solidFill>
            <a:srgbClr val="5792CE"/>
          </a:solidFill>
        </p:grpSpPr>
        <p:sp>
          <p:nvSpPr>
            <p:cNvPr id="25"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26"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27"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28"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spTree>
    <p:extLst>
      <p:ext uri="{BB962C8B-B14F-4D97-AF65-F5344CB8AC3E}">
        <p14:creationId xmlns:p14="http://schemas.microsoft.com/office/powerpoint/2010/main" val="1576784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s-AR" b="1" noProof="0"/>
              <a:t>Objetivos de aprendizaje</a:t>
            </a:r>
          </a:p>
        </p:txBody>
      </p:sp>
      <p:sp>
        <p:nvSpPr>
          <p:cNvPr id="4" name="TextBox 11">
            <a:extLst>
              <a:ext uri="{FF2B5EF4-FFF2-40B4-BE49-F238E27FC236}">
                <a16:creationId xmlns:a16="http://schemas.microsoft.com/office/drawing/2014/main" id="{3BF28EEE-5380-E7C2-68BC-8FE6D362727D}"/>
              </a:ext>
            </a:extLst>
          </p:cNvPr>
          <p:cNvSpPr txBox="1"/>
          <p:nvPr/>
        </p:nvSpPr>
        <p:spPr>
          <a:xfrm>
            <a:off x="359338" y="2148557"/>
            <a:ext cx="11365010" cy="3575594"/>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es-AR" sz="1700" noProof="0">
                <a:solidFill>
                  <a:schemeClr val="bg1"/>
                </a:solidFill>
                <a:latin typeface="Arial"/>
                <a:cs typeface="Arial"/>
              </a:rPr>
              <a:t>Comprender los conceptos relacionados con la violencia de género y su impacto en el mundo académico.</a:t>
            </a:r>
          </a:p>
          <a:p>
            <a:pPr marL="342900" indent="-342900">
              <a:lnSpc>
                <a:spcPct val="150000"/>
              </a:lnSpc>
              <a:buFont typeface="Wingdings" panose="05000000000000000000" pitchFamily="2" charset="2"/>
              <a:buChar char="q"/>
            </a:pPr>
            <a:r>
              <a:rPr lang="es-AR" sz="1700" noProof="0">
                <a:solidFill>
                  <a:schemeClr val="bg1"/>
                </a:solidFill>
                <a:latin typeface="Arial"/>
                <a:cs typeface="Arial"/>
              </a:rPr>
              <a:t>Reflexionar sobre las especificidades de este fenómeno en el ámbito académico y de la investigación.</a:t>
            </a:r>
          </a:p>
          <a:p>
            <a:pPr marL="342900" indent="-342900">
              <a:lnSpc>
                <a:spcPct val="150000"/>
              </a:lnSpc>
              <a:buFont typeface="Wingdings" panose="05000000000000000000" pitchFamily="2" charset="2"/>
              <a:buChar char="q"/>
            </a:pPr>
            <a:r>
              <a:rPr lang="es-AR" sz="1700" noProof="0">
                <a:solidFill>
                  <a:schemeClr val="bg1"/>
                </a:solidFill>
                <a:latin typeface="Arial"/>
                <a:cs typeface="Arial"/>
              </a:rPr>
              <a:t>Presentar el modelo de las 7P de UniSAFE (Prevalencia, Prevención, Protección, Procedimientos disciplinarios/Sanciones, Prestación de servicios, Alianzas y Políticas) como un enfoque holístico para abordar la violencia de género en las instituciones de enseñanza superior y las organizaciones de investigación.</a:t>
            </a:r>
          </a:p>
          <a:p>
            <a:pPr marL="342900" indent="-342900">
              <a:lnSpc>
                <a:spcPct val="150000"/>
              </a:lnSpc>
              <a:buFont typeface="Wingdings" panose="05000000000000000000" pitchFamily="2" charset="2"/>
              <a:buChar char="q"/>
            </a:pPr>
            <a:r>
              <a:rPr lang="es-AR" sz="1700" noProof="0">
                <a:solidFill>
                  <a:schemeClr val="bg1"/>
                </a:solidFill>
                <a:latin typeface="Arial"/>
                <a:ea typeface="+mn-lt"/>
                <a:cs typeface="Arial"/>
              </a:rPr>
              <a:t>Compartir prácticas inspiradoras para establecer y aplicar políticas institucionales que aborden la violencia de género en el mundo académico que han sido adoptadas por universidades y organizaciones de investigación europeas y de los Estados miembros en el marco de las 7P.</a:t>
            </a:r>
            <a:endParaRPr lang="es-AR" sz="1700" noProof="0">
              <a:solidFill>
                <a:schemeClr val="bg1"/>
              </a:solidFill>
              <a:latin typeface="Arial"/>
              <a:cs typeface="Arial"/>
            </a:endParaRPr>
          </a:p>
          <a:p>
            <a:pPr marL="342900" indent="-342900">
              <a:lnSpc>
                <a:spcPct val="150000"/>
              </a:lnSpc>
              <a:buFont typeface="Wingdings" panose="05000000000000000000" pitchFamily="2" charset="2"/>
              <a:buChar char="q"/>
            </a:pPr>
            <a:endParaRPr lang="es-AR" sz="1700" noProof="0">
              <a:solidFill>
                <a:schemeClr val="bg1"/>
              </a:solidFill>
              <a:latin typeface="Arial"/>
              <a:cs typeface="Arial"/>
            </a:endParaRPr>
          </a:p>
        </p:txBody>
      </p:sp>
    </p:spTree>
    <p:extLst>
      <p:ext uri="{BB962C8B-B14F-4D97-AF65-F5344CB8AC3E}">
        <p14:creationId xmlns:p14="http://schemas.microsoft.com/office/powerpoint/2010/main" val="2337757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D67AAF7-7D59-342C-A5B9-E34693A9FFD8}"/>
              </a:ext>
            </a:extLst>
          </p:cNvPr>
          <p:cNvSpPr txBox="1">
            <a:spLocks/>
          </p:cNvSpPr>
          <p:nvPr/>
        </p:nvSpPr>
        <p:spPr>
          <a:xfrm>
            <a:off x="1216255" y="1002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a:ea typeface="Calibri"/>
              </a:rPr>
              <a:t>Romper el silencio - Prevención del acoso y las conductas sexuales inapropiadas - Universidad de Cambridge</a:t>
            </a:r>
          </a:p>
        </p:txBody>
      </p:sp>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Arial"/>
                <a:ea typeface="Calibri"/>
                <a:cs typeface="Arial"/>
                <a:hlinkClick r:id="rId5"/>
              </a:rPr>
              <a:t>https://www.breakingthesilence.cam.ac.uk/ </a:t>
            </a:r>
            <a:endParaRPr lang="en-US">
              <a:latin typeface="Arial"/>
              <a:ea typeface="Calibri"/>
              <a:cs typeface="Arial"/>
            </a:endParaRPr>
          </a:p>
        </p:txBody>
      </p:sp>
    </p:spTree>
    <p:extLst>
      <p:ext uri="{BB962C8B-B14F-4D97-AF65-F5344CB8AC3E}">
        <p14:creationId xmlns:p14="http://schemas.microsoft.com/office/powerpoint/2010/main" val="3745519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60529" y="871396"/>
            <a:ext cx="10086975" cy="778381"/>
          </a:xfrm>
        </p:spPr>
        <p:txBody>
          <a:bodyPr/>
          <a:lstStyle/>
          <a:p>
            <a:r>
              <a:rPr lang="en-GB" sz="2400" b="1">
                <a:hlinkClick r:id="rId3"/>
              </a:rPr>
              <a:t>Guía para no </a:t>
            </a:r>
            <a:r>
              <a:rPr lang="en-GB" sz="2400" b="1" err="1">
                <a:hlinkClick r:id="rId3"/>
              </a:rPr>
              <a:t>hacer</a:t>
            </a:r>
            <a:r>
              <a:rPr lang="en-GB" sz="2400" b="1">
                <a:hlinkClick r:id="rId3"/>
              </a:rPr>
              <a:t> la vista </a:t>
            </a:r>
            <a:r>
              <a:rPr lang="en-GB" sz="2400" b="1" err="1">
                <a:hlinkClick r:id="rId3"/>
              </a:rPr>
              <a:t>gorda</a:t>
            </a:r>
            <a:r>
              <a:rPr lang="en-GB" sz="2400" b="1">
                <a:hlinkClick r:id="rId3"/>
              </a:rPr>
              <a:t> / </a:t>
            </a:r>
            <a:r>
              <a:rPr lang="en-GB" sz="2400" b="1" err="1">
                <a:hlinkClick r:id="rId3"/>
              </a:rPr>
              <a:t>Acoso</a:t>
            </a:r>
            <a:r>
              <a:rPr lang="en-GB" sz="2400" b="1">
                <a:hlinkClick r:id="rId3"/>
              </a:rPr>
              <a:t> sexual: </a:t>
            </a:r>
            <a:r>
              <a:rPr lang="en-GB" sz="2400" b="1" err="1">
                <a:hlinkClick r:id="rId3"/>
              </a:rPr>
              <a:t>aprender</a:t>
            </a:r>
            <a:r>
              <a:rPr lang="en-GB" sz="2400" b="1">
                <a:hlinkClick r:id="rId3"/>
              </a:rPr>
              <a:t>, </a:t>
            </a:r>
            <a:r>
              <a:rPr lang="en-GB" sz="2400" b="1" err="1">
                <a:hlinkClick r:id="rId3"/>
              </a:rPr>
              <a:t>prevenir</a:t>
            </a:r>
            <a:r>
              <a:rPr lang="en-GB" sz="2400" b="1">
                <a:hlinkClick r:id="rId3"/>
              </a:rPr>
              <a:t>, </a:t>
            </a:r>
            <a:r>
              <a:rPr lang="en-GB" sz="2400" b="1" err="1">
                <a:hlinkClick r:id="rId3"/>
              </a:rPr>
              <a:t>proteger</a:t>
            </a:r>
            <a:r>
              <a:rPr lang="en-GB" sz="2400" b="1">
                <a:hlinkClick r:id="rId3"/>
              </a:rPr>
              <a:t> - Universidad de Ginebra</a:t>
            </a:r>
          </a:p>
        </p:txBody>
      </p:sp>
      <p:pic>
        <p:nvPicPr>
          <p:cNvPr id="4" name="Picture 3" descr="A group of people standing in a crowd&#10;&#10;Description automatically generated">
            <a:extLst>
              <a:ext uri="{FF2B5EF4-FFF2-40B4-BE49-F238E27FC236}">
                <a16:creationId xmlns:a16="http://schemas.microsoft.com/office/drawing/2014/main" id="{D8624E9D-CD8E-7FB2-B01F-C5E02821F6E6}"/>
              </a:ext>
            </a:extLst>
          </p:cNvPr>
          <p:cNvPicPr>
            <a:picLocks noChangeAspect="1"/>
          </p:cNvPicPr>
          <p:nvPr/>
        </p:nvPicPr>
        <p:blipFill>
          <a:blip r:embed="rId4"/>
          <a:stretch>
            <a:fillRect/>
          </a:stretch>
        </p:blipFill>
        <p:spPr>
          <a:xfrm>
            <a:off x="2700016" y="1801130"/>
            <a:ext cx="7145495" cy="5053935"/>
          </a:xfrm>
          <a:prstGeom prst="rect">
            <a:avLst/>
          </a:prstGeom>
        </p:spPr>
      </p:pic>
    </p:spTree>
    <p:extLst>
      <p:ext uri="{BB962C8B-B14F-4D97-AF65-F5344CB8AC3E}">
        <p14:creationId xmlns:p14="http://schemas.microsoft.com/office/powerpoint/2010/main" val="3041817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965" y="2654840"/>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5"/>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lIns="91440" tIns="45720" rIns="91440" bIns="45720" anchor="t">
            <a:spAutoFit/>
          </a:bodyPr>
          <a:lstStyle/>
          <a:p>
            <a:r>
              <a:rPr lang="en-US" sz="2400" b="1">
                <a:solidFill>
                  <a:srgbClr val="0F2235"/>
                </a:solidFill>
                <a:latin typeface="Arial"/>
                <a:cs typeface="Arial"/>
              </a:rPr>
              <a:t>Guía de </a:t>
            </a:r>
            <a:r>
              <a:rPr lang="en-US" sz="2400" b="1" err="1">
                <a:solidFill>
                  <a:srgbClr val="0F2235"/>
                </a:solidFill>
                <a:latin typeface="Arial"/>
                <a:cs typeface="Arial"/>
              </a:rPr>
              <a:t>campañas</a:t>
            </a:r>
            <a:r>
              <a:rPr lang="en-US" sz="2400" b="1">
                <a:solidFill>
                  <a:srgbClr val="0F2235"/>
                </a:solidFill>
                <a:latin typeface="Arial"/>
                <a:cs typeface="Arial"/>
              </a:rPr>
              <a:t> de </a:t>
            </a:r>
            <a:r>
              <a:rPr lang="en-US" sz="2400" b="1" err="1">
                <a:solidFill>
                  <a:srgbClr val="0F2235"/>
                </a:solidFill>
                <a:latin typeface="Arial"/>
                <a:cs typeface="Arial"/>
              </a:rPr>
              <a:t>sensibilización</a:t>
            </a:r>
            <a:r>
              <a:rPr lang="en-US" sz="2400" b="1">
                <a:solidFill>
                  <a:srgbClr val="0F2235"/>
                </a:solidFill>
                <a:latin typeface="Arial"/>
                <a:cs typeface="Arial"/>
              </a:rPr>
              <a:t> </a:t>
            </a:r>
            <a:r>
              <a:rPr lang="en-US" sz="2400" b="1" err="1">
                <a:solidFill>
                  <a:srgbClr val="0F2235"/>
                </a:solidFill>
                <a:latin typeface="Arial"/>
                <a:cs typeface="Arial"/>
              </a:rPr>
              <a:t>sobre</a:t>
            </a:r>
            <a:r>
              <a:rPr lang="en-US" sz="2400" b="1">
                <a:solidFill>
                  <a:srgbClr val="0F2235"/>
                </a:solidFill>
                <a:latin typeface="Arial"/>
                <a:cs typeface="Arial"/>
              </a:rPr>
              <a:t> la </a:t>
            </a:r>
            <a:r>
              <a:rPr lang="en-US" sz="2400" b="1" err="1">
                <a:solidFill>
                  <a:srgbClr val="0F2235"/>
                </a:solidFill>
                <a:latin typeface="Arial"/>
                <a:cs typeface="Arial"/>
              </a:rPr>
              <a:t>violencia</a:t>
            </a:r>
            <a:r>
              <a:rPr lang="en-US" sz="2400" b="1">
                <a:solidFill>
                  <a:srgbClr val="0F2235"/>
                </a:solidFill>
                <a:latin typeface="Arial"/>
                <a:cs typeface="Arial"/>
              </a:rPr>
              <a:t> de </a:t>
            </a:r>
            <a:r>
              <a:rPr lang="en-US" sz="2400" b="1" err="1">
                <a:solidFill>
                  <a:srgbClr val="0F2235"/>
                </a:solidFill>
                <a:latin typeface="Arial"/>
                <a:cs typeface="Arial"/>
              </a:rPr>
              <a:t>género</a:t>
            </a:r>
            <a:endParaRPr lang="en-GB" sz="2400" b="1">
              <a:solidFill>
                <a:srgbClr val="0F2235"/>
              </a:solidFill>
              <a:latin typeface="Arial"/>
              <a:cs typeface="Arial"/>
            </a:endParaRPr>
          </a:p>
        </p:txBody>
      </p:sp>
      <p:sp>
        <p:nvSpPr>
          <p:cNvPr id="6" name="TextBox 5">
            <a:extLst>
              <a:ext uri="{FF2B5EF4-FFF2-40B4-BE49-F238E27FC236}">
                <a16:creationId xmlns:a16="http://schemas.microsoft.com/office/drawing/2014/main" id="{0DA403D3-98BD-59C5-4EEE-C303D907AB28}"/>
              </a:ext>
            </a:extLst>
          </p:cNvPr>
          <p:cNvSpPr txBox="1"/>
          <p:nvPr/>
        </p:nvSpPr>
        <p:spPr>
          <a:xfrm>
            <a:off x="848533" y="2354711"/>
            <a:ext cx="5040824" cy="2554545"/>
          </a:xfrm>
          <a:prstGeom prst="rect">
            <a:avLst/>
          </a:prstGeom>
          <a:noFill/>
        </p:spPr>
        <p:txBody>
          <a:bodyPr wrap="square" lIns="91440" tIns="45720" rIns="91440" bIns="45720" anchor="t">
            <a:spAutoFit/>
          </a:bodyPr>
          <a:lstStyle/>
          <a:p>
            <a:r>
              <a:rPr lang="en-US" sz="2000">
                <a:solidFill>
                  <a:schemeClr val="bg1"/>
                </a:solidFill>
                <a:latin typeface="Arial"/>
                <a:cs typeface="Arial"/>
              </a:rPr>
              <a:t>Esta </a:t>
            </a:r>
            <a:r>
              <a:rPr lang="en-US" sz="2000" err="1">
                <a:solidFill>
                  <a:schemeClr val="bg1"/>
                </a:solidFill>
                <a:latin typeface="Arial"/>
                <a:cs typeface="Arial"/>
              </a:rPr>
              <a:t>guía</a:t>
            </a:r>
            <a:r>
              <a:rPr lang="en-US" sz="2000">
                <a:solidFill>
                  <a:schemeClr val="bg1"/>
                </a:solidFill>
                <a:latin typeface="Arial"/>
                <a:cs typeface="Arial"/>
              </a:rPr>
              <a:t> es </a:t>
            </a:r>
            <a:r>
              <a:rPr lang="en-US" sz="2000" err="1">
                <a:solidFill>
                  <a:schemeClr val="bg1"/>
                </a:solidFill>
                <a:latin typeface="Arial"/>
                <a:cs typeface="Arial"/>
              </a:rPr>
              <a:t>una</a:t>
            </a:r>
            <a:r>
              <a:rPr lang="en-US" sz="2000">
                <a:solidFill>
                  <a:schemeClr val="bg1"/>
                </a:solidFill>
                <a:latin typeface="Arial"/>
                <a:cs typeface="Arial"/>
              </a:rPr>
              <a:t> </a:t>
            </a:r>
            <a:r>
              <a:rPr lang="en-US" sz="2000" err="1">
                <a:solidFill>
                  <a:schemeClr val="bg1"/>
                </a:solidFill>
                <a:latin typeface="Arial"/>
                <a:cs typeface="Arial"/>
              </a:rPr>
              <a:t>herramienta</a:t>
            </a:r>
            <a:r>
              <a:rPr lang="en-US" sz="2000">
                <a:solidFill>
                  <a:schemeClr val="bg1"/>
                </a:solidFill>
                <a:latin typeface="Arial"/>
                <a:cs typeface="Arial"/>
              </a:rPr>
              <a:t> </a:t>
            </a:r>
            <a:r>
              <a:rPr lang="en-US" sz="2000" err="1">
                <a:solidFill>
                  <a:schemeClr val="bg1"/>
                </a:solidFill>
                <a:latin typeface="Arial"/>
                <a:cs typeface="Arial"/>
              </a:rPr>
              <a:t>práctica</a:t>
            </a:r>
            <a:r>
              <a:rPr lang="en-US" sz="2000">
                <a:solidFill>
                  <a:schemeClr val="bg1"/>
                </a:solidFill>
                <a:latin typeface="Arial"/>
                <a:cs typeface="Arial"/>
              </a:rPr>
              <a:t> para las </a:t>
            </a:r>
            <a:r>
              <a:rPr lang="en-US" sz="2000" err="1">
                <a:solidFill>
                  <a:schemeClr val="bg1"/>
                </a:solidFill>
                <a:latin typeface="Arial"/>
                <a:cs typeface="Arial"/>
              </a:rPr>
              <a:t>universidades</a:t>
            </a:r>
            <a:r>
              <a:rPr lang="en-US" sz="2000">
                <a:solidFill>
                  <a:schemeClr val="bg1"/>
                </a:solidFill>
                <a:latin typeface="Arial"/>
                <a:cs typeface="Arial"/>
              </a:rPr>
              <a:t> y </a:t>
            </a:r>
            <a:r>
              <a:rPr lang="en-US" sz="2000" err="1">
                <a:solidFill>
                  <a:schemeClr val="bg1"/>
                </a:solidFill>
                <a:latin typeface="Arial"/>
                <a:cs typeface="Arial"/>
              </a:rPr>
              <a:t>organizaciones</a:t>
            </a:r>
            <a:r>
              <a:rPr lang="en-US" sz="2000">
                <a:solidFill>
                  <a:schemeClr val="bg1"/>
                </a:solidFill>
                <a:latin typeface="Arial"/>
                <a:cs typeface="Arial"/>
              </a:rPr>
              <a:t> de </a:t>
            </a:r>
            <a:r>
              <a:rPr lang="en-US" sz="2000" err="1">
                <a:solidFill>
                  <a:schemeClr val="bg1"/>
                </a:solidFill>
                <a:latin typeface="Arial"/>
                <a:cs typeface="Arial"/>
              </a:rPr>
              <a:t>investigación</a:t>
            </a:r>
            <a:r>
              <a:rPr lang="en-US" sz="2000">
                <a:solidFill>
                  <a:schemeClr val="bg1"/>
                </a:solidFill>
                <a:latin typeface="Arial"/>
                <a:cs typeface="Arial"/>
              </a:rPr>
              <a:t> de </a:t>
            </a:r>
            <a:r>
              <a:rPr lang="en-US" sz="2000" err="1">
                <a:solidFill>
                  <a:schemeClr val="bg1"/>
                </a:solidFill>
                <a:latin typeface="Arial"/>
                <a:cs typeface="Arial"/>
              </a:rPr>
              <a:t>toda</a:t>
            </a:r>
            <a:r>
              <a:rPr lang="en-US" sz="2000">
                <a:solidFill>
                  <a:schemeClr val="bg1"/>
                </a:solidFill>
                <a:latin typeface="Arial"/>
                <a:cs typeface="Arial"/>
              </a:rPr>
              <a:t> Europa que </a:t>
            </a:r>
            <a:r>
              <a:rPr lang="en-US" sz="2000" err="1">
                <a:solidFill>
                  <a:schemeClr val="bg1"/>
                </a:solidFill>
                <a:latin typeface="Arial"/>
                <a:cs typeface="Arial"/>
              </a:rPr>
              <a:t>deseen</a:t>
            </a:r>
            <a:r>
              <a:rPr lang="en-US" sz="2000">
                <a:solidFill>
                  <a:schemeClr val="bg1"/>
                </a:solidFill>
                <a:latin typeface="Arial"/>
                <a:cs typeface="Arial"/>
              </a:rPr>
              <a:t> </a:t>
            </a:r>
            <a:r>
              <a:rPr lang="en-US" sz="2000" err="1">
                <a:solidFill>
                  <a:schemeClr val="bg1"/>
                </a:solidFill>
                <a:latin typeface="Arial"/>
                <a:cs typeface="Arial"/>
              </a:rPr>
              <a:t>aprender</a:t>
            </a:r>
            <a:r>
              <a:rPr lang="en-US" sz="2000">
                <a:solidFill>
                  <a:schemeClr val="bg1"/>
                </a:solidFill>
                <a:latin typeface="Arial"/>
                <a:cs typeface="Arial"/>
              </a:rPr>
              <a:t> </a:t>
            </a:r>
            <a:r>
              <a:rPr lang="en-US" sz="2000" err="1">
                <a:solidFill>
                  <a:schemeClr val="bg1"/>
                </a:solidFill>
                <a:latin typeface="Arial"/>
                <a:cs typeface="Arial"/>
              </a:rPr>
              <a:t>más</a:t>
            </a:r>
            <a:r>
              <a:rPr lang="en-US" sz="2000">
                <a:solidFill>
                  <a:schemeClr val="bg1"/>
                </a:solidFill>
                <a:latin typeface="Arial"/>
                <a:cs typeface="Arial"/>
              </a:rPr>
              <a:t> </a:t>
            </a:r>
            <a:r>
              <a:rPr lang="en-US" sz="2000" err="1">
                <a:solidFill>
                  <a:schemeClr val="bg1"/>
                </a:solidFill>
                <a:latin typeface="Arial"/>
                <a:cs typeface="Arial"/>
              </a:rPr>
              <a:t>sobre</a:t>
            </a:r>
            <a:r>
              <a:rPr lang="en-US" sz="2000">
                <a:solidFill>
                  <a:schemeClr val="bg1"/>
                </a:solidFill>
                <a:latin typeface="Arial"/>
                <a:cs typeface="Arial"/>
              </a:rPr>
              <a:t> la </a:t>
            </a:r>
            <a:r>
              <a:rPr lang="en-US" sz="2000" err="1">
                <a:solidFill>
                  <a:schemeClr val="bg1"/>
                </a:solidFill>
                <a:latin typeface="Arial"/>
                <a:cs typeface="Arial"/>
              </a:rPr>
              <a:t>puesta</a:t>
            </a:r>
            <a:r>
              <a:rPr lang="en-US" sz="2000">
                <a:solidFill>
                  <a:schemeClr val="bg1"/>
                </a:solidFill>
                <a:latin typeface="Arial"/>
                <a:cs typeface="Arial"/>
              </a:rPr>
              <a:t> </a:t>
            </a:r>
            <a:r>
              <a:rPr lang="en-US" sz="2000" err="1">
                <a:solidFill>
                  <a:schemeClr val="bg1"/>
                </a:solidFill>
                <a:latin typeface="Arial"/>
                <a:cs typeface="Arial"/>
              </a:rPr>
              <a:t>en</a:t>
            </a:r>
            <a:r>
              <a:rPr lang="en-US" sz="2000">
                <a:solidFill>
                  <a:schemeClr val="bg1"/>
                </a:solidFill>
                <a:latin typeface="Arial"/>
                <a:cs typeface="Arial"/>
              </a:rPr>
              <a:t> </a:t>
            </a:r>
            <a:r>
              <a:rPr lang="en-US" sz="2000" err="1">
                <a:solidFill>
                  <a:schemeClr val="bg1"/>
                </a:solidFill>
                <a:latin typeface="Arial"/>
                <a:cs typeface="Arial"/>
              </a:rPr>
              <a:t>marcha</a:t>
            </a:r>
            <a:r>
              <a:rPr lang="en-US" sz="2000">
                <a:solidFill>
                  <a:schemeClr val="bg1"/>
                </a:solidFill>
                <a:latin typeface="Arial"/>
                <a:cs typeface="Arial"/>
              </a:rPr>
              <a:t> de </a:t>
            </a:r>
            <a:r>
              <a:rPr lang="en-US" sz="2000" err="1">
                <a:solidFill>
                  <a:schemeClr val="bg1"/>
                </a:solidFill>
                <a:latin typeface="Arial"/>
                <a:cs typeface="Arial"/>
              </a:rPr>
              <a:t>campañas</a:t>
            </a:r>
            <a:r>
              <a:rPr lang="en-US" sz="2000">
                <a:solidFill>
                  <a:schemeClr val="bg1"/>
                </a:solidFill>
                <a:latin typeface="Arial"/>
                <a:cs typeface="Arial"/>
              </a:rPr>
              <a:t> de </a:t>
            </a:r>
            <a:r>
              <a:rPr lang="en-US" sz="2000" err="1">
                <a:solidFill>
                  <a:schemeClr val="bg1"/>
                </a:solidFill>
                <a:latin typeface="Arial"/>
                <a:cs typeface="Arial"/>
              </a:rPr>
              <a:t>sensibilización</a:t>
            </a:r>
            <a:r>
              <a:rPr lang="en-US" sz="2000">
                <a:solidFill>
                  <a:schemeClr val="bg1"/>
                </a:solidFill>
                <a:latin typeface="Arial"/>
                <a:cs typeface="Arial"/>
              </a:rPr>
              <a:t>, y </a:t>
            </a:r>
            <a:r>
              <a:rPr lang="en-US" sz="2000" err="1">
                <a:solidFill>
                  <a:schemeClr val="bg1"/>
                </a:solidFill>
                <a:latin typeface="Arial"/>
                <a:cs typeface="Arial"/>
              </a:rPr>
              <a:t>reproducir</a:t>
            </a:r>
            <a:r>
              <a:rPr lang="en-US" sz="2000">
                <a:solidFill>
                  <a:schemeClr val="bg1"/>
                </a:solidFill>
                <a:latin typeface="Arial"/>
                <a:cs typeface="Arial"/>
              </a:rPr>
              <a:t> las </a:t>
            </a:r>
            <a:r>
              <a:rPr lang="en-US" sz="2000" err="1">
                <a:solidFill>
                  <a:schemeClr val="bg1"/>
                </a:solidFill>
                <a:latin typeface="Arial"/>
                <a:cs typeface="Arial"/>
              </a:rPr>
              <a:t>prácticas</a:t>
            </a:r>
            <a:r>
              <a:rPr lang="en-US" sz="2000">
                <a:solidFill>
                  <a:schemeClr val="bg1"/>
                </a:solidFill>
                <a:latin typeface="Arial"/>
                <a:cs typeface="Arial"/>
              </a:rPr>
              <a:t> </a:t>
            </a:r>
            <a:r>
              <a:rPr lang="en-US" sz="2000" err="1">
                <a:solidFill>
                  <a:schemeClr val="bg1"/>
                </a:solidFill>
                <a:latin typeface="Arial"/>
                <a:cs typeface="Arial"/>
              </a:rPr>
              <a:t>inspiradoras</a:t>
            </a:r>
            <a:r>
              <a:rPr lang="en-US" sz="2000">
                <a:solidFill>
                  <a:schemeClr val="bg1"/>
                </a:solidFill>
                <a:latin typeface="Arial"/>
                <a:cs typeface="Arial"/>
              </a:rPr>
              <a:t> </a:t>
            </a:r>
            <a:r>
              <a:rPr lang="en-US" sz="2000" err="1">
                <a:solidFill>
                  <a:schemeClr val="bg1"/>
                </a:solidFill>
                <a:latin typeface="Arial"/>
                <a:cs typeface="Arial"/>
              </a:rPr>
              <a:t>presentadas</a:t>
            </a:r>
            <a:r>
              <a:rPr lang="en-US" sz="2000">
                <a:solidFill>
                  <a:schemeClr val="bg1"/>
                </a:solidFill>
                <a:latin typeface="Arial"/>
                <a:cs typeface="Arial"/>
              </a:rPr>
              <a:t>. </a:t>
            </a:r>
          </a:p>
          <a:p>
            <a:endParaRPr lang="en-US" sz="2000">
              <a:solidFill>
                <a:schemeClr val="bg1"/>
              </a:solidFill>
              <a:latin typeface="Arial"/>
              <a:cs typeface="Arial"/>
            </a:endParaRPr>
          </a:p>
        </p:txBody>
      </p:sp>
    </p:spTree>
    <p:extLst>
      <p:ext uri="{BB962C8B-B14F-4D97-AF65-F5344CB8AC3E}">
        <p14:creationId xmlns:p14="http://schemas.microsoft.com/office/powerpoint/2010/main" val="2428861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a:t>Protección</a:t>
            </a:r>
            <a:endParaRPr lang="en-US" b="1"/>
          </a:p>
        </p:txBody>
      </p:sp>
      <p:sp>
        <p:nvSpPr>
          <p:cNvPr id="2" name="Shape 2619">
            <a:extLst>
              <a:ext uri="{FF2B5EF4-FFF2-40B4-BE49-F238E27FC236}">
                <a16:creationId xmlns:a16="http://schemas.microsoft.com/office/drawing/2014/main" id="{82F94327-D528-B69D-6961-5D7C933F7EA1}"/>
              </a:ext>
            </a:extLst>
          </p:cNvPr>
          <p:cNvSpPr/>
          <p:nvPr/>
        </p:nvSpPr>
        <p:spPr>
          <a:xfrm>
            <a:off x="2258239" y="6208509"/>
            <a:ext cx="436242" cy="490654"/>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TextBox 9">
            <a:extLst>
              <a:ext uri="{FF2B5EF4-FFF2-40B4-BE49-F238E27FC236}">
                <a16:creationId xmlns:a16="http://schemas.microsoft.com/office/drawing/2014/main" id="{D04875B5-F215-5B2E-DEC2-446475551D4D}"/>
              </a:ext>
            </a:extLst>
          </p:cNvPr>
          <p:cNvSpPr txBox="1"/>
          <p:nvPr/>
        </p:nvSpPr>
        <p:spPr>
          <a:xfrm>
            <a:off x="356617" y="2203587"/>
            <a:ext cx="11467584" cy="3898503"/>
          </a:xfrm>
          <a:prstGeom prst="rect">
            <a:avLst/>
          </a:prstGeom>
          <a:noFill/>
        </p:spPr>
        <p:txBody>
          <a:bodyPr wrap="square">
            <a:spAutoFit/>
          </a:bodyPr>
          <a:lstStyle/>
          <a:p>
            <a:r>
              <a:rPr lang="es-ES" sz="1800" b="1" kern="100">
                <a:solidFill>
                  <a:schemeClr val="bg1"/>
                </a:solidFill>
                <a:effectLst/>
                <a:latin typeface="Arial"/>
                <a:ea typeface="Aptos" panose="020B0004020202020204" pitchFamily="34" charset="0"/>
                <a:cs typeface="Arial"/>
              </a:rPr>
              <a:t>Objetivos: </a:t>
            </a:r>
            <a:r>
              <a:rPr lang="es-ES" kern="100">
                <a:solidFill>
                  <a:schemeClr val="bg1"/>
                </a:solidFill>
                <a:latin typeface="Arial"/>
                <a:ea typeface="Aptos" panose="020B0004020202020204" pitchFamily="34" charset="0"/>
                <a:cs typeface="Arial"/>
              </a:rPr>
              <a:t> 1. </a:t>
            </a:r>
            <a:r>
              <a:rPr lang="es-ES" sz="1800" kern="100">
                <a:solidFill>
                  <a:schemeClr val="bg1"/>
                </a:solidFill>
                <a:effectLst/>
                <a:latin typeface="Arial"/>
                <a:ea typeface="Aptos" panose="020B0004020202020204" pitchFamily="34" charset="0"/>
                <a:cs typeface="Arial"/>
              </a:rPr>
              <a:t>garantizar la seguridad y atender las necesidades de las (potenciales) víctimas</a:t>
            </a:r>
            <a:r>
              <a:rPr lang="es-ES" kern="100">
                <a:solidFill>
                  <a:schemeClr val="bg1"/>
                </a:solidFill>
                <a:latin typeface="Arial"/>
                <a:ea typeface="Aptos" panose="020B0004020202020204" pitchFamily="34" charset="0"/>
                <a:cs typeface="Arial"/>
              </a:rPr>
              <a:t>; 2. </a:t>
            </a:r>
            <a:r>
              <a:rPr lang="es-ES" sz="1800" kern="100">
                <a:solidFill>
                  <a:schemeClr val="bg1"/>
                </a:solidFill>
                <a:effectLst/>
                <a:latin typeface="Arial"/>
                <a:ea typeface="Aptos" panose="020B0004020202020204" pitchFamily="34" charset="0"/>
                <a:cs typeface="Arial"/>
              </a:rPr>
              <a:t>evitar que las (potenciales) víctimas /supervivientes sufran daños (adicionales), en forma de represalias, exclusión social o de otro tipo. </a:t>
            </a:r>
          </a:p>
          <a:p>
            <a:endParaRPr lang="es-ES" sz="1800" kern="100">
              <a:solidFill>
                <a:schemeClr val="bg1"/>
              </a:solidFill>
              <a:effectLst/>
              <a:latin typeface="Arial"/>
              <a:ea typeface="Aptos" panose="020B0004020202020204" pitchFamily="34" charset="0"/>
              <a:cs typeface="Arial"/>
            </a:endParaRPr>
          </a:p>
          <a:p>
            <a:r>
              <a:rPr lang="es-ES" sz="1800" kern="100">
                <a:solidFill>
                  <a:schemeClr val="bg1"/>
                </a:solidFill>
                <a:effectLst/>
                <a:latin typeface="Arial"/>
                <a:ea typeface="Aptos" panose="020B0004020202020204" pitchFamily="34" charset="0"/>
                <a:cs typeface="Arial"/>
              </a:rPr>
              <a:t>Dichas medidas pueden incluir:</a:t>
            </a:r>
            <a:endParaRPr lang="en-AT" sz="1800" kern="100">
              <a:solidFill>
                <a:schemeClr val="bg1"/>
              </a:solidFill>
              <a:effectLst/>
              <a:latin typeface="Arial"/>
              <a:ea typeface="Aptos" panose="020B0004020202020204" pitchFamily="34" charset="0"/>
              <a:cs typeface="Arial"/>
            </a:endParaRPr>
          </a:p>
          <a:p>
            <a:pPr marL="342900" lvl="0" indent="-342900">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Provisión de </a:t>
            </a:r>
            <a:r>
              <a:rPr lang="es-ES" sz="1800" b="1" kern="100">
                <a:solidFill>
                  <a:schemeClr val="bg1"/>
                </a:solidFill>
                <a:effectLst/>
                <a:latin typeface="Arial"/>
                <a:ea typeface="Aptos" panose="020B0004020202020204" pitchFamily="34" charset="0"/>
                <a:cs typeface="Arial"/>
              </a:rPr>
              <a:t>seguridad inmediata</a:t>
            </a:r>
            <a:r>
              <a:rPr lang="es-ES" sz="1800" kern="100">
                <a:solidFill>
                  <a:schemeClr val="bg1"/>
                </a:solidFill>
                <a:effectLst/>
                <a:latin typeface="Arial"/>
                <a:ea typeface="Aptos" panose="020B0004020202020204" pitchFamily="34" charset="0"/>
                <a:cs typeface="Arial"/>
              </a:rPr>
              <a:t>, </a:t>
            </a:r>
            <a:r>
              <a:rPr lang="es-ES" sz="1800" b="1" kern="100">
                <a:solidFill>
                  <a:schemeClr val="bg1"/>
                </a:solidFill>
                <a:effectLst/>
                <a:latin typeface="Arial"/>
                <a:ea typeface="Aptos" panose="020B0004020202020204" pitchFamily="34" charset="0"/>
                <a:cs typeface="Arial"/>
              </a:rPr>
              <a:t>alojamiento de emergencia </a:t>
            </a:r>
            <a:r>
              <a:rPr lang="es-ES" sz="1800" kern="100">
                <a:solidFill>
                  <a:schemeClr val="bg1"/>
                </a:solidFill>
                <a:effectLst/>
                <a:latin typeface="Arial"/>
                <a:ea typeface="Aptos" panose="020B0004020202020204" pitchFamily="34" charset="0"/>
                <a:cs typeface="Arial"/>
              </a:rPr>
              <a:t>y </a:t>
            </a:r>
            <a:r>
              <a:rPr lang="es-ES" sz="1800" b="1" kern="100">
                <a:solidFill>
                  <a:schemeClr val="bg1"/>
                </a:solidFill>
                <a:effectLst/>
                <a:latin typeface="Arial"/>
                <a:ea typeface="Aptos" panose="020B0004020202020204" pitchFamily="34" charset="0"/>
                <a:cs typeface="Arial"/>
              </a:rPr>
              <a:t>espacios seguros </a:t>
            </a:r>
            <a:r>
              <a:rPr lang="es-ES" sz="1800" kern="100">
                <a:solidFill>
                  <a:schemeClr val="bg1"/>
                </a:solidFill>
                <a:effectLst/>
                <a:latin typeface="Arial"/>
                <a:ea typeface="Aptos" panose="020B0004020202020204" pitchFamily="34" charset="0"/>
                <a:cs typeface="Arial"/>
              </a:rPr>
              <a:t>para las víctimas/supervivientes;</a:t>
            </a:r>
            <a:endParaRPr lang="en-AT" sz="1800" kern="100">
              <a:solidFill>
                <a:schemeClr val="bg1"/>
              </a:solidFill>
              <a:effectLst/>
              <a:latin typeface="Arial"/>
              <a:ea typeface="Aptos" panose="020B0004020202020204" pitchFamily="34" charset="0"/>
              <a:cs typeface="Arial"/>
            </a:endParaRPr>
          </a:p>
          <a:p>
            <a:pPr marL="342900" lvl="0" indent="-342900">
              <a:buSzPts val="1000"/>
              <a:buFont typeface="Symbol" panose="05050102010706020507" pitchFamily="18" charset="2"/>
              <a:buChar char=""/>
              <a:tabLst>
                <a:tab pos="457200" algn="l"/>
              </a:tabLst>
            </a:pPr>
            <a:r>
              <a:rPr lang="es-ES" sz="1800" b="1" kern="100">
                <a:solidFill>
                  <a:schemeClr val="bg1"/>
                </a:solidFill>
                <a:effectLst/>
                <a:latin typeface="Arial"/>
                <a:ea typeface="Aptos" panose="020B0004020202020204" pitchFamily="34" charset="0"/>
                <a:cs typeface="Arial"/>
              </a:rPr>
              <a:t>Escuchar </a:t>
            </a:r>
            <a:r>
              <a:rPr lang="es-ES" sz="1800" kern="100">
                <a:solidFill>
                  <a:schemeClr val="bg1"/>
                </a:solidFill>
                <a:effectLst/>
                <a:latin typeface="Arial"/>
                <a:ea typeface="Aptos" panose="020B0004020202020204" pitchFamily="34" charset="0"/>
                <a:cs typeface="Arial"/>
              </a:rPr>
              <a:t>y </a:t>
            </a:r>
            <a:r>
              <a:rPr lang="es-ES" sz="1800" b="1" kern="100">
                <a:solidFill>
                  <a:schemeClr val="bg1"/>
                </a:solidFill>
                <a:effectLst/>
                <a:latin typeface="Arial"/>
                <a:ea typeface="Aptos" panose="020B0004020202020204" pitchFamily="34" charset="0"/>
                <a:cs typeface="Arial"/>
              </a:rPr>
              <a:t>apoyar  a </a:t>
            </a:r>
            <a:r>
              <a:rPr lang="es-ES" sz="1800" kern="100">
                <a:solidFill>
                  <a:schemeClr val="bg1"/>
                </a:solidFill>
                <a:effectLst/>
                <a:latin typeface="Arial"/>
                <a:ea typeface="Aptos" panose="020B0004020202020204" pitchFamily="34" charset="0"/>
                <a:cs typeface="Arial"/>
              </a:rPr>
              <a:t>la </a:t>
            </a:r>
            <a:r>
              <a:rPr lang="es-ES" sz="1800" b="1" kern="100">
                <a:solidFill>
                  <a:schemeClr val="bg1"/>
                </a:solidFill>
                <a:effectLst/>
                <a:latin typeface="Arial"/>
                <a:ea typeface="Aptos" panose="020B0004020202020204" pitchFamily="34" charset="0"/>
                <a:cs typeface="Arial"/>
              </a:rPr>
              <a:t>víctima/superviviente </a:t>
            </a:r>
            <a:r>
              <a:rPr lang="es-ES" sz="1800" kern="100">
                <a:solidFill>
                  <a:schemeClr val="bg1"/>
                </a:solidFill>
                <a:effectLst/>
                <a:latin typeface="Arial"/>
                <a:ea typeface="Aptos" panose="020B0004020202020204" pitchFamily="34" charset="0"/>
                <a:cs typeface="Arial"/>
              </a:rPr>
              <a:t>y animarla a buscar ayuda.</a:t>
            </a:r>
            <a:endParaRPr lang="en-AT" sz="1800" kern="100">
              <a:solidFill>
                <a:schemeClr val="bg1"/>
              </a:solidFill>
              <a:effectLst/>
              <a:latin typeface="Arial"/>
              <a:ea typeface="Aptos" panose="020B0004020202020204" pitchFamily="34" charset="0"/>
              <a:cs typeface="Arial"/>
            </a:endParaRPr>
          </a:p>
          <a:p>
            <a:pPr marL="342900" lvl="0" indent="-342900">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Suministrar </a:t>
            </a:r>
            <a:r>
              <a:rPr lang="es-ES" sz="1800" b="1" kern="100">
                <a:solidFill>
                  <a:schemeClr val="bg1"/>
                </a:solidFill>
                <a:effectLst/>
                <a:latin typeface="Arial"/>
                <a:ea typeface="Aptos" panose="020B0004020202020204" pitchFamily="34" charset="0"/>
                <a:cs typeface="Arial"/>
              </a:rPr>
              <a:t>información </a:t>
            </a:r>
            <a:r>
              <a:rPr lang="es-ES" sz="1800" kern="100">
                <a:solidFill>
                  <a:schemeClr val="bg1"/>
                </a:solidFill>
                <a:effectLst/>
                <a:latin typeface="Arial"/>
                <a:ea typeface="Aptos" panose="020B0004020202020204" pitchFamily="34" charset="0"/>
                <a:cs typeface="Arial"/>
              </a:rPr>
              <a:t>sobre las opciones de denuncia</a:t>
            </a:r>
            <a:endParaRPr lang="en-AT" sz="1800" kern="100">
              <a:solidFill>
                <a:schemeClr val="bg1"/>
              </a:solidFill>
              <a:effectLst/>
              <a:latin typeface="Arial"/>
              <a:ea typeface="Aptos" panose="020B0004020202020204" pitchFamily="34" charset="0"/>
              <a:cs typeface="Arial"/>
            </a:endParaRPr>
          </a:p>
          <a:p>
            <a:pPr marL="342900" lvl="0" indent="-342900">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Reubicación</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b="1" kern="100">
                <a:solidFill>
                  <a:schemeClr val="bg1"/>
                </a:solidFill>
                <a:effectLst/>
                <a:latin typeface="Arial"/>
                <a:ea typeface="Aptos" panose="020B0004020202020204" pitchFamily="34" charset="0"/>
                <a:cs typeface="Arial"/>
              </a:rPr>
              <a:t>Protección contra represalias </a:t>
            </a:r>
            <a:r>
              <a:rPr lang="es-ES" sz="1800" kern="100">
                <a:solidFill>
                  <a:schemeClr val="bg1"/>
                </a:solidFill>
                <a:effectLst/>
                <a:latin typeface="Arial"/>
                <a:ea typeface="Aptos" panose="020B0004020202020204" pitchFamily="34" charset="0"/>
                <a:cs typeface="Arial"/>
              </a:rPr>
              <a:t>y </a:t>
            </a:r>
            <a:r>
              <a:rPr lang="es-ES" sz="1800" b="1" kern="100">
                <a:solidFill>
                  <a:schemeClr val="bg1"/>
                </a:solidFill>
                <a:effectLst/>
                <a:latin typeface="Arial"/>
                <a:ea typeface="Aptos" panose="020B0004020202020204" pitchFamily="34" charset="0"/>
                <a:cs typeface="Arial"/>
              </a:rPr>
              <a:t>despidos </a:t>
            </a:r>
            <a:r>
              <a:rPr lang="es-ES" sz="1800" kern="100">
                <a:solidFill>
                  <a:schemeClr val="bg1"/>
                </a:solidFill>
                <a:effectLst/>
                <a:latin typeface="Arial"/>
                <a:ea typeface="Aptos" panose="020B0004020202020204" pitchFamily="34" charset="0"/>
                <a:cs typeface="Arial"/>
              </a:rPr>
              <a:t>para las personas que denuncian</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b="1" kern="100">
                <a:solidFill>
                  <a:schemeClr val="bg1"/>
                </a:solidFill>
                <a:effectLst/>
                <a:latin typeface="Arial"/>
                <a:ea typeface="Aptos" panose="020B0004020202020204" pitchFamily="34" charset="0"/>
                <a:cs typeface="Arial"/>
              </a:rPr>
              <a:t>Evaluación de los riesgos </a:t>
            </a:r>
            <a:r>
              <a:rPr lang="es-ES" sz="1800" kern="100">
                <a:solidFill>
                  <a:schemeClr val="bg1"/>
                </a:solidFill>
                <a:effectLst/>
                <a:latin typeface="Arial"/>
                <a:ea typeface="Aptos" panose="020B0004020202020204" pitchFamily="34" charset="0"/>
                <a:cs typeface="Arial"/>
              </a:rPr>
              <a:t>de violencia de género </a:t>
            </a:r>
            <a:endParaRPr lang="es-ES" kern="100">
              <a:solidFill>
                <a:schemeClr val="bg1"/>
              </a:solidFill>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b="1" kern="100">
                <a:solidFill>
                  <a:schemeClr val="bg1"/>
                </a:solidFill>
                <a:effectLst/>
                <a:latin typeface="Arial"/>
                <a:ea typeface="Aptos" panose="020B0004020202020204" pitchFamily="34" charset="0"/>
                <a:cs typeface="Arial"/>
              </a:rPr>
              <a:t>Formación específica </a:t>
            </a:r>
            <a:r>
              <a:rPr lang="es-ES" sz="1800" kern="100">
                <a:solidFill>
                  <a:schemeClr val="bg1"/>
                </a:solidFill>
                <a:effectLst/>
                <a:latin typeface="Arial"/>
                <a:ea typeface="Aptos" panose="020B0004020202020204" pitchFamily="34" charset="0"/>
                <a:cs typeface="Arial"/>
              </a:rPr>
              <a:t>sobre violencia de género para </a:t>
            </a:r>
            <a:r>
              <a:rPr lang="es-ES" sz="1800" b="1" kern="100">
                <a:solidFill>
                  <a:schemeClr val="bg1"/>
                </a:solidFill>
                <a:effectLst/>
                <a:latin typeface="Arial"/>
                <a:ea typeface="Aptos" panose="020B0004020202020204" pitchFamily="34" charset="0"/>
                <a:cs typeface="Arial"/>
              </a:rPr>
              <a:t>el personal de primera respuesta</a:t>
            </a:r>
            <a:endParaRPr lang="en-AT" sz="1800" kern="100">
              <a:solidFill>
                <a:schemeClr val="bg1"/>
              </a:solidFill>
              <a:effectLst/>
              <a:latin typeface="Arial"/>
              <a:ea typeface="Aptos" panose="020B0004020202020204" pitchFamily="34" charset="0"/>
              <a:cs typeface="Arial"/>
            </a:endParaRPr>
          </a:p>
        </p:txBody>
      </p:sp>
      <p:sp>
        <p:nvSpPr>
          <p:cNvPr id="12" name="TextBox 11">
            <a:extLst>
              <a:ext uri="{FF2B5EF4-FFF2-40B4-BE49-F238E27FC236}">
                <a16:creationId xmlns:a16="http://schemas.microsoft.com/office/drawing/2014/main" id="{42043CDB-2F6B-2EBE-BABD-4395C8793ADE}"/>
              </a:ext>
            </a:extLst>
          </p:cNvPr>
          <p:cNvSpPr txBox="1"/>
          <p:nvPr/>
        </p:nvSpPr>
        <p:spPr>
          <a:xfrm>
            <a:off x="2694481" y="6096975"/>
            <a:ext cx="7858594" cy="713722"/>
          </a:xfrm>
          <a:prstGeom prst="rect">
            <a:avLst/>
          </a:prstGeom>
          <a:noFill/>
        </p:spPr>
        <p:txBody>
          <a:bodyPr wrap="square">
            <a:spAutoFit/>
          </a:bodyPr>
          <a:lstStyle/>
          <a:p>
            <a:pPr>
              <a:lnSpc>
                <a:spcPct val="115000"/>
              </a:lnSpc>
              <a:spcAft>
                <a:spcPts val="800"/>
              </a:spcAft>
            </a:pPr>
            <a:r>
              <a:rPr lang="es-ES" sz="1800" b="1" kern="100">
                <a:solidFill>
                  <a:schemeClr val="bg1"/>
                </a:solidFill>
                <a:effectLst/>
                <a:latin typeface="Arial"/>
                <a:ea typeface="Aptos" panose="020B0004020202020204" pitchFamily="34" charset="0"/>
                <a:cs typeface="Arial"/>
              </a:rPr>
              <a:t>Recuerde</a:t>
            </a:r>
            <a:r>
              <a:rPr lang="es-ES" sz="1800" kern="100">
                <a:solidFill>
                  <a:schemeClr val="bg1"/>
                </a:solidFill>
                <a:effectLst/>
                <a:latin typeface="Arial"/>
                <a:ea typeface="Aptos" panose="020B0004020202020204" pitchFamily="34" charset="0"/>
                <a:cs typeface="Arial"/>
              </a:rPr>
              <a:t>: Idealmente</a:t>
            </a:r>
            <a:r>
              <a:rPr lang="es-ES" kern="100">
                <a:solidFill>
                  <a:schemeClr val="bg1"/>
                </a:solidFill>
                <a:latin typeface="Arial"/>
                <a:ea typeface="Aptos" panose="020B0004020202020204" pitchFamily="34" charset="0"/>
                <a:cs typeface="Arial"/>
              </a:rPr>
              <a:t> </a:t>
            </a:r>
            <a:r>
              <a:rPr lang="es-ES" sz="1800" kern="100">
                <a:solidFill>
                  <a:schemeClr val="bg1"/>
                </a:solidFill>
                <a:effectLst/>
                <a:latin typeface="Arial"/>
                <a:ea typeface="Aptos" panose="020B0004020202020204" pitchFamily="34" charset="0"/>
                <a:cs typeface="Arial"/>
              </a:rPr>
              <a:t>las medidas de protección tomadas implican la reubicación del (presunto) perpetrador y </a:t>
            </a:r>
            <a:r>
              <a:rPr lang="es-ES" sz="1800" b="1" kern="100">
                <a:solidFill>
                  <a:schemeClr val="bg1"/>
                </a:solidFill>
                <a:effectLst/>
                <a:latin typeface="Arial"/>
                <a:ea typeface="Aptos" panose="020B0004020202020204" pitchFamily="34" charset="0"/>
                <a:cs typeface="Arial"/>
              </a:rPr>
              <a:t>no</a:t>
            </a:r>
            <a:r>
              <a:rPr lang="es-ES" sz="1800" kern="100">
                <a:solidFill>
                  <a:schemeClr val="bg1"/>
                </a:solidFill>
                <a:effectLst/>
                <a:latin typeface="Arial"/>
                <a:ea typeface="Aptos" panose="020B0004020202020204" pitchFamily="34" charset="0"/>
                <a:cs typeface="Arial"/>
              </a:rPr>
              <a:t> de la víctima/sobreviviente.</a:t>
            </a:r>
            <a:endParaRPr lang="en-AT" sz="1800" kern="100">
              <a:solidFill>
                <a:schemeClr val="bg1"/>
              </a:solidFill>
              <a:effectLst/>
              <a:latin typeface="Arial"/>
              <a:ea typeface="Aptos" panose="020B0004020202020204" pitchFamily="34" charset="0"/>
              <a:cs typeface="Arial"/>
            </a:endParaRPr>
          </a:p>
        </p:txBody>
      </p:sp>
    </p:spTree>
    <p:extLst>
      <p:ext uri="{BB962C8B-B14F-4D97-AF65-F5344CB8AC3E}">
        <p14:creationId xmlns:p14="http://schemas.microsoft.com/office/powerpoint/2010/main" val="4732925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D6DD4-CFDE-7961-CE81-076AF6238E16}"/>
              </a:ext>
            </a:extLst>
          </p:cNvPr>
          <p:cNvSpPr>
            <a:spLocks noGrp="1"/>
          </p:cNvSpPr>
          <p:nvPr>
            <p:ph type="title"/>
          </p:nvPr>
        </p:nvSpPr>
        <p:spPr>
          <a:xfrm>
            <a:off x="1052512" y="1129932"/>
            <a:ext cx="10086975" cy="778381"/>
          </a:xfrm>
        </p:spPr>
        <p:txBody>
          <a:bodyPr/>
          <a:lstStyle/>
          <a:p>
            <a:r>
              <a:rPr lang="en-US" b="1" err="1"/>
              <a:t>Protección</a:t>
            </a:r>
            <a:endParaRPr lang="en-US" b="1"/>
          </a:p>
        </p:txBody>
      </p:sp>
      <p:sp>
        <p:nvSpPr>
          <p:cNvPr id="4" name="TextBox 3">
            <a:extLst>
              <a:ext uri="{FF2B5EF4-FFF2-40B4-BE49-F238E27FC236}">
                <a16:creationId xmlns:a16="http://schemas.microsoft.com/office/drawing/2014/main" id="{1E6337DA-7980-22C0-DBB5-E9D965CE6B1E}"/>
              </a:ext>
            </a:extLst>
          </p:cNvPr>
          <p:cNvSpPr txBox="1"/>
          <p:nvPr/>
        </p:nvSpPr>
        <p:spPr>
          <a:xfrm>
            <a:off x="327986" y="2094963"/>
            <a:ext cx="5768013" cy="4237057"/>
          </a:xfrm>
          <a:prstGeom prst="rect">
            <a:avLst/>
          </a:prstGeom>
          <a:noFill/>
        </p:spPr>
        <p:txBody>
          <a:bodyPr wrap="square">
            <a:spAutoFit/>
          </a:bodyPr>
          <a:lstStyle/>
          <a:p>
            <a:pPr>
              <a:spcAft>
                <a:spcPts val="800"/>
              </a:spcAft>
            </a:pPr>
            <a:r>
              <a:rPr lang="es-ES" sz="1800" kern="100">
                <a:solidFill>
                  <a:schemeClr val="bg1"/>
                </a:solidFill>
                <a:effectLst/>
                <a:latin typeface="Arial"/>
                <a:ea typeface="Aptos" panose="020B0004020202020204" pitchFamily="34" charset="0"/>
                <a:cs typeface="Arial"/>
              </a:rPr>
              <a:t>Las medidas de protección deben </a:t>
            </a:r>
            <a:r>
              <a:rPr lang="es-ES" sz="1800" b="1" kern="100">
                <a:solidFill>
                  <a:schemeClr val="bg1"/>
                </a:solidFill>
                <a:effectLst/>
                <a:latin typeface="Arial"/>
                <a:ea typeface="Aptos" panose="020B0004020202020204" pitchFamily="34" charset="0"/>
                <a:cs typeface="Arial"/>
              </a:rPr>
              <a:t>activarse</a:t>
            </a:r>
            <a:r>
              <a:rPr lang="es-ES" sz="1800" kern="100">
                <a:solidFill>
                  <a:schemeClr val="bg1"/>
                </a:solidFill>
                <a:effectLst/>
                <a:latin typeface="Arial"/>
                <a:ea typeface="Aptos" panose="020B0004020202020204" pitchFamily="34" charset="0"/>
                <a:cs typeface="Arial"/>
              </a:rPr>
              <a:t>:</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para todo tipo de conductas nocivas.</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tan pronto como la institución tenga conocimiento de una situación (potencialmente) perjudicial.</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incluso si no se ha presentado una denuncia formal, o en caso de denuncia anónima.</a:t>
            </a:r>
            <a:endParaRPr lang="en-AT" sz="1800" kern="100">
              <a:solidFill>
                <a:schemeClr val="bg1"/>
              </a:solidFill>
              <a:effectLst/>
              <a:latin typeface="Arial"/>
              <a:ea typeface="Aptos" panose="020B0004020202020204" pitchFamily="34" charset="0"/>
              <a:cs typeface="Arial"/>
            </a:endParaRPr>
          </a:p>
          <a:p>
            <a:pPr>
              <a:spcAft>
                <a:spcPts val="800"/>
              </a:spcAft>
            </a:pPr>
            <a:r>
              <a:rPr lang="es-ES" sz="1800" kern="100">
                <a:solidFill>
                  <a:schemeClr val="bg1"/>
                </a:solidFill>
                <a:effectLst/>
                <a:latin typeface="Arial"/>
                <a:ea typeface="Aptos" panose="020B0004020202020204" pitchFamily="34" charset="0"/>
                <a:cs typeface="Arial"/>
              </a:rPr>
              <a:t>Se debe ofrecer protección para cualquier incidente que ocurra: </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en el campus/dependencias de la organización </a:t>
            </a: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en entornos online</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durante un evento</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fuera del campus</a:t>
            </a:r>
          </a:p>
        </p:txBody>
      </p:sp>
      <p:sp>
        <p:nvSpPr>
          <p:cNvPr id="10" name="TextBox 9">
            <a:extLst>
              <a:ext uri="{FF2B5EF4-FFF2-40B4-BE49-F238E27FC236}">
                <a16:creationId xmlns:a16="http://schemas.microsoft.com/office/drawing/2014/main" id="{D4D45080-13DA-69BC-0132-BC0220FE68FE}"/>
              </a:ext>
            </a:extLst>
          </p:cNvPr>
          <p:cNvSpPr txBox="1"/>
          <p:nvPr/>
        </p:nvSpPr>
        <p:spPr>
          <a:xfrm>
            <a:off x="6327644" y="2069160"/>
            <a:ext cx="5864355" cy="4196213"/>
          </a:xfrm>
          <a:prstGeom prst="rect">
            <a:avLst/>
          </a:prstGeom>
          <a:noFill/>
        </p:spPr>
        <p:txBody>
          <a:bodyPr wrap="square">
            <a:spAutoFit/>
          </a:bodyPr>
          <a:lstStyle/>
          <a:p>
            <a:pPr>
              <a:lnSpc>
                <a:spcPct val="115000"/>
              </a:lnSpc>
              <a:spcAft>
                <a:spcPts val="800"/>
              </a:spcAft>
            </a:pPr>
            <a:r>
              <a:rPr lang="es-ES" sz="1800" b="1" kern="100">
                <a:solidFill>
                  <a:schemeClr val="bg1"/>
                </a:solidFill>
                <a:effectLst/>
                <a:latin typeface="Arial"/>
                <a:ea typeface="Aptos" panose="020B0004020202020204" pitchFamily="34" charset="0"/>
                <a:cs typeface="Arial"/>
              </a:rPr>
              <a:t>Sistemas y procedimientos de denuncia</a:t>
            </a:r>
          </a:p>
          <a:p>
            <a:pPr>
              <a:lnSpc>
                <a:spcPct val="115000"/>
              </a:lnSpc>
              <a:spcAft>
                <a:spcPts val="800"/>
              </a:spcAft>
            </a:pPr>
            <a:r>
              <a:rPr lang="es-ES" sz="1800" kern="100">
                <a:solidFill>
                  <a:schemeClr val="bg1"/>
                </a:solidFill>
                <a:effectLst/>
                <a:latin typeface="Arial"/>
                <a:ea typeface="Aptos" panose="020B0004020202020204" pitchFamily="34" charset="0"/>
                <a:cs typeface="Arial"/>
              </a:rPr>
              <a:t>Idealmente, debería ser posible a través de diferentes opciones:</a:t>
            </a:r>
            <a:endParaRPr lang="en-AT" sz="1800" kern="100">
              <a:solidFill>
                <a:schemeClr val="bg1"/>
              </a:solidFill>
              <a:effectLst/>
              <a:latin typeface="Arial"/>
              <a:ea typeface="Aptos" panose="020B0004020202020204" pitchFamily="34" charset="0"/>
              <a:cs typeface="Arial"/>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Presencial y en línea</a:t>
            </a:r>
            <a:endParaRPr lang="en-AT" sz="1800" kern="100">
              <a:solidFill>
                <a:schemeClr val="bg1"/>
              </a:solidFill>
              <a:effectLst/>
              <a:latin typeface="Arial"/>
              <a:ea typeface="Aptos" panose="020B0004020202020204" pitchFamily="34" charset="0"/>
              <a:cs typeface="Arial"/>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Anónimo, informal o formal</a:t>
            </a:r>
            <a:endParaRPr lang="en-AT" sz="1800" kern="100">
              <a:solidFill>
                <a:schemeClr val="bg1"/>
              </a:solidFill>
              <a:effectLst/>
              <a:latin typeface="Arial"/>
              <a:ea typeface="Aptos" panose="020B0004020202020204" pitchFamily="34" charset="0"/>
              <a:cs typeface="Arial"/>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En diferentes idiomas</a:t>
            </a:r>
            <a:endParaRPr lang="en-AT" sz="1800" kern="100">
              <a:solidFill>
                <a:schemeClr val="bg1"/>
              </a:solidFill>
              <a:effectLst/>
              <a:latin typeface="Arial"/>
              <a:ea typeface="Aptos" panose="020B0004020202020204" pitchFamily="34" charset="0"/>
              <a:cs typeface="Arial"/>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Accesible las 24 horas del día y los siete días de la semana</a:t>
            </a:r>
            <a:endParaRPr lang="en-AT" sz="1800" kern="100">
              <a:solidFill>
                <a:schemeClr val="bg1"/>
              </a:solidFill>
              <a:effectLst/>
              <a:latin typeface="Arial"/>
              <a:ea typeface="Aptos" panose="020B0004020202020204" pitchFamily="34" charset="0"/>
              <a:cs typeface="Arial"/>
            </a:endParaRPr>
          </a:p>
          <a:p>
            <a:pPr marL="342900" lvl="0" indent="-342900">
              <a:lnSpc>
                <a:spcPct val="115000"/>
              </a:lnSpc>
              <a:spcAft>
                <a:spcPts val="800"/>
              </a:spcAft>
              <a:buSzPts val="1000"/>
              <a:buFont typeface="Symbol" panose="05050102010706020507" pitchFamily="18" charset="2"/>
              <a:buChar char=""/>
              <a:tabLst>
                <a:tab pos="457200" algn="l"/>
              </a:tabLst>
            </a:pPr>
            <a:r>
              <a:rPr lang="es-ES" sz="1800" kern="100">
                <a:solidFill>
                  <a:schemeClr val="bg1"/>
                </a:solidFill>
                <a:effectLst/>
                <a:latin typeface="Arial"/>
                <a:ea typeface="Aptos" panose="020B0004020202020204" pitchFamily="34" charset="0"/>
                <a:cs typeface="Arial"/>
              </a:rPr>
              <a:t>Posibilidad de presentarse en la institución de origen (para investigadores móviles y estudiantes que estudian en el extranjero)</a:t>
            </a:r>
            <a:endParaRPr lang="en-AT" sz="1800" kern="100">
              <a:solidFill>
                <a:schemeClr val="bg1"/>
              </a:solidFill>
              <a:effectLst/>
              <a:latin typeface="Arial"/>
              <a:ea typeface="Aptos" panose="020B0004020202020204" pitchFamily="34" charset="0"/>
              <a:cs typeface="Arial"/>
            </a:endParaRPr>
          </a:p>
        </p:txBody>
      </p:sp>
    </p:spTree>
    <p:extLst>
      <p:ext uri="{BB962C8B-B14F-4D97-AF65-F5344CB8AC3E}">
        <p14:creationId xmlns:p14="http://schemas.microsoft.com/office/powerpoint/2010/main" val="320637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7F98E95-9D30-8069-3724-099A62DB7BC3}"/>
              </a:ext>
            </a:extLst>
          </p:cNvPr>
          <p:cNvSpPr>
            <a:spLocks noGrp="1"/>
          </p:cNvSpPr>
          <p:nvPr>
            <p:ph type="title"/>
          </p:nvPr>
        </p:nvSpPr>
        <p:spPr>
          <a:xfrm>
            <a:off x="1052512" y="1129932"/>
            <a:ext cx="10086975" cy="778381"/>
          </a:xfrm>
        </p:spPr>
        <p:txBody>
          <a:bodyPr/>
          <a:lstStyle/>
          <a:p>
            <a:r>
              <a:rPr lang="en-US" b="1"/>
              <a:t>Consejos y sugerencias para la protección</a:t>
            </a:r>
          </a:p>
        </p:txBody>
      </p:sp>
      <p:sp>
        <p:nvSpPr>
          <p:cNvPr id="5" name="TextBox 4">
            <a:extLst>
              <a:ext uri="{FF2B5EF4-FFF2-40B4-BE49-F238E27FC236}">
                <a16:creationId xmlns:a16="http://schemas.microsoft.com/office/drawing/2014/main" id="{C0A02E91-94DF-FB50-7D49-D1B406FB792E}"/>
              </a:ext>
            </a:extLst>
          </p:cNvPr>
          <p:cNvSpPr txBox="1"/>
          <p:nvPr/>
        </p:nvSpPr>
        <p:spPr>
          <a:xfrm>
            <a:off x="1052512" y="2418834"/>
            <a:ext cx="5360988" cy="646331"/>
          </a:xfrm>
          <a:prstGeom prst="rect">
            <a:avLst/>
          </a:prstGeom>
          <a:noFill/>
        </p:spPr>
        <p:txBody>
          <a:bodyPr wrap="square" lIns="91440" tIns="45720" rIns="91440" bIns="45720" anchor="t">
            <a:spAutoFit/>
          </a:bodyPr>
          <a:lstStyle/>
          <a:p>
            <a:r>
              <a:rPr lang="en-GB" b="0" i="0" err="1">
                <a:solidFill>
                  <a:srgbClr val="FFFFFF"/>
                </a:solidFill>
                <a:effectLst/>
                <a:latin typeface="Arial"/>
                <a:cs typeface="Arial"/>
              </a:rPr>
              <a:t>Disponga</a:t>
            </a:r>
            <a:r>
              <a:rPr lang="en-GB" b="0" i="0">
                <a:solidFill>
                  <a:srgbClr val="FFFFFF"/>
                </a:solidFill>
                <a:effectLst/>
                <a:latin typeface="Arial"/>
                <a:cs typeface="Arial"/>
              </a:rPr>
              <a:t> de </a:t>
            </a:r>
            <a:r>
              <a:rPr lang="en-GB" b="0" i="0" err="1">
                <a:solidFill>
                  <a:srgbClr val="FFFFFF"/>
                </a:solidFill>
                <a:effectLst/>
                <a:latin typeface="Arial"/>
                <a:cs typeface="Arial"/>
              </a:rPr>
              <a:t>procedimientos</a:t>
            </a:r>
            <a:r>
              <a:rPr lang="en-GB" b="0" i="0">
                <a:solidFill>
                  <a:srgbClr val="FFFFFF"/>
                </a:solidFill>
                <a:effectLst/>
                <a:latin typeface="Arial"/>
                <a:cs typeface="Arial"/>
              </a:rPr>
              <a:t> que </a:t>
            </a:r>
            <a:r>
              <a:rPr lang="en-GB" b="0" i="0" err="1">
                <a:solidFill>
                  <a:srgbClr val="FFFFFF"/>
                </a:solidFill>
                <a:effectLst/>
                <a:latin typeface="Arial"/>
                <a:cs typeface="Arial"/>
              </a:rPr>
              <a:t>permitan</a:t>
            </a:r>
            <a:r>
              <a:rPr lang="en-GB" b="0" i="0">
                <a:solidFill>
                  <a:srgbClr val="FFFFFF"/>
                </a:solidFill>
                <a:effectLst/>
                <a:latin typeface="Arial"/>
                <a:cs typeface="Arial"/>
              </a:rPr>
              <a:t> </a:t>
            </a:r>
            <a:r>
              <a:rPr lang="en-GB" b="0" i="0" err="1">
                <a:solidFill>
                  <a:srgbClr val="FFFFFF"/>
                </a:solidFill>
                <a:effectLst/>
                <a:latin typeface="Arial"/>
                <a:cs typeface="Arial"/>
              </a:rPr>
              <a:t>una</a:t>
            </a:r>
            <a:r>
              <a:rPr lang="en-GB" b="0" i="0">
                <a:solidFill>
                  <a:srgbClr val="FFFFFF"/>
                </a:solidFill>
                <a:effectLst/>
                <a:latin typeface="Arial"/>
                <a:cs typeface="Arial"/>
              </a:rPr>
              <a:t> </a:t>
            </a:r>
            <a:r>
              <a:rPr lang="en-GB" b="0" i="0" err="1">
                <a:solidFill>
                  <a:srgbClr val="FFFFFF"/>
                </a:solidFill>
                <a:effectLst/>
                <a:latin typeface="Arial"/>
                <a:cs typeface="Arial"/>
              </a:rPr>
              <a:t>respuesta</a:t>
            </a:r>
            <a:r>
              <a:rPr lang="en-GB" b="0" i="0">
                <a:solidFill>
                  <a:srgbClr val="FFFFFF"/>
                </a:solidFill>
                <a:effectLst/>
                <a:latin typeface="Arial"/>
                <a:cs typeface="Arial"/>
              </a:rPr>
              <a:t> </a:t>
            </a:r>
            <a:r>
              <a:rPr lang="en-GB" b="0" i="0" err="1">
                <a:solidFill>
                  <a:srgbClr val="FFFFFF"/>
                </a:solidFill>
                <a:effectLst/>
                <a:latin typeface="Arial"/>
                <a:cs typeface="Arial"/>
              </a:rPr>
              <a:t>rápida</a:t>
            </a:r>
            <a:r>
              <a:rPr lang="en-GB">
                <a:solidFill>
                  <a:srgbClr val="FFFFFF"/>
                </a:solidFill>
                <a:latin typeface="Arial"/>
                <a:cs typeface="Arial"/>
              </a:rPr>
              <a:t>.</a:t>
            </a:r>
            <a:endParaRPr lang="LID4096">
              <a:solidFill>
                <a:srgbClr val="FFFFFF"/>
              </a:solidFill>
              <a:latin typeface="Arial"/>
              <a:cs typeface="Arial"/>
            </a:endParaRPr>
          </a:p>
        </p:txBody>
      </p:sp>
      <p:sp>
        <p:nvSpPr>
          <p:cNvPr id="6" name="TextBox 5">
            <a:extLst>
              <a:ext uri="{FF2B5EF4-FFF2-40B4-BE49-F238E27FC236}">
                <a16:creationId xmlns:a16="http://schemas.microsoft.com/office/drawing/2014/main" id="{1DF21706-A30B-DBF2-606D-EEC828234A53}"/>
              </a:ext>
            </a:extLst>
          </p:cNvPr>
          <p:cNvSpPr txBox="1"/>
          <p:nvPr/>
        </p:nvSpPr>
        <p:spPr>
          <a:xfrm>
            <a:off x="1052512" y="3435079"/>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a:latin typeface="Arial" panose="020B0604020202020204" pitchFamily="34" charset="0"/>
                <a:cs typeface="Arial" panose="020B0604020202020204" pitchFamily="34" charset="0"/>
              </a:rPr>
              <a:t>Evite los procedimientos que exijan ponerse en contacto primero con el director o el supervisor.</a:t>
            </a:r>
            <a:endParaRPr lang="LID4096">
              <a:latin typeface="Arial" panose="020B0604020202020204" pitchFamily="34" charset="0"/>
              <a:cs typeface="Arial" panose="020B0604020202020204" pitchFamily="34" charset="0"/>
            </a:endParaRPr>
          </a:p>
        </p:txBody>
      </p:sp>
      <p:sp>
        <p:nvSpPr>
          <p:cNvPr id="7" name="Shape 2526">
            <a:extLst>
              <a:ext uri="{FF2B5EF4-FFF2-40B4-BE49-F238E27FC236}">
                <a16:creationId xmlns:a16="http://schemas.microsoft.com/office/drawing/2014/main" id="{D048FDD9-2CF3-66F3-AFE0-20A0A2BC95EB}"/>
              </a:ext>
            </a:extLst>
          </p:cNvPr>
          <p:cNvSpPr/>
          <p:nvPr/>
        </p:nvSpPr>
        <p:spPr>
          <a:xfrm>
            <a:off x="384408" y="2434826"/>
            <a:ext cx="494995" cy="4831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Shape 2549">
            <a:extLst>
              <a:ext uri="{FF2B5EF4-FFF2-40B4-BE49-F238E27FC236}">
                <a16:creationId xmlns:a16="http://schemas.microsoft.com/office/drawing/2014/main" id="{E1DB6823-56F5-01C3-DEC8-70DBE302F758}"/>
              </a:ext>
            </a:extLst>
          </p:cNvPr>
          <p:cNvSpPr/>
          <p:nvPr/>
        </p:nvSpPr>
        <p:spPr>
          <a:xfrm>
            <a:off x="381613" y="3483193"/>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E776AF10-C6C9-C91E-B18B-D0796F728188}"/>
              </a:ext>
            </a:extLst>
          </p:cNvPr>
          <p:cNvSpPr/>
          <p:nvPr/>
        </p:nvSpPr>
        <p:spPr>
          <a:xfrm>
            <a:off x="6330692" y="237346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71">
            <a:extLst>
              <a:ext uri="{FF2B5EF4-FFF2-40B4-BE49-F238E27FC236}">
                <a16:creationId xmlns:a16="http://schemas.microsoft.com/office/drawing/2014/main" id="{32C51EFA-182E-1EFC-9C1C-02F5F9BAFD10}"/>
              </a:ext>
            </a:extLst>
          </p:cNvPr>
          <p:cNvSpPr/>
          <p:nvPr/>
        </p:nvSpPr>
        <p:spPr>
          <a:xfrm>
            <a:off x="461387" y="4850972"/>
            <a:ext cx="332790" cy="332279"/>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A3C2913F-C41D-E821-F59D-25D98288FBBE}"/>
              </a:ext>
            </a:extLst>
          </p:cNvPr>
          <p:cNvSpPr txBox="1"/>
          <p:nvPr/>
        </p:nvSpPr>
        <p:spPr>
          <a:xfrm>
            <a:off x="7025221" y="2377795"/>
            <a:ext cx="5029200" cy="646331"/>
          </a:xfrm>
          <a:prstGeom prst="rect">
            <a:avLst/>
          </a:prstGeom>
          <a:noFill/>
        </p:spPr>
        <p:txBody>
          <a:bodyPr wrap="square" lIns="91440" tIns="45720" rIns="91440" bIns="45720" anchor="t">
            <a:spAutoFit/>
          </a:bodyPr>
          <a:lstStyle/>
          <a:p>
            <a:r>
              <a:rPr lang="en-GB" err="1">
                <a:solidFill>
                  <a:srgbClr val="FFFFFF"/>
                </a:solidFill>
                <a:latin typeface="Arial"/>
                <a:cs typeface="Arial"/>
              </a:rPr>
              <a:t>Proporcione</a:t>
            </a:r>
            <a:r>
              <a:rPr lang="en-GB">
                <a:solidFill>
                  <a:srgbClr val="FFFFFF"/>
                </a:solidFill>
                <a:latin typeface="Arial"/>
                <a:cs typeface="Arial"/>
              </a:rPr>
              <a:t> </a:t>
            </a:r>
            <a:r>
              <a:rPr lang="en-GB" err="1">
                <a:solidFill>
                  <a:srgbClr val="FFFFFF"/>
                </a:solidFill>
                <a:latin typeface="Arial"/>
                <a:cs typeface="Arial"/>
              </a:rPr>
              <a:t>información</a:t>
            </a:r>
            <a:r>
              <a:rPr lang="en-GB">
                <a:solidFill>
                  <a:srgbClr val="FFFFFF"/>
                </a:solidFill>
                <a:latin typeface="Arial"/>
                <a:cs typeface="Arial"/>
              </a:rPr>
              <a:t> </a:t>
            </a:r>
            <a:r>
              <a:rPr lang="en-GB" err="1">
                <a:solidFill>
                  <a:srgbClr val="FFFFFF"/>
                </a:solidFill>
                <a:latin typeface="Arial"/>
                <a:cs typeface="Arial"/>
              </a:rPr>
              <a:t>completa</a:t>
            </a:r>
            <a:r>
              <a:rPr lang="en-GB">
                <a:solidFill>
                  <a:srgbClr val="FFFFFF"/>
                </a:solidFill>
                <a:latin typeface="Arial"/>
                <a:cs typeface="Arial"/>
              </a:rPr>
              <a:t> </a:t>
            </a:r>
            <a:r>
              <a:rPr lang="en-GB" err="1">
                <a:solidFill>
                  <a:srgbClr val="FFFFFF"/>
                </a:solidFill>
                <a:latin typeface="Arial"/>
                <a:cs typeface="Arial"/>
              </a:rPr>
              <a:t>sobre</a:t>
            </a:r>
            <a:r>
              <a:rPr lang="en-GB">
                <a:solidFill>
                  <a:srgbClr val="FFFFFF"/>
                </a:solidFill>
                <a:latin typeface="Arial"/>
                <a:cs typeface="Arial"/>
              </a:rPr>
              <a:t> </a:t>
            </a:r>
            <a:r>
              <a:rPr lang="en-GB" err="1">
                <a:solidFill>
                  <a:srgbClr val="FFFFFF"/>
                </a:solidFill>
                <a:latin typeface="Arial"/>
                <a:cs typeface="Arial"/>
              </a:rPr>
              <a:t>posibles</a:t>
            </a:r>
            <a:r>
              <a:rPr lang="en-GB">
                <a:solidFill>
                  <a:srgbClr val="FFFFFF"/>
                </a:solidFill>
                <a:latin typeface="Arial"/>
                <a:cs typeface="Arial"/>
              </a:rPr>
              <a:t> </a:t>
            </a:r>
            <a:r>
              <a:rPr lang="en-GB" err="1">
                <a:solidFill>
                  <a:srgbClr val="FFFFFF"/>
                </a:solidFill>
                <a:latin typeface="Arial"/>
                <a:cs typeface="Arial"/>
              </a:rPr>
              <a:t>sanciones</a:t>
            </a:r>
            <a:endParaRPr lang="en-US">
              <a:latin typeface="Arial"/>
              <a:cs typeface="Arial"/>
            </a:endParaRPr>
          </a:p>
        </p:txBody>
      </p:sp>
      <p:sp>
        <p:nvSpPr>
          <p:cNvPr id="12" name="TextBox 11">
            <a:extLst>
              <a:ext uri="{FF2B5EF4-FFF2-40B4-BE49-F238E27FC236}">
                <a16:creationId xmlns:a16="http://schemas.microsoft.com/office/drawing/2014/main" id="{88544D39-E4A4-07B1-07D6-7477A70BE484}"/>
              </a:ext>
            </a:extLst>
          </p:cNvPr>
          <p:cNvSpPr txBox="1"/>
          <p:nvPr/>
        </p:nvSpPr>
        <p:spPr>
          <a:xfrm>
            <a:off x="999067" y="4696178"/>
            <a:ext cx="5367866" cy="646331"/>
          </a:xfrm>
          <a:prstGeom prst="rect">
            <a:avLst/>
          </a:prstGeom>
          <a:noFill/>
        </p:spPr>
        <p:txBody>
          <a:bodyPr wrap="square" lIns="91440" tIns="45720" rIns="91440" bIns="45720" anchor="t">
            <a:spAutoFit/>
          </a:bodyPr>
          <a:lstStyle/>
          <a:p>
            <a:r>
              <a:rPr lang="en-US">
                <a:solidFill>
                  <a:srgbClr val="FFFFFF"/>
                </a:solidFill>
                <a:latin typeface="Arial"/>
                <a:cs typeface="Arial"/>
              </a:rPr>
              <a:t>Evite las "</a:t>
            </a:r>
            <a:r>
              <a:rPr lang="en-US" err="1">
                <a:solidFill>
                  <a:srgbClr val="FFFFFF"/>
                </a:solidFill>
                <a:latin typeface="Arial"/>
                <a:cs typeface="Arial"/>
              </a:rPr>
              <a:t>advertencias</a:t>
            </a:r>
            <a:r>
              <a:rPr lang="en-US">
                <a:solidFill>
                  <a:srgbClr val="FFFFFF"/>
                </a:solidFill>
                <a:latin typeface="Arial"/>
                <a:cs typeface="Arial"/>
              </a:rPr>
              <a:t>" </a:t>
            </a:r>
            <a:r>
              <a:rPr lang="en-US" err="1">
                <a:solidFill>
                  <a:srgbClr val="FFFFFF"/>
                </a:solidFill>
                <a:latin typeface="Arial"/>
                <a:cs typeface="Arial"/>
              </a:rPr>
              <a:t>en</a:t>
            </a:r>
            <a:r>
              <a:rPr lang="en-US">
                <a:solidFill>
                  <a:srgbClr val="FFFFFF"/>
                </a:solidFill>
                <a:latin typeface="Arial"/>
                <a:cs typeface="Arial"/>
              </a:rPr>
              <a:t> </a:t>
            </a:r>
            <a:r>
              <a:rPr lang="en-US" err="1">
                <a:solidFill>
                  <a:srgbClr val="FFFFFF"/>
                </a:solidFill>
                <a:latin typeface="Arial"/>
                <a:cs typeface="Arial"/>
              </a:rPr>
              <a:t>plataformas</a:t>
            </a:r>
            <a:r>
              <a:rPr lang="en-US">
                <a:solidFill>
                  <a:srgbClr val="FFFFFF"/>
                </a:solidFill>
                <a:latin typeface="Arial"/>
                <a:cs typeface="Arial"/>
              </a:rPr>
              <a:t> de </a:t>
            </a:r>
            <a:r>
              <a:rPr lang="en-US" err="1">
                <a:solidFill>
                  <a:srgbClr val="FFFFFF"/>
                </a:solidFill>
                <a:latin typeface="Arial"/>
                <a:cs typeface="Arial"/>
              </a:rPr>
              <a:t>denuncia</a:t>
            </a:r>
            <a:r>
              <a:rPr lang="en-US">
                <a:solidFill>
                  <a:srgbClr val="FFFFFF"/>
                </a:solidFill>
                <a:latin typeface="Arial"/>
                <a:cs typeface="Arial"/>
              </a:rPr>
              <a:t>.</a:t>
            </a:r>
            <a:endParaRPr lang="en-US">
              <a:solidFill>
                <a:srgbClr val="FFFFFF"/>
              </a:solidFill>
              <a:latin typeface="Arial"/>
              <a:ea typeface="Open Sans"/>
              <a:cs typeface="Arial"/>
            </a:endParaRPr>
          </a:p>
        </p:txBody>
      </p:sp>
      <p:sp>
        <p:nvSpPr>
          <p:cNvPr id="13" name="TextBox 1">
            <a:extLst>
              <a:ext uri="{FF2B5EF4-FFF2-40B4-BE49-F238E27FC236}">
                <a16:creationId xmlns:a16="http://schemas.microsoft.com/office/drawing/2014/main" id="{9085B4A7-7F1F-3CEC-66F2-9E14C0A383A3}"/>
              </a:ext>
            </a:extLst>
          </p:cNvPr>
          <p:cNvSpPr txBox="1"/>
          <p:nvPr/>
        </p:nvSpPr>
        <p:spPr>
          <a:xfrm>
            <a:off x="7025932" y="5065984"/>
            <a:ext cx="4426833"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a:cs typeface="Arial"/>
              </a:rPr>
              <a:t>Disponga</a:t>
            </a:r>
            <a:r>
              <a:rPr lang="en-US">
                <a:solidFill>
                  <a:schemeClr val="bg1"/>
                </a:solidFill>
                <a:latin typeface="Arial"/>
                <a:cs typeface="Arial"/>
              </a:rPr>
              <a:t> de </a:t>
            </a:r>
            <a:r>
              <a:rPr lang="en-US" err="1">
                <a:solidFill>
                  <a:schemeClr val="bg1"/>
                </a:solidFill>
                <a:latin typeface="Arial"/>
                <a:cs typeface="Arial"/>
              </a:rPr>
              <a:t>fondos</a:t>
            </a:r>
            <a:r>
              <a:rPr lang="en-US">
                <a:solidFill>
                  <a:schemeClr val="bg1"/>
                </a:solidFill>
                <a:latin typeface="Arial"/>
                <a:cs typeface="Arial"/>
              </a:rPr>
              <a:t> de </a:t>
            </a:r>
            <a:r>
              <a:rPr lang="en-US" err="1">
                <a:solidFill>
                  <a:schemeClr val="bg1"/>
                </a:solidFill>
                <a:latin typeface="Arial"/>
                <a:cs typeface="Arial"/>
              </a:rPr>
              <a:t>emergencia</a:t>
            </a:r>
            <a:r>
              <a:rPr lang="en-US">
                <a:solidFill>
                  <a:schemeClr val="bg1"/>
                </a:solidFill>
                <a:latin typeface="Arial"/>
                <a:cs typeface="Arial"/>
              </a:rPr>
              <a:t> para </a:t>
            </a:r>
            <a:r>
              <a:rPr lang="en-US" err="1">
                <a:solidFill>
                  <a:schemeClr val="bg1"/>
                </a:solidFill>
                <a:latin typeface="Arial"/>
                <a:cs typeface="Arial"/>
              </a:rPr>
              <a:t>casos</a:t>
            </a:r>
            <a:r>
              <a:rPr lang="en-US">
                <a:solidFill>
                  <a:schemeClr val="bg1"/>
                </a:solidFill>
                <a:latin typeface="Arial"/>
                <a:cs typeface="Arial"/>
              </a:rPr>
              <a:t> que se </a:t>
            </a:r>
            <a:r>
              <a:rPr lang="en-US" err="1">
                <a:solidFill>
                  <a:schemeClr val="bg1"/>
                </a:solidFill>
                <a:latin typeface="Arial"/>
                <a:cs typeface="Arial"/>
              </a:rPr>
              <a:t>produzcan</a:t>
            </a:r>
            <a:r>
              <a:rPr lang="en-US">
                <a:solidFill>
                  <a:schemeClr val="bg1"/>
                </a:solidFill>
                <a:latin typeface="Arial"/>
                <a:cs typeface="Arial"/>
              </a:rPr>
              <a:t> </a:t>
            </a:r>
            <a:r>
              <a:rPr lang="en-US" err="1">
                <a:solidFill>
                  <a:schemeClr val="bg1"/>
                </a:solidFill>
                <a:latin typeface="Arial"/>
                <a:cs typeface="Arial"/>
              </a:rPr>
              <a:t>durante</a:t>
            </a:r>
            <a:r>
              <a:rPr lang="en-US">
                <a:solidFill>
                  <a:schemeClr val="bg1"/>
                </a:solidFill>
                <a:latin typeface="Arial"/>
                <a:cs typeface="Arial"/>
              </a:rPr>
              <a:t> </a:t>
            </a:r>
            <a:r>
              <a:rPr lang="en-US" err="1">
                <a:solidFill>
                  <a:schemeClr val="bg1"/>
                </a:solidFill>
                <a:latin typeface="Arial"/>
                <a:cs typeface="Arial"/>
              </a:rPr>
              <a:t>viajes</a:t>
            </a:r>
            <a:r>
              <a:rPr lang="en-US">
                <a:solidFill>
                  <a:schemeClr val="bg1"/>
                </a:solidFill>
                <a:latin typeface="Arial"/>
                <a:cs typeface="Arial"/>
              </a:rPr>
              <a:t> de </a:t>
            </a:r>
            <a:r>
              <a:rPr lang="en-US" err="1">
                <a:solidFill>
                  <a:schemeClr val="bg1"/>
                </a:solidFill>
                <a:latin typeface="Arial"/>
                <a:cs typeface="Arial"/>
              </a:rPr>
              <a:t>estudios</a:t>
            </a:r>
            <a:r>
              <a:rPr lang="en-US">
                <a:solidFill>
                  <a:schemeClr val="bg1"/>
                </a:solidFill>
                <a:latin typeface="Arial"/>
                <a:cs typeface="Arial"/>
              </a:rPr>
              <a:t>, </a:t>
            </a:r>
            <a:r>
              <a:rPr lang="en-US" err="1">
                <a:solidFill>
                  <a:schemeClr val="bg1"/>
                </a:solidFill>
                <a:latin typeface="Arial"/>
                <a:cs typeface="Arial"/>
              </a:rPr>
              <a:t>trabajos</a:t>
            </a:r>
            <a:r>
              <a:rPr lang="en-US">
                <a:solidFill>
                  <a:schemeClr val="bg1"/>
                </a:solidFill>
                <a:latin typeface="Arial"/>
                <a:cs typeface="Arial"/>
              </a:rPr>
              <a:t> de campo y </a:t>
            </a:r>
            <a:r>
              <a:rPr lang="en-US" err="1">
                <a:solidFill>
                  <a:schemeClr val="bg1"/>
                </a:solidFill>
                <a:latin typeface="Arial"/>
                <a:cs typeface="Arial"/>
              </a:rPr>
              <a:t>conferencias</a:t>
            </a:r>
            <a:r>
              <a:rPr lang="en-US">
                <a:solidFill>
                  <a:schemeClr val="bg1"/>
                </a:solidFill>
                <a:latin typeface="Arial"/>
                <a:cs typeface="Arial"/>
              </a:rPr>
              <a:t>. </a:t>
            </a:r>
            <a:endParaRPr lang="en-US">
              <a:solidFill>
                <a:schemeClr val="bg1"/>
              </a:solidFill>
              <a:latin typeface="Arial"/>
              <a:ea typeface="Open Sans"/>
              <a:cs typeface="Arial"/>
            </a:endParaRPr>
          </a:p>
        </p:txBody>
      </p:sp>
      <p:sp>
        <p:nvSpPr>
          <p:cNvPr id="15" name="TextBox 1">
            <a:extLst>
              <a:ext uri="{FF2B5EF4-FFF2-40B4-BE49-F238E27FC236}">
                <a16:creationId xmlns:a16="http://schemas.microsoft.com/office/drawing/2014/main" id="{3E675111-3459-0DBA-C7F8-8C0F66820035}"/>
              </a:ext>
            </a:extLst>
          </p:cNvPr>
          <p:cNvSpPr txBox="1"/>
          <p:nvPr/>
        </p:nvSpPr>
        <p:spPr>
          <a:xfrm>
            <a:off x="7068265" y="3443180"/>
            <a:ext cx="4384500"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a:cs typeface="Arial"/>
              </a:rPr>
              <a:t>Establezca</a:t>
            </a:r>
            <a:r>
              <a:rPr lang="en-US">
                <a:solidFill>
                  <a:schemeClr val="bg1"/>
                </a:solidFill>
                <a:latin typeface="Arial"/>
                <a:cs typeface="Arial"/>
              </a:rPr>
              <a:t> </a:t>
            </a:r>
            <a:r>
              <a:rPr lang="en-US" err="1">
                <a:solidFill>
                  <a:schemeClr val="bg1"/>
                </a:solidFill>
                <a:latin typeface="Arial"/>
                <a:cs typeface="Arial"/>
              </a:rPr>
              <a:t>sistemas</a:t>
            </a:r>
            <a:r>
              <a:rPr lang="en-US">
                <a:solidFill>
                  <a:schemeClr val="bg1"/>
                </a:solidFill>
                <a:latin typeface="Arial"/>
                <a:cs typeface="Arial"/>
              </a:rPr>
              <a:t> para </a:t>
            </a:r>
            <a:r>
              <a:rPr lang="en-US" err="1">
                <a:solidFill>
                  <a:schemeClr val="bg1"/>
                </a:solidFill>
                <a:latin typeface="Arial"/>
                <a:cs typeface="Arial"/>
              </a:rPr>
              <a:t>reportar</a:t>
            </a:r>
            <a:r>
              <a:rPr lang="en-US">
                <a:solidFill>
                  <a:schemeClr val="bg1"/>
                </a:solidFill>
                <a:latin typeface="Arial"/>
                <a:cs typeface="Arial"/>
              </a:rPr>
              <a:t> la </a:t>
            </a:r>
            <a:r>
              <a:rPr lang="en-US" err="1">
                <a:solidFill>
                  <a:schemeClr val="bg1"/>
                </a:solidFill>
                <a:latin typeface="Arial"/>
                <a:cs typeface="Arial"/>
              </a:rPr>
              <a:t>violencia</a:t>
            </a:r>
            <a:r>
              <a:rPr lang="en-US">
                <a:solidFill>
                  <a:schemeClr val="bg1"/>
                </a:solidFill>
                <a:latin typeface="Arial"/>
                <a:cs typeface="Arial"/>
              </a:rPr>
              <a:t> </a:t>
            </a:r>
            <a:r>
              <a:rPr lang="en-US" err="1">
                <a:solidFill>
                  <a:schemeClr val="bg1"/>
                </a:solidFill>
                <a:latin typeface="Arial"/>
                <a:cs typeface="Arial"/>
              </a:rPr>
              <a:t>en</a:t>
            </a:r>
            <a:r>
              <a:rPr lang="en-US">
                <a:solidFill>
                  <a:schemeClr val="bg1"/>
                </a:solidFill>
                <a:latin typeface="Arial"/>
                <a:cs typeface="Arial"/>
              </a:rPr>
              <a:t> </a:t>
            </a:r>
            <a:r>
              <a:rPr lang="en-US" err="1">
                <a:solidFill>
                  <a:schemeClr val="bg1"/>
                </a:solidFill>
                <a:latin typeface="Arial"/>
                <a:cs typeface="Arial"/>
              </a:rPr>
              <a:t>línea</a:t>
            </a:r>
            <a:r>
              <a:rPr lang="en-US">
                <a:solidFill>
                  <a:schemeClr val="bg1"/>
                </a:solidFill>
                <a:latin typeface="Arial"/>
                <a:cs typeface="Arial"/>
              </a:rPr>
              <a:t> (redes </a:t>
            </a:r>
            <a:r>
              <a:rPr lang="en-US" err="1">
                <a:solidFill>
                  <a:schemeClr val="bg1"/>
                </a:solidFill>
                <a:latin typeface="Arial"/>
                <a:cs typeface="Arial"/>
              </a:rPr>
              <a:t>sociales</a:t>
            </a:r>
            <a:r>
              <a:rPr lang="en-US">
                <a:solidFill>
                  <a:schemeClr val="bg1"/>
                </a:solidFill>
                <a:latin typeface="Arial"/>
                <a:cs typeface="Arial"/>
              </a:rPr>
              <a:t>, </a:t>
            </a:r>
            <a:r>
              <a:rPr lang="en-US" err="1">
                <a:solidFill>
                  <a:schemeClr val="bg1"/>
                </a:solidFill>
                <a:latin typeface="Arial"/>
                <a:cs typeface="Arial"/>
              </a:rPr>
              <a:t>enseñanza</a:t>
            </a:r>
            <a:r>
              <a:rPr lang="en-US">
                <a:solidFill>
                  <a:schemeClr val="bg1"/>
                </a:solidFill>
                <a:latin typeface="Arial"/>
                <a:cs typeface="Arial"/>
              </a:rPr>
              <a:t> </a:t>
            </a:r>
            <a:r>
              <a:rPr lang="en-US" err="1">
                <a:solidFill>
                  <a:schemeClr val="bg1"/>
                </a:solidFill>
                <a:latin typeface="Arial"/>
                <a:cs typeface="Arial"/>
              </a:rPr>
              <a:t>en</a:t>
            </a:r>
            <a:r>
              <a:rPr lang="en-US">
                <a:solidFill>
                  <a:schemeClr val="bg1"/>
                </a:solidFill>
                <a:latin typeface="Arial"/>
                <a:cs typeface="Arial"/>
              </a:rPr>
              <a:t> </a:t>
            </a:r>
            <a:r>
              <a:rPr lang="en-US" err="1">
                <a:solidFill>
                  <a:schemeClr val="bg1"/>
                </a:solidFill>
                <a:latin typeface="Arial"/>
                <a:cs typeface="Arial"/>
              </a:rPr>
              <a:t>línea</a:t>
            </a:r>
            <a:r>
              <a:rPr lang="en-US">
                <a:solidFill>
                  <a:schemeClr val="bg1"/>
                </a:solidFill>
                <a:latin typeface="Arial"/>
                <a:cs typeface="Arial"/>
              </a:rPr>
              <a:t>, </a:t>
            </a:r>
            <a:r>
              <a:rPr lang="en-US" err="1">
                <a:solidFill>
                  <a:schemeClr val="bg1"/>
                </a:solidFill>
                <a:latin typeface="Arial"/>
                <a:cs typeface="Arial"/>
              </a:rPr>
              <a:t>correo</a:t>
            </a:r>
            <a:r>
              <a:rPr lang="en-US">
                <a:solidFill>
                  <a:schemeClr val="bg1"/>
                </a:solidFill>
                <a:latin typeface="Arial"/>
                <a:cs typeface="Arial"/>
              </a:rPr>
              <a:t> </a:t>
            </a:r>
            <a:r>
              <a:rPr lang="en-US" err="1">
                <a:solidFill>
                  <a:schemeClr val="bg1"/>
                </a:solidFill>
                <a:latin typeface="Arial"/>
                <a:cs typeface="Arial"/>
              </a:rPr>
              <a:t>electrónico</a:t>
            </a:r>
            <a:r>
              <a:rPr lang="en-US">
                <a:solidFill>
                  <a:schemeClr val="bg1"/>
                </a:solidFill>
                <a:latin typeface="Arial"/>
                <a:cs typeface="Arial"/>
              </a:rPr>
              <a:t>, etc.).</a:t>
            </a:r>
            <a:endParaRPr lang="en-US">
              <a:solidFill>
                <a:schemeClr val="bg1"/>
              </a:solidFill>
              <a:latin typeface="Arial"/>
              <a:ea typeface="Open Sans"/>
              <a:cs typeface="Arial"/>
            </a:endParaRPr>
          </a:p>
        </p:txBody>
      </p:sp>
      <p:pic>
        <p:nvPicPr>
          <p:cNvPr id="4" name="Graphic 3" descr="Take Off with solid fill">
            <a:extLst>
              <a:ext uri="{FF2B5EF4-FFF2-40B4-BE49-F238E27FC236}">
                <a16:creationId xmlns:a16="http://schemas.microsoft.com/office/drawing/2014/main" id="{21D2B7EF-6CA8-A290-CD65-89C514F8AF0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060800" y="4938630"/>
            <a:ext cx="914400" cy="914400"/>
          </a:xfrm>
          <a:prstGeom prst="rect">
            <a:avLst/>
          </a:prstGeom>
        </p:spPr>
      </p:pic>
      <p:pic>
        <p:nvPicPr>
          <p:cNvPr id="18" name="Graphic 17" descr="Online meeting with solid fill">
            <a:extLst>
              <a:ext uri="{FF2B5EF4-FFF2-40B4-BE49-F238E27FC236}">
                <a16:creationId xmlns:a16="http://schemas.microsoft.com/office/drawing/2014/main" id="{63F6FF4C-7D48-01DD-C809-376335F1A7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120989" y="3376675"/>
            <a:ext cx="914400" cy="914400"/>
          </a:xfrm>
          <a:prstGeom prst="rect">
            <a:avLst/>
          </a:prstGeom>
        </p:spPr>
      </p:pic>
    </p:spTree>
    <p:extLst>
      <p:ext uri="{BB962C8B-B14F-4D97-AF65-F5344CB8AC3E}">
        <p14:creationId xmlns:p14="http://schemas.microsoft.com/office/powerpoint/2010/main" val="1103285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8427BB3-C6E4-BAC5-C500-615395DC02BA}"/>
              </a:ext>
            </a:extLst>
          </p:cNvPr>
          <p:cNvSpPr>
            <a:spLocks noGrp="1"/>
          </p:cNvSpPr>
          <p:nvPr>
            <p:ph type="title"/>
          </p:nvPr>
        </p:nvSpPr>
        <p:spPr>
          <a:xfrm>
            <a:off x="1046922" y="850799"/>
            <a:ext cx="10086975" cy="778381"/>
          </a:xfrm>
        </p:spPr>
        <p:txBody>
          <a:bodyPr/>
          <a:lstStyle/>
          <a:p>
            <a:r>
              <a:rPr lang="en-GB" b="1" err="1">
                <a:latin typeface="Arial"/>
                <a:cs typeface="Arial"/>
              </a:rPr>
              <a:t>Herramienta</a:t>
            </a:r>
            <a:r>
              <a:rPr lang="en-GB" b="1">
                <a:latin typeface="Arial"/>
                <a:cs typeface="Arial"/>
              </a:rPr>
              <a:t> de lucha contra </a:t>
            </a:r>
            <a:r>
              <a:rPr lang="en-GB" b="1" err="1">
                <a:latin typeface="Arial"/>
                <a:cs typeface="Arial"/>
              </a:rPr>
              <a:t>el</a:t>
            </a:r>
            <a:r>
              <a:rPr lang="en-GB" b="1">
                <a:latin typeface="Arial"/>
                <a:cs typeface="Arial"/>
              </a:rPr>
              <a:t> </a:t>
            </a:r>
            <a:r>
              <a:rPr lang="en-GB" b="1" err="1">
                <a:latin typeface="Arial"/>
                <a:cs typeface="Arial"/>
              </a:rPr>
              <a:t>acoso</a:t>
            </a:r>
            <a:r>
              <a:rPr lang="en-GB" b="1">
                <a:latin typeface="Arial"/>
                <a:cs typeface="Arial"/>
              </a:rPr>
              <a:t> (CHAT), </a:t>
            </a:r>
            <a:r>
              <a:rPr lang="en-GB" b="1" err="1">
                <a:latin typeface="Arial"/>
                <a:cs typeface="Arial"/>
              </a:rPr>
              <a:t>KULeuven</a:t>
            </a:r>
            <a:r>
              <a:rPr lang="en-GB" b="1">
                <a:latin typeface="Arial"/>
                <a:cs typeface="Arial"/>
              </a:rPr>
              <a:t>, </a:t>
            </a:r>
            <a:r>
              <a:rPr lang="en-GB" b="1" err="1">
                <a:latin typeface="Arial"/>
                <a:cs typeface="Arial"/>
              </a:rPr>
              <a:t>Bélgica</a:t>
            </a:r>
            <a:endParaRPr lang="en-US" b="1">
              <a:latin typeface="Arial"/>
              <a:cs typeface="Arial"/>
            </a:endParaRPr>
          </a:p>
        </p:txBody>
      </p:sp>
      <p:pic>
        <p:nvPicPr>
          <p:cNvPr id="4" name="Picture 3" descr="A group of men looking at a computer&#10;&#10;Description automatically generated">
            <a:extLst>
              <a:ext uri="{FF2B5EF4-FFF2-40B4-BE49-F238E27FC236}">
                <a16:creationId xmlns:a16="http://schemas.microsoft.com/office/drawing/2014/main" id="{6B6439C6-B516-5239-9CE9-764CDBE73201}"/>
              </a:ext>
            </a:extLst>
          </p:cNvPr>
          <p:cNvPicPr>
            <a:picLocks noChangeAspect="1"/>
          </p:cNvPicPr>
          <p:nvPr/>
        </p:nvPicPr>
        <p:blipFill>
          <a:blip r:embed="rId3"/>
          <a:stretch>
            <a:fillRect/>
          </a:stretch>
        </p:blipFill>
        <p:spPr>
          <a:xfrm>
            <a:off x="1989365" y="2209747"/>
            <a:ext cx="7587342" cy="4044149"/>
          </a:xfrm>
          <a:prstGeom prst="rect">
            <a:avLst/>
          </a:prstGeom>
        </p:spPr>
      </p:pic>
    </p:spTree>
    <p:extLst>
      <p:ext uri="{BB962C8B-B14F-4D97-AF65-F5344CB8AC3E}">
        <p14:creationId xmlns:p14="http://schemas.microsoft.com/office/powerpoint/2010/main" val="1982635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FBB536-C4D3-C90E-2F5F-1E2147438223}"/>
              </a:ext>
            </a:extLst>
          </p:cNvPr>
          <p:cNvSpPr>
            <a:spLocks noGrp="1"/>
          </p:cNvSpPr>
          <p:nvPr>
            <p:ph type="title"/>
          </p:nvPr>
        </p:nvSpPr>
        <p:spPr>
          <a:xfrm>
            <a:off x="1046922" y="1129932"/>
            <a:ext cx="10086975" cy="778381"/>
          </a:xfrm>
        </p:spPr>
        <p:txBody>
          <a:bodyPr/>
          <a:lstStyle/>
          <a:p>
            <a:r>
              <a:rPr lang="en-GB" b="1" err="1"/>
              <a:t>Speakout</a:t>
            </a:r>
            <a:r>
              <a:rPr lang="en-GB" b="1"/>
              <a:t>, Universidad Tecnológica de Dublín, Irlanda</a:t>
            </a:r>
            <a:endParaRPr lang="en-US" b="1"/>
          </a:p>
        </p:txBody>
      </p:sp>
      <p:pic>
        <p:nvPicPr>
          <p:cNvPr id="4" name="Picture 4" descr="A screenshot of a website&#10;&#10;Description automatically generated">
            <a:extLst>
              <a:ext uri="{FF2B5EF4-FFF2-40B4-BE49-F238E27FC236}">
                <a16:creationId xmlns:a16="http://schemas.microsoft.com/office/drawing/2014/main" id="{65E6F9EE-0D25-AAA4-1DB6-A79731F70291}"/>
              </a:ext>
            </a:extLst>
          </p:cNvPr>
          <p:cNvPicPr>
            <a:picLocks noChangeAspect="1"/>
          </p:cNvPicPr>
          <p:nvPr/>
        </p:nvPicPr>
        <p:blipFill>
          <a:blip r:embed="rId3"/>
          <a:stretch>
            <a:fillRect/>
          </a:stretch>
        </p:blipFill>
        <p:spPr>
          <a:xfrm>
            <a:off x="2343150" y="1847938"/>
            <a:ext cx="7478485" cy="4699732"/>
          </a:xfrm>
          <a:prstGeom prst="rect">
            <a:avLst/>
          </a:prstGeom>
        </p:spPr>
      </p:pic>
    </p:spTree>
    <p:extLst>
      <p:ext uri="{BB962C8B-B14F-4D97-AF65-F5344CB8AC3E}">
        <p14:creationId xmlns:p14="http://schemas.microsoft.com/office/powerpoint/2010/main" val="4190959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BE76F77-1087-6364-92B7-5612E33016FA}"/>
              </a:ext>
            </a:extLst>
          </p:cNvPr>
          <p:cNvSpPr txBox="1">
            <a:spLocks/>
          </p:cNvSpPr>
          <p:nvPr/>
        </p:nvSpPr>
        <p:spPr>
          <a:xfrm>
            <a:off x="1046922" y="342802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3200" b="1" dirty="0">
                <a:solidFill>
                  <a:srgbClr val="FFFFFF"/>
                </a:solidFill>
                <a:latin typeface="Arial"/>
                <a:cs typeface="Arial"/>
              </a:rPr>
              <a:t>Pausa para </a:t>
            </a:r>
            <a:r>
              <a:rPr lang="en-GB" sz="3200" b="1" dirty="0" err="1">
                <a:solidFill>
                  <a:srgbClr val="FFFFFF"/>
                </a:solidFill>
                <a:latin typeface="Arial"/>
                <a:cs typeface="Arial"/>
              </a:rPr>
              <a:t>almorzar</a:t>
            </a:r>
            <a:r>
              <a:rPr lang="en-GB" sz="3200" b="1" dirty="0">
                <a:solidFill>
                  <a:srgbClr val="FFFFFF"/>
                </a:solidFill>
                <a:latin typeface="Arial"/>
                <a:cs typeface="Arial"/>
              </a:rPr>
              <a:t> - 1 hora</a:t>
            </a:r>
            <a:endParaRPr lang="en-US" sz="3200" b="1" dirty="0">
              <a:latin typeface="Arial"/>
              <a:cs typeface="Arial"/>
            </a:endParaRPr>
          </a:p>
        </p:txBody>
      </p:sp>
    </p:spTree>
    <p:extLst>
      <p:ext uri="{BB962C8B-B14F-4D97-AF65-F5344CB8AC3E}">
        <p14:creationId xmlns:p14="http://schemas.microsoft.com/office/powerpoint/2010/main" val="1216424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latin typeface="Arial"/>
                <a:cs typeface="Arial"/>
              </a:rPr>
              <a:t>Procedimientos</a:t>
            </a:r>
            <a:r>
              <a:rPr lang="en-GB" b="1">
                <a:latin typeface="Arial"/>
                <a:cs typeface="Arial"/>
              </a:rPr>
              <a:t> </a:t>
            </a:r>
            <a:r>
              <a:rPr lang="en-GB" b="1" err="1">
                <a:latin typeface="Arial"/>
                <a:cs typeface="Arial"/>
              </a:rPr>
              <a:t>disciplinarios</a:t>
            </a:r>
            <a:endParaRPr lang="en-GB" b="1"/>
          </a:p>
        </p:txBody>
      </p:sp>
      <p:sp>
        <p:nvSpPr>
          <p:cNvPr id="6" name="TextBox 5">
            <a:extLst>
              <a:ext uri="{FF2B5EF4-FFF2-40B4-BE49-F238E27FC236}">
                <a16:creationId xmlns:a16="http://schemas.microsoft.com/office/drawing/2014/main" id="{E82DCF2D-3234-411E-F909-7CFF4C7AA7C9}"/>
              </a:ext>
            </a:extLst>
          </p:cNvPr>
          <p:cNvSpPr txBox="1"/>
          <p:nvPr/>
        </p:nvSpPr>
        <p:spPr>
          <a:xfrm>
            <a:off x="385010" y="2218287"/>
            <a:ext cx="10597415" cy="3616888"/>
          </a:xfrm>
          <a:prstGeom prst="rect">
            <a:avLst/>
          </a:prstGeom>
          <a:noFill/>
        </p:spPr>
        <p:txBody>
          <a:bodyPr wrap="square" lIns="91440" tIns="45720" rIns="91440" bIns="45720" anchor="t">
            <a:spAutoFit/>
          </a:bodyPr>
          <a:lstStyle/>
          <a:p>
            <a:r>
              <a:rPr lang="en-US" sz="1600">
                <a:solidFill>
                  <a:srgbClr val="FFFFFF"/>
                </a:solidFill>
                <a:latin typeface="Arial"/>
                <a:ea typeface="Open Sans"/>
                <a:cs typeface="Arial"/>
              </a:rPr>
              <a:t>Este pilar de </a:t>
            </a:r>
            <a:r>
              <a:rPr lang="en-US" sz="1600" err="1">
                <a:solidFill>
                  <a:srgbClr val="FFFFFF"/>
                </a:solidFill>
                <a:latin typeface="Arial"/>
                <a:ea typeface="Open Sans"/>
                <a:cs typeface="Arial"/>
              </a:rPr>
              <a:t>acción</a:t>
            </a:r>
            <a:r>
              <a:rPr lang="en-US" sz="1600">
                <a:solidFill>
                  <a:srgbClr val="FFFFFF"/>
                </a:solidFill>
                <a:latin typeface="Arial"/>
                <a:ea typeface="Open Sans"/>
                <a:cs typeface="Arial"/>
              </a:rPr>
              <a:t> </a:t>
            </a:r>
            <a:r>
              <a:rPr lang="en-US" sz="1600" b="0" i="0">
                <a:solidFill>
                  <a:srgbClr val="FFFFFF"/>
                </a:solidFill>
                <a:effectLst/>
                <a:latin typeface="Arial"/>
                <a:ea typeface="Open Sans"/>
                <a:cs typeface="Arial"/>
              </a:rPr>
              <a:t>se </a:t>
            </a:r>
            <a:r>
              <a:rPr lang="en-US" sz="1600" b="0" i="0" err="1">
                <a:solidFill>
                  <a:srgbClr val="FFFFFF"/>
                </a:solidFill>
                <a:effectLst/>
                <a:latin typeface="Arial"/>
                <a:ea typeface="Open Sans"/>
                <a:cs typeface="Arial"/>
              </a:rPr>
              <a:t>refiere</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específicamente</a:t>
            </a:r>
            <a:r>
              <a:rPr lang="en-US" sz="1600" b="0" i="0">
                <a:solidFill>
                  <a:srgbClr val="FFFFFF"/>
                </a:solidFill>
                <a:effectLst/>
                <a:latin typeface="Arial"/>
                <a:ea typeface="Open Sans"/>
                <a:cs typeface="Arial"/>
              </a:rPr>
              <a:t> al </a:t>
            </a:r>
            <a:r>
              <a:rPr lang="en-US" sz="1600" b="1" i="0" err="1">
                <a:solidFill>
                  <a:srgbClr val="FFFFFF"/>
                </a:solidFill>
                <a:effectLst/>
                <a:latin typeface="Arial"/>
                <a:ea typeface="Open Sans"/>
                <a:cs typeface="Arial"/>
              </a:rPr>
              <a:t>tratamiento</a:t>
            </a:r>
            <a:r>
              <a:rPr lang="en-US" sz="1600" b="1" i="0">
                <a:solidFill>
                  <a:srgbClr val="FFFFFF"/>
                </a:solidFill>
                <a:effectLst/>
                <a:latin typeface="Arial"/>
                <a:ea typeface="Open Sans"/>
                <a:cs typeface="Arial"/>
              </a:rPr>
              <a:t> de </a:t>
            </a:r>
            <a:r>
              <a:rPr lang="en-US" sz="1600" b="1" i="0" err="1">
                <a:solidFill>
                  <a:srgbClr val="FFFFFF"/>
                </a:solidFill>
                <a:effectLst/>
                <a:latin typeface="Arial"/>
                <a:ea typeface="Open Sans"/>
                <a:cs typeface="Arial"/>
              </a:rPr>
              <a:t>los</a:t>
            </a:r>
            <a:r>
              <a:rPr lang="en-US" sz="1600" b="1"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casos</a:t>
            </a:r>
            <a:r>
              <a:rPr lang="en-US" sz="1600" b="1" i="0">
                <a:solidFill>
                  <a:srgbClr val="FFFFFF"/>
                </a:solidFill>
                <a:effectLst/>
                <a:latin typeface="Arial"/>
                <a:ea typeface="Open Sans"/>
                <a:cs typeface="Arial"/>
              </a:rPr>
              <a:t> </a:t>
            </a:r>
            <a:r>
              <a:rPr lang="en-US" sz="1600" b="0" i="0">
                <a:solidFill>
                  <a:srgbClr val="FFFFFF"/>
                </a:solidFill>
                <a:effectLst/>
                <a:latin typeface="Arial"/>
                <a:ea typeface="Open Sans"/>
                <a:cs typeface="Arial"/>
              </a:rPr>
              <a:t>de </a:t>
            </a:r>
            <a:r>
              <a:rPr lang="en-US" sz="1600" b="0" i="0" err="1">
                <a:solidFill>
                  <a:srgbClr val="FFFFFF"/>
                </a:solidFill>
                <a:effectLst/>
                <a:latin typeface="Arial"/>
                <a:ea typeface="Open Sans"/>
                <a:cs typeface="Arial"/>
              </a:rPr>
              <a:t>violencia</a:t>
            </a:r>
            <a:r>
              <a:rPr lang="en-US" sz="1600" b="0" i="0">
                <a:solidFill>
                  <a:srgbClr val="FFFFFF"/>
                </a:solidFill>
                <a:effectLst/>
                <a:latin typeface="Arial"/>
                <a:ea typeface="Open Sans"/>
                <a:cs typeface="Arial"/>
              </a:rPr>
              <a:t> de </a:t>
            </a:r>
            <a:r>
              <a:rPr lang="en-US" sz="1600" b="0" i="0" err="1">
                <a:solidFill>
                  <a:srgbClr val="FFFFFF"/>
                </a:solidFill>
                <a:effectLst/>
                <a:latin typeface="Arial"/>
                <a:ea typeface="Open Sans"/>
                <a:cs typeface="Arial"/>
              </a:rPr>
              <a:t>género</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por</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parte</a:t>
            </a:r>
            <a:r>
              <a:rPr lang="en-US" sz="1600" b="0" i="0">
                <a:solidFill>
                  <a:srgbClr val="FFFFFF"/>
                </a:solidFill>
                <a:effectLst/>
                <a:latin typeface="Arial"/>
                <a:ea typeface="Open Sans"/>
                <a:cs typeface="Arial"/>
              </a:rPr>
              <a:t> de la </a:t>
            </a:r>
            <a:r>
              <a:rPr lang="en-US" sz="1600" b="0" i="0" err="1">
                <a:solidFill>
                  <a:srgbClr val="FFFFFF"/>
                </a:solidFill>
                <a:effectLst/>
                <a:latin typeface="Arial"/>
                <a:ea typeface="Open Sans"/>
                <a:cs typeface="Arial"/>
              </a:rPr>
              <a:t>institución</a:t>
            </a:r>
            <a:r>
              <a:rPr lang="en-US" sz="1600" b="0" i="0">
                <a:solidFill>
                  <a:srgbClr val="FFFFFF"/>
                </a:solidFill>
                <a:effectLst/>
                <a:latin typeface="Arial"/>
                <a:ea typeface="Open Sans"/>
                <a:cs typeface="Arial"/>
              </a:rPr>
              <a:t>, las </a:t>
            </a:r>
            <a:r>
              <a:rPr lang="en-US" sz="1600" b="1" i="0" err="1">
                <a:solidFill>
                  <a:srgbClr val="FFFFFF"/>
                </a:solidFill>
                <a:effectLst/>
                <a:latin typeface="Arial"/>
                <a:ea typeface="Open Sans"/>
                <a:cs typeface="Arial"/>
              </a:rPr>
              <a:t>acciones</a:t>
            </a:r>
            <a:r>
              <a:rPr lang="en-US" sz="1600" b="1" i="0">
                <a:solidFill>
                  <a:srgbClr val="FFFFFF"/>
                </a:solidFill>
                <a:effectLst/>
                <a:latin typeface="Arial"/>
                <a:ea typeface="Open Sans"/>
                <a:cs typeface="Arial"/>
              </a:rPr>
              <a:t> de </a:t>
            </a:r>
            <a:r>
              <a:rPr lang="en-US" sz="1600" b="1" i="0" err="1">
                <a:solidFill>
                  <a:srgbClr val="FFFFFF"/>
                </a:solidFill>
                <a:effectLst/>
                <a:latin typeface="Arial"/>
                <a:ea typeface="Open Sans"/>
                <a:cs typeface="Arial"/>
              </a:rPr>
              <a:t>investigación</a:t>
            </a:r>
            <a:r>
              <a:rPr lang="en-US" sz="1600" b="0"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los</a:t>
            </a:r>
            <a:r>
              <a:rPr lang="en-US" sz="1600" b="1"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procedimientos</a:t>
            </a:r>
            <a:r>
              <a:rPr lang="en-US" sz="1600" b="1"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disciplinarios</a:t>
            </a:r>
            <a:r>
              <a:rPr lang="en-US" sz="1600" b="1" i="0">
                <a:solidFill>
                  <a:srgbClr val="FFFFFF"/>
                </a:solidFill>
                <a:effectLst/>
                <a:latin typeface="Arial"/>
                <a:ea typeface="Open Sans"/>
                <a:cs typeface="Arial"/>
              </a:rPr>
              <a:t> </a:t>
            </a:r>
            <a:r>
              <a:rPr lang="en-US" sz="1600" b="0" i="0">
                <a:solidFill>
                  <a:srgbClr val="FFFFFF"/>
                </a:solidFill>
                <a:effectLst/>
                <a:latin typeface="Arial"/>
                <a:ea typeface="Open Sans"/>
                <a:cs typeface="Arial"/>
              </a:rPr>
              <a:t>y las </a:t>
            </a:r>
            <a:r>
              <a:rPr lang="en-US" sz="1600" b="1" i="0" err="1">
                <a:solidFill>
                  <a:srgbClr val="FFFFFF"/>
                </a:solidFill>
                <a:effectLst/>
                <a:latin typeface="Arial"/>
                <a:ea typeface="Open Sans"/>
                <a:cs typeface="Arial"/>
              </a:rPr>
              <a:t>sanciones</a:t>
            </a:r>
            <a:r>
              <a:rPr lang="en-US" sz="1600" b="1" i="0">
                <a:solidFill>
                  <a:srgbClr val="FFFFFF"/>
                </a:solidFill>
                <a:effectLst/>
                <a:latin typeface="Arial"/>
                <a:ea typeface="Open Sans"/>
                <a:cs typeface="Arial"/>
              </a:rPr>
              <a:t> </a:t>
            </a:r>
            <a:r>
              <a:rPr lang="en-US" sz="1600" b="0" i="0">
                <a:solidFill>
                  <a:srgbClr val="FFFFFF"/>
                </a:solidFill>
                <a:effectLst/>
                <a:latin typeface="Arial"/>
                <a:ea typeface="Open Sans"/>
                <a:cs typeface="Arial"/>
              </a:rPr>
              <a:t>a </a:t>
            </a:r>
            <a:r>
              <a:rPr lang="en-US" sz="1600" b="0" i="0" err="1">
                <a:solidFill>
                  <a:srgbClr val="FFFFFF"/>
                </a:solidFill>
                <a:effectLst/>
                <a:latin typeface="Arial"/>
                <a:ea typeface="Open Sans"/>
                <a:cs typeface="Arial"/>
              </a:rPr>
              <a:t>los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autores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según</a:t>
            </a:r>
            <a:r>
              <a:rPr lang="en-US" sz="1600" b="0" i="0">
                <a:solidFill>
                  <a:srgbClr val="FFFFFF"/>
                </a:solidFill>
                <a:effectLst/>
                <a:latin typeface="Arial"/>
                <a:ea typeface="Open Sans"/>
                <a:cs typeface="Arial"/>
              </a:rPr>
              <a:t> </a:t>
            </a:r>
            <a:r>
              <a:rPr lang="en-US" sz="1600" err="1">
                <a:solidFill>
                  <a:srgbClr val="FFFFFF"/>
                </a:solidFill>
                <a:latin typeface="Arial"/>
                <a:ea typeface="Open Sans"/>
                <a:cs typeface="Arial"/>
              </a:rPr>
              <a:t>corresponda</a:t>
            </a:r>
            <a:r>
              <a:rPr lang="en-US" sz="1600" b="0" i="0">
                <a:solidFill>
                  <a:srgbClr val="FFFFFF"/>
                </a:solidFill>
                <a:effectLst/>
                <a:latin typeface="Arial"/>
                <a:ea typeface="Open Sans"/>
                <a:cs typeface="Arial"/>
              </a:rPr>
              <a:t>. En </a:t>
            </a:r>
            <a:r>
              <a:rPr lang="en-US" sz="1600" b="0" i="0" err="1">
                <a:solidFill>
                  <a:srgbClr val="FFFFFF"/>
                </a:solidFill>
                <a:effectLst/>
                <a:latin typeface="Arial"/>
                <a:ea typeface="Open Sans"/>
                <a:cs typeface="Arial"/>
              </a:rPr>
              <a:t>algunos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casos</a:t>
            </a:r>
            <a:r>
              <a:rPr lang="en-US" sz="1600" b="0" i="0">
                <a:solidFill>
                  <a:srgbClr val="FFFFFF"/>
                </a:solidFill>
                <a:effectLst/>
                <a:latin typeface="Arial"/>
                <a:ea typeface="Open Sans"/>
                <a:cs typeface="Arial"/>
              </a:rPr>
              <a:t>, también </a:t>
            </a:r>
            <a:r>
              <a:rPr lang="en-US" sz="1600" b="0" i="0" err="1">
                <a:solidFill>
                  <a:srgbClr val="FFFFFF"/>
                </a:solidFill>
                <a:effectLst/>
                <a:latin typeface="Arial"/>
                <a:ea typeface="Open Sans"/>
                <a:cs typeface="Arial"/>
              </a:rPr>
              <a:t>puede</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implicar</a:t>
            </a:r>
            <a:r>
              <a:rPr lang="en-US" sz="1600" b="0"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procedimientos</a:t>
            </a:r>
            <a:r>
              <a:rPr lang="en-US" sz="1600" b="1" i="0">
                <a:solidFill>
                  <a:srgbClr val="FFFFFF"/>
                </a:solidFill>
                <a:effectLst/>
                <a:latin typeface="Arial"/>
                <a:ea typeface="Open Sans"/>
                <a:cs typeface="Arial"/>
              </a:rPr>
              <a:t> </a:t>
            </a:r>
            <a:r>
              <a:rPr lang="en-US" sz="1600" b="1" i="0" err="1">
                <a:solidFill>
                  <a:srgbClr val="FFFFFF"/>
                </a:solidFill>
                <a:effectLst/>
                <a:latin typeface="Arial"/>
                <a:ea typeface="Open Sans"/>
                <a:cs typeface="Arial"/>
              </a:rPr>
              <a:t>judiciales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incluidas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causas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judiciales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por</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delitos</a:t>
            </a:r>
            <a:r>
              <a:rPr lang="en-US" sz="1600" b="0" i="0">
                <a:solidFill>
                  <a:srgbClr val="FFFFFF"/>
                </a:solidFill>
                <a:effectLst/>
                <a:latin typeface="Arial"/>
                <a:ea typeface="Open Sans"/>
                <a:cs typeface="Arial"/>
              </a:rPr>
              <a:t> </a:t>
            </a:r>
            <a:r>
              <a:rPr lang="en-US" sz="1600" b="0" i="0" err="1">
                <a:solidFill>
                  <a:srgbClr val="FFFFFF"/>
                </a:solidFill>
                <a:effectLst/>
                <a:latin typeface="Arial"/>
                <a:ea typeface="Open Sans"/>
                <a:cs typeface="Arial"/>
              </a:rPr>
              <a:t>penales</a:t>
            </a:r>
            <a:r>
              <a:rPr lang="en-US" sz="1600" b="0" i="0">
                <a:solidFill>
                  <a:srgbClr val="FFFFFF"/>
                </a:solidFill>
                <a:effectLst/>
                <a:latin typeface="Arial"/>
                <a:ea typeface="Open Sans"/>
                <a:cs typeface="Arial"/>
              </a:rPr>
              <a:t> y </a:t>
            </a:r>
            <a:r>
              <a:rPr lang="en-US" sz="1600" b="0" i="0" err="1">
                <a:solidFill>
                  <a:srgbClr val="FFFFFF"/>
                </a:solidFill>
                <a:effectLst/>
                <a:latin typeface="Arial"/>
                <a:ea typeface="Open Sans"/>
                <a:cs typeface="Arial"/>
              </a:rPr>
              <a:t>civiles</a:t>
            </a:r>
            <a:r>
              <a:rPr lang="en-US" sz="1600" b="0" i="0">
                <a:solidFill>
                  <a:srgbClr val="FFFFFF"/>
                </a:solidFill>
                <a:effectLst/>
                <a:latin typeface="Arial"/>
                <a:ea typeface="Open Sans"/>
                <a:cs typeface="Arial"/>
              </a:rPr>
              <a:t>. </a:t>
            </a:r>
          </a:p>
          <a:p>
            <a:endParaRPr lang="en-US" sz="1600">
              <a:solidFill>
                <a:srgbClr val="FFFFFF"/>
              </a:solidFill>
              <a:latin typeface="Arial"/>
              <a:ea typeface="Open Sans"/>
              <a:cs typeface="Arial"/>
            </a:endParaRPr>
          </a:p>
          <a:p>
            <a:endParaRPr lang="en-US" sz="1600">
              <a:solidFill>
                <a:srgbClr val="FFFFFF"/>
              </a:solidFill>
              <a:latin typeface="Arial"/>
              <a:ea typeface="Open Sans"/>
              <a:cs typeface="Arial"/>
            </a:endParaRPr>
          </a:p>
          <a:p>
            <a:r>
              <a:rPr lang="en-US" sz="1600">
                <a:solidFill>
                  <a:srgbClr val="FFFFFF"/>
                </a:solidFill>
                <a:latin typeface="Arial"/>
                <a:ea typeface="Open Sans"/>
                <a:cs typeface="Arial"/>
              </a:rPr>
              <a:t>Deben </a:t>
            </a:r>
            <a:r>
              <a:rPr lang="en-US" sz="1600" err="1">
                <a:solidFill>
                  <a:srgbClr val="FFFFFF"/>
                </a:solidFill>
                <a:latin typeface="Arial"/>
                <a:ea typeface="Open Sans"/>
                <a:cs typeface="Arial"/>
              </a:rPr>
              <a:t>tenerse</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en</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cuenta</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los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siguientes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elementos</a:t>
            </a:r>
            <a:r>
              <a:rPr lang="en-US" sz="1600">
                <a:solidFill>
                  <a:srgbClr val="FFFFFF"/>
                </a:solidFill>
                <a:latin typeface="Arial"/>
                <a:ea typeface="Open Sans"/>
                <a:cs typeface="Arial"/>
              </a:rPr>
              <a:t>:</a:t>
            </a:r>
          </a:p>
          <a:p>
            <a:pPr marL="285750" indent="-285750">
              <a:lnSpc>
                <a:spcPct val="150000"/>
              </a:lnSpc>
              <a:buFont typeface="Arial" panose="020B0604020202020204" pitchFamily="34" charset="0"/>
              <a:buChar char="•"/>
            </a:pPr>
            <a:r>
              <a:rPr lang="en-US" sz="1600" b="1" err="1">
                <a:solidFill>
                  <a:srgbClr val="FFFFFF"/>
                </a:solidFill>
                <a:latin typeface="Arial"/>
                <a:ea typeface="Open Sans"/>
                <a:cs typeface="Arial"/>
              </a:rPr>
              <a:t>Finalidad</a:t>
            </a:r>
            <a:r>
              <a:rPr lang="en-US" sz="1600" b="1">
                <a:solidFill>
                  <a:srgbClr val="FFFFFF"/>
                </a:solidFill>
                <a:latin typeface="Arial"/>
                <a:ea typeface="Open Sans"/>
                <a:cs typeface="Arial"/>
              </a:rPr>
              <a:t> del </a:t>
            </a:r>
            <a:r>
              <a:rPr lang="en-US" sz="1600" b="1" err="1">
                <a:solidFill>
                  <a:srgbClr val="FFFFFF"/>
                </a:solidFill>
                <a:latin typeface="Arial"/>
                <a:ea typeface="Open Sans"/>
                <a:cs typeface="Arial"/>
              </a:rPr>
              <a:t>proceso</a:t>
            </a:r>
            <a:r>
              <a:rPr lang="en-US" sz="1600">
                <a:solidFill>
                  <a:srgbClr val="FFFFFF"/>
                </a:solidFill>
                <a:latin typeface="Arial"/>
                <a:ea typeface="Open Sans"/>
                <a:cs typeface="Arial"/>
              </a:rPr>
              <a:t>: determiner </a:t>
            </a:r>
            <a:r>
              <a:rPr lang="en-US" sz="1600" err="1">
                <a:solidFill>
                  <a:srgbClr val="FFFFFF"/>
                </a:solidFill>
                <a:latin typeface="Arial"/>
                <a:ea typeface="Open Sans"/>
                <a:cs typeface="Arial"/>
              </a:rPr>
              <a:t>si</a:t>
            </a:r>
            <a:r>
              <a:rPr lang="en-US" sz="1600">
                <a:solidFill>
                  <a:srgbClr val="FFFFFF"/>
                </a:solidFill>
                <a:latin typeface="Arial"/>
                <a:ea typeface="Open Sans"/>
                <a:cs typeface="Arial"/>
              </a:rPr>
              <a:t> hay </a:t>
            </a:r>
            <a:r>
              <a:rPr lang="en-US" sz="1600" err="1">
                <a:solidFill>
                  <a:srgbClr val="FFFFFF"/>
                </a:solidFill>
                <a:latin typeface="Arial"/>
                <a:ea typeface="Open Sans"/>
                <a:cs typeface="Arial"/>
              </a:rPr>
              <a:t>responsabilidad</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institucional</a:t>
            </a:r>
            <a:r>
              <a:rPr lang="en-US" sz="1600">
                <a:solidFill>
                  <a:srgbClr val="FFFFFF"/>
                </a:solidFill>
                <a:latin typeface="Arial"/>
                <a:ea typeface="Open Sans"/>
                <a:cs typeface="Arial"/>
              </a:rPr>
              <a:t> a la luz de las </a:t>
            </a:r>
            <a:r>
              <a:rPr lang="en-US" sz="1600" err="1">
                <a:solidFill>
                  <a:srgbClr val="FFFFFF"/>
                </a:solidFill>
                <a:latin typeface="Arial"/>
                <a:ea typeface="Open Sans"/>
                <a:cs typeface="Arial"/>
              </a:rPr>
              <a:t>polìticas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internas</a:t>
            </a:r>
            <a:r>
              <a:rPr lang="en-US" sz="1600">
                <a:solidFill>
                  <a:srgbClr val="FFFFFF"/>
                </a:solidFill>
                <a:latin typeface="Arial"/>
                <a:ea typeface="Open Sans"/>
                <a:cs typeface="Arial"/>
              </a:rPr>
              <a:t> (No es </a:t>
            </a:r>
            <a:r>
              <a:rPr lang="en-US" sz="1600" err="1">
                <a:solidFill>
                  <a:srgbClr val="FFFFFF"/>
                </a:solidFill>
                <a:latin typeface="Arial"/>
                <a:ea typeface="Open Sans"/>
                <a:cs typeface="Arial"/>
              </a:rPr>
              <a:t>justicia</a:t>
            </a:r>
            <a:r>
              <a:rPr lang="en-US" sz="1600">
                <a:solidFill>
                  <a:srgbClr val="FFFFFF"/>
                </a:solidFill>
                <a:latin typeface="Arial"/>
                <a:ea typeface="Open Sans"/>
                <a:cs typeface="Arial"/>
              </a:rPr>
              <a:t> penal </a:t>
            </a:r>
            <a:r>
              <a:rPr lang="en-US" sz="1600" err="1">
                <a:solidFill>
                  <a:srgbClr val="FFFFFF"/>
                </a:solidFill>
                <a:latin typeface="Arial"/>
                <a:ea typeface="Open Sans"/>
                <a:cs typeface="Arial"/>
              </a:rPr>
              <a:t>ni</a:t>
            </a:r>
            <a:r>
              <a:rPr lang="en-US" sz="1600">
                <a:solidFill>
                  <a:srgbClr val="FFFFFF"/>
                </a:solidFill>
                <a:latin typeface="Arial"/>
                <a:ea typeface="Open Sans"/>
                <a:cs typeface="Arial"/>
              </a:rPr>
              <a:t> civil). </a:t>
            </a:r>
          </a:p>
          <a:p>
            <a:pPr marL="285750" indent="-285750">
              <a:lnSpc>
                <a:spcPct val="150000"/>
              </a:lnSpc>
              <a:buFont typeface="Arial" panose="020B0604020202020204" pitchFamily="34" charset="0"/>
              <a:buChar char="•"/>
            </a:pPr>
            <a:r>
              <a:rPr lang="en-US" sz="1600">
                <a:solidFill>
                  <a:srgbClr val="FFFFFF"/>
                </a:solidFill>
                <a:latin typeface="Arial"/>
                <a:ea typeface="Open Sans"/>
                <a:cs typeface="Arial"/>
              </a:rPr>
              <a:t>Impacto </a:t>
            </a:r>
            <a:r>
              <a:rPr lang="en-US" sz="1600" err="1">
                <a:solidFill>
                  <a:srgbClr val="FFFFFF"/>
                </a:solidFill>
                <a:latin typeface="Arial"/>
                <a:ea typeface="Open Sans"/>
                <a:cs typeface="Arial"/>
              </a:rPr>
              <a:t>en</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los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medios</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prueba</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admisibles</a:t>
            </a:r>
            <a:r>
              <a:rPr lang="en-US" sz="1600">
                <a:solidFill>
                  <a:srgbClr val="FFFFFF"/>
                </a:solidFill>
                <a:latin typeface="Arial"/>
                <a:ea typeface="Open Sans"/>
                <a:cs typeface="Arial"/>
              </a:rPr>
              <a:t> y </a:t>
            </a:r>
            <a:r>
              <a:rPr lang="en-US" sz="1600" err="1">
                <a:solidFill>
                  <a:srgbClr val="FFFFFF"/>
                </a:solidFill>
                <a:latin typeface="Arial"/>
                <a:ea typeface="Open Sans"/>
                <a:cs typeface="Arial"/>
              </a:rPr>
              <a:t>en</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el</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estándar</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prueba</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ponderación</a:t>
            </a:r>
            <a:r>
              <a:rPr lang="en-US" sz="1600">
                <a:solidFill>
                  <a:srgbClr val="FFFFFF"/>
                </a:solidFill>
                <a:latin typeface="Arial"/>
                <a:ea typeface="Open Sans"/>
                <a:cs typeface="Arial"/>
              </a:rPr>
              <a:t> de las </a:t>
            </a:r>
            <a:r>
              <a:rPr lang="en-US" sz="1600" err="1">
                <a:solidFill>
                  <a:srgbClr val="FFFFFF"/>
                </a:solidFill>
                <a:latin typeface="Arial"/>
                <a:ea typeface="Open Sans"/>
                <a:cs typeface="Arial"/>
              </a:rPr>
              <a:t>probabilidades</a:t>
            </a:r>
            <a:r>
              <a:rPr lang="en-US" sz="1600">
                <a:solidFill>
                  <a:srgbClr val="FFFFFF"/>
                </a:solidFill>
                <a:latin typeface="Arial"/>
                <a:ea typeface="Open Sans"/>
                <a:cs typeface="Arial"/>
              </a:rPr>
              <a:t>)</a:t>
            </a:r>
          </a:p>
          <a:p>
            <a:pPr marL="285750" indent="-285750">
              <a:lnSpc>
                <a:spcPct val="150000"/>
              </a:lnSpc>
              <a:buFont typeface="Arial" panose="020B0604020202020204" pitchFamily="34" charset="0"/>
              <a:buChar char="•"/>
            </a:pPr>
            <a:r>
              <a:rPr lang="en-US" sz="1600" err="1">
                <a:solidFill>
                  <a:srgbClr val="FFFFFF"/>
                </a:solidFill>
                <a:latin typeface="Arial"/>
                <a:ea typeface="Open Sans"/>
                <a:cs typeface="Arial"/>
              </a:rPr>
              <a:t>Enfoque</a:t>
            </a:r>
            <a:r>
              <a:rPr lang="en-US" sz="1600" b="1">
                <a:solidFill>
                  <a:srgbClr val="FFFFFF"/>
                </a:solidFill>
                <a:latin typeface="Arial"/>
                <a:ea typeface="Open Sans"/>
                <a:cs typeface="Arial"/>
              </a:rPr>
              <a:t> </a:t>
            </a:r>
            <a:r>
              <a:rPr lang="en-US" sz="1600">
                <a:solidFill>
                  <a:srgbClr val="FFFFFF"/>
                </a:solidFill>
                <a:latin typeface="Arial"/>
                <a:ea typeface="Open Sans"/>
                <a:cs typeface="Arial"/>
              </a:rPr>
              <a:t>de </a:t>
            </a:r>
            <a:r>
              <a:rPr lang="en-US" sz="1600" err="1">
                <a:solidFill>
                  <a:srgbClr val="FFFFFF"/>
                </a:solidFill>
                <a:latin typeface="Arial"/>
                <a:ea typeface="Open Sans"/>
                <a:cs typeface="Arial"/>
              </a:rPr>
              <a:t>los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procedimientos</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enjuiciamiento</a:t>
            </a:r>
            <a:r>
              <a:rPr lang="en-US" sz="1600">
                <a:solidFill>
                  <a:srgbClr val="FFFFFF"/>
                </a:solidFill>
                <a:latin typeface="Arial"/>
                <a:ea typeface="Open Sans"/>
                <a:cs typeface="Arial"/>
              </a:rPr>
              <a:t> </a:t>
            </a:r>
            <a:r>
              <a:rPr lang="en-US" sz="1600" b="1" err="1">
                <a:solidFill>
                  <a:srgbClr val="FFFFFF"/>
                </a:solidFill>
                <a:latin typeface="Arial"/>
                <a:ea typeface="Open Sans"/>
                <a:cs typeface="Arial"/>
              </a:rPr>
              <a:t>centrado</a:t>
            </a:r>
            <a:r>
              <a:rPr lang="en-US" sz="1600" b="1">
                <a:solidFill>
                  <a:srgbClr val="FFFFFF"/>
                </a:solidFill>
                <a:latin typeface="Arial"/>
                <a:ea typeface="Open Sans"/>
                <a:cs typeface="Arial"/>
              </a:rPr>
              <a:t> </a:t>
            </a:r>
            <a:r>
              <a:rPr lang="en-US" sz="1600" b="1" err="1">
                <a:solidFill>
                  <a:srgbClr val="FFFFFF"/>
                </a:solidFill>
                <a:latin typeface="Arial"/>
                <a:ea typeface="Open Sans"/>
                <a:cs typeface="Arial"/>
              </a:rPr>
              <a:t>en</a:t>
            </a:r>
            <a:r>
              <a:rPr lang="en-US" sz="1600" b="1">
                <a:solidFill>
                  <a:srgbClr val="FFFFFF"/>
                </a:solidFill>
                <a:latin typeface="Arial"/>
                <a:ea typeface="Open Sans"/>
                <a:cs typeface="Arial"/>
              </a:rPr>
              <a:t> las </a:t>
            </a:r>
            <a:r>
              <a:rPr lang="en-US" sz="1600" b="1" err="1">
                <a:solidFill>
                  <a:srgbClr val="FFFFFF"/>
                </a:solidFill>
                <a:latin typeface="Arial"/>
                <a:ea typeface="Open Sans"/>
                <a:cs typeface="Arial"/>
              </a:rPr>
              <a:t>víctimas</a:t>
            </a:r>
            <a:r>
              <a:rPr lang="en-US" sz="1600" b="1">
                <a:solidFill>
                  <a:srgbClr val="FFFFFF"/>
                </a:solidFill>
                <a:latin typeface="Arial"/>
                <a:ea typeface="Open Sans"/>
                <a:cs typeface="Arial"/>
              </a:rPr>
              <a:t>/</a:t>
            </a:r>
            <a:r>
              <a:rPr lang="en-US" sz="1600" b="1" err="1">
                <a:solidFill>
                  <a:srgbClr val="FFFFFF"/>
                </a:solidFill>
                <a:latin typeface="Arial"/>
                <a:ea typeface="Open Sans"/>
                <a:cs typeface="Arial"/>
              </a:rPr>
              <a:t>sobrevivientes</a:t>
            </a:r>
            <a:r>
              <a:rPr lang="en-US" sz="1600" b="1">
                <a:solidFill>
                  <a:srgbClr val="FFFFFF"/>
                </a:solidFill>
                <a:latin typeface="Arial"/>
                <a:ea typeface="Open Sans"/>
                <a:cs typeface="Arial"/>
              </a:rPr>
              <a:t>, </a:t>
            </a:r>
            <a:r>
              <a:rPr lang="en-US" sz="1600" b="1" err="1">
                <a:solidFill>
                  <a:srgbClr val="FFFFFF"/>
                </a:solidFill>
                <a:latin typeface="Arial"/>
                <a:ea typeface="Open Sans"/>
                <a:cs typeface="Arial"/>
              </a:rPr>
              <a:t>sensibles</a:t>
            </a:r>
            <a:r>
              <a:rPr lang="en-US" sz="1600" b="1">
                <a:solidFill>
                  <a:srgbClr val="FFFFFF"/>
                </a:solidFill>
                <a:latin typeface="Arial"/>
                <a:ea typeface="Open Sans"/>
                <a:cs typeface="Arial"/>
              </a:rPr>
              <a:t> al trauma y </a:t>
            </a:r>
            <a:r>
              <a:rPr lang="en-US" sz="1600" b="1" err="1">
                <a:solidFill>
                  <a:srgbClr val="FFFFFF"/>
                </a:solidFill>
                <a:latin typeface="Arial"/>
                <a:ea typeface="Open Sans"/>
                <a:cs typeface="Arial"/>
              </a:rPr>
              <a:t>desde</a:t>
            </a:r>
            <a:r>
              <a:rPr lang="en-US" sz="1600" b="1">
                <a:solidFill>
                  <a:srgbClr val="FFFFFF"/>
                </a:solidFill>
                <a:latin typeface="Arial"/>
                <a:ea typeface="Open Sans"/>
                <a:cs typeface="Arial"/>
              </a:rPr>
              <a:t> </a:t>
            </a:r>
            <a:r>
              <a:rPr lang="en-US" sz="1600" b="1" err="1">
                <a:solidFill>
                  <a:srgbClr val="FFFFFF"/>
                </a:solidFill>
                <a:latin typeface="Arial"/>
                <a:ea typeface="Open Sans"/>
                <a:cs typeface="Arial"/>
              </a:rPr>
              <a:t>una</a:t>
            </a:r>
            <a:r>
              <a:rPr lang="en-US" sz="1600" b="1">
                <a:solidFill>
                  <a:srgbClr val="FFFFFF"/>
                </a:solidFill>
                <a:latin typeface="Arial"/>
                <a:ea typeface="Open Sans"/>
                <a:cs typeface="Arial"/>
              </a:rPr>
              <a:t> </a:t>
            </a:r>
            <a:r>
              <a:rPr lang="en-US" sz="1600" b="1" err="1">
                <a:solidFill>
                  <a:srgbClr val="FFFFFF"/>
                </a:solidFill>
                <a:latin typeface="Arial"/>
                <a:ea typeface="Open Sans"/>
                <a:cs typeface="Arial"/>
              </a:rPr>
              <a:t>perspectiva</a:t>
            </a:r>
            <a:r>
              <a:rPr lang="en-US" sz="1600" b="1">
                <a:solidFill>
                  <a:srgbClr val="FFFFFF"/>
                </a:solidFill>
                <a:latin typeface="Arial"/>
                <a:ea typeface="Open Sans"/>
                <a:cs typeface="Arial"/>
              </a:rPr>
              <a:t> de </a:t>
            </a:r>
            <a:r>
              <a:rPr lang="en-US" sz="1600" b="1" err="1">
                <a:solidFill>
                  <a:srgbClr val="FFFFFF"/>
                </a:solidFill>
                <a:latin typeface="Arial"/>
                <a:ea typeface="Open Sans"/>
                <a:cs typeface="Arial"/>
              </a:rPr>
              <a:t>género</a:t>
            </a:r>
            <a:endParaRPr lang="en-US" sz="1600">
              <a:solidFill>
                <a:srgbClr val="FFFFFF"/>
              </a:solidFill>
              <a:latin typeface="Arial"/>
              <a:ea typeface="Open Sans"/>
              <a:cs typeface="Arial"/>
            </a:endParaRPr>
          </a:p>
        </p:txBody>
      </p:sp>
    </p:spTree>
    <p:extLst>
      <p:ext uri="{BB962C8B-B14F-4D97-AF65-F5344CB8AC3E}">
        <p14:creationId xmlns:p14="http://schemas.microsoft.com/office/powerpoint/2010/main" val="345219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err="1">
                <a:latin typeface="Arial"/>
                <a:cs typeface="Arial"/>
              </a:rPr>
              <a:t>Programa</a:t>
            </a:r>
            <a:r>
              <a:rPr lang="en-GB" b="1">
                <a:latin typeface="Arial"/>
                <a:cs typeface="Arial"/>
              </a:rPr>
              <a:t> del día </a:t>
            </a:r>
            <a:endParaRPr lang="en-GB" b="1">
              <a:solidFill>
                <a:srgbClr val="FF0000"/>
              </a:solidFill>
              <a:latin typeface="Arial"/>
              <a:cs typeface="Arial"/>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329784" y="2320791"/>
            <a:ext cx="11564765"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200000"/>
              </a:lnSpc>
            </a:pPr>
            <a:r>
              <a:rPr lang="en-US">
                <a:solidFill>
                  <a:schemeClr val="bg1"/>
                </a:solidFill>
                <a:latin typeface="Arial"/>
                <a:ea typeface="+mn-lt"/>
                <a:cs typeface="Arial"/>
              </a:rPr>
              <a:t>10:00-10:20     </a:t>
            </a:r>
            <a:r>
              <a:rPr lang="en-US" err="1">
                <a:solidFill>
                  <a:schemeClr val="bg1"/>
                </a:solidFill>
                <a:latin typeface="Arial"/>
                <a:ea typeface="+mn-lt"/>
                <a:cs typeface="Arial"/>
              </a:rPr>
              <a:t>Introducción</a:t>
            </a:r>
            <a:r>
              <a:rPr lang="en-US">
                <a:solidFill>
                  <a:schemeClr val="bg1"/>
                </a:solidFill>
                <a:latin typeface="Arial"/>
                <a:ea typeface="+mn-lt"/>
                <a:cs typeface="Arial"/>
              </a:rPr>
              <a:t> y </a:t>
            </a:r>
            <a:r>
              <a:rPr lang="en-US" err="1">
                <a:solidFill>
                  <a:schemeClr val="bg1"/>
                </a:solidFill>
                <a:latin typeface="Arial"/>
                <a:ea typeface="+mn-lt"/>
                <a:cs typeface="Arial"/>
              </a:rPr>
              <a:t>expectativas</a:t>
            </a:r>
            <a:endParaRPr lang="en-US">
              <a:solidFill>
                <a:schemeClr val="bg1"/>
              </a:solidFill>
              <a:latin typeface="Arial"/>
              <a:ea typeface="+mn-lt"/>
              <a:cs typeface="Arial"/>
            </a:endParaRPr>
          </a:p>
          <a:p>
            <a:pPr>
              <a:lnSpc>
                <a:spcPct val="200000"/>
              </a:lnSpc>
            </a:pPr>
            <a:r>
              <a:rPr lang="es-ES">
                <a:solidFill>
                  <a:schemeClr val="bg1"/>
                </a:solidFill>
                <a:latin typeface="Arial"/>
                <a:ea typeface="+mn-lt"/>
                <a:cs typeface="Arial"/>
              </a:rPr>
              <a:t>10:20-10:40     </a:t>
            </a:r>
            <a:r>
              <a:rPr lang="es-ES" b="1">
                <a:solidFill>
                  <a:schemeClr val="bg1"/>
                </a:solidFill>
                <a:latin typeface="Arial"/>
                <a:ea typeface="+mn-lt"/>
                <a:cs typeface="Arial"/>
              </a:rPr>
              <a:t>Ejercicio 1</a:t>
            </a:r>
            <a:r>
              <a:rPr lang="es-ES">
                <a:solidFill>
                  <a:schemeClr val="bg1"/>
                </a:solidFill>
                <a:latin typeface="Arial"/>
                <a:ea typeface="+mn-lt"/>
                <a:cs typeface="Arial"/>
              </a:rPr>
              <a:t>: Caso de Estudio y comprensión de la violencia de género</a:t>
            </a:r>
            <a:br>
              <a:rPr lang="es-ES">
                <a:latin typeface="Arial"/>
                <a:ea typeface="+mn-lt"/>
                <a:cs typeface="Arial"/>
              </a:rPr>
            </a:br>
            <a:r>
              <a:rPr lang="es-ES">
                <a:solidFill>
                  <a:schemeClr val="bg1"/>
                </a:solidFill>
                <a:latin typeface="Arial"/>
                <a:ea typeface="+mn-lt"/>
                <a:cs typeface="Arial"/>
              </a:rPr>
              <a:t>10:40-11:00     </a:t>
            </a:r>
            <a:r>
              <a:rPr lang="en-US" err="1">
                <a:solidFill>
                  <a:schemeClr val="bg1"/>
                </a:solidFill>
                <a:latin typeface="Arial"/>
                <a:ea typeface="+mn-lt"/>
                <a:cs typeface="Arial"/>
              </a:rPr>
              <a:t>Definición</a:t>
            </a:r>
            <a:r>
              <a:rPr lang="en-US">
                <a:solidFill>
                  <a:schemeClr val="bg1"/>
                </a:solidFill>
                <a:latin typeface="Arial"/>
                <a:ea typeface="+mn-lt"/>
                <a:cs typeface="Arial"/>
              </a:rPr>
              <a:t> de </a:t>
            </a:r>
            <a:r>
              <a:rPr lang="en-US" err="1">
                <a:solidFill>
                  <a:schemeClr val="bg1"/>
                </a:solidFill>
                <a:latin typeface="Arial"/>
                <a:ea typeface="+mn-lt"/>
                <a:cs typeface="Arial"/>
              </a:rPr>
              <a:t>violencia</a:t>
            </a:r>
            <a:r>
              <a:rPr lang="en-US">
                <a:solidFill>
                  <a:schemeClr val="bg1"/>
                </a:solidFill>
                <a:latin typeface="Arial"/>
                <a:ea typeface="+mn-lt"/>
                <a:cs typeface="Arial"/>
              </a:rPr>
              <a:t> de </a:t>
            </a:r>
            <a:r>
              <a:rPr lang="en-US" err="1">
                <a:solidFill>
                  <a:schemeClr val="bg1"/>
                </a:solidFill>
                <a:latin typeface="Arial"/>
                <a:ea typeface="+mn-lt"/>
                <a:cs typeface="Arial"/>
              </a:rPr>
              <a:t>género</a:t>
            </a:r>
            <a:r>
              <a:rPr lang="en-US">
                <a:solidFill>
                  <a:schemeClr val="bg1"/>
                </a:solidFill>
                <a:latin typeface="Arial"/>
                <a:ea typeface="+mn-lt"/>
                <a:cs typeface="Arial"/>
              </a:rPr>
              <a:t> y </a:t>
            </a:r>
            <a:r>
              <a:rPr lang="en-US" err="1">
                <a:solidFill>
                  <a:schemeClr val="bg1"/>
                </a:solidFill>
                <a:latin typeface="Arial"/>
                <a:ea typeface="+mn-lt"/>
                <a:cs typeface="Arial"/>
              </a:rPr>
              <a:t>cifras</a:t>
            </a:r>
            <a:r>
              <a:rPr lang="en-US">
                <a:solidFill>
                  <a:schemeClr val="bg1"/>
                </a:solidFill>
                <a:latin typeface="Arial"/>
                <a:ea typeface="+mn-lt"/>
                <a:cs typeface="Arial"/>
              </a:rPr>
              <a:t> </a:t>
            </a:r>
            <a:r>
              <a:rPr lang="en-US" err="1">
                <a:solidFill>
                  <a:schemeClr val="bg1"/>
                </a:solidFill>
                <a:latin typeface="Arial"/>
                <a:ea typeface="+mn-lt"/>
                <a:cs typeface="Arial"/>
              </a:rPr>
              <a:t>importantes</a:t>
            </a:r>
            <a:endParaRPr lang="en-US">
              <a:solidFill>
                <a:schemeClr val="bg1"/>
              </a:solidFill>
              <a:latin typeface="Arial"/>
              <a:ea typeface="+mn-lt"/>
              <a:cs typeface="Arial"/>
            </a:endParaRPr>
          </a:p>
          <a:p>
            <a:pPr>
              <a:lnSpc>
                <a:spcPct val="200000"/>
              </a:lnSpc>
            </a:pPr>
            <a:r>
              <a:rPr lang="en-US">
                <a:solidFill>
                  <a:schemeClr val="bg1"/>
                </a:solidFill>
                <a:latin typeface="Arial"/>
                <a:ea typeface="+mn-lt"/>
                <a:cs typeface="Arial"/>
              </a:rPr>
              <a:t>11:00-11:20     </a:t>
            </a:r>
            <a:r>
              <a:rPr lang="en-US" b="1" err="1">
                <a:solidFill>
                  <a:schemeClr val="bg1"/>
                </a:solidFill>
                <a:latin typeface="Arial"/>
                <a:ea typeface="+mn-lt"/>
                <a:cs typeface="Arial"/>
              </a:rPr>
              <a:t>Ejercicio</a:t>
            </a:r>
            <a:r>
              <a:rPr lang="en-US" b="1">
                <a:solidFill>
                  <a:schemeClr val="bg1"/>
                </a:solidFill>
                <a:latin typeface="Arial"/>
                <a:ea typeface="+mn-lt"/>
                <a:cs typeface="Arial"/>
              </a:rPr>
              <a:t> 2</a:t>
            </a:r>
            <a:r>
              <a:rPr lang="en-US">
                <a:solidFill>
                  <a:schemeClr val="bg1"/>
                </a:solidFill>
                <a:latin typeface="Arial"/>
                <a:ea typeface="+mn-lt"/>
                <a:cs typeface="Arial"/>
              </a:rPr>
              <a:t>: </a:t>
            </a:r>
            <a:r>
              <a:rPr lang="en-US" err="1">
                <a:solidFill>
                  <a:schemeClr val="bg1"/>
                </a:solidFill>
                <a:latin typeface="Arial"/>
                <a:ea typeface="+mn-lt"/>
                <a:cs typeface="Arial"/>
              </a:rPr>
              <a:t>Clasificación</a:t>
            </a:r>
            <a:r>
              <a:rPr lang="en-US">
                <a:solidFill>
                  <a:schemeClr val="bg1"/>
                </a:solidFill>
                <a:latin typeface="Arial"/>
                <a:ea typeface="+mn-lt"/>
                <a:cs typeface="Arial"/>
              </a:rPr>
              <a:t> de las </a:t>
            </a:r>
            <a:r>
              <a:rPr lang="en-US" err="1">
                <a:solidFill>
                  <a:schemeClr val="bg1"/>
                </a:solidFill>
                <a:latin typeface="Arial"/>
                <a:ea typeface="+mn-lt"/>
                <a:cs typeface="Arial"/>
              </a:rPr>
              <a:t>formas</a:t>
            </a:r>
            <a:r>
              <a:rPr lang="en-US">
                <a:solidFill>
                  <a:schemeClr val="bg1"/>
                </a:solidFill>
                <a:latin typeface="Arial"/>
                <a:ea typeface="+mn-lt"/>
                <a:cs typeface="Arial"/>
              </a:rPr>
              <a:t> de </a:t>
            </a:r>
            <a:r>
              <a:rPr lang="en-US" err="1">
                <a:solidFill>
                  <a:schemeClr val="bg1"/>
                </a:solidFill>
                <a:latin typeface="Arial"/>
                <a:ea typeface="+mn-lt"/>
                <a:cs typeface="Arial"/>
              </a:rPr>
              <a:t>violencia</a:t>
            </a:r>
            <a:r>
              <a:rPr lang="en-US">
                <a:solidFill>
                  <a:schemeClr val="bg1"/>
                </a:solidFill>
                <a:latin typeface="Arial"/>
                <a:ea typeface="+mn-lt"/>
                <a:cs typeface="Arial"/>
              </a:rPr>
              <a:t> de </a:t>
            </a:r>
            <a:r>
              <a:rPr lang="en-US" err="1">
                <a:solidFill>
                  <a:schemeClr val="bg1"/>
                </a:solidFill>
                <a:latin typeface="Arial"/>
                <a:ea typeface="+mn-lt"/>
                <a:cs typeface="Arial"/>
              </a:rPr>
              <a:t>género</a:t>
            </a:r>
            <a:endParaRPr lang="en-US">
              <a:solidFill>
                <a:schemeClr val="bg1"/>
              </a:solidFill>
              <a:latin typeface="Arial"/>
              <a:ea typeface="+mn-lt"/>
              <a:cs typeface="Arial"/>
            </a:endParaRPr>
          </a:p>
          <a:p>
            <a:pPr>
              <a:lnSpc>
                <a:spcPct val="200000"/>
              </a:lnSpc>
            </a:pPr>
            <a:r>
              <a:rPr lang="es-ES">
                <a:solidFill>
                  <a:schemeClr val="bg1"/>
                </a:solidFill>
                <a:latin typeface="Arial"/>
                <a:ea typeface="+mn-lt"/>
                <a:cs typeface="Arial"/>
              </a:rPr>
              <a:t>11:20-11:40     Presentación del marco conceptual de las 7P de UniSAFE y su kit de herramientas</a:t>
            </a:r>
          </a:p>
          <a:p>
            <a:pPr>
              <a:lnSpc>
                <a:spcPct val="200000"/>
              </a:lnSpc>
            </a:pPr>
            <a:r>
              <a:rPr lang="en-US" b="1">
                <a:solidFill>
                  <a:schemeClr val="bg1"/>
                </a:solidFill>
                <a:latin typeface="Arial"/>
                <a:ea typeface="+mn-lt"/>
                <a:cs typeface="Arial"/>
              </a:rPr>
              <a:t>11:40-11:50     Pausa</a:t>
            </a:r>
          </a:p>
          <a:p>
            <a:endParaRPr lang="fr-FR" b="1">
              <a:solidFill>
                <a:schemeClr val="bg1"/>
              </a:solidFill>
              <a:latin typeface="Arial"/>
              <a:ea typeface="Open Sans"/>
              <a:cs typeface="Arial"/>
            </a:endParaRP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latin typeface="Arial"/>
                <a:cs typeface="Arial"/>
              </a:rPr>
              <a:t>Procedimientos</a:t>
            </a:r>
            <a:r>
              <a:rPr lang="en-GB" b="1">
                <a:latin typeface="Arial"/>
                <a:cs typeface="Arial"/>
              </a:rPr>
              <a:t> </a:t>
            </a:r>
            <a:r>
              <a:rPr lang="en-GB" b="1" err="1">
                <a:latin typeface="Arial"/>
                <a:cs typeface="Arial"/>
              </a:rPr>
              <a:t>disciplinarios</a:t>
            </a:r>
            <a:r>
              <a:rPr lang="en-GB" b="1">
                <a:latin typeface="Arial"/>
                <a:cs typeface="Arial"/>
              </a:rPr>
              <a:t>: </a:t>
            </a:r>
            <a:r>
              <a:rPr lang="en-GB" b="1" err="1">
                <a:latin typeface="Arial"/>
                <a:cs typeface="Arial"/>
              </a:rPr>
              <a:t>buenas</a:t>
            </a:r>
            <a:r>
              <a:rPr lang="en-GB" b="1">
                <a:latin typeface="Arial"/>
                <a:cs typeface="Arial"/>
              </a:rPr>
              <a:t> </a:t>
            </a:r>
            <a:r>
              <a:rPr lang="en-GB" b="1" err="1">
                <a:latin typeface="Arial"/>
                <a:cs typeface="Arial"/>
              </a:rPr>
              <a:t>prácticas</a:t>
            </a:r>
            <a:endParaRPr lang="es-ES"/>
          </a:p>
        </p:txBody>
      </p:sp>
      <p:sp>
        <p:nvSpPr>
          <p:cNvPr id="4" name="TextBox 3">
            <a:extLst>
              <a:ext uri="{FF2B5EF4-FFF2-40B4-BE49-F238E27FC236}">
                <a16:creationId xmlns:a16="http://schemas.microsoft.com/office/drawing/2014/main" id="{4C47A34B-1520-BC6F-912B-4E198B0889F7}"/>
              </a:ext>
            </a:extLst>
          </p:cNvPr>
          <p:cNvSpPr txBox="1"/>
          <p:nvPr/>
        </p:nvSpPr>
        <p:spPr>
          <a:xfrm>
            <a:off x="549681" y="2273055"/>
            <a:ext cx="11081456" cy="3293209"/>
          </a:xfrm>
          <a:prstGeom prst="rect">
            <a:avLst/>
          </a:prstGeom>
          <a:noFill/>
        </p:spPr>
        <p:txBody>
          <a:bodyPr wrap="square" lIns="91440" tIns="45720" rIns="91440" bIns="45720" anchor="t">
            <a:spAutoFit/>
          </a:bodyPr>
          <a:lstStyle/>
          <a:p>
            <a:r>
              <a:rPr lang="en-US" sz="1600" err="1">
                <a:solidFill>
                  <a:srgbClr val="FFFFFF"/>
                </a:solidFill>
                <a:latin typeface="Arial"/>
                <a:ea typeface="Open Sans"/>
                <a:cs typeface="Arial"/>
              </a:rPr>
              <a:t>Cuestiones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generales</a:t>
            </a:r>
            <a:r>
              <a:rPr lang="en-US" sz="1600">
                <a:solidFill>
                  <a:srgbClr val="FFFFFF"/>
                </a:solidFill>
                <a:latin typeface="Arial"/>
                <a:ea typeface="Open Sans"/>
                <a:cs typeface="Arial"/>
              </a:rPr>
              <a:t>:</a:t>
            </a:r>
          </a:p>
          <a:p>
            <a:pPr marL="285750" indent="-285750">
              <a:buFont typeface="Arial" panose="020B0604020202020204" pitchFamily="34" charset="0"/>
              <a:buChar char="•"/>
            </a:pPr>
            <a:r>
              <a:rPr lang="en-US" sz="1600">
                <a:solidFill>
                  <a:srgbClr val="FFFFFF"/>
                </a:solidFill>
                <a:latin typeface="Arial"/>
                <a:ea typeface="Open Sans"/>
                <a:cs typeface="Arial"/>
              </a:rPr>
              <a:t>Los </a:t>
            </a:r>
            <a:r>
              <a:rPr lang="en-US" sz="1600" err="1">
                <a:solidFill>
                  <a:srgbClr val="FFFFFF"/>
                </a:solidFill>
                <a:latin typeface="Arial"/>
                <a:ea typeface="Open Sans"/>
                <a:cs typeface="Arial"/>
              </a:rPr>
              <a:t>procedimientos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internos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específicamente</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diseñados</a:t>
            </a:r>
            <a:r>
              <a:rPr lang="en-US" sz="1600">
                <a:solidFill>
                  <a:srgbClr val="FFFFFF"/>
                </a:solidFill>
                <a:latin typeface="Arial"/>
                <a:ea typeface="Open Sans"/>
                <a:cs typeface="Arial"/>
              </a:rPr>
              <a:t> para </a:t>
            </a:r>
            <a:r>
              <a:rPr lang="en-US" sz="1600" err="1">
                <a:solidFill>
                  <a:srgbClr val="FFFFFF"/>
                </a:solidFill>
                <a:latin typeface="Arial"/>
                <a:ea typeface="Open Sans"/>
                <a:cs typeface="Arial"/>
              </a:rPr>
              <a:t>abordar</a:t>
            </a:r>
            <a:r>
              <a:rPr lang="en-US" sz="1600">
                <a:solidFill>
                  <a:srgbClr val="FFFFFF"/>
                </a:solidFill>
                <a:latin typeface="Arial"/>
                <a:ea typeface="Open Sans"/>
                <a:cs typeface="Arial"/>
              </a:rPr>
              <a:t> la </a:t>
            </a:r>
            <a:r>
              <a:rPr lang="en-US" sz="1600" err="1">
                <a:solidFill>
                  <a:srgbClr val="FFFFFF"/>
                </a:solidFill>
                <a:latin typeface="Arial"/>
                <a:ea typeface="Open Sans"/>
                <a:cs typeface="Arial"/>
              </a:rPr>
              <a:t>violencia</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género</a:t>
            </a:r>
            <a:r>
              <a:rPr lang="en-US" sz="1600">
                <a:solidFill>
                  <a:srgbClr val="FFFFFF"/>
                </a:solidFill>
                <a:latin typeface="Arial"/>
                <a:ea typeface="Open Sans"/>
                <a:cs typeface="Arial"/>
              </a:rPr>
              <a:t> </a:t>
            </a:r>
          </a:p>
          <a:p>
            <a:pPr marL="285750" indent="-285750">
              <a:buFont typeface="Arial" panose="020B0604020202020204" pitchFamily="34" charset="0"/>
              <a:buChar char="•"/>
            </a:pPr>
            <a:r>
              <a:rPr lang="en-US" sz="1600">
                <a:solidFill>
                  <a:srgbClr val="FFFFFF"/>
                </a:solidFill>
                <a:latin typeface="Arial"/>
                <a:ea typeface="Open Sans"/>
                <a:cs typeface="Arial"/>
              </a:rPr>
              <a:t>La </a:t>
            </a:r>
            <a:r>
              <a:rPr lang="en-US" sz="1600" err="1">
                <a:solidFill>
                  <a:srgbClr val="FFFFFF"/>
                </a:solidFill>
                <a:latin typeface="Arial"/>
                <a:ea typeface="Open Sans"/>
                <a:cs typeface="Arial"/>
              </a:rPr>
              <a:t>organización</a:t>
            </a:r>
            <a:r>
              <a:rPr lang="en-US" sz="1600">
                <a:solidFill>
                  <a:srgbClr val="FFFFFF"/>
                </a:solidFill>
                <a:latin typeface="Arial"/>
                <a:ea typeface="Open Sans"/>
                <a:cs typeface="Arial"/>
              </a:rPr>
              <a:t> no </a:t>
            </a:r>
            <a:r>
              <a:rPr lang="en-US" sz="1600" err="1">
                <a:solidFill>
                  <a:srgbClr val="FFFFFF"/>
                </a:solidFill>
                <a:latin typeface="Arial"/>
                <a:ea typeface="Open Sans"/>
                <a:cs typeface="Arial"/>
              </a:rPr>
              <a:t>promueve</a:t>
            </a:r>
            <a:r>
              <a:rPr lang="en-US" sz="1600">
                <a:solidFill>
                  <a:srgbClr val="FFFFFF"/>
                </a:solidFill>
                <a:latin typeface="Arial"/>
                <a:ea typeface="Open Sans"/>
                <a:cs typeface="Arial"/>
              </a:rPr>
              <a:t> las </a:t>
            </a:r>
            <a:r>
              <a:rPr lang="en-US" sz="1600" err="1">
                <a:solidFill>
                  <a:srgbClr val="FFFFFF"/>
                </a:solidFill>
                <a:latin typeface="Arial"/>
                <a:ea typeface="Open Sans"/>
                <a:cs typeface="Arial"/>
              </a:rPr>
              <a:t>reuniones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conjuntas</a:t>
            </a:r>
            <a:r>
              <a:rPr lang="en-US" sz="1600">
                <a:solidFill>
                  <a:srgbClr val="FFFFFF"/>
                </a:solidFill>
                <a:latin typeface="Arial"/>
                <a:ea typeface="Open Sans"/>
                <a:cs typeface="Arial"/>
              </a:rPr>
              <a:t> con las partes "para </a:t>
            </a:r>
            <a:r>
              <a:rPr lang="en-US" sz="1600" err="1">
                <a:solidFill>
                  <a:srgbClr val="FFFFFF"/>
                </a:solidFill>
                <a:latin typeface="Arial"/>
                <a:ea typeface="Open Sans"/>
                <a:cs typeface="Arial"/>
              </a:rPr>
              <a:t>aclarar</a:t>
            </a:r>
            <a:r>
              <a:rPr lang="en-US" sz="1600">
                <a:solidFill>
                  <a:srgbClr val="FFFFFF"/>
                </a:solidFill>
                <a:latin typeface="Arial"/>
                <a:ea typeface="Open Sans"/>
                <a:cs typeface="Arial"/>
              </a:rPr>
              <a:t> la </a:t>
            </a:r>
            <a:r>
              <a:rPr lang="en-US" sz="1600" err="1">
                <a:solidFill>
                  <a:srgbClr val="FFFFFF"/>
                </a:solidFill>
                <a:latin typeface="Arial"/>
                <a:ea typeface="Open Sans"/>
                <a:cs typeface="Arial"/>
              </a:rPr>
              <a:t>situación</a:t>
            </a:r>
            <a:r>
              <a:rPr lang="en-US" sz="1600">
                <a:solidFill>
                  <a:srgbClr val="FFFFFF"/>
                </a:solidFill>
                <a:latin typeface="Arial"/>
                <a:ea typeface="Open Sans"/>
                <a:cs typeface="Arial"/>
              </a:rPr>
              <a:t>", la </a:t>
            </a:r>
            <a:r>
              <a:rPr lang="en-US" sz="1600" err="1">
                <a:solidFill>
                  <a:srgbClr val="FFFFFF"/>
                </a:solidFill>
                <a:latin typeface="Arial"/>
                <a:ea typeface="Open Sans"/>
                <a:cs typeface="Arial"/>
              </a:rPr>
              <a:t>mediación</a:t>
            </a:r>
            <a:r>
              <a:rPr lang="en-US" sz="1600">
                <a:solidFill>
                  <a:srgbClr val="FFFFFF"/>
                </a:solidFill>
                <a:latin typeface="Arial"/>
                <a:ea typeface="Open Sans"/>
                <a:cs typeface="Arial"/>
              </a:rPr>
              <a:t> externa </a:t>
            </a:r>
            <a:r>
              <a:rPr lang="en-US" sz="1600" err="1">
                <a:solidFill>
                  <a:srgbClr val="FFFFFF"/>
                </a:solidFill>
                <a:latin typeface="Arial"/>
                <a:ea typeface="Open Sans"/>
                <a:cs typeface="Arial"/>
              </a:rPr>
              <a:t>ni</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los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procedimientos</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conciliación</a:t>
            </a:r>
            <a:r>
              <a:rPr lang="en-US" sz="1600">
                <a:solidFill>
                  <a:srgbClr val="FFFFFF"/>
                </a:solidFill>
                <a:latin typeface="Arial"/>
                <a:ea typeface="Open Sans"/>
                <a:cs typeface="Arial"/>
              </a:rPr>
              <a:t>". </a:t>
            </a:r>
          </a:p>
          <a:p>
            <a:endParaRPr lang="en-US" sz="1600">
              <a:solidFill>
                <a:srgbClr val="FFFFFF"/>
              </a:solidFill>
              <a:latin typeface="Arial"/>
              <a:ea typeface="Open Sans"/>
              <a:cs typeface="Arial"/>
            </a:endParaRPr>
          </a:p>
          <a:p>
            <a:r>
              <a:rPr lang="en-US" sz="1600">
                <a:solidFill>
                  <a:srgbClr val="FFFFFF"/>
                </a:solidFill>
                <a:latin typeface="Arial"/>
                <a:ea typeface="Open Sans"/>
                <a:cs typeface="Arial"/>
              </a:rPr>
              <a:t>La </a:t>
            </a:r>
            <a:r>
              <a:rPr lang="en-US" sz="1600" err="1">
                <a:solidFill>
                  <a:srgbClr val="FFFFFF"/>
                </a:solidFill>
                <a:latin typeface="Arial"/>
                <a:ea typeface="Open Sans"/>
                <a:cs typeface="Arial"/>
              </a:rPr>
              <a:t>investigación</a:t>
            </a:r>
            <a:r>
              <a:rPr lang="en-US" sz="1600">
                <a:solidFill>
                  <a:srgbClr val="FFFFFF"/>
                </a:solidFill>
                <a:latin typeface="Arial"/>
                <a:ea typeface="Open Sans"/>
                <a:cs typeface="Arial"/>
              </a:rPr>
              <a:t>:</a:t>
            </a:r>
          </a:p>
          <a:p>
            <a:pPr marL="285750" indent="-285750">
              <a:buFont typeface="Arial" panose="020B0604020202020204" pitchFamily="34" charset="0"/>
              <a:buChar char="•"/>
            </a:pPr>
            <a:r>
              <a:rPr lang="en-US" sz="1600">
                <a:solidFill>
                  <a:srgbClr val="FFFFFF"/>
                </a:solidFill>
                <a:latin typeface="Arial"/>
                <a:ea typeface="Open Sans"/>
                <a:cs typeface="Arial"/>
              </a:rPr>
              <a:t>Se </a:t>
            </a:r>
            <a:r>
              <a:rPr lang="en-US" sz="1600" err="1">
                <a:solidFill>
                  <a:srgbClr val="FFFFFF"/>
                </a:solidFill>
                <a:latin typeface="Arial"/>
                <a:ea typeface="Open Sans"/>
                <a:cs typeface="Arial"/>
              </a:rPr>
              <a:t>inicia</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tras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una</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denuncia</a:t>
            </a:r>
            <a:r>
              <a:rPr lang="en-US" sz="1600">
                <a:solidFill>
                  <a:srgbClr val="FFFFFF"/>
                </a:solidFill>
                <a:latin typeface="Arial"/>
                <a:ea typeface="Open Sans"/>
                <a:cs typeface="Arial"/>
              </a:rPr>
              <a:t> formal o </a:t>
            </a:r>
            <a:r>
              <a:rPr lang="en-US" sz="1600" err="1">
                <a:solidFill>
                  <a:srgbClr val="FFFFFF"/>
                </a:solidFill>
                <a:latin typeface="Arial"/>
                <a:ea typeface="Open Sans"/>
                <a:cs typeface="Arial"/>
              </a:rPr>
              <a:t>cuando</a:t>
            </a:r>
            <a:r>
              <a:rPr lang="en-US" sz="1600">
                <a:solidFill>
                  <a:srgbClr val="FFFFFF"/>
                </a:solidFill>
                <a:latin typeface="Arial"/>
                <a:ea typeface="Open Sans"/>
                <a:cs typeface="Arial"/>
              </a:rPr>
              <a:t> hay </a:t>
            </a:r>
            <a:r>
              <a:rPr lang="en-US" sz="1600" err="1">
                <a:solidFill>
                  <a:srgbClr val="FFFFFF"/>
                </a:solidFill>
                <a:latin typeface="Arial"/>
                <a:ea typeface="Open Sans"/>
                <a:cs typeface="Arial"/>
              </a:rPr>
              <a:t>indicios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consistentes</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sospechas</a:t>
            </a:r>
            <a:r>
              <a:rPr lang="en-US" sz="1600">
                <a:solidFill>
                  <a:srgbClr val="FFFFFF"/>
                </a:solidFill>
                <a:latin typeface="Arial"/>
                <a:ea typeface="Open Sans"/>
                <a:cs typeface="Arial"/>
              </a:rPr>
              <a:t> graves.</a:t>
            </a:r>
          </a:p>
          <a:p>
            <a:pPr marL="285750" indent="-285750">
              <a:buFont typeface="Arial" panose="020B0604020202020204" pitchFamily="34" charset="0"/>
              <a:buChar char="•"/>
            </a:pPr>
            <a:r>
              <a:rPr lang="en-US" sz="1600">
                <a:solidFill>
                  <a:srgbClr val="FFFFFF"/>
                </a:solidFill>
                <a:latin typeface="Arial"/>
                <a:ea typeface="Open Sans"/>
                <a:cs typeface="Arial"/>
              </a:rPr>
              <a:t>Se </a:t>
            </a:r>
            <a:r>
              <a:rPr lang="en-US" sz="1600" err="1">
                <a:solidFill>
                  <a:srgbClr val="FFFFFF"/>
                </a:solidFill>
                <a:latin typeface="Arial"/>
                <a:ea typeface="Open Sans"/>
                <a:cs typeface="Arial"/>
              </a:rPr>
              <a:t>prosigue</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incluso</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si</a:t>
            </a:r>
            <a:r>
              <a:rPr lang="en-US" sz="1600">
                <a:solidFill>
                  <a:srgbClr val="FFFFFF"/>
                </a:solidFill>
                <a:latin typeface="Arial"/>
                <a:ea typeface="Open Sans"/>
                <a:cs typeface="Arial"/>
              </a:rPr>
              <a:t> la </a:t>
            </a:r>
            <a:r>
              <a:rPr lang="en-US" sz="1600" err="1">
                <a:solidFill>
                  <a:srgbClr val="FFFFFF"/>
                </a:solidFill>
                <a:latin typeface="Arial"/>
                <a:ea typeface="Open Sans"/>
                <a:cs typeface="Arial"/>
              </a:rPr>
              <a:t>víctima</a:t>
            </a:r>
            <a:r>
              <a:rPr lang="en-US" sz="1600">
                <a:solidFill>
                  <a:srgbClr val="FFFFFF"/>
                </a:solidFill>
                <a:latin typeface="Arial"/>
                <a:ea typeface="Open Sans"/>
                <a:cs typeface="Arial"/>
              </a:rPr>
              <a:t>/</a:t>
            </a:r>
            <a:r>
              <a:rPr lang="en-US" sz="1600" err="1">
                <a:solidFill>
                  <a:srgbClr val="FFFFFF"/>
                </a:solidFill>
                <a:latin typeface="Arial"/>
                <a:ea typeface="Open Sans"/>
                <a:cs typeface="Arial"/>
              </a:rPr>
              <a:t>sobreviviente</a:t>
            </a:r>
            <a:r>
              <a:rPr lang="en-US" sz="1600">
                <a:solidFill>
                  <a:srgbClr val="FFFFFF"/>
                </a:solidFill>
                <a:latin typeface="Arial"/>
                <a:ea typeface="Open Sans"/>
                <a:cs typeface="Arial"/>
              </a:rPr>
              <a:t> o </a:t>
            </a:r>
            <a:r>
              <a:rPr lang="en-US" sz="1600" err="1">
                <a:solidFill>
                  <a:srgbClr val="FFFFFF"/>
                </a:solidFill>
                <a:latin typeface="Arial"/>
                <a:ea typeface="Open Sans"/>
                <a:cs typeface="Arial"/>
              </a:rPr>
              <a:t>el</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presunto</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agresor</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han</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abandonado</a:t>
            </a:r>
            <a:r>
              <a:rPr lang="en-US" sz="1600">
                <a:solidFill>
                  <a:srgbClr val="FFFFFF"/>
                </a:solidFill>
                <a:latin typeface="Arial"/>
                <a:ea typeface="Open Sans"/>
                <a:cs typeface="Arial"/>
              </a:rPr>
              <a:t> la </a:t>
            </a:r>
            <a:r>
              <a:rPr lang="en-US" sz="1600" err="1">
                <a:solidFill>
                  <a:srgbClr val="FFFFFF"/>
                </a:solidFill>
                <a:latin typeface="Arial"/>
                <a:ea typeface="Open Sans"/>
                <a:cs typeface="Arial"/>
              </a:rPr>
              <a:t>organización</a:t>
            </a:r>
            <a:r>
              <a:rPr lang="en-US" sz="1600">
                <a:solidFill>
                  <a:srgbClr val="FFFFFF"/>
                </a:solidFill>
                <a:latin typeface="Arial"/>
                <a:ea typeface="Open Sans"/>
                <a:cs typeface="Arial"/>
              </a:rPr>
              <a:t>.</a:t>
            </a:r>
          </a:p>
          <a:p>
            <a:endParaRPr lang="en-US" sz="1600">
              <a:solidFill>
                <a:srgbClr val="FFFFFF"/>
              </a:solidFill>
              <a:latin typeface="Arial"/>
              <a:ea typeface="Open Sans"/>
              <a:cs typeface="Arial"/>
            </a:endParaRPr>
          </a:p>
          <a:p>
            <a:r>
              <a:rPr lang="en-US" sz="1600">
                <a:solidFill>
                  <a:srgbClr val="FFFFFF"/>
                </a:solidFill>
                <a:latin typeface="Arial"/>
                <a:ea typeface="Open Sans"/>
                <a:cs typeface="Arial"/>
              </a:rPr>
              <a:t>Las </a:t>
            </a:r>
            <a:r>
              <a:rPr lang="en-US" sz="1600" err="1">
                <a:solidFill>
                  <a:srgbClr val="FFFFFF"/>
                </a:solidFill>
                <a:latin typeface="Arial"/>
                <a:ea typeface="Open Sans"/>
                <a:cs typeface="Arial"/>
              </a:rPr>
              <a:t>sanciones</a:t>
            </a:r>
            <a:r>
              <a:rPr lang="en-US" sz="1600">
                <a:solidFill>
                  <a:srgbClr val="FFFFFF"/>
                </a:solidFill>
                <a:latin typeface="Arial"/>
                <a:ea typeface="Open Sans"/>
                <a:cs typeface="Arial"/>
              </a:rPr>
              <a:t>:</a:t>
            </a:r>
          </a:p>
          <a:p>
            <a:pPr marL="285750" indent="-285750">
              <a:buFont typeface="Arial" panose="020B0604020202020204" pitchFamily="34" charset="0"/>
              <a:buChar char="•"/>
            </a:pPr>
            <a:r>
              <a:rPr lang="es-ES" sz="1600">
                <a:solidFill>
                  <a:srgbClr val="FFFFFF"/>
                </a:solidFill>
                <a:latin typeface="Arial"/>
                <a:ea typeface="Open Sans"/>
                <a:cs typeface="Arial"/>
              </a:rPr>
              <a:t>Son proporcionadas, apropiadas y equitativas </a:t>
            </a:r>
          </a:p>
          <a:p>
            <a:pPr marL="285750" indent="-285750">
              <a:buFont typeface="Arial" panose="020B0604020202020204" pitchFamily="34" charset="0"/>
              <a:buChar char="•"/>
            </a:pPr>
            <a:r>
              <a:rPr lang="en-US" sz="1600">
                <a:solidFill>
                  <a:srgbClr val="FFFFFF"/>
                </a:solidFill>
                <a:latin typeface="Arial"/>
                <a:ea typeface="Open Sans"/>
                <a:cs typeface="Arial"/>
              </a:rPr>
              <a:t>Las </a:t>
            </a:r>
            <a:r>
              <a:rPr lang="en-US" sz="1600" err="1">
                <a:solidFill>
                  <a:srgbClr val="FFFFFF"/>
                </a:solidFill>
                <a:latin typeface="Arial"/>
                <a:ea typeface="Open Sans"/>
                <a:cs typeface="Arial"/>
              </a:rPr>
              <a:t>medidas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disciplinarias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internas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deben</a:t>
            </a:r>
            <a:r>
              <a:rPr lang="en-US" sz="1600">
                <a:solidFill>
                  <a:srgbClr val="FFFFFF"/>
                </a:solidFill>
                <a:latin typeface="Arial"/>
                <a:ea typeface="Open Sans"/>
                <a:cs typeface="Arial"/>
              </a:rPr>
              <a:t> ser </a:t>
            </a:r>
            <a:r>
              <a:rPr lang="en-US" sz="1600" err="1">
                <a:solidFill>
                  <a:srgbClr val="FFFFFF"/>
                </a:solidFill>
                <a:latin typeface="Arial"/>
                <a:ea typeface="Open Sans"/>
                <a:cs typeface="Arial"/>
              </a:rPr>
              <a:t>independientes</a:t>
            </a:r>
            <a:r>
              <a:rPr lang="en-US" sz="1600">
                <a:solidFill>
                  <a:srgbClr val="FFFFFF"/>
                </a:solidFill>
                <a:latin typeface="Arial"/>
                <a:ea typeface="Open Sans"/>
                <a:cs typeface="Arial"/>
              </a:rPr>
              <a:t> de la </a:t>
            </a:r>
            <a:r>
              <a:rPr lang="en-US" sz="1600" err="1">
                <a:solidFill>
                  <a:srgbClr val="FFFFFF"/>
                </a:solidFill>
                <a:latin typeface="Arial"/>
                <a:ea typeface="Open Sans"/>
                <a:cs typeface="Arial"/>
              </a:rPr>
              <a:t>decisión</a:t>
            </a:r>
            <a:r>
              <a:rPr lang="en-US" sz="1600">
                <a:solidFill>
                  <a:srgbClr val="FFFFFF"/>
                </a:solidFill>
                <a:latin typeface="Arial"/>
                <a:ea typeface="Open Sans"/>
                <a:cs typeface="Arial"/>
              </a:rPr>
              <a:t> de la </a:t>
            </a:r>
            <a:r>
              <a:rPr lang="en-US" sz="1600" err="1">
                <a:solidFill>
                  <a:srgbClr val="FFFFFF"/>
                </a:solidFill>
                <a:latin typeface="Arial"/>
                <a:ea typeface="Open Sans"/>
                <a:cs typeface="Arial"/>
              </a:rPr>
              <a:t>víctima</a:t>
            </a:r>
            <a:r>
              <a:rPr lang="en-US" sz="1600">
                <a:solidFill>
                  <a:srgbClr val="FFFFFF"/>
                </a:solidFill>
                <a:latin typeface="Arial"/>
                <a:ea typeface="Open Sans"/>
                <a:cs typeface="Arial"/>
              </a:rPr>
              <a:t>/</a:t>
            </a:r>
            <a:r>
              <a:rPr lang="en-US" sz="1600" err="1">
                <a:solidFill>
                  <a:srgbClr val="FFFFFF"/>
                </a:solidFill>
                <a:latin typeface="Arial"/>
                <a:ea typeface="Open Sans"/>
                <a:cs typeface="Arial"/>
              </a:rPr>
              <a:t>sobreviviente</a:t>
            </a:r>
            <a:r>
              <a:rPr lang="en-US" sz="1600">
                <a:solidFill>
                  <a:srgbClr val="FFFFFF"/>
                </a:solidFill>
                <a:latin typeface="Arial"/>
                <a:ea typeface="Open Sans"/>
                <a:cs typeface="Arial"/>
              </a:rPr>
              <a:t> de </a:t>
            </a:r>
            <a:r>
              <a:rPr lang="en-US" sz="1600" err="1">
                <a:solidFill>
                  <a:srgbClr val="FFFFFF"/>
                </a:solidFill>
                <a:latin typeface="Arial"/>
                <a:ea typeface="Open Sans"/>
                <a:cs typeface="Arial"/>
              </a:rPr>
              <a:t>denunciar</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el</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incidente</a:t>
            </a:r>
            <a:r>
              <a:rPr lang="en-US" sz="1600">
                <a:solidFill>
                  <a:srgbClr val="FFFFFF"/>
                </a:solidFill>
                <a:latin typeface="Arial"/>
                <a:ea typeface="Open Sans"/>
                <a:cs typeface="Arial"/>
              </a:rPr>
              <a:t> a la </a:t>
            </a:r>
            <a:r>
              <a:rPr lang="en-US" sz="1600" err="1">
                <a:solidFill>
                  <a:srgbClr val="FFFFFF"/>
                </a:solidFill>
                <a:latin typeface="Arial"/>
                <a:ea typeface="Open Sans"/>
                <a:cs typeface="Arial"/>
              </a:rPr>
              <a:t>policía</a:t>
            </a:r>
            <a:r>
              <a:rPr lang="en-US" sz="1600">
                <a:solidFill>
                  <a:srgbClr val="FFFFFF"/>
                </a:solidFill>
                <a:latin typeface="Arial"/>
                <a:ea typeface="Open Sans"/>
                <a:cs typeface="Arial"/>
              </a:rPr>
              <a:t> o a las </a:t>
            </a:r>
            <a:r>
              <a:rPr lang="en-US" sz="1600" err="1">
                <a:solidFill>
                  <a:srgbClr val="FFFFFF"/>
                </a:solidFill>
                <a:latin typeface="Arial"/>
                <a:ea typeface="Open Sans"/>
                <a:cs typeface="Arial"/>
              </a:rPr>
              <a:t>autoridades</a:t>
            </a:r>
            <a:r>
              <a:rPr lang="en-US" sz="1600">
                <a:solidFill>
                  <a:srgbClr val="FFFFFF"/>
                </a:solidFill>
                <a:latin typeface="Arial"/>
                <a:ea typeface="Open Sans"/>
                <a:cs typeface="Arial"/>
              </a:rPr>
              <a:t> </a:t>
            </a:r>
            <a:r>
              <a:rPr lang="en-US" sz="1600" err="1">
                <a:solidFill>
                  <a:srgbClr val="FFFFFF"/>
                </a:solidFill>
                <a:latin typeface="Arial"/>
                <a:ea typeface="Open Sans"/>
                <a:cs typeface="Arial"/>
              </a:rPr>
              <a:t>judiciales</a:t>
            </a:r>
            <a:r>
              <a:rPr lang="en-US" sz="1600">
                <a:solidFill>
                  <a:srgbClr val="FFFFFF"/>
                </a:solidFill>
                <a:latin typeface="Arial"/>
                <a:ea typeface="Open Sans"/>
                <a:cs typeface="Arial"/>
              </a:rPr>
              <a:t>. </a:t>
            </a:r>
          </a:p>
        </p:txBody>
      </p:sp>
    </p:spTree>
    <p:extLst>
      <p:ext uri="{BB962C8B-B14F-4D97-AF65-F5344CB8AC3E}">
        <p14:creationId xmlns:p14="http://schemas.microsoft.com/office/powerpoint/2010/main" val="69749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4876FB-CC8E-C52F-FD35-DE9218532357}"/>
              </a:ext>
            </a:extLst>
          </p:cNvPr>
          <p:cNvSpPr>
            <a:spLocks noGrp="1"/>
          </p:cNvSpPr>
          <p:nvPr>
            <p:ph type="title"/>
          </p:nvPr>
        </p:nvSpPr>
        <p:spPr>
          <a:xfrm>
            <a:off x="1002380" y="1123940"/>
            <a:ext cx="10086975" cy="778381"/>
          </a:xfrm>
        </p:spPr>
        <p:txBody>
          <a:bodyPr/>
          <a:lstStyle/>
          <a:p>
            <a:r>
              <a:rPr lang="en-US" sz="2400" b="1" err="1">
                <a:latin typeface="Arial"/>
                <a:cs typeface="Arial"/>
              </a:rPr>
              <a:t>Consejos</a:t>
            </a:r>
            <a:r>
              <a:rPr lang="en-US" sz="2400" b="1">
                <a:latin typeface="Arial"/>
                <a:cs typeface="Arial"/>
              </a:rPr>
              <a:t> y </a:t>
            </a:r>
            <a:r>
              <a:rPr lang="en-US" sz="2400" b="1" err="1">
                <a:latin typeface="Arial"/>
                <a:cs typeface="Arial"/>
              </a:rPr>
              <a:t>sugerencias</a:t>
            </a:r>
            <a:r>
              <a:rPr lang="en-US" sz="2400" b="1">
                <a:latin typeface="Arial"/>
                <a:cs typeface="Arial"/>
              </a:rPr>
              <a:t> para </a:t>
            </a:r>
            <a:r>
              <a:rPr lang="en-US" sz="2400" b="1" err="1">
                <a:latin typeface="Arial"/>
                <a:cs typeface="Arial"/>
              </a:rPr>
              <a:t>los</a:t>
            </a:r>
            <a:r>
              <a:rPr lang="en-US" sz="2400" b="1">
                <a:latin typeface="Arial"/>
                <a:cs typeface="Arial"/>
              </a:rPr>
              <a:t> </a:t>
            </a:r>
            <a:r>
              <a:rPr lang="en-US" sz="2400" b="1" err="1">
                <a:latin typeface="Arial"/>
                <a:cs typeface="Arial"/>
              </a:rPr>
              <a:t>procedimientos</a:t>
            </a:r>
            <a:r>
              <a:rPr lang="en-US" sz="2400" b="1">
                <a:latin typeface="Arial"/>
                <a:cs typeface="Arial"/>
              </a:rPr>
              <a:t> </a:t>
            </a:r>
            <a:r>
              <a:rPr lang="en-US" sz="2400" b="1" err="1">
                <a:latin typeface="Arial"/>
                <a:cs typeface="Arial"/>
              </a:rPr>
              <a:t>disciplinarios</a:t>
            </a:r>
            <a:endParaRPr lang="en-US" sz="2400" b="1" err="1"/>
          </a:p>
        </p:txBody>
      </p:sp>
      <p:sp>
        <p:nvSpPr>
          <p:cNvPr id="5" name="TextBox 4">
            <a:extLst>
              <a:ext uri="{FF2B5EF4-FFF2-40B4-BE49-F238E27FC236}">
                <a16:creationId xmlns:a16="http://schemas.microsoft.com/office/drawing/2014/main" id="{6AAC1261-F310-27F2-72D7-6DF4DA8D4F96}"/>
              </a:ext>
            </a:extLst>
          </p:cNvPr>
          <p:cNvSpPr txBox="1"/>
          <p:nvPr/>
        </p:nvSpPr>
        <p:spPr>
          <a:xfrm>
            <a:off x="1002380" y="2956245"/>
            <a:ext cx="4338304" cy="923330"/>
          </a:xfrm>
          <a:prstGeom prst="rect">
            <a:avLst/>
          </a:prstGeom>
          <a:noFill/>
        </p:spPr>
        <p:txBody>
          <a:bodyPr wrap="square" lIns="91440" tIns="45720" rIns="91440" bIns="45720" anchor="t">
            <a:spAutoFit/>
          </a:bodyPr>
          <a:lstStyle/>
          <a:p>
            <a:r>
              <a:rPr lang="en-GB" err="1">
                <a:solidFill>
                  <a:schemeClr val="bg1"/>
                </a:solidFill>
                <a:latin typeface="Arial"/>
                <a:ea typeface="+mn-lt"/>
                <a:cs typeface="Arial"/>
              </a:rPr>
              <a:t>Evaluar</a:t>
            </a:r>
            <a:r>
              <a:rPr lang="en-GB">
                <a:solidFill>
                  <a:schemeClr val="bg1"/>
                </a:solidFill>
                <a:latin typeface="Arial"/>
                <a:ea typeface="+mn-lt"/>
                <a:cs typeface="Arial"/>
              </a:rPr>
              <a:t> la </a:t>
            </a:r>
            <a:r>
              <a:rPr lang="en-GB" err="1">
                <a:solidFill>
                  <a:schemeClr val="bg1"/>
                </a:solidFill>
                <a:latin typeface="Arial"/>
                <a:ea typeface="+mn-lt"/>
                <a:cs typeface="Arial"/>
              </a:rPr>
              <a:t>designación</a:t>
            </a:r>
            <a:r>
              <a:rPr lang="en-GB">
                <a:solidFill>
                  <a:schemeClr val="bg1"/>
                </a:solidFill>
                <a:latin typeface="Arial"/>
                <a:ea typeface="+mn-lt"/>
                <a:cs typeface="Arial"/>
              </a:rPr>
              <a:t> de un</a:t>
            </a:r>
            <a:r>
              <a:rPr lang="en-GB" b="0" i="0">
                <a:solidFill>
                  <a:schemeClr val="bg1"/>
                </a:solidFill>
                <a:effectLst/>
                <a:latin typeface="Arial"/>
                <a:ea typeface="+mn-lt"/>
                <a:cs typeface="Arial"/>
              </a:rPr>
              <a:t> </a:t>
            </a:r>
            <a:r>
              <a:rPr lang="en-GB" err="1">
                <a:solidFill>
                  <a:schemeClr val="bg1"/>
                </a:solidFill>
                <a:latin typeface="Arial"/>
                <a:ea typeface="+mn-lt"/>
                <a:cs typeface="Arial"/>
              </a:rPr>
              <a:t>organismo</a:t>
            </a:r>
            <a:r>
              <a:rPr lang="en-GB">
                <a:solidFill>
                  <a:schemeClr val="bg1"/>
                </a:solidFill>
                <a:latin typeface="Arial"/>
                <a:ea typeface="+mn-lt"/>
                <a:cs typeface="Arial"/>
              </a:rPr>
              <a:t> </a:t>
            </a:r>
            <a:r>
              <a:rPr lang="en-GB" err="1">
                <a:solidFill>
                  <a:schemeClr val="bg1"/>
                </a:solidFill>
                <a:latin typeface="Arial"/>
                <a:ea typeface="+mn-lt"/>
                <a:cs typeface="Arial"/>
              </a:rPr>
              <a:t>externo</a:t>
            </a:r>
            <a:r>
              <a:rPr lang="en-GB">
                <a:solidFill>
                  <a:schemeClr val="bg1"/>
                </a:solidFill>
                <a:latin typeface="Arial"/>
                <a:ea typeface="+mn-lt"/>
                <a:cs typeface="Arial"/>
              </a:rPr>
              <a:t> </a:t>
            </a:r>
            <a:r>
              <a:rPr lang="en-GB" err="1">
                <a:solidFill>
                  <a:schemeClr val="bg1"/>
                </a:solidFill>
                <a:latin typeface="Arial"/>
                <a:ea typeface="+mn-lt"/>
                <a:cs typeface="Arial"/>
              </a:rPr>
              <a:t>específico</a:t>
            </a:r>
            <a:r>
              <a:rPr lang="en-GB">
                <a:solidFill>
                  <a:schemeClr val="bg1"/>
                </a:solidFill>
                <a:latin typeface="Arial"/>
                <a:ea typeface="+mn-lt"/>
                <a:cs typeface="Arial"/>
              </a:rPr>
              <a:t> para la </a:t>
            </a:r>
            <a:r>
              <a:rPr lang="en-GB" err="1">
                <a:solidFill>
                  <a:schemeClr val="bg1"/>
                </a:solidFill>
                <a:latin typeface="Arial"/>
                <a:ea typeface="+mn-lt"/>
                <a:cs typeface="Arial"/>
              </a:rPr>
              <a:t>investigación</a:t>
            </a:r>
            <a:r>
              <a:rPr lang="en-GB">
                <a:solidFill>
                  <a:schemeClr val="bg1"/>
                </a:solidFill>
                <a:latin typeface="Arial"/>
                <a:ea typeface="+mn-lt"/>
                <a:cs typeface="Arial"/>
              </a:rPr>
              <a:t> de </a:t>
            </a:r>
            <a:r>
              <a:rPr lang="en-GB" err="1">
                <a:solidFill>
                  <a:schemeClr val="bg1"/>
                </a:solidFill>
                <a:latin typeface="Arial"/>
                <a:ea typeface="+mn-lt"/>
                <a:cs typeface="Arial"/>
              </a:rPr>
              <a:t>incidentes</a:t>
            </a:r>
            <a:r>
              <a:rPr lang="en-GB">
                <a:solidFill>
                  <a:schemeClr val="bg1"/>
                </a:solidFill>
                <a:latin typeface="Arial"/>
                <a:ea typeface="+mn-lt"/>
                <a:cs typeface="Arial"/>
              </a:rPr>
              <a:t>. </a:t>
            </a:r>
          </a:p>
        </p:txBody>
      </p:sp>
      <p:sp>
        <p:nvSpPr>
          <p:cNvPr id="6" name="TextBox 5">
            <a:extLst>
              <a:ext uri="{FF2B5EF4-FFF2-40B4-BE49-F238E27FC236}">
                <a16:creationId xmlns:a16="http://schemas.microsoft.com/office/drawing/2014/main" id="{E5CE49F1-BFA9-A6A6-0399-35B54EF2689A}"/>
              </a:ext>
            </a:extLst>
          </p:cNvPr>
          <p:cNvSpPr txBox="1"/>
          <p:nvPr/>
        </p:nvSpPr>
        <p:spPr>
          <a:xfrm>
            <a:off x="1007470" y="4084577"/>
            <a:ext cx="4948574"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a:ea typeface="+mn-lt"/>
                <a:cs typeface="Arial"/>
              </a:rPr>
              <a:t>Adoptar</a:t>
            </a:r>
            <a:r>
              <a:rPr lang="en-GB">
                <a:latin typeface="Arial"/>
                <a:ea typeface="+mn-lt"/>
                <a:cs typeface="Arial"/>
              </a:rPr>
              <a:t> </a:t>
            </a:r>
            <a:r>
              <a:rPr lang="en-GB" err="1">
                <a:latin typeface="Arial"/>
                <a:ea typeface="+mn-lt"/>
                <a:cs typeface="Arial"/>
              </a:rPr>
              <a:t>medidas</a:t>
            </a:r>
            <a:r>
              <a:rPr lang="en-GB">
                <a:latin typeface="Arial"/>
                <a:ea typeface="+mn-lt"/>
                <a:cs typeface="Arial"/>
              </a:rPr>
              <a:t> </a:t>
            </a:r>
            <a:r>
              <a:rPr lang="en-GB" err="1">
                <a:latin typeface="Arial"/>
                <a:ea typeface="+mn-lt"/>
                <a:cs typeface="Arial"/>
              </a:rPr>
              <a:t>precautorias</a:t>
            </a:r>
            <a:r>
              <a:rPr lang="en-GB">
                <a:latin typeface="Arial"/>
                <a:ea typeface="+mn-lt"/>
                <a:cs typeface="Arial"/>
              </a:rPr>
              <a:t> </a:t>
            </a:r>
            <a:r>
              <a:rPr lang="en-GB" err="1">
                <a:latin typeface="Arial"/>
                <a:ea typeface="+mn-lt"/>
                <a:cs typeface="Arial"/>
              </a:rPr>
              <a:t>durante</a:t>
            </a:r>
            <a:r>
              <a:rPr lang="en-GB">
                <a:latin typeface="Arial"/>
                <a:ea typeface="+mn-lt"/>
                <a:cs typeface="Arial"/>
              </a:rPr>
              <a:t> la </a:t>
            </a:r>
            <a:r>
              <a:rPr lang="en-GB" err="1">
                <a:latin typeface="Arial"/>
                <a:ea typeface="+mn-lt"/>
                <a:cs typeface="Arial"/>
              </a:rPr>
              <a:t>investigación</a:t>
            </a:r>
            <a:endParaRPr lang="en-GB">
              <a:latin typeface="Arial"/>
              <a:ea typeface="Open Sans"/>
              <a:cs typeface="Arial"/>
            </a:endParaRPr>
          </a:p>
        </p:txBody>
      </p:sp>
      <p:sp>
        <p:nvSpPr>
          <p:cNvPr id="8" name="TextBox 7">
            <a:extLst>
              <a:ext uri="{FF2B5EF4-FFF2-40B4-BE49-F238E27FC236}">
                <a16:creationId xmlns:a16="http://schemas.microsoft.com/office/drawing/2014/main" id="{2187721A-A3AD-D6FA-DA09-56D05B77B527}"/>
              </a:ext>
            </a:extLst>
          </p:cNvPr>
          <p:cNvSpPr txBox="1"/>
          <p:nvPr/>
        </p:nvSpPr>
        <p:spPr>
          <a:xfrm>
            <a:off x="7317342" y="2960141"/>
            <a:ext cx="4063512"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a:ea typeface="+mn-lt"/>
                <a:cs typeface="Arial"/>
              </a:rPr>
              <a:t>Aplicar</a:t>
            </a:r>
            <a:r>
              <a:rPr lang="en-GB">
                <a:latin typeface="Arial"/>
                <a:ea typeface="+mn-lt"/>
                <a:cs typeface="Arial"/>
              </a:rPr>
              <a:t> </a:t>
            </a:r>
            <a:r>
              <a:rPr lang="en-GB" err="1">
                <a:latin typeface="Arial"/>
                <a:ea typeface="+mn-lt"/>
                <a:cs typeface="Arial"/>
              </a:rPr>
              <a:t>mecanismos</a:t>
            </a:r>
            <a:r>
              <a:rPr lang="en-GB">
                <a:latin typeface="Arial"/>
                <a:ea typeface="+mn-lt"/>
                <a:cs typeface="Arial"/>
              </a:rPr>
              <a:t> de control del </a:t>
            </a:r>
            <a:r>
              <a:rPr lang="en-GB" err="1">
                <a:latin typeface="Arial"/>
                <a:ea typeface="+mn-lt"/>
                <a:cs typeface="Arial"/>
              </a:rPr>
              <a:t>cumplimiento</a:t>
            </a:r>
            <a:r>
              <a:rPr lang="en-GB">
                <a:latin typeface="Arial"/>
                <a:ea typeface="+mn-lt"/>
                <a:cs typeface="Arial"/>
              </a:rPr>
              <a:t> de las </a:t>
            </a:r>
            <a:r>
              <a:rPr lang="en-GB" err="1">
                <a:latin typeface="Arial"/>
                <a:ea typeface="+mn-lt"/>
                <a:cs typeface="Arial"/>
              </a:rPr>
              <a:t>sanciones</a:t>
            </a:r>
            <a:endParaRPr lang="en-US">
              <a:latin typeface="Arial"/>
              <a:cs typeface="Arial"/>
            </a:endParaRPr>
          </a:p>
        </p:txBody>
      </p:sp>
      <p:sp>
        <p:nvSpPr>
          <p:cNvPr id="9" name="Shape 2554">
            <a:extLst>
              <a:ext uri="{FF2B5EF4-FFF2-40B4-BE49-F238E27FC236}">
                <a16:creationId xmlns:a16="http://schemas.microsoft.com/office/drawing/2014/main" id="{7FE940FB-D971-807B-F6FC-2359A0CEDE61}"/>
              </a:ext>
            </a:extLst>
          </p:cNvPr>
          <p:cNvSpPr/>
          <p:nvPr/>
        </p:nvSpPr>
        <p:spPr>
          <a:xfrm>
            <a:off x="331870" y="2992633"/>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2A76DA7F-3A1F-85C5-AFA0-DC0C2CAEF838}"/>
              </a:ext>
            </a:extLst>
          </p:cNvPr>
          <p:cNvSpPr/>
          <p:nvPr/>
        </p:nvSpPr>
        <p:spPr>
          <a:xfrm>
            <a:off x="6597577" y="5241651"/>
            <a:ext cx="565447" cy="51043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571">
            <a:extLst>
              <a:ext uri="{FF2B5EF4-FFF2-40B4-BE49-F238E27FC236}">
                <a16:creationId xmlns:a16="http://schemas.microsoft.com/office/drawing/2014/main" id="{3785974F-ACDA-132C-0C16-F94966E820B6}"/>
              </a:ext>
            </a:extLst>
          </p:cNvPr>
          <p:cNvSpPr/>
          <p:nvPr/>
        </p:nvSpPr>
        <p:spPr>
          <a:xfrm>
            <a:off x="327525" y="4124961"/>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41">
            <a:extLst>
              <a:ext uri="{FF2B5EF4-FFF2-40B4-BE49-F238E27FC236}">
                <a16:creationId xmlns:a16="http://schemas.microsoft.com/office/drawing/2014/main" id="{33AB1292-F7C6-15EB-15F3-956198977D9F}"/>
              </a:ext>
            </a:extLst>
          </p:cNvPr>
          <p:cNvSpPr/>
          <p:nvPr/>
        </p:nvSpPr>
        <p:spPr>
          <a:xfrm>
            <a:off x="6614966" y="4116010"/>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3" name="TextBox 1">
            <a:extLst>
              <a:ext uri="{FF2B5EF4-FFF2-40B4-BE49-F238E27FC236}">
                <a16:creationId xmlns:a16="http://schemas.microsoft.com/office/drawing/2014/main" id="{8494B9C2-8883-5C99-8CFA-BF0975C51F48}"/>
              </a:ext>
            </a:extLst>
          </p:cNvPr>
          <p:cNvSpPr txBox="1"/>
          <p:nvPr/>
        </p:nvSpPr>
        <p:spPr>
          <a:xfrm>
            <a:off x="7359682" y="4081660"/>
            <a:ext cx="3867067"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a:ea typeface="Open Sans"/>
                <a:cs typeface="Arial"/>
              </a:rPr>
              <a:t>Registro</a:t>
            </a:r>
            <a:r>
              <a:rPr lang="en-GB">
                <a:solidFill>
                  <a:schemeClr val="bg1"/>
                </a:solidFill>
                <a:latin typeface="Arial"/>
                <a:ea typeface="Open Sans"/>
                <a:cs typeface="Arial"/>
              </a:rPr>
              <a:t> </a:t>
            </a:r>
            <a:r>
              <a:rPr lang="en-GB" err="1">
                <a:solidFill>
                  <a:schemeClr val="bg1"/>
                </a:solidFill>
                <a:latin typeface="Arial"/>
                <a:ea typeface="Open Sans"/>
                <a:cs typeface="Arial"/>
              </a:rPr>
              <a:t>centralizado</a:t>
            </a:r>
            <a:r>
              <a:rPr lang="en-GB">
                <a:solidFill>
                  <a:schemeClr val="bg1"/>
                </a:solidFill>
                <a:latin typeface="Arial"/>
                <a:ea typeface="Open Sans"/>
                <a:cs typeface="Arial"/>
              </a:rPr>
              <a:t> de </a:t>
            </a:r>
            <a:r>
              <a:rPr lang="en-GB" err="1">
                <a:solidFill>
                  <a:schemeClr val="bg1"/>
                </a:solidFill>
                <a:latin typeface="Arial"/>
                <a:ea typeface="Open Sans"/>
                <a:cs typeface="Arial"/>
              </a:rPr>
              <a:t>denuncias</a:t>
            </a:r>
            <a:r>
              <a:rPr lang="en-GB">
                <a:solidFill>
                  <a:schemeClr val="bg1"/>
                </a:solidFill>
                <a:latin typeface="Arial"/>
                <a:ea typeface="Open Sans"/>
                <a:cs typeface="Arial"/>
              </a:rPr>
              <a:t>, </a:t>
            </a:r>
            <a:r>
              <a:rPr lang="en-GB" err="1">
                <a:solidFill>
                  <a:schemeClr val="bg1"/>
                </a:solidFill>
                <a:latin typeface="Arial"/>
                <a:ea typeface="Open Sans"/>
                <a:cs typeface="Arial"/>
              </a:rPr>
              <a:t>intervinientes</a:t>
            </a:r>
            <a:r>
              <a:rPr lang="en-GB">
                <a:solidFill>
                  <a:schemeClr val="bg1"/>
                </a:solidFill>
                <a:latin typeface="Arial"/>
                <a:ea typeface="Open Sans"/>
                <a:cs typeface="Arial"/>
              </a:rPr>
              <a:t> y </a:t>
            </a:r>
            <a:r>
              <a:rPr lang="en-GB" err="1">
                <a:solidFill>
                  <a:schemeClr val="bg1"/>
                </a:solidFill>
                <a:latin typeface="Arial"/>
                <a:ea typeface="Open Sans"/>
                <a:cs typeface="Arial"/>
              </a:rPr>
              <a:t>resultados</a:t>
            </a:r>
            <a:r>
              <a:rPr lang="en-GB">
                <a:solidFill>
                  <a:schemeClr val="bg1"/>
                </a:solidFill>
                <a:latin typeface="Arial"/>
                <a:ea typeface="Open Sans"/>
                <a:cs typeface="Arial"/>
              </a:rPr>
              <a:t>. </a:t>
            </a:r>
          </a:p>
        </p:txBody>
      </p:sp>
      <p:sp>
        <p:nvSpPr>
          <p:cNvPr id="15" name="TextBox 1">
            <a:extLst>
              <a:ext uri="{FF2B5EF4-FFF2-40B4-BE49-F238E27FC236}">
                <a16:creationId xmlns:a16="http://schemas.microsoft.com/office/drawing/2014/main" id="{74D0F360-AFFF-17C1-D267-E80CA6C20C0B}"/>
              </a:ext>
            </a:extLst>
          </p:cNvPr>
          <p:cNvSpPr txBox="1"/>
          <p:nvPr/>
        </p:nvSpPr>
        <p:spPr>
          <a:xfrm>
            <a:off x="7359682" y="5162947"/>
            <a:ext cx="386706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chemeClr val="bg1"/>
                </a:solidFill>
                <a:latin typeface="Arial" panose="020B0604020202020204" pitchFamily="34" charset="0"/>
                <a:cs typeface="Arial" panose="020B0604020202020204" pitchFamily="34" charset="0"/>
              </a:rPr>
              <a:t>No </a:t>
            </a:r>
            <a:r>
              <a:rPr lang="en-GB" err="1">
                <a:solidFill>
                  <a:schemeClr val="bg1"/>
                </a:solidFill>
                <a:latin typeface="Arial" panose="020B0604020202020204" pitchFamily="34" charset="0"/>
                <a:cs typeface="Arial" panose="020B0604020202020204" pitchFamily="34" charset="0"/>
              </a:rPr>
              <a:t>obligue</a:t>
            </a:r>
            <a:r>
              <a:rPr lang="en-GB">
                <a:solidFill>
                  <a:schemeClr val="bg1"/>
                </a:solidFill>
                <a:latin typeface="Arial" panose="020B0604020202020204" pitchFamily="34" charset="0"/>
                <a:cs typeface="Arial" panose="020B0604020202020204" pitchFamily="34" charset="0"/>
              </a:rPr>
              <a:t> a las partes a </a:t>
            </a:r>
            <a:r>
              <a:rPr lang="en-GB" err="1">
                <a:solidFill>
                  <a:schemeClr val="bg1"/>
                </a:solidFill>
                <a:latin typeface="Arial" panose="020B0604020202020204" pitchFamily="34" charset="0"/>
                <a:cs typeface="Arial" panose="020B0604020202020204" pitchFamily="34" charset="0"/>
              </a:rPr>
              <a:t>firmar</a:t>
            </a:r>
            <a:r>
              <a:rPr lang="en-GB">
                <a:solidFill>
                  <a:schemeClr val="bg1"/>
                </a:solidFill>
                <a:latin typeface="Arial" panose="020B0604020202020204" pitchFamily="34" charset="0"/>
                <a:cs typeface="Arial" panose="020B0604020202020204" pitchFamily="34" charset="0"/>
              </a:rPr>
              <a:t> un </a:t>
            </a:r>
            <a:r>
              <a:rPr lang="en-GB" err="1">
                <a:solidFill>
                  <a:schemeClr val="bg1"/>
                </a:solidFill>
                <a:latin typeface="Arial" panose="020B0604020202020204" pitchFamily="34" charset="0"/>
                <a:cs typeface="Arial" panose="020B0604020202020204" pitchFamily="34" charset="0"/>
              </a:rPr>
              <a:t>acuerdo</a:t>
            </a:r>
            <a:r>
              <a:rPr lang="en-GB">
                <a:solidFill>
                  <a:schemeClr val="bg1"/>
                </a:solidFill>
                <a:latin typeface="Arial" panose="020B0604020202020204" pitchFamily="34" charset="0"/>
                <a:cs typeface="Arial" panose="020B0604020202020204" pitchFamily="34" charset="0"/>
              </a:rPr>
              <a:t> de </a:t>
            </a:r>
            <a:r>
              <a:rPr lang="en-GB" err="1">
                <a:solidFill>
                  <a:schemeClr val="bg1"/>
                </a:solidFill>
                <a:latin typeface="Arial" panose="020B0604020202020204" pitchFamily="34" charset="0"/>
                <a:cs typeface="Arial" panose="020B0604020202020204" pitchFamily="34" charset="0"/>
              </a:rPr>
              <a:t>confidencialidad</a:t>
            </a:r>
            <a:r>
              <a:rPr lang="en-GB">
                <a:solidFill>
                  <a:schemeClr val="bg1"/>
                </a:solidFill>
                <a:latin typeface="Arial" panose="020B0604020202020204" pitchFamily="34" charset="0"/>
                <a:cs typeface="Arial" panose="020B0604020202020204" pitchFamily="34" charset="0"/>
              </a:rPr>
              <a:t> </a:t>
            </a:r>
            <a:r>
              <a:rPr lang="en-GB" err="1">
                <a:solidFill>
                  <a:schemeClr val="bg1"/>
                </a:solidFill>
                <a:latin typeface="Arial" panose="020B0604020202020204" pitchFamily="34" charset="0"/>
                <a:cs typeface="Arial" panose="020B0604020202020204" pitchFamily="34" charset="0"/>
              </a:rPr>
              <a:t>como</a:t>
            </a:r>
            <a:r>
              <a:rPr lang="en-GB">
                <a:solidFill>
                  <a:schemeClr val="bg1"/>
                </a:solidFill>
                <a:latin typeface="Arial" panose="020B0604020202020204" pitchFamily="34" charset="0"/>
                <a:cs typeface="Arial" panose="020B0604020202020204" pitchFamily="34" charset="0"/>
              </a:rPr>
              <a:t> </a:t>
            </a:r>
            <a:r>
              <a:rPr lang="en-GB" err="1">
                <a:solidFill>
                  <a:schemeClr val="bg1"/>
                </a:solidFill>
                <a:latin typeface="Arial" panose="020B0604020202020204" pitchFamily="34" charset="0"/>
                <a:cs typeface="Arial" panose="020B0604020202020204" pitchFamily="34" charset="0"/>
              </a:rPr>
              <a:t>parte</a:t>
            </a:r>
            <a:r>
              <a:rPr lang="en-GB">
                <a:solidFill>
                  <a:schemeClr val="bg1"/>
                </a:solidFill>
                <a:latin typeface="Arial" panose="020B0604020202020204" pitchFamily="34" charset="0"/>
                <a:cs typeface="Arial" panose="020B0604020202020204" pitchFamily="34" charset="0"/>
              </a:rPr>
              <a:t> de la </a:t>
            </a:r>
            <a:r>
              <a:rPr lang="en-GB" err="1">
                <a:solidFill>
                  <a:schemeClr val="bg1"/>
                </a:solidFill>
                <a:latin typeface="Arial" panose="020B0604020202020204" pitchFamily="34" charset="0"/>
                <a:cs typeface="Arial" panose="020B0604020202020204" pitchFamily="34" charset="0"/>
              </a:rPr>
              <a:t>resolución</a:t>
            </a:r>
            <a:r>
              <a:rPr lang="en-GB">
                <a:solidFill>
                  <a:schemeClr val="bg1"/>
                </a:solidFill>
                <a:latin typeface="Arial" panose="020B0604020202020204" pitchFamily="34" charset="0"/>
                <a:cs typeface="Arial" panose="020B0604020202020204" pitchFamily="34" charset="0"/>
              </a:rPr>
              <a:t> de </a:t>
            </a:r>
            <a:r>
              <a:rPr lang="en-GB" err="1">
                <a:solidFill>
                  <a:schemeClr val="bg1"/>
                </a:solidFill>
                <a:latin typeface="Arial" panose="020B0604020202020204" pitchFamily="34" charset="0"/>
                <a:cs typeface="Arial" panose="020B0604020202020204" pitchFamily="34" charset="0"/>
              </a:rPr>
              <a:t>una</a:t>
            </a:r>
            <a:r>
              <a:rPr lang="en-GB">
                <a:solidFill>
                  <a:schemeClr val="bg1"/>
                </a:solidFill>
                <a:latin typeface="Arial" panose="020B0604020202020204" pitchFamily="34" charset="0"/>
                <a:cs typeface="Arial" panose="020B0604020202020204" pitchFamily="34" charset="0"/>
              </a:rPr>
              <a:t> </a:t>
            </a:r>
            <a:r>
              <a:rPr lang="en-GB" err="1">
                <a:solidFill>
                  <a:schemeClr val="bg1"/>
                </a:solidFill>
                <a:latin typeface="Arial" panose="020B0604020202020204" pitchFamily="34" charset="0"/>
                <a:cs typeface="Arial" panose="020B0604020202020204" pitchFamily="34" charset="0"/>
              </a:rPr>
              <a:t>denuncia</a:t>
            </a:r>
            <a:r>
              <a:rPr lang="en-GB">
                <a:solidFill>
                  <a:schemeClr val="bg1"/>
                </a:solidFill>
                <a:latin typeface="Arial" panose="020B0604020202020204" pitchFamily="34" charset="0"/>
                <a:cs typeface="Arial" panose="020B0604020202020204" pitchFamily="34" charset="0"/>
              </a:rPr>
              <a:t>. </a:t>
            </a:r>
            <a:endParaRPr lang="en-GB">
              <a:solidFill>
                <a:schemeClr val="bg1"/>
              </a:solidFill>
              <a:latin typeface="Arial" panose="020B0604020202020204" pitchFamily="34" charset="0"/>
              <a:ea typeface="Open Sans"/>
              <a:cs typeface="Arial" panose="020B0604020202020204" pitchFamily="34" charset="0"/>
            </a:endParaRPr>
          </a:p>
        </p:txBody>
      </p:sp>
      <p:sp>
        <p:nvSpPr>
          <p:cNvPr id="16" name="Shape 2588">
            <a:extLst>
              <a:ext uri="{FF2B5EF4-FFF2-40B4-BE49-F238E27FC236}">
                <a16:creationId xmlns:a16="http://schemas.microsoft.com/office/drawing/2014/main" id="{376D719F-8CCB-58DA-A56B-76CCB34BC436}"/>
              </a:ext>
            </a:extLst>
          </p:cNvPr>
          <p:cNvSpPr/>
          <p:nvPr/>
        </p:nvSpPr>
        <p:spPr>
          <a:xfrm>
            <a:off x="6692233" y="3046284"/>
            <a:ext cx="491784" cy="38103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1">
            <a:extLst>
              <a:ext uri="{FF2B5EF4-FFF2-40B4-BE49-F238E27FC236}">
                <a16:creationId xmlns:a16="http://schemas.microsoft.com/office/drawing/2014/main" id="{A9B56440-6394-046D-6B35-FCD867A477FD}"/>
              </a:ext>
            </a:extLst>
          </p:cNvPr>
          <p:cNvSpPr txBox="1"/>
          <p:nvPr/>
        </p:nvSpPr>
        <p:spPr>
          <a:xfrm>
            <a:off x="327525" y="2341365"/>
            <a:ext cx="4338304" cy="369332"/>
          </a:xfrm>
          <a:prstGeom prst="rect">
            <a:avLst/>
          </a:prstGeom>
          <a:noFill/>
        </p:spPr>
        <p:txBody>
          <a:bodyPr wrap="square" lIns="91440" tIns="45720" rIns="91440" bIns="45720" anchor="t">
            <a:spAutoFit/>
          </a:bodyPr>
          <a:lstStyle/>
          <a:p>
            <a:r>
              <a:rPr lang="en-GB" b="1">
                <a:solidFill>
                  <a:schemeClr val="bg1"/>
                </a:solidFill>
                <a:latin typeface="Arial" panose="020B0604020202020204" pitchFamily="34" charset="0"/>
                <a:ea typeface="+mn-lt"/>
                <a:cs typeface="Arial" panose="020B0604020202020204" pitchFamily="34" charset="0"/>
              </a:rPr>
              <a:t>Medidas de </a:t>
            </a:r>
            <a:r>
              <a:rPr lang="en-GB" b="1" err="1">
                <a:solidFill>
                  <a:schemeClr val="bg1"/>
                </a:solidFill>
                <a:latin typeface="Arial" panose="020B0604020202020204" pitchFamily="34" charset="0"/>
                <a:ea typeface="+mn-lt"/>
                <a:cs typeface="Arial" panose="020B0604020202020204" pitchFamily="34" charset="0"/>
              </a:rPr>
              <a:t>investigación</a:t>
            </a:r>
            <a:r>
              <a:rPr lang="en-GB" b="1">
                <a:solidFill>
                  <a:schemeClr val="bg1"/>
                </a:solidFill>
                <a:latin typeface="Arial" panose="020B0604020202020204" pitchFamily="34" charset="0"/>
                <a:ea typeface="+mn-lt"/>
                <a:cs typeface="Arial" panose="020B0604020202020204" pitchFamily="34" charset="0"/>
              </a:rPr>
              <a:t>:</a:t>
            </a:r>
          </a:p>
        </p:txBody>
      </p:sp>
      <p:sp>
        <p:nvSpPr>
          <p:cNvPr id="17" name="TextBox 16">
            <a:extLst>
              <a:ext uri="{FF2B5EF4-FFF2-40B4-BE49-F238E27FC236}">
                <a16:creationId xmlns:a16="http://schemas.microsoft.com/office/drawing/2014/main" id="{A514FF41-65E7-50EB-8A58-37F950EEE612}"/>
              </a:ext>
            </a:extLst>
          </p:cNvPr>
          <p:cNvSpPr txBox="1"/>
          <p:nvPr/>
        </p:nvSpPr>
        <p:spPr>
          <a:xfrm>
            <a:off x="6519186" y="2348902"/>
            <a:ext cx="5939300" cy="369332"/>
          </a:xfrm>
          <a:prstGeom prst="rect">
            <a:avLst/>
          </a:prstGeom>
          <a:noFill/>
        </p:spPr>
        <p:txBody>
          <a:bodyPr wrap="square" lIns="91440" tIns="45720" rIns="91440" bIns="45720" anchor="t">
            <a:spAutoFit/>
          </a:bodyPr>
          <a:lstStyle/>
          <a:p>
            <a:r>
              <a:rPr lang="en-US" b="1" err="1">
                <a:solidFill>
                  <a:schemeClr val="bg1"/>
                </a:solidFill>
                <a:latin typeface="Arial"/>
                <a:ea typeface="+mn-lt"/>
                <a:cs typeface="Arial"/>
              </a:rPr>
              <a:t>Seguimiento</a:t>
            </a:r>
            <a:r>
              <a:rPr lang="en-US" b="1">
                <a:solidFill>
                  <a:schemeClr val="bg1"/>
                </a:solidFill>
                <a:latin typeface="Arial"/>
                <a:ea typeface="+mn-lt"/>
                <a:cs typeface="Arial"/>
              </a:rPr>
              <a:t> y </a:t>
            </a:r>
            <a:r>
              <a:rPr lang="en-US" b="1" err="1">
                <a:solidFill>
                  <a:schemeClr val="bg1"/>
                </a:solidFill>
                <a:latin typeface="Arial"/>
                <a:ea typeface="+mn-lt"/>
                <a:cs typeface="Arial"/>
              </a:rPr>
              <a:t>registro</a:t>
            </a:r>
            <a:endParaRPr lang="en-GB" b="1">
              <a:solidFill>
                <a:schemeClr val="bg1"/>
              </a:solidFill>
              <a:latin typeface="Arial"/>
              <a:ea typeface="+mn-lt"/>
              <a:cs typeface="Arial"/>
            </a:endParaRPr>
          </a:p>
        </p:txBody>
      </p:sp>
      <p:sp>
        <p:nvSpPr>
          <p:cNvPr id="4" name="Shape 2571">
            <a:extLst>
              <a:ext uri="{FF2B5EF4-FFF2-40B4-BE49-F238E27FC236}">
                <a16:creationId xmlns:a16="http://schemas.microsoft.com/office/drawing/2014/main" id="{0EB19933-B107-4923-FBC6-12F26DD04BD3}"/>
              </a:ext>
            </a:extLst>
          </p:cNvPr>
          <p:cNvSpPr/>
          <p:nvPr/>
        </p:nvSpPr>
        <p:spPr>
          <a:xfrm>
            <a:off x="372867" y="5241651"/>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7" name="TextBox 6">
            <a:extLst>
              <a:ext uri="{FF2B5EF4-FFF2-40B4-BE49-F238E27FC236}">
                <a16:creationId xmlns:a16="http://schemas.microsoft.com/office/drawing/2014/main" id="{535E9B77-AD7B-4CAA-0778-DC6C30EFD264}"/>
              </a:ext>
            </a:extLst>
          </p:cNvPr>
          <p:cNvSpPr txBox="1"/>
          <p:nvPr/>
        </p:nvSpPr>
        <p:spPr>
          <a:xfrm>
            <a:off x="1007470" y="5105750"/>
            <a:ext cx="4948574"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a:ea typeface="+mn-lt"/>
                <a:cs typeface="Arial"/>
              </a:rPr>
              <a:t>Interrogar</a:t>
            </a:r>
            <a:r>
              <a:rPr lang="en-GB">
                <a:latin typeface="Arial"/>
                <a:ea typeface="+mn-lt"/>
                <a:cs typeface="Arial"/>
              </a:rPr>
              <a:t> </a:t>
            </a:r>
            <a:r>
              <a:rPr lang="en-GB" err="1">
                <a:latin typeface="Arial"/>
                <a:ea typeface="+mn-lt"/>
                <a:cs typeface="Arial"/>
              </a:rPr>
              <a:t>sobre</a:t>
            </a:r>
            <a:r>
              <a:rPr lang="en-GB">
                <a:latin typeface="Arial"/>
                <a:ea typeface="+mn-lt"/>
                <a:cs typeface="Arial"/>
              </a:rPr>
              <a:t> </a:t>
            </a:r>
            <a:r>
              <a:rPr lang="en-GB" err="1">
                <a:latin typeface="Arial"/>
                <a:ea typeface="+mn-lt"/>
                <a:cs typeface="Arial"/>
              </a:rPr>
              <a:t>aspectos</a:t>
            </a:r>
            <a:r>
              <a:rPr lang="en-GB">
                <a:latin typeface="Arial"/>
                <a:ea typeface="+mn-lt"/>
                <a:cs typeface="Arial"/>
              </a:rPr>
              <a:t> </a:t>
            </a:r>
            <a:r>
              <a:rPr lang="en-GB" err="1">
                <a:latin typeface="Arial"/>
                <a:ea typeface="+mn-lt"/>
                <a:cs typeface="Arial"/>
              </a:rPr>
              <a:t>relevantes</a:t>
            </a:r>
            <a:r>
              <a:rPr lang="en-GB">
                <a:latin typeface="Arial"/>
                <a:ea typeface="+mn-lt"/>
                <a:cs typeface="Arial"/>
              </a:rPr>
              <a:t> a </a:t>
            </a:r>
            <a:r>
              <a:rPr lang="en-GB" err="1">
                <a:latin typeface="Arial"/>
                <a:ea typeface="+mn-lt"/>
                <a:cs typeface="Arial"/>
              </a:rPr>
              <a:t>los</a:t>
            </a:r>
            <a:r>
              <a:rPr lang="en-GB">
                <a:latin typeface="Arial"/>
                <a:ea typeface="+mn-lt"/>
                <a:cs typeface="Arial"/>
              </a:rPr>
              <a:t> </a:t>
            </a:r>
            <a:r>
              <a:rPr lang="en-GB" err="1">
                <a:latin typeface="Arial"/>
                <a:ea typeface="+mn-lt"/>
                <a:cs typeface="Arial"/>
              </a:rPr>
              <a:t>hechos</a:t>
            </a:r>
            <a:endParaRPr lang="en-GB">
              <a:latin typeface="Arial"/>
              <a:ea typeface="Open Sans"/>
              <a:cs typeface="Arial"/>
            </a:endParaRPr>
          </a:p>
        </p:txBody>
      </p:sp>
    </p:spTree>
    <p:extLst>
      <p:ext uri="{BB962C8B-B14F-4D97-AF65-F5344CB8AC3E}">
        <p14:creationId xmlns:p14="http://schemas.microsoft.com/office/powerpoint/2010/main" val="1267220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C1A8D1-06A4-B406-CE1A-6262A815C4E0}"/>
              </a:ext>
            </a:extLst>
          </p:cNvPr>
          <p:cNvSpPr>
            <a:spLocks noGrp="1"/>
          </p:cNvSpPr>
          <p:nvPr>
            <p:ph type="title"/>
          </p:nvPr>
        </p:nvSpPr>
        <p:spPr>
          <a:xfrm>
            <a:off x="1046922" y="1129932"/>
            <a:ext cx="10456068" cy="778381"/>
          </a:xfrm>
        </p:spPr>
        <p:txBody>
          <a:bodyPr/>
          <a:lstStyle/>
          <a:p>
            <a:r>
              <a:rPr lang="en-GB" b="1">
                <a:latin typeface="Arial"/>
                <a:cs typeface="Arial"/>
              </a:rPr>
              <a:t>Política </a:t>
            </a:r>
            <a:r>
              <a:rPr lang="en-GB" b="1" err="1">
                <a:latin typeface="Arial"/>
                <a:cs typeface="Arial"/>
              </a:rPr>
              <a:t>institucional</a:t>
            </a:r>
            <a:r>
              <a:rPr lang="en-GB" b="1">
                <a:latin typeface="Arial"/>
                <a:cs typeface="Arial"/>
              </a:rPr>
              <a:t> </a:t>
            </a:r>
            <a:r>
              <a:rPr lang="en-GB" b="1" err="1">
                <a:latin typeface="Arial"/>
                <a:cs typeface="Arial"/>
              </a:rPr>
              <a:t>sobre</a:t>
            </a:r>
            <a:r>
              <a:rPr lang="en-GB" b="1">
                <a:latin typeface="Arial"/>
                <a:cs typeface="Arial"/>
              </a:rPr>
              <a:t> </a:t>
            </a:r>
            <a:r>
              <a:rPr lang="en-GB" b="1" err="1">
                <a:latin typeface="Arial"/>
                <a:cs typeface="Arial"/>
              </a:rPr>
              <a:t>el</a:t>
            </a:r>
            <a:r>
              <a:rPr lang="en-GB" b="1">
                <a:latin typeface="Arial"/>
                <a:cs typeface="Arial"/>
              </a:rPr>
              <a:t> </a:t>
            </a:r>
            <a:r>
              <a:rPr lang="en-GB" b="1" err="1">
                <a:latin typeface="Arial"/>
                <a:cs typeface="Arial"/>
              </a:rPr>
              <a:t>acoso</a:t>
            </a:r>
            <a:r>
              <a:rPr lang="en-GB" b="1">
                <a:latin typeface="Arial"/>
                <a:cs typeface="Arial"/>
              </a:rPr>
              <a:t> – CEU (Viena, Austria)</a:t>
            </a:r>
          </a:p>
        </p:txBody>
      </p:sp>
      <p:pic>
        <p:nvPicPr>
          <p:cNvPr id="4" name="Picture 3" descr="A document with text on it&#10;&#10;Description automatically generated">
            <a:extLst>
              <a:ext uri="{FF2B5EF4-FFF2-40B4-BE49-F238E27FC236}">
                <a16:creationId xmlns:a16="http://schemas.microsoft.com/office/drawing/2014/main" id="{31E96CA6-8346-F31D-C5D7-805FB0C3F392}"/>
              </a:ext>
            </a:extLst>
          </p:cNvPr>
          <p:cNvPicPr>
            <a:picLocks noChangeAspect="1"/>
          </p:cNvPicPr>
          <p:nvPr/>
        </p:nvPicPr>
        <p:blipFill>
          <a:blip r:embed="rId3"/>
          <a:stretch>
            <a:fillRect/>
          </a:stretch>
        </p:blipFill>
        <p:spPr>
          <a:xfrm>
            <a:off x="2510287" y="2347026"/>
            <a:ext cx="6668218" cy="3874851"/>
          </a:xfrm>
          <a:prstGeom prst="rect">
            <a:avLst/>
          </a:prstGeom>
        </p:spPr>
      </p:pic>
    </p:spTree>
    <p:extLst>
      <p:ext uri="{BB962C8B-B14F-4D97-AF65-F5344CB8AC3E}">
        <p14:creationId xmlns:p14="http://schemas.microsoft.com/office/powerpoint/2010/main" val="12941501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DF28B-B0E6-978D-5705-76549AC0F5E9}"/>
              </a:ext>
            </a:extLst>
          </p:cNvPr>
          <p:cNvSpPr>
            <a:spLocks noGrp="1"/>
          </p:cNvSpPr>
          <p:nvPr>
            <p:ph type="title"/>
          </p:nvPr>
        </p:nvSpPr>
        <p:spPr/>
        <p:txBody>
          <a:bodyPr/>
          <a:lstStyle/>
          <a:p>
            <a:r>
              <a:rPr lang="en-US" b="1" dirty="0" err="1">
                <a:latin typeface="Arial"/>
                <a:cs typeface="Arial"/>
              </a:rPr>
              <a:t>Prestación</a:t>
            </a:r>
            <a:r>
              <a:rPr lang="en-US" b="1" dirty="0">
                <a:latin typeface="Arial"/>
                <a:cs typeface="Arial"/>
              </a:rPr>
              <a:t> de </a:t>
            </a:r>
            <a:r>
              <a:rPr lang="en-US" b="1" dirty="0" err="1">
                <a:latin typeface="Arial"/>
                <a:cs typeface="Arial"/>
              </a:rPr>
              <a:t>Servicios</a:t>
            </a:r>
            <a:endParaRPr lang="en-US" b="1" dirty="0">
              <a:latin typeface="Arial"/>
              <a:cs typeface="Arial"/>
            </a:endParaRPr>
          </a:p>
        </p:txBody>
      </p:sp>
      <p:sp>
        <p:nvSpPr>
          <p:cNvPr id="4" name="TextBox 3">
            <a:extLst>
              <a:ext uri="{FF2B5EF4-FFF2-40B4-BE49-F238E27FC236}">
                <a16:creationId xmlns:a16="http://schemas.microsoft.com/office/drawing/2014/main" id="{E62761F9-2014-7223-AD24-6FA814295FCA}"/>
              </a:ext>
            </a:extLst>
          </p:cNvPr>
          <p:cNvSpPr txBox="1"/>
          <p:nvPr/>
        </p:nvSpPr>
        <p:spPr>
          <a:xfrm>
            <a:off x="269823" y="2176604"/>
            <a:ext cx="11542426" cy="646331"/>
          </a:xfrm>
          <a:prstGeom prst="rect">
            <a:avLst/>
          </a:prstGeom>
          <a:noFill/>
        </p:spPr>
        <p:txBody>
          <a:bodyPr wrap="square">
            <a:spAutoFit/>
          </a:bodyPr>
          <a:lstStyle/>
          <a:p>
            <a:r>
              <a:rPr lang="en-US" sz="1800" kern="100">
                <a:solidFill>
                  <a:schemeClr val="bg1"/>
                </a:solidFill>
                <a:effectLst/>
                <a:latin typeface="Arial"/>
                <a:ea typeface="Aptos" panose="020B0004020202020204" pitchFamily="34" charset="0"/>
                <a:cs typeface="Arial"/>
              </a:rPr>
              <a:t>Se </a:t>
            </a:r>
            <a:r>
              <a:rPr lang="en-AT" sz="1800" kern="100" err="1">
                <a:solidFill>
                  <a:schemeClr val="bg1"/>
                </a:solidFill>
                <a:effectLst/>
                <a:latin typeface="Arial"/>
                <a:ea typeface="Aptos" panose="020B0004020202020204" pitchFamily="34" charset="0"/>
                <a:cs typeface="Arial"/>
              </a:rPr>
              <a:t>refiere</a:t>
            </a:r>
            <a:r>
              <a:rPr lang="en-AT" sz="1800" kern="100">
                <a:solidFill>
                  <a:schemeClr val="bg1"/>
                </a:solidFill>
                <a:effectLst/>
                <a:latin typeface="Arial"/>
                <a:ea typeface="Aptos" panose="020B0004020202020204" pitchFamily="34" charset="0"/>
                <a:cs typeface="Arial"/>
              </a:rPr>
              <a:t> a </a:t>
            </a:r>
            <a:r>
              <a:rPr lang="en-AT" sz="1800" kern="100" err="1">
                <a:solidFill>
                  <a:schemeClr val="bg1"/>
                </a:solidFill>
                <a:effectLst/>
                <a:latin typeface="Arial"/>
                <a:ea typeface="Aptos" panose="020B0004020202020204" pitchFamily="34" charset="0"/>
                <a:cs typeface="Arial"/>
              </a:rPr>
              <a:t>los</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servicios</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ofrecidos</a:t>
            </a:r>
            <a:r>
              <a:rPr lang="en-AT" sz="1800" kern="100">
                <a:solidFill>
                  <a:schemeClr val="bg1"/>
                </a:solidFill>
                <a:effectLst/>
                <a:latin typeface="Arial"/>
                <a:ea typeface="Aptos" panose="020B0004020202020204" pitchFamily="34" charset="0"/>
                <a:cs typeface="Arial"/>
              </a:rPr>
              <a:t> para </a:t>
            </a:r>
            <a:r>
              <a:rPr lang="en-AT" sz="1800" kern="100" err="1">
                <a:solidFill>
                  <a:schemeClr val="bg1"/>
                </a:solidFill>
                <a:effectLst/>
                <a:latin typeface="Arial"/>
                <a:ea typeface="Aptos" panose="020B0004020202020204" pitchFamily="34" charset="0"/>
                <a:cs typeface="Arial"/>
              </a:rPr>
              <a:t>apoyar</a:t>
            </a:r>
            <a:r>
              <a:rPr lang="en-AT" sz="1800" kern="100">
                <a:solidFill>
                  <a:schemeClr val="bg1"/>
                </a:solidFill>
                <a:effectLst/>
                <a:latin typeface="Arial"/>
                <a:ea typeface="Aptos" panose="020B0004020202020204" pitchFamily="34" charset="0"/>
                <a:cs typeface="Arial"/>
              </a:rPr>
              <a:t> a las </a:t>
            </a:r>
            <a:r>
              <a:rPr lang="en-AT" sz="1800" kern="100" err="1">
                <a:solidFill>
                  <a:schemeClr val="bg1"/>
                </a:solidFill>
                <a:effectLst/>
                <a:latin typeface="Arial"/>
                <a:ea typeface="Aptos" panose="020B0004020202020204" pitchFamily="34" charset="0"/>
                <a:cs typeface="Arial"/>
              </a:rPr>
              <a:t>víctimas</a:t>
            </a:r>
            <a:r>
              <a:rPr lang="en-AT" sz="1800" kern="100">
                <a:solidFill>
                  <a:schemeClr val="bg1"/>
                </a:solidFill>
                <a:effectLst/>
                <a:latin typeface="Arial"/>
                <a:ea typeface="Aptos" panose="020B0004020202020204" pitchFamily="34" charset="0"/>
                <a:cs typeface="Arial"/>
              </a:rPr>
              <a:t>/</a:t>
            </a:r>
            <a:r>
              <a:rPr lang="en-AT" sz="1800" kern="100" err="1">
                <a:solidFill>
                  <a:schemeClr val="bg1"/>
                </a:solidFill>
                <a:effectLst/>
                <a:latin typeface="Arial"/>
                <a:ea typeface="Aptos" panose="020B0004020202020204" pitchFamily="34" charset="0"/>
                <a:cs typeface="Arial"/>
              </a:rPr>
              <a:t>supervivientes</a:t>
            </a:r>
            <a:r>
              <a:rPr lang="en-AT" sz="1800" kern="100">
                <a:solidFill>
                  <a:schemeClr val="bg1"/>
                </a:solidFill>
                <a:effectLst/>
                <a:latin typeface="Arial"/>
                <a:ea typeface="Aptos" panose="020B0004020202020204" pitchFamily="34" charset="0"/>
                <a:cs typeface="Arial"/>
              </a:rPr>
              <a:t>, las </a:t>
            </a:r>
            <a:r>
              <a:rPr lang="en-AT" sz="1800" kern="100" err="1">
                <a:solidFill>
                  <a:schemeClr val="bg1"/>
                </a:solidFill>
                <a:effectLst/>
                <a:latin typeface="Arial"/>
                <a:ea typeface="Aptos" panose="020B0004020202020204" pitchFamily="34" charset="0"/>
                <a:cs typeface="Arial"/>
              </a:rPr>
              <a:t>familias</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los</a:t>
            </a:r>
            <a:r>
              <a:rPr lang="en-AT" sz="1800" kern="100">
                <a:solidFill>
                  <a:schemeClr val="bg1"/>
                </a:solidFill>
                <a:effectLst/>
                <a:latin typeface="Arial"/>
                <a:ea typeface="Aptos" panose="020B0004020202020204" pitchFamily="34" charset="0"/>
                <a:cs typeface="Arial"/>
              </a:rPr>
              <a:t> </a:t>
            </a:r>
            <a:r>
              <a:rPr lang="en-US" sz="1800" kern="100" err="1">
                <a:solidFill>
                  <a:schemeClr val="bg1"/>
                </a:solidFill>
                <a:effectLst/>
                <a:latin typeface="Arial"/>
                <a:ea typeface="Aptos" panose="020B0004020202020204" pitchFamily="34" charset="0"/>
                <a:cs typeface="Arial"/>
              </a:rPr>
              <a:t>testigos</a:t>
            </a:r>
            <a:r>
              <a:rPr lang="en-AT" sz="1800" kern="100">
                <a:solidFill>
                  <a:schemeClr val="bg1"/>
                </a:solidFill>
                <a:effectLst/>
                <a:latin typeface="Arial"/>
                <a:ea typeface="Aptos" panose="020B0004020202020204" pitchFamily="34" charset="0"/>
                <a:cs typeface="Arial"/>
              </a:rPr>
              <a:t> de la </a:t>
            </a:r>
            <a:r>
              <a:rPr lang="en-AT" sz="1800" kern="100" err="1">
                <a:solidFill>
                  <a:schemeClr val="bg1"/>
                </a:solidFill>
                <a:effectLst/>
                <a:latin typeface="Arial"/>
                <a:ea typeface="Aptos" panose="020B0004020202020204" pitchFamily="34" charset="0"/>
                <a:cs typeface="Arial"/>
              </a:rPr>
              <a:t>violencia</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género</a:t>
            </a:r>
            <a:r>
              <a:rPr lang="en-AT" sz="1800" kern="100">
                <a:solidFill>
                  <a:schemeClr val="bg1"/>
                </a:solidFill>
                <a:effectLst/>
                <a:latin typeface="Arial"/>
                <a:ea typeface="Aptos" panose="020B0004020202020204" pitchFamily="34" charset="0"/>
                <a:cs typeface="Arial"/>
              </a:rPr>
              <a:t> y </a:t>
            </a:r>
            <a:r>
              <a:rPr lang="en-AT" sz="1800" kern="100" err="1">
                <a:solidFill>
                  <a:schemeClr val="bg1"/>
                </a:solidFill>
                <a:effectLst/>
                <a:latin typeface="Arial"/>
                <a:ea typeface="Aptos" panose="020B0004020202020204" pitchFamily="34" charset="0"/>
                <a:cs typeface="Arial"/>
              </a:rPr>
              <a:t>los</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miembros</a:t>
            </a:r>
            <a:r>
              <a:rPr lang="en-AT" sz="1800" kern="100">
                <a:solidFill>
                  <a:schemeClr val="bg1"/>
                </a:solidFill>
                <a:effectLst/>
                <a:latin typeface="Arial"/>
                <a:ea typeface="Aptos" panose="020B0004020202020204" pitchFamily="34" charset="0"/>
                <a:cs typeface="Arial"/>
              </a:rPr>
              <a:t> de la </a:t>
            </a:r>
            <a:r>
              <a:rPr lang="en-AT" sz="1800" kern="100" err="1">
                <a:solidFill>
                  <a:schemeClr val="bg1"/>
                </a:solidFill>
                <a:effectLst/>
                <a:latin typeface="Arial"/>
                <a:ea typeface="Aptos" panose="020B0004020202020204" pitchFamily="34" charset="0"/>
                <a:cs typeface="Arial"/>
              </a:rPr>
              <a:t>comunidad</a:t>
            </a:r>
            <a:r>
              <a:rPr lang="en-AT" sz="1800" kern="100">
                <a:solidFill>
                  <a:schemeClr val="bg1"/>
                </a:solidFill>
                <a:effectLst/>
                <a:latin typeface="Arial"/>
                <a:ea typeface="Aptos" panose="020B0004020202020204" pitchFamily="34" charset="0"/>
                <a:cs typeface="Arial"/>
              </a:rPr>
              <a:t> </a:t>
            </a:r>
            <a:r>
              <a:rPr lang="en-US" sz="1800" kern="100" err="1">
                <a:solidFill>
                  <a:schemeClr val="bg1"/>
                </a:solidFill>
                <a:effectLst/>
                <a:latin typeface="Arial"/>
                <a:ea typeface="Aptos" panose="020B0004020202020204" pitchFamily="34" charset="0"/>
                <a:cs typeface="Arial"/>
              </a:rPr>
              <a:t>afectados</a:t>
            </a:r>
            <a:endParaRPr lang="en-AT">
              <a:solidFill>
                <a:schemeClr val="bg1"/>
              </a:solidFill>
              <a:latin typeface="Arial"/>
              <a:cs typeface="Arial"/>
            </a:endParaRPr>
          </a:p>
        </p:txBody>
      </p:sp>
      <p:sp>
        <p:nvSpPr>
          <p:cNvPr id="6" name="TextBox 5">
            <a:extLst>
              <a:ext uri="{FF2B5EF4-FFF2-40B4-BE49-F238E27FC236}">
                <a16:creationId xmlns:a16="http://schemas.microsoft.com/office/drawing/2014/main" id="{751C7C6E-32EA-2472-78B8-BD1460B9D209}"/>
              </a:ext>
            </a:extLst>
          </p:cNvPr>
          <p:cNvSpPr txBox="1"/>
          <p:nvPr/>
        </p:nvSpPr>
        <p:spPr>
          <a:xfrm>
            <a:off x="269823" y="2822935"/>
            <a:ext cx="11922177" cy="3724609"/>
          </a:xfrm>
          <a:prstGeom prst="rect">
            <a:avLst/>
          </a:prstGeom>
          <a:noFill/>
        </p:spPr>
        <p:txBody>
          <a:bodyPr wrap="square" lIns="91440" tIns="45720" rIns="91440" bIns="45720" anchor="t">
            <a:spAutoFit/>
          </a:bodyPr>
          <a:lstStyle/>
          <a:p>
            <a:pPr>
              <a:lnSpc>
                <a:spcPct val="115000"/>
              </a:lnSpc>
              <a:spcAft>
                <a:spcPts val="800"/>
              </a:spcAft>
            </a:pPr>
            <a:r>
              <a:rPr lang="en-US" sz="1800" kern="100" dirty="0" err="1">
                <a:solidFill>
                  <a:schemeClr val="bg1"/>
                </a:solidFill>
                <a:effectLst/>
                <a:latin typeface="Arial"/>
                <a:ea typeface="Aptos" panose="020B0004020202020204" pitchFamily="34" charset="0"/>
                <a:cs typeface="Arial"/>
              </a:rPr>
              <a:t>Puede</a:t>
            </a:r>
            <a:r>
              <a:rPr lang="en-US" sz="1800" kern="100" dirty="0">
                <a:solidFill>
                  <a:schemeClr val="bg1"/>
                </a:solidFill>
                <a:effectLst/>
                <a:latin typeface="Arial"/>
                <a:ea typeface="Aptos" panose="020B0004020202020204" pitchFamily="34" charset="0"/>
                <a:cs typeface="Arial"/>
              </a:rPr>
              <a:t> </a:t>
            </a:r>
            <a:r>
              <a:rPr lang="en-AT" sz="1800" kern="100" dirty="0" err="1">
                <a:solidFill>
                  <a:schemeClr val="bg1"/>
                </a:solidFill>
                <a:effectLst/>
                <a:latin typeface="Arial"/>
                <a:ea typeface="Aptos" panose="020B0004020202020204" pitchFamily="34" charset="0"/>
                <a:cs typeface="Arial"/>
              </a:rPr>
              <a:t>incluir</a:t>
            </a:r>
            <a:r>
              <a:rPr lang="en-AT" sz="1800" kern="100" dirty="0">
                <a:solidFill>
                  <a:schemeClr val="bg1"/>
                </a:solidFill>
                <a:effectLst/>
                <a:latin typeface="Arial"/>
                <a:ea typeface="Aptos" panose="020B0004020202020204" pitchFamily="34" charset="0"/>
                <a:cs typeface="Arial"/>
              </a:rPr>
              <a:t>:</a:t>
            </a: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Soporte</a:t>
            </a:r>
            <a:r>
              <a:rPr lang="en-AT" sz="1800" kern="100">
                <a:solidFill>
                  <a:schemeClr val="bg1"/>
                </a:solidFill>
                <a:effectLst/>
                <a:latin typeface="Arial"/>
                <a:ea typeface="Aptos" panose="020B0004020202020204" pitchFamily="34" charset="0"/>
                <a:cs typeface="Arial"/>
              </a:rPr>
              <a:t> general / </a:t>
            </a:r>
            <a:r>
              <a:rPr lang="en-AT" sz="1800" kern="100" err="1">
                <a:solidFill>
                  <a:schemeClr val="bg1"/>
                </a:solidFill>
                <a:effectLst/>
                <a:latin typeface="Arial"/>
                <a:ea typeface="Aptos" panose="020B0004020202020204" pitchFamily="34" charset="0"/>
                <a:cs typeface="Arial"/>
              </a:rPr>
              <a:t>líneas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ayuda</a:t>
            </a:r>
            <a:r>
              <a:rPr lang="en-AT" sz="1800" kern="100">
                <a:solidFill>
                  <a:schemeClr val="bg1"/>
                </a:solidFill>
                <a:effectLst/>
                <a:latin typeface="Arial"/>
                <a:ea typeface="Aptos" panose="020B0004020202020204" pitchFamily="34" charset="0"/>
                <a:cs typeface="Arial"/>
              </a:rPr>
              <a:t> / </a:t>
            </a:r>
            <a:r>
              <a:rPr lang="en-AT" sz="1800" kern="100" err="1">
                <a:solidFill>
                  <a:schemeClr val="bg1"/>
                </a:solidFill>
                <a:effectLst/>
                <a:latin typeface="Arial"/>
                <a:ea typeface="Aptos" panose="020B0004020202020204" pitchFamily="34" charset="0"/>
                <a:cs typeface="Arial"/>
              </a:rPr>
              <a:t>servicios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información</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Servicios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apoyo</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psicológico</a:t>
            </a:r>
            <a:r>
              <a:rPr lang="en-AT" sz="1800" kern="100">
                <a:solidFill>
                  <a:schemeClr val="bg1"/>
                </a:solidFill>
                <a:effectLst/>
                <a:latin typeface="Arial"/>
                <a:ea typeface="Aptos" panose="020B0004020202020204" pitchFamily="34" charset="0"/>
                <a:cs typeface="Arial"/>
              </a:rPr>
              <a:t> y </a:t>
            </a:r>
            <a:r>
              <a:rPr lang="en-AT" sz="1800" kern="100" err="1">
                <a:solidFill>
                  <a:schemeClr val="bg1"/>
                </a:solidFill>
                <a:effectLst/>
                <a:latin typeface="Arial"/>
                <a:ea typeface="Aptos" panose="020B0004020202020204" pitchFamily="34" charset="0"/>
                <a:cs typeface="Arial"/>
              </a:rPr>
              <a:t>asesoramiento</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a:solidFill>
                  <a:schemeClr val="bg1"/>
                </a:solidFill>
                <a:effectLst/>
                <a:latin typeface="Arial"/>
                <a:ea typeface="Aptos" panose="020B0004020202020204" pitchFamily="34" charset="0"/>
                <a:cs typeface="Arial"/>
              </a:rPr>
              <a:t>Asistencia </a:t>
            </a:r>
            <a:r>
              <a:rPr lang="en-AT" sz="1800" kern="100" err="1">
                <a:solidFill>
                  <a:schemeClr val="bg1"/>
                </a:solidFill>
                <a:effectLst/>
                <a:latin typeface="Arial"/>
                <a:ea typeface="Aptos" panose="020B0004020202020204" pitchFamily="34" charset="0"/>
                <a:cs typeface="Arial"/>
              </a:rPr>
              <a:t>médica</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Servicios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asesoramiento</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jurídico</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Programas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asesoramiento</a:t>
            </a:r>
            <a:r>
              <a:rPr lang="en-AT" sz="1800" kern="100">
                <a:solidFill>
                  <a:schemeClr val="bg1"/>
                </a:solidFill>
                <a:effectLst/>
                <a:latin typeface="Arial"/>
                <a:ea typeface="Aptos" panose="020B0004020202020204" pitchFamily="34" charset="0"/>
                <a:cs typeface="Arial"/>
              </a:rPr>
              <a:t> y </a:t>
            </a:r>
            <a:r>
              <a:rPr lang="en-AT" sz="1800" kern="100" err="1">
                <a:solidFill>
                  <a:schemeClr val="bg1"/>
                </a:solidFill>
                <a:effectLst/>
                <a:latin typeface="Arial"/>
                <a:ea typeface="Aptos" panose="020B0004020202020204" pitchFamily="34" charset="0"/>
                <a:cs typeface="Arial"/>
              </a:rPr>
              <a:t>rehabilitación</a:t>
            </a:r>
            <a:r>
              <a:rPr lang="en-AT" sz="1800" kern="100">
                <a:solidFill>
                  <a:schemeClr val="bg1"/>
                </a:solidFill>
                <a:effectLst/>
                <a:latin typeface="Arial"/>
                <a:ea typeface="Aptos" panose="020B0004020202020204" pitchFamily="34" charset="0"/>
                <a:cs typeface="Arial"/>
              </a:rPr>
              <a:t> para </a:t>
            </a:r>
            <a:r>
              <a:rPr lang="en-AT" sz="1800" kern="100" err="1">
                <a:solidFill>
                  <a:schemeClr val="bg1"/>
                </a:solidFill>
                <a:effectLst/>
                <a:latin typeface="Arial"/>
                <a:ea typeface="Aptos" panose="020B0004020202020204" pitchFamily="34" charset="0"/>
                <a:cs typeface="Arial"/>
              </a:rPr>
              <a:t>los</a:t>
            </a:r>
            <a:r>
              <a:rPr lang="en-AT" sz="1800" kern="100" dirty="0">
                <a:solidFill>
                  <a:schemeClr val="bg1"/>
                </a:solidFill>
                <a:effectLst/>
                <a:latin typeface="Arial"/>
                <a:ea typeface="Aptos" panose="020B0004020202020204" pitchFamily="34" charset="0"/>
                <a:cs typeface="Arial"/>
              </a:rPr>
              <a:t> </a:t>
            </a:r>
            <a:r>
              <a:rPr lang="en-US" sz="1800" kern="100" err="1">
                <a:solidFill>
                  <a:schemeClr val="bg1"/>
                </a:solidFill>
                <a:effectLst/>
                <a:latin typeface="Arial"/>
                <a:ea typeface="Aptos" panose="020B0004020202020204" pitchFamily="34" charset="0"/>
                <a:cs typeface="Arial"/>
              </a:rPr>
              <a:t>acosadores</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Derivaciones</a:t>
            </a:r>
            <a:r>
              <a:rPr lang="en-AT" sz="1800" kern="100">
                <a:solidFill>
                  <a:schemeClr val="bg1"/>
                </a:solidFill>
                <a:effectLst/>
                <a:latin typeface="Arial"/>
                <a:ea typeface="Aptos" panose="020B0004020202020204" pitchFamily="34" charset="0"/>
                <a:cs typeface="Arial"/>
              </a:rPr>
              <a:t> a </a:t>
            </a:r>
            <a:r>
              <a:rPr lang="en-AT" sz="1800" kern="100" err="1">
                <a:solidFill>
                  <a:schemeClr val="bg1"/>
                </a:solidFill>
                <a:effectLst/>
                <a:latin typeface="Arial"/>
                <a:ea typeface="Aptos" panose="020B0004020202020204" pitchFamily="34" charset="0"/>
                <a:cs typeface="Arial"/>
              </a:rPr>
              <a:t>profesionales</a:t>
            </a:r>
            <a:r>
              <a:rPr lang="en-AT" sz="1800" kern="100">
                <a:solidFill>
                  <a:schemeClr val="bg1"/>
                </a:solidFill>
                <a:effectLst/>
                <a:latin typeface="Arial"/>
                <a:ea typeface="Aptos" panose="020B0004020202020204" pitchFamily="34" charset="0"/>
                <a:cs typeface="Arial"/>
              </a:rPr>
              <a:t> y </a:t>
            </a:r>
            <a:r>
              <a:rPr lang="en-AT" sz="1800" kern="100" err="1">
                <a:solidFill>
                  <a:schemeClr val="bg1"/>
                </a:solidFill>
                <a:effectLst/>
                <a:latin typeface="Arial"/>
                <a:ea typeface="Aptos" panose="020B0004020202020204" pitchFamily="34" charset="0"/>
                <a:cs typeface="Arial"/>
              </a:rPr>
              <a:t>servicios</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externos</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como</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policía</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servicios</a:t>
            </a:r>
            <a:r>
              <a:rPr lang="en-AT" sz="1800" kern="100" dirty="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legales</a:t>
            </a:r>
            <a:r>
              <a:rPr lang="en-AT" sz="1800" kern="100">
                <a:solidFill>
                  <a:schemeClr val="bg1"/>
                </a:solidFill>
                <a:effectLst/>
                <a:latin typeface="Arial"/>
                <a:ea typeface="Aptos" panose="020B0004020202020204" pitchFamily="34" charset="0"/>
                <a:cs typeface="Arial"/>
              </a:rPr>
              <a:t>, </a:t>
            </a:r>
            <a:r>
              <a:rPr lang="en-AT" sz="1800" kern="100" err="1">
                <a:solidFill>
                  <a:schemeClr val="bg1"/>
                </a:solidFill>
                <a:effectLst/>
                <a:latin typeface="Arial"/>
                <a:ea typeface="Aptos" panose="020B0004020202020204" pitchFamily="34" charset="0"/>
                <a:cs typeface="Arial"/>
              </a:rPr>
              <a:t>centros</a:t>
            </a:r>
            <a:r>
              <a:rPr lang="en-AT" sz="1800" kern="100">
                <a:solidFill>
                  <a:schemeClr val="bg1"/>
                </a:solidFill>
                <a:effectLst/>
                <a:latin typeface="Arial"/>
                <a:ea typeface="Aptos" panose="020B0004020202020204" pitchFamily="34" charset="0"/>
                <a:cs typeface="Arial"/>
              </a:rPr>
              <a:t> de crisis de </a:t>
            </a:r>
            <a:r>
              <a:rPr lang="en-AT" sz="1800" kern="100" err="1">
                <a:solidFill>
                  <a:schemeClr val="bg1"/>
                </a:solidFill>
                <a:effectLst/>
                <a:latin typeface="Arial"/>
                <a:ea typeface="Aptos" panose="020B0004020202020204" pitchFamily="34" charset="0"/>
                <a:cs typeface="Arial"/>
              </a:rPr>
              <a:t>acoso</a:t>
            </a:r>
            <a:r>
              <a:rPr lang="en-AT" sz="1800" kern="100">
                <a:solidFill>
                  <a:schemeClr val="bg1"/>
                </a:solidFill>
                <a:effectLst/>
                <a:latin typeface="Arial"/>
                <a:ea typeface="Aptos" panose="020B0004020202020204" pitchFamily="34" charset="0"/>
                <a:cs typeface="Arial"/>
              </a:rPr>
              <a:t>, etc.</a:t>
            </a:r>
          </a:p>
          <a:p>
            <a:pPr marL="342900" lvl="0" indent="-342900">
              <a:spcAft>
                <a:spcPts val="800"/>
              </a:spcAft>
              <a:buSzPts val="1000"/>
              <a:buFont typeface="Symbol" panose="05050102010706020507" pitchFamily="18" charset="2"/>
              <a:buChar char=""/>
              <a:tabLst>
                <a:tab pos="457200" algn="l"/>
              </a:tabLst>
            </a:pPr>
            <a:r>
              <a:rPr lang="en-US" sz="1800" kern="100" err="1">
                <a:solidFill>
                  <a:schemeClr val="bg1"/>
                </a:solidFill>
                <a:effectLst/>
                <a:latin typeface="Arial"/>
                <a:ea typeface="Aptos" panose="020B0004020202020204" pitchFamily="34" charset="0"/>
                <a:cs typeface="Arial"/>
              </a:rPr>
              <a:t>Programas</a:t>
            </a:r>
            <a:r>
              <a:rPr lang="en-US" sz="1800" kern="100">
                <a:solidFill>
                  <a:schemeClr val="bg1"/>
                </a:solidFill>
                <a:effectLst/>
                <a:latin typeface="Arial"/>
                <a:ea typeface="Aptos" panose="020B0004020202020204" pitchFamily="34" charset="0"/>
                <a:cs typeface="Arial"/>
              </a:rPr>
              <a:t> de </a:t>
            </a:r>
            <a:r>
              <a:rPr lang="en-US" sz="1800" kern="100" err="1">
                <a:solidFill>
                  <a:schemeClr val="bg1"/>
                </a:solidFill>
                <a:effectLst/>
                <a:latin typeface="Arial"/>
                <a:ea typeface="Aptos" panose="020B0004020202020204" pitchFamily="34" charset="0"/>
                <a:cs typeface="Arial"/>
              </a:rPr>
              <a:t>capacitación</a:t>
            </a:r>
            <a:endParaRPr lang="en-AT" sz="1800" kern="100">
              <a:solidFill>
                <a:schemeClr val="bg1"/>
              </a:solidFill>
              <a:effectLst/>
              <a:latin typeface="Arial"/>
              <a:ea typeface="Aptos" panose="020B0004020202020204" pitchFamily="34" charset="0"/>
              <a:cs typeface="Arial"/>
            </a:endParaRPr>
          </a:p>
          <a:p>
            <a:pPr marL="342900" lvl="0" indent="-342900">
              <a:spcAft>
                <a:spcPts val="800"/>
              </a:spcAft>
              <a:buSzPts val="1000"/>
              <a:buFont typeface="Symbol" panose="05050102010706020507" pitchFamily="18" charset="2"/>
              <a:buChar char=""/>
              <a:tabLst>
                <a:tab pos="457200" algn="l"/>
              </a:tabLst>
            </a:pPr>
            <a:r>
              <a:rPr lang="en-AT" sz="1800" kern="100" err="1">
                <a:solidFill>
                  <a:schemeClr val="bg1"/>
                </a:solidFill>
                <a:effectLst/>
                <a:latin typeface="Arial"/>
                <a:ea typeface="Aptos" panose="020B0004020202020204" pitchFamily="34" charset="0"/>
                <a:cs typeface="Arial"/>
              </a:rPr>
              <a:t>Servicios</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resolución</a:t>
            </a:r>
            <a:r>
              <a:rPr lang="en-AT" sz="1800" kern="100">
                <a:solidFill>
                  <a:schemeClr val="bg1"/>
                </a:solidFill>
                <a:effectLst/>
                <a:latin typeface="Arial"/>
                <a:ea typeface="Aptos" panose="020B0004020202020204" pitchFamily="34" charset="0"/>
                <a:cs typeface="Arial"/>
              </a:rPr>
              <a:t> de </a:t>
            </a:r>
            <a:r>
              <a:rPr lang="en-AT" sz="1800" kern="100" err="1">
                <a:solidFill>
                  <a:schemeClr val="bg1"/>
                </a:solidFill>
                <a:effectLst/>
                <a:latin typeface="Arial"/>
                <a:ea typeface="Aptos" panose="020B0004020202020204" pitchFamily="34" charset="0"/>
                <a:cs typeface="Arial"/>
              </a:rPr>
              <a:t>conflictos</a:t>
            </a:r>
            <a:endParaRPr lang="en-AT" sz="1800" kern="100">
              <a:solidFill>
                <a:schemeClr val="bg1"/>
              </a:solidFill>
              <a:effectLst/>
              <a:latin typeface="Arial"/>
              <a:ea typeface="Aptos" panose="020B0004020202020204" pitchFamily="34" charset="0"/>
              <a:cs typeface="Arial"/>
            </a:endParaRPr>
          </a:p>
        </p:txBody>
      </p:sp>
    </p:spTree>
    <p:extLst>
      <p:ext uri="{BB962C8B-B14F-4D97-AF65-F5344CB8AC3E}">
        <p14:creationId xmlns:p14="http://schemas.microsoft.com/office/powerpoint/2010/main" val="4256241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545E1-F516-9BBF-83DB-4A5570F1D0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357496-E901-CB9E-3D0F-3234A98A7DED}"/>
              </a:ext>
            </a:extLst>
          </p:cNvPr>
          <p:cNvSpPr>
            <a:spLocks noGrp="1"/>
          </p:cNvSpPr>
          <p:nvPr>
            <p:ph type="title"/>
          </p:nvPr>
        </p:nvSpPr>
        <p:spPr/>
        <p:txBody>
          <a:bodyPr/>
          <a:lstStyle/>
          <a:p>
            <a:r>
              <a:rPr lang="en-US" b="1" dirty="0" err="1">
                <a:latin typeface="Arial"/>
                <a:cs typeface="Arial"/>
              </a:rPr>
              <a:t>Prestación</a:t>
            </a:r>
            <a:r>
              <a:rPr lang="en-US" b="1" dirty="0">
                <a:latin typeface="Arial"/>
                <a:cs typeface="Arial"/>
              </a:rPr>
              <a:t> de </a:t>
            </a:r>
            <a:r>
              <a:rPr lang="en-US" b="1" dirty="0" err="1">
                <a:latin typeface="Arial"/>
                <a:cs typeface="Arial"/>
              </a:rPr>
              <a:t>Servicios</a:t>
            </a:r>
            <a:endParaRPr lang="en-US" b="1">
              <a:latin typeface="Arial"/>
              <a:cs typeface="Arial"/>
            </a:endParaRPr>
          </a:p>
        </p:txBody>
      </p:sp>
      <p:sp>
        <p:nvSpPr>
          <p:cNvPr id="6" name="TextBox 5">
            <a:extLst>
              <a:ext uri="{FF2B5EF4-FFF2-40B4-BE49-F238E27FC236}">
                <a16:creationId xmlns:a16="http://schemas.microsoft.com/office/drawing/2014/main" id="{16D16B13-E3A8-F36E-4877-46763BC04045}"/>
              </a:ext>
            </a:extLst>
          </p:cNvPr>
          <p:cNvSpPr txBox="1"/>
          <p:nvPr/>
        </p:nvSpPr>
        <p:spPr>
          <a:xfrm>
            <a:off x="269823" y="2448811"/>
            <a:ext cx="11922177" cy="3132717"/>
          </a:xfrm>
          <a:prstGeom prst="rect">
            <a:avLst/>
          </a:prstGeom>
          <a:noFill/>
        </p:spPr>
        <p:txBody>
          <a:bodyPr wrap="square">
            <a:spAutoFit/>
          </a:bodyPr>
          <a:lstStyle/>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Proporcionar</a:t>
            </a:r>
            <a:r>
              <a:rPr lang="en-AT" sz="2400" kern="100">
                <a:solidFill>
                  <a:schemeClr val="bg1"/>
                </a:solidFill>
                <a:effectLst/>
                <a:latin typeface="Arial"/>
                <a:ea typeface="Aptos" panose="020B0004020202020204" pitchFamily="34" charset="0"/>
                <a:cs typeface="Arial"/>
              </a:rPr>
              <a:t> </a:t>
            </a:r>
            <a:r>
              <a:rPr lang="en-AT" sz="2400" kern="100" err="1">
                <a:solidFill>
                  <a:schemeClr val="bg1"/>
                </a:solidFill>
                <a:effectLst/>
                <a:latin typeface="Arial"/>
                <a:ea typeface="Aptos" panose="020B0004020202020204" pitchFamily="34" charset="0"/>
                <a:cs typeface="Arial"/>
              </a:rPr>
              <a:t>información</a:t>
            </a:r>
            <a:r>
              <a:rPr lang="en-AT" sz="2400" kern="100">
                <a:solidFill>
                  <a:schemeClr val="bg1"/>
                </a:solidFill>
                <a:effectLst/>
                <a:latin typeface="Arial"/>
                <a:ea typeface="Aptos" panose="020B0004020202020204" pitchFamily="34" charset="0"/>
                <a:cs typeface="Arial"/>
              </a:rPr>
              <a:t> </a:t>
            </a:r>
            <a:r>
              <a:rPr lang="en-AT" sz="2400" kern="100" err="1">
                <a:solidFill>
                  <a:schemeClr val="bg1"/>
                </a:solidFill>
                <a:effectLst/>
                <a:latin typeface="Arial"/>
                <a:ea typeface="Aptos" panose="020B0004020202020204" pitchFamily="34" charset="0"/>
                <a:cs typeface="Arial"/>
              </a:rPr>
              <a:t>clara</a:t>
            </a:r>
            <a:r>
              <a:rPr lang="en-AT" sz="2400" kern="100">
                <a:solidFill>
                  <a:schemeClr val="bg1"/>
                </a:solidFill>
                <a:effectLst/>
                <a:latin typeface="Arial"/>
                <a:ea typeface="Aptos" panose="020B0004020202020204" pitchFamily="34" charset="0"/>
                <a:cs typeface="Arial"/>
              </a:rPr>
              <a:t> y </a:t>
            </a:r>
            <a:r>
              <a:rPr lang="en-AT" sz="2400" kern="100" err="1">
                <a:solidFill>
                  <a:schemeClr val="bg1"/>
                </a:solidFill>
                <a:effectLst/>
                <a:latin typeface="Arial"/>
                <a:ea typeface="Aptos" panose="020B0004020202020204" pitchFamily="34" charset="0"/>
                <a:cs typeface="Arial"/>
              </a:rPr>
              <a:t>accesible</a:t>
            </a:r>
            <a:endParaRPr lang="en-AT" sz="2400" kern="100">
              <a:solidFill>
                <a:schemeClr val="bg1"/>
              </a:solidFill>
              <a:effectLst/>
              <a:latin typeface="Arial"/>
              <a:ea typeface="Aptos" panose="020B0004020202020204" pitchFamily="34" charset="0"/>
              <a:cs typeface="Arial"/>
            </a:endParaRPr>
          </a:p>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Garantizar</a:t>
            </a:r>
            <a:r>
              <a:rPr lang="en-AT" sz="2400" kern="100">
                <a:solidFill>
                  <a:schemeClr val="bg1"/>
                </a:solidFill>
                <a:effectLst/>
                <a:latin typeface="Arial"/>
                <a:ea typeface="Aptos" panose="020B0004020202020204" pitchFamily="34" charset="0"/>
                <a:cs typeface="Arial"/>
              </a:rPr>
              <a:t> la </a:t>
            </a:r>
            <a:r>
              <a:rPr lang="en-AT" sz="2400" kern="100" err="1">
                <a:solidFill>
                  <a:schemeClr val="bg1"/>
                </a:solidFill>
                <a:effectLst/>
                <a:latin typeface="Arial"/>
                <a:ea typeface="Aptos" panose="020B0004020202020204" pitchFamily="34" charset="0"/>
                <a:cs typeface="Arial"/>
              </a:rPr>
              <a:t>profesionalidad</a:t>
            </a:r>
            <a:r>
              <a:rPr lang="en-AT" sz="2400" kern="100">
                <a:solidFill>
                  <a:schemeClr val="bg1"/>
                </a:solidFill>
                <a:effectLst/>
                <a:latin typeface="Arial"/>
                <a:ea typeface="Aptos" panose="020B0004020202020204" pitchFamily="34" charset="0"/>
                <a:cs typeface="Arial"/>
              </a:rPr>
              <a:t> y la </a:t>
            </a:r>
            <a:r>
              <a:rPr lang="en-AT" sz="2400" kern="100" err="1">
                <a:solidFill>
                  <a:schemeClr val="bg1"/>
                </a:solidFill>
                <a:effectLst/>
                <a:latin typeface="Arial"/>
                <a:ea typeface="Aptos" panose="020B0004020202020204" pitchFamily="34" charset="0"/>
                <a:cs typeface="Arial"/>
              </a:rPr>
              <a:t>confidencialidad</a:t>
            </a:r>
            <a:endParaRPr lang="en-US" sz="2400" kern="100">
              <a:solidFill>
                <a:schemeClr val="bg1"/>
              </a:solidFill>
              <a:effectLst/>
              <a:latin typeface="Arial"/>
              <a:ea typeface="Aptos" panose="020B0004020202020204" pitchFamily="34" charset="0"/>
              <a:cs typeface="Arial"/>
            </a:endParaRPr>
          </a:p>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Garantizar</a:t>
            </a:r>
            <a:r>
              <a:rPr lang="en-AT" sz="2400" kern="100">
                <a:solidFill>
                  <a:schemeClr val="bg1"/>
                </a:solidFill>
                <a:effectLst/>
                <a:latin typeface="Arial"/>
                <a:ea typeface="Aptos" panose="020B0004020202020204" pitchFamily="34" charset="0"/>
                <a:cs typeface="Arial"/>
              </a:rPr>
              <a:t> la </a:t>
            </a:r>
            <a:r>
              <a:rPr lang="en-AT" sz="2400" kern="100" err="1">
                <a:solidFill>
                  <a:schemeClr val="bg1"/>
                </a:solidFill>
                <a:effectLst/>
                <a:latin typeface="Arial"/>
                <a:ea typeface="Aptos" panose="020B0004020202020204" pitchFamily="34" charset="0"/>
                <a:cs typeface="Arial"/>
              </a:rPr>
              <a:t>accesibilidad</a:t>
            </a:r>
            <a:r>
              <a:rPr lang="en-AT" sz="2400" kern="100">
                <a:solidFill>
                  <a:schemeClr val="bg1"/>
                </a:solidFill>
                <a:effectLst/>
                <a:latin typeface="Arial"/>
                <a:ea typeface="Aptos" panose="020B0004020202020204" pitchFamily="34" charset="0"/>
                <a:cs typeface="Arial"/>
              </a:rPr>
              <a:t> y la </a:t>
            </a:r>
            <a:r>
              <a:rPr lang="en-AT" sz="2400" kern="100" err="1">
                <a:solidFill>
                  <a:schemeClr val="bg1"/>
                </a:solidFill>
                <a:effectLst/>
                <a:latin typeface="Arial"/>
                <a:ea typeface="Aptos" panose="020B0004020202020204" pitchFamily="34" charset="0"/>
                <a:cs typeface="Arial"/>
              </a:rPr>
              <a:t>inclusi</a:t>
            </a:r>
            <a:r>
              <a:rPr lang="en-US" sz="2400" kern="100">
                <a:solidFill>
                  <a:schemeClr val="bg1"/>
                </a:solidFill>
                <a:effectLst/>
                <a:latin typeface="Arial"/>
                <a:ea typeface="Aptos" panose="020B0004020202020204" pitchFamily="34" charset="0"/>
                <a:cs typeface="Arial"/>
              </a:rPr>
              <a:t>o</a:t>
            </a:r>
            <a:r>
              <a:rPr lang="en-AT" sz="2400" kern="100">
                <a:solidFill>
                  <a:schemeClr val="bg1"/>
                </a:solidFill>
                <a:effectLst/>
                <a:latin typeface="Arial"/>
                <a:ea typeface="Aptos" panose="020B0004020202020204" pitchFamily="34" charset="0"/>
                <a:cs typeface="Arial"/>
              </a:rPr>
              <a:t>n</a:t>
            </a:r>
            <a:endParaRPr lang="en-US" sz="2400" kern="100">
              <a:solidFill>
                <a:schemeClr val="bg1"/>
              </a:solidFill>
              <a:latin typeface="Arial"/>
              <a:ea typeface="Aptos" panose="020B0004020202020204" pitchFamily="34" charset="0"/>
              <a:cs typeface="Arial"/>
            </a:endParaRPr>
          </a:p>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Promover</a:t>
            </a:r>
            <a:r>
              <a:rPr lang="en-AT" sz="2400" kern="100">
                <a:solidFill>
                  <a:schemeClr val="bg1"/>
                </a:solidFill>
                <a:effectLst/>
                <a:latin typeface="Arial"/>
                <a:ea typeface="Aptos" panose="020B0004020202020204" pitchFamily="34" charset="0"/>
                <a:cs typeface="Arial"/>
              </a:rPr>
              <a:t> la </a:t>
            </a:r>
            <a:r>
              <a:rPr lang="en-AT" sz="2400" kern="100" err="1">
                <a:solidFill>
                  <a:schemeClr val="bg1"/>
                </a:solidFill>
                <a:effectLst/>
                <a:latin typeface="Arial"/>
                <a:ea typeface="Aptos" panose="020B0004020202020204" pitchFamily="34" charset="0"/>
                <a:cs typeface="Arial"/>
              </a:rPr>
              <a:t>educación</a:t>
            </a:r>
            <a:r>
              <a:rPr lang="en-AT" sz="2400" kern="100">
                <a:solidFill>
                  <a:schemeClr val="bg1"/>
                </a:solidFill>
                <a:effectLst/>
                <a:latin typeface="Arial"/>
                <a:ea typeface="Aptos" panose="020B0004020202020204" pitchFamily="34" charset="0"/>
                <a:cs typeface="Arial"/>
              </a:rPr>
              <a:t> y </a:t>
            </a:r>
            <a:r>
              <a:rPr lang="en-AT" sz="2400" kern="100" err="1">
                <a:solidFill>
                  <a:schemeClr val="bg1"/>
                </a:solidFill>
                <a:effectLst/>
                <a:latin typeface="Arial"/>
                <a:ea typeface="Aptos" panose="020B0004020202020204" pitchFamily="34" charset="0"/>
                <a:cs typeface="Arial"/>
              </a:rPr>
              <a:t>el</a:t>
            </a:r>
            <a:r>
              <a:rPr lang="en-AT" sz="2400" kern="100">
                <a:solidFill>
                  <a:schemeClr val="bg1"/>
                </a:solidFill>
                <a:effectLst/>
                <a:latin typeface="Arial"/>
                <a:ea typeface="Aptos" panose="020B0004020202020204" pitchFamily="34" charset="0"/>
                <a:cs typeface="Arial"/>
              </a:rPr>
              <a:t> </a:t>
            </a:r>
            <a:r>
              <a:rPr lang="en-AT" sz="2400" kern="100" err="1">
                <a:solidFill>
                  <a:schemeClr val="bg1"/>
                </a:solidFill>
                <a:effectLst/>
                <a:latin typeface="Arial"/>
                <a:ea typeface="Aptos" panose="020B0004020202020204" pitchFamily="34" charset="0"/>
                <a:cs typeface="Arial"/>
              </a:rPr>
              <a:t>desarrollo</a:t>
            </a:r>
            <a:r>
              <a:rPr lang="en-AT" sz="2400" kern="100">
                <a:solidFill>
                  <a:schemeClr val="bg1"/>
                </a:solidFill>
                <a:effectLst/>
                <a:latin typeface="Arial"/>
                <a:ea typeface="Aptos" panose="020B0004020202020204" pitchFamily="34" charset="0"/>
                <a:cs typeface="Arial"/>
              </a:rPr>
              <a:t> de </a:t>
            </a:r>
            <a:r>
              <a:rPr lang="en-AT" sz="2400" kern="100" err="1">
                <a:solidFill>
                  <a:schemeClr val="bg1"/>
                </a:solidFill>
                <a:effectLst/>
                <a:latin typeface="Arial"/>
                <a:ea typeface="Aptos" panose="020B0004020202020204" pitchFamily="34" charset="0"/>
                <a:cs typeface="Arial"/>
              </a:rPr>
              <a:t>capacidades</a:t>
            </a:r>
            <a:r>
              <a:rPr lang="en-AT" sz="2400" kern="100">
                <a:solidFill>
                  <a:schemeClr val="bg1"/>
                </a:solidFill>
                <a:effectLst/>
                <a:latin typeface="Arial"/>
                <a:ea typeface="Aptos" panose="020B0004020202020204" pitchFamily="34" charset="0"/>
                <a:cs typeface="Arial"/>
              </a:rPr>
              <a:t> </a:t>
            </a:r>
            <a:endParaRPr lang="en-US" sz="2400" kern="100">
              <a:solidFill>
                <a:schemeClr val="bg1"/>
              </a:solidFill>
              <a:effectLst/>
              <a:latin typeface="Arial"/>
              <a:ea typeface="Aptos" panose="020B0004020202020204" pitchFamily="34" charset="0"/>
              <a:cs typeface="Arial"/>
            </a:endParaRPr>
          </a:p>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Fomentar</a:t>
            </a:r>
            <a:r>
              <a:rPr lang="en-AT" sz="2400" kern="100">
                <a:solidFill>
                  <a:schemeClr val="bg1"/>
                </a:solidFill>
                <a:effectLst/>
                <a:latin typeface="Arial"/>
                <a:ea typeface="Aptos" panose="020B0004020202020204" pitchFamily="34" charset="0"/>
                <a:cs typeface="Arial"/>
              </a:rPr>
              <a:t> la </a:t>
            </a:r>
            <a:r>
              <a:rPr lang="en-AT" sz="2400" kern="100" err="1">
                <a:solidFill>
                  <a:schemeClr val="bg1"/>
                </a:solidFill>
                <a:effectLst/>
                <a:latin typeface="Arial"/>
                <a:ea typeface="Aptos" panose="020B0004020202020204" pitchFamily="34" charset="0"/>
                <a:cs typeface="Arial"/>
              </a:rPr>
              <a:t>colaboración</a:t>
            </a:r>
            <a:endParaRPr lang="en-US" sz="2400" kern="100">
              <a:solidFill>
                <a:schemeClr val="bg1"/>
              </a:solidFill>
              <a:latin typeface="Arial"/>
              <a:ea typeface="Aptos" panose="020B0004020202020204" pitchFamily="34" charset="0"/>
              <a:cs typeface="Arial"/>
            </a:endParaRPr>
          </a:p>
          <a:p>
            <a:pPr marL="285750" indent="-285750">
              <a:lnSpc>
                <a:spcPct val="115000"/>
              </a:lnSpc>
              <a:spcAft>
                <a:spcPts val="800"/>
              </a:spcAft>
              <a:buFont typeface="Arial" panose="020B0604020202020204" pitchFamily="34" charset="0"/>
              <a:buChar char="•"/>
            </a:pPr>
            <a:r>
              <a:rPr lang="en-AT" sz="2400" kern="100" err="1">
                <a:solidFill>
                  <a:schemeClr val="bg1"/>
                </a:solidFill>
                <a:effectLst/>
                <a:latin typeface="Arial"/>
                <a:ea typeface="Aptos" panose="020B0004020202020204" pitchFamily="34" charset="0"/>
                <a:cs typeface="Arial"/>
              </a:rPr>
              <a:t>Programas</a:t>
            </a:r>
            <a:r>
              <a:rPr lang="en-AT" sz="2400" kern="100">
                <a:solidFill>
                  <a:schemeClr val="bg1"/>
                </a:solidFill>
                <a:effectLst/>
                <a:latin typeface="Arial"/>
                <a:ea typeface="Aptos" panose="020B0004020202020204" pitchFamily="34" charset="0"/>
                <a:cs typeface="Arial"/>
              </a:rPr>
              <a:t> de </a:t>
            </a:r>
            <a:r>
              <a:rPr lang="en-AT" sz="2400" kern="100" err="1">
                <a:solidFill>
                  <a:schemeClr val="bg1"/>
                </a:solidFill>
                <a:effectLst/>
                <a:latin typeface="Arial"/>
                <a:ea typeface="Aptos" panose="020B0004020202020204" pitchFamily="34" charset="0"/>
                <a:cs typeface="Arial"/>
              </a:rPr>
              <a:t>tratamiento</a:t>
            </a:r>
            <a:r>
              <a:rPr lang="en-AT" sz="2400" kern="100">
                <a:solidFill>
                  <a:schemeClr val="bg1"/>
                </a:solidFill>
                <a:effectLst/>
                <a:latin typeface="Arial"/>
                <a:ea typeface="Aptos" panose="020B0004020202020204" pitchFamily="34" charset="0"/>
                <a:cs typeface="Arial"/>
              </a:rPr>
              <a:t> y </a:t>
            </a:r>
            <a:r>
              <a:rPr lang="en-AT" sz="2400" kern="100" err="1">
                <a:solidFill>
                  <a:schemeClr val="bg1"/>
                </a:solidFill>
                <a:effectLst/>
                <a:latin typeface="Arial"/>
                <a:ea typeface="Aptos" panose="020B0004020202020204" pitchFamily="34" charset="0"/>
                <a:cs typeface="Arial"/>
              </a:rPr>
              <a:t>rehabilitación</a:t>
            </a:r>
            <a:r>
              <a:rPr lang="en-AT" sz="2400" kern="100">
                <a:solidFill>
                  <a:schemeClr val="bg1"/>
                </a:solidFill>
                <a:effectLst/>
                <a:latin typeface="Arial"/>
                <a:ea typeface="Aptos" panose="020B0004020202020204" pitchFamily="34" charset="0"/>
                <a:cs typeface="Arial"/>
              </a:rPr>
              <a:t> de </a:t>
            </a:r>
            <a:r>
              <a:rPr lang="en-AT" sz="2400" kern="100" err="1">
                <a:solidFill>
                  <a:schemeClr val="bg1"/>
                </a:solidFill>
                <a:effectLst/>
                <a:latin typeface="Arial"/>
                <a:ea typeface="Aptos" panose="020B0004020202020204" pitchFamily="34" charset="0"/>
                <a:cs typeface="Arial"/>
              </a:rPr>
              <a:t>los</a:t>
            </a:r>
            <a:r>
              <a:rPr lang="en-AT" sz="2400" kern="100">
                <a:solidFill>
                  <a:schemeClr val="bg1"/>
                </a:solidFill>
                <a:effectLst/>
                <a:latin typeface="Arial"/>
                <a:ea typeface="Aptos" panose="020B0004020202020204" pitchFamily="34" charset="0"/>
                <a:cs typeface="Arial"/>
              </a:rPr>
              <a:t> </a:t>
            </a:r>
            <a:r>
              <a:rPr lang="en-AT" sz="2400" kern="100" err="1">
                <a:solidFill>
                  <a:schemeClr val="bg1"/>
                </a:solidFill>
                <a:effectLst/>
                <a:latin typeface="Arial"/>
                <a:ea typeface="Aptos" panose="020B0004020202020204" pitchFamily="34" charset="0"/>
                <a:cs typeface="Arial"/>
              </a:rPr>
              <a:t>agresores</a:t>
            </a:r>
            <a:endParaRPr lang="en-AT" sz="2400" kern="100">
              <a:solidFill>
                <a:schemeClr val="bg1"/>
              </a:solidFill>
              <a:effectLst/>
              <a:latin typeface="Arial"/>
              <a:ea typeface="Aptos" panose="020B0004020202020204" pitchFamily="34" charset="0"/>
              <a:cs typeface="Arial"/>
            </a:endParaRPr>
          </a:p>
        </p:txBody>
      </p:sp>
    </p:spTree>
    <p:extLst>
      <p:ext uri="{BB962C8B-B14F-4D97-AF65-F5344CB8AC3E}">
        <p14:creationId xmlns:p14="http://schemas.microsoft.com/office/powerpoint/2010/main" val="2009392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4D17BC-310B-1F68-02BA-112B6EF1E012}"/>
              </a:ext>
            </a:extLst>
          </p:cNvPr>
          <p:cNvSpPr>
            <a:spLocks noGrp="1"/>
          </p:cNvSpPr>
          <p:nvPr>
            <p:ph type="title"/>
          </p:nvPr>
        </p:nvSpPr>
        <p:spPr>
          <a:xfrm>
            <a:off x="1052512" y="1129932"/>
            <a:ext cx="10086975" cy="778381"/>
          </a:xfrm>
        </p:spPr>
        <p:txBody>
          <a:bodyPr/>
          <a:lstStyle/>
          <a:p>
            <a:r>
              <a:rPr lang="en-US" b="1"/>
              <a:t>Consejos y sugerencias para la prestación de servicios</a:t>
            </a:r>
          </a:p>
        </p:txBody>
      </p:sp>
      <p:sp>
        <p:nvSpPr>
          <p:cNvPr id="5" name="TextBox 4">
            <a:extLst>
              <a:ext uri="{FF2B5EF4-FFF2-40B4-BE49-F238E27FC236}">
                <a16:creationId xmlns:a16="http://schemas.microsoft.com/office/drawing/2014/main" id="{F556CC37-0CFD-57D8-C49A-3B30C8BFFD39}"/>
              </a:ext>
            </a:extLst>
          </p:cNvPr>
          <p:cNvSpPr txBox="1"/>
          <p:nvPr/>
        </p:nvSpPr>
        <p:spPr>
          <a:xfrm>
            <a:off x="1052512" y="242000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a:latin typeface="Arial"/>
                <a:ea typeface="Open Sans"/>
                <a:cs typeface="Arial"/>
              </a:rPr>
              <a:t>Una </a:t>
            </a:r>
            <a:r>
              <a:rPr lang="en-GB" err="1">
                <a:latin typeface="Arial"/>
                <a:ea typeface="Open Sans"/>
                <a:cs typeface="Arial"/>
              </a:rPr>
              <a:t>unidad</a:t>
            </a:r>
            <a:r>
              <a:rPr lang="en-GB">
                <a:latin typeface="Arial"/>
                <a:ea typeface="Open Sans"/>
                <a:cs typeface="Arial"/>
              </a:rPr>
              <a:t> central </a:t>
            </a:r>
            <a:r>
              <a:rPr lang="en-GB" err="1">
                <a:latin typeface="Arial"/>
                <a:ea typeface="Open Sans"/>
                <a:cs typeface="Arial"/>
              </a:rPr>
              <a:t>supervisa</a:t>
            </a:r>
            <a:r>
              <a:rPr lang="en-GB">
                <a:latin typeface="Arial"/>
                <a:ea typeface="Open Sans"/>
                <a:cs typeface="Arial"/>
              </a:rPr>
              <a:t> </a:t>
            </a:r>
            <a:r>
              <a:rPr lang="en-GB" err="1">
                <a:latin typeface="Arial"/>
                <a:ea typeface="Open Sans"/>
                <a:cs typeface="Arial"/>
              </a:rPr>
              <a:t>todos</a:t>
            </a:r>
            <a:r>
              <a:rPr lang="en-GB">
                <a:latin typeface="Arial"/>
                <a:ea typeface="Open Sans"/>
                <a:cs typeface="Arial"/>
              </a:rPr>
              <a:t> </a:t>
            </a:r>
            <a:r>
              <a:rPr lang="en-GB" err="1">
                <a:latin typeface="Arial"/>
                <a:ea typeface="Open Sans"/>
                <a:cs typeface="Arial"/>
              </a:rPr>
              <a:t>los</a:t>
            </a:r>
            <a:r>
              <a:rPr lang="en-GB">
                <a:latin typeface="Arial"/>
                <a:ea typeface="Open Sans"/>
                <a:cs typeface="Arial"/>
              </a:rPr>
              <a:t> </a:t>
            </a:r>
            <a:r>
              <a:rPr lang="en-GB" err="1">
                <a:latin typeface="Arial"/>
                <a:ea typeface="Open Sans"/>
                <a:cs typeface="Arial"/>
              </a:rPr>
              <a:t>servicios</a:t>
            </a:r>
            <a:r>
              <a:rPr lang="en-GB">
                <a:latin typeface="Arial"/>
                <a:ea typeface="Open Sans"/>
                <a:cs typeface="Arial"/>
              </a:rPr>
              <a:t> </a:t>
            </a:r>
            <a:r>
              <a:rPr lang="en-GB" err="1">
                <a:latin typeface="Arial"/>
                <a:ea typeface="Open Sans"/>
                <a:cs typeface="Arial"/>
              </a:rPr>
              <a:t>disponibles</a:t>
            </a:r>
          </a:p>
        </p:txBody>
      </p:sp>
      <p:sp>
        <p:nvSpPr>
          <p:cNvPr id="6" name="TextBox 5">
            <a:extLst>
              <a:ext uri="{FF2B5EF4-FFF2-40B4-BE49-F238E27FC236}">
                <a16:creationId xmlns:a16="http://schemas.microsoft.com/office/drawing/2014/main" id="{8715DA7D-C3DF-34F7-3090-94F3C7E3CF79}"/>
              </a:ext>
            </a:extLst>
          </p:cNvPr>
          <p:cNvSpPr txBox="1"/>
          <p:nvPr/>
        </p:nvSpPr>
        <p:spPr>
          <a:xfrm>
            <a:off x="1052512" y="3429000"/>
            <a:ext cx="52593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Asegúrese</a:t>
            </a:r>
            <a:r>
              <a:rPr lang="en-US">
                <a:latin typeface="Arial"/>
                <a:cs typeface="Arial"/>
              </a:rPr>
              <a:t> de que </a:t>
            </a:r>
            <a:r>
              <a:rPr lang="en-US" err="1">
                <a:latin typeface="Arial"/>
                <a:cs typeface="Arial"/>
              </a:rPr>
              <a:t>haya</a:t>
            </a:r>
            <a:r>
              <a:rPr lang="en-US">
                <a:latin typeface="Arial"/>
                <a:cs typeface="Arial"/>
              </a:rPr>
              <a:t> al </a:t>
            </a:r>
            <a:r>
              <a:rPr lang="en-US" err="1">
                <a:latin typeface="Arial"/>
                <a:cs typeface="Arial"/>
              </a:rPr>
              <a:t>menos</a:t>
            </a:r>
            <a:r>
              <a:rPr lang="en-US">
                <a:latin typeface="Arial"/>
                <a:cs typeface="Arial"/>
              </a:rPr>
              <a:t> un </a:t>
            </a:r>
            <a:r>
              <a:rPr lang="en-US" err="1">
                <a:latin typeface="Arial"/>
                <a:cs typeface="Arial"/>
              </a:rPr>
              <a:t>contacto</a:t>
            </a:r>
            <a:r>
              <a:rPr lang="en-US">
                <a:latin typeface="Arial"/>
                <a:cs typeface="Arial"/>
              </a:rPr>
              <a:t> de </a:t>
            </a:r>
            <a:r>
              <a:rPr lang="en-US" err="1">
                <a:latin typeface="Arial"/>
                <a:cs typeface="Arial"/>
              </a:rPr>
              <a:t>emergencia</a:t>
            </a:r>
            <a:r>
              <a:rPr lang="en-US">
                <a:latin typeface="Arial"/>
                <a:cs typeface="Arial"/>
              </a:rPr>
              <a:t> disponible </a:t>
            </a:r>
            <a:r>
              <a:rPr lang="en-US" err="1">
                <a:latin typeface="Arial"/>
                <a:cs typeface="Arial"/>
              </a:rPr>
              <a:t>en</a:t>
            </a:r>
            <a:r>
              <a:rPr lang="en-US">
                <a:latin typeface="Arial"/>
                <a:cs typeface="Arial"/>
              </a:rPr>
              <a:t> </a:t>
            </a:r>
            <a:r>
              <a:rPr lang="en-US" err="1">
                <a:latin typeface="Arial"/>
                <a:cs typeface="Arial"/>
              </a:rPr>
              <a:t>todos</a:t>
            </a:r>
            <a:r>
              <a:rPr lang="en-US">
                <a:latin typeface="Arial"/>
                <a:cs typeface="Arial"/>
              </a:rPr>
              <a:t> </a:t>
            </a:r>
            <a:r>
              <a:rPr lang="en-US" err="1">
                <a:latin typeface="Arial"/>
                <a:cs typeface="Arial"/>
              </a:rPr>
              <a:t>los</a:t>
            </a:r>
            <a:r>
              <a:rPr lang="en-US">
                <a:latin typeface="Arial"/>
                <a:cs typeface="Arial"/>
              </a:rPr>
              <a:t> campus</a:t>
            </a:r>
            <a:endParaRPr lang="LID4096">
              <a:latin typeface="Arial"/>
              <a:cs typeface="Arial"/>
            </a:endParaRPr>
          </a:p>
        </p:txBody>
      </p:sp>
      <p:sp>
        <p:nvSpPr>
          <p:cNvPr id="7" name="TextBox 6">
            <a:extLst>
              <a:ext uri="{FF2B5EF4-FFF2-40B4-BE49-F238E27FC236}">
                <a16:creationId xmlns:a16="http://schemas.microsoft.com/office/drawing/2014/main" id="{565A3F99-6A09-90F6-3A62-0A54CAD712BB}"/>
              </a:ext>
            </a:extLst>
          </p:cNvPr>
          <p:cNvSpPr txBox="1"/>
          <p:nvPr/>
        </p:nvSpPr>
        <p:spPr>
          <a:xfrm>
            <a:off x="1052512" y="5392270"/>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Ofrezca</a:t>
            </a:r>
            <a:r>
              <a:rPr lang="en-US">
                <a:latin typeface="Arial"/>
                <a:cs typeface="Arial"/>
              </a:rPr>
              <a:t> un </a:t>
            </a:r>
            <a:r>
              <a:rPr lang="en-US" err="1">
                <a:latin typeface="Arial"/>
                <a:cs typeface="Arial"/>
              </a:rPr>
              <a:t>sistema</a:t>
            </a:r>
            <a:r>
              <a:rPr lang="en-US">
                <a:latin typeface="Arial"/>
                <a:cs typeface="Arial"/>
              </a:rPr>
              <a:t> de </a:t>
            </a:r>
            <a:r>
              <a:rPr lang="en-US" err="1">
                <a:latin typeface="Arial"/>
                <a:cs typeface="Arial"/>
              </a:rPr>
              <a:t>turnos</a:t>
            </a:r>
            <a:r>
              <a:rPr lang="en-US">
                <a:latin typeface="Arial"/>
                <a:cs typeface="Arial"/>
              </a:rPr>
              <a:t> para </a:t>
            </a:r>
            <a:r>
              <a:rPr lang="en-US" err="1">
                <a:latin typeface="Arial"/>
                <a:cs typeface="Arial"/>
              </a:rPr>
              <a:t>reuniones</a:t>
            </a:r>
            <a:r>
              <a:rPr lang="en-US">
                <a:latin typeface="Arial"/>
                <a:cs typeface="Arial"/>
              </a:rPr>
              <a:t> </a:t>
            </a:r>
            <a:r>
              <a:rPr lang="en-US" err="1">
                <a:latin typeface="Arial"/>
                <a:cs typeface="Arial"/>
              </a:rPr>
              <a:t>presenciales</a:t>
            </a:r>
            <a:r>
              <a:rPr lang="en-US">
                <a:latin typeface="Arial"/>
                <a:cs typeface="Arial"/>
              </a:rPr>
              <a:t> o </a:t>
            </a:r>
            <a:r>
              <a:rPr lang="en-US" err="1">
                <a:latin typeface="Arial"/>
                <a:cs typeface="Arial"/>
              </a:rPr>
              <a:t>virtuales</a:t>
            </a:r>
            <a:r>
              <a:rPr lang="en-US">
                <a:latin typeface="Arial"/>
                <a:cs typeface="Arial"/>
              </a:rPr>
              <a:t> con </a:t>
            </a:r>
            <a:r>
              <a:rPr lang="en-US" err="1">
                <a:latin typeface="Arial"/>
                <a:cs typeface="Arial"/>
              </a:rPr>
              <a:t>los</a:t>
            </a:r>
            <a:r>
              <a:rPr lang="en-US">
                <a:latin typeface="Arial"/>
                <a:cs typeface="Arial"/>
              </a:rPr>
              <a:t> </a:t>
            </a:r>
            <a:r>
              <a:rPr lang="en-US" err="1">
                <a:latin typeface="Arial"/>
                <a:cs typeface="Arial"/>
              </a:rPr>
              <a:t>prestadores</a:t>
            </a:r>
            <a:r>
              <a:rPr lang="en-US">
                <a:latin typeface="Arial"/>
                <a:cs typeface="Arial"/>
              </a:rPr>
              <a:t> de </a:t>
            </a:r>
            <a:r>
              <a:rPr lang="en-US" err="1">
                <a:latin typeface="Arial"/>
                <a:cs typeface="Arial"/>
              </a:rPr>
              <a:t>servicio</a:t>
            </a:r>
            <a:r>
              <a:rPr lang="en-US">
                <a:latin typeface="Arial"/>
                <a:cs typeface="Arial"/>
              </a:rPr>
              <a:t>.</a:t>
            </a:r>
          </a:p>
        </p:txBody>
      </p:sp>
      <p:sp>
        <p:nvSpPr>
          <p:cNvPr id="8" name="Shape 2549">
            <a:extLst>
              <a:ext uri="{FF2B5EF4-FFF2-40B4-BE49-F238E27FC236}">
                <a16:creationId xmlns:a16="http://schemas.microsoft.com/office/drawing/2014/main" id="{D71DEED8-C927-C683-9EA9-2436EADE03FB}"/>
              </a:ext>
            </a:extLst>
          </p:cNvPr>
          <p:cNvSpPr/>
          <p:nvPr/>
        </p:nvSpPr>
        <p:spPr>
          <a:xfrm>
            <a:off x="381367" y="4612337"/>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8A8B371D-48C1-B864-BD31-67CB00F142D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0603DBC2-CD69-0697-D5BE-69202FCE2428}"/>
              </a:ext>
            </a:extLst>
          </p:cNvPr>
          <p:cNvSpPr/>
          <p:nvPr/>
        </p:nvSpPr>
        <p:spPr>
          <a:xfrm>
            <a:off x="417338" y="5670606"/>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EADBC22F-CB55-49EE-973E-C1473BCC2684}"/>
              </a:ext>
            </a:extLst>
          </p:cNvPr>
          <p:cNvSpPr txBox="1"/>
          <p:nvPr/>
        </p:nvSpPr>
        <p:spPr>
          <a:xfrm>
            <a:off x="1052512" y="4392260"/>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latin typeface="Arial"/>
                <a:cs typeface="Arial"/>
              </a:rPr>
              <a:t>Los </a:t>
            </a:r>
            <a:r>
              <a:rPr lang="en-US" err="1">
                <a:latin typeface="Arial"/>
                <a:cs typeface="Arial"/>
              </a:rPr>
              <a:t>servicios</a:t>
            </a:r>
            <a:r>
              <a:rPr lang="en-US">
                <a:latin typeface="Arial"/>
                <a:cs typeface="Arial"/>
              </a:rPr>
              <a:t> </a:t>
            </a:r>
            <a:r>
              <a:rPr lang="en-US" err="1">
                <a:latin typeface="Arial"/>
                <a:cs typeface="Arial"/>
              </a:rPr>
              <a:t>deben</a:t>
            </a:r>
            <a:r>
              <a:rPr lang="en-US">
                <a:latin typeface="Arial"/>
                <a:cs typeface="Arial"/>
              </a:rPr>
              <a:t> </a:t>
            </a:r>
            <a:r>
              <a:rPr lang="en-US" err="1">
                <a:latin typeface="Arial"/>
                <a:cs typeface="Arial"/>
              </a:rPr>
              <a:t>estar</a:t>
            </a:r>
            <a:r>
              <a:rPr lang="en-US">
                <a:latin typeface="Arial"/>
                <a:cs typeface="Arial"/>
              </a:rPr>
              <a:t> </a:t>
            </a:r>
            <a:r>
              <a:rPr lang="en-US" err="1">
                <a:latin typeface="Arial"/>
                <a:cs typeface="Arial"/>
              </a:rPr>
              <a:t>capacitados</a:t>
            </a:r>
            <a:r>
              <a:rPr lang="en-US">
                <a:latin typeface="Arial"/>
                <a:cs typeface="Arial"/>
              </a:rPr>
              <a:t> para </a:t>
            </a:r>
            <a:r>
              <a:rPr lang="en-US" err="1">
                <a:latin typeface="Arial"/>
                <a:cs typeface="Arial"/>
              </a:rPr>
              <a:t>abordar</a:t>
            </a:r>
            <a:r>
              <a:rPr lang="en-US">
                <a:latin typeface="Arial"/>
                <a:cs typeface="Arial"/>
              </a:rPr>
              <a:t> </a:t>
            </a:r>
            <a:r>
              <a:rPr lang="en-US" err="1">
                <a:latin typeface="Arial"/>
                <a:cs typeface="Arial"/>
              </a:rPr>
              <a:t>todas</a:t>
            </a:r>
            <a:r>
              <a:rPr lang="en-US">
                <a:latin typeface="Arial"/>
                <a:cs typeface="Arial"/>
              </a:rPr>
              <a:t> las </a:t>
            </a:r>
            <a:r>
              <a:rPr lang="en-US" err="1">
                <a:latin typeface="Arial"/>
                <a:cs typeface="Arial"/>
              </a:rPr>
              <a:t>formas</a:t>
            </a:r>
            <a:r>
              <a:rPr lang="en-US">
                <a:latin typeface="Arial"/>
                <a:cs typeface="Arial"/>
              </a:rPr>
              <a:t> de </a:t>
            </a:r>
            <a:r>
              <a:rPr lang="en-US" err="1">
                <a:latin typeface="Arial"/>
                <a:cs typeface="Arial"/>
              </a:rPr>
              <a:t>violencia</a:t>
            </a:r>
            <a:r>
              <a:rPr lang="en-US">
                <a:latin typeface="Arial"/>
                <a:cs typeface="Arial"/>
              </a:rPr>
              <a:t> de </a:t>
            </a:r>
            <a:r>
              <a:rPr lang="en-US" err="1">
                <a:latin typeface="Arial"/>
                <a:cs typeface="Arial"/>
              </a:rPr>
              <a:t>género</a:t>
            </a:r>
            <a:r>
              <a:rPr lang="en-US">
                <a:latin typeface="Arial"/>
                <a:cs typeface="Arial"/>
              </a:rPr>
              <a:t>. </a:t>
            </a:r>
            <a:endParaRPr lang="LID4096">
              <a:latin typeface="Arial"/>
              <a:cs typeface="Arial"/>
            </a:endParaRPr>
          </a:p>
        </p:txBody>
      </p:sp>
      <p:sp>
        <p:nvSpPr>
          <p:cNvPr id="12" name="TextBox 11">
            <a:extLst>
              <a:ext uri="{FF2B5EF4-FFF2-40B4-BE49-F238E27FC236}">
                <a16:creationId xmlns:a16="http://schemas.microsoft.com/office/drawing/2014/main" id="{66EBE7E0-1C12-8EC2-7084-F1ABE23E12EB}"/>
              </a:ext>
            </a:extLst>
          </p:cNvPr>
          <p:cNvSpPr txBox="1"/>
          <p:nvPr/>
        </p:nvSpPr>
        <p:spPr>
          <a:xfrm>
            <a:off x="7235825" y="2352516"/>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Ofrezca</a:t>
            </a:r>
            <a:r>
              <a:rPr lang="en-US">
                <a:latin typeface="Arial"/>
                <a:cs typeface="Arial"/>
              </a:rPr>
              <a:t> la </a:t>
            </a:r>
            <a:r>
              <a:rPr lang="en-US" err="1">
                <a:latin typeface="Arial"/>
                <a:cs typeface="Arial"/>
              </a:rPr>
              <a:t>opción</a:t>
            </a:r>
            <a:r>
              <a:rPr lang="en-US">
                <a:latin typeface="Arial"/>
                <a:cs typeface="Arial"/>
              </a:rPr>
              <a:t> de </a:t>
            </a:r>
            <a:r>
              <a:rPr lang="en-US" err="1">
                <a:latin typeface="Arial"/>
                <a:cs typeface="Arial"/>
              </a:rPr>
              <a:t>reportar</a:t>
            </a:r>
            <a:r>
              <a:rPr lang="en-US">
                <a:latin typeface="Arial"/>
                <a:cs typeface="Arial"/>
              </a:rPr>
              <a:t> un </a:t>
            </a:r>
            <a:r>
              <a:rPr lang="en-US" err="1">
                <a:latin typeface="Arial"/>
                <a:cs typeface="Arial"/>
              </a:rPr>
              <a:t>incidente</a:t>
            </a:r>
            <a:r>
              <a:rPr lang="en-US">
                <a:latin typeface="Arial"/>
                <a:cs typeface="Arial"/>
              </a:rPr>
              <a:t> de forma </a:t>
            </a:r>
            <a:r>
              <a:rPr lang="en-US" err="1">
                <a:latin typeface="Arial"/>
                <a:cs typeface="Arial"/>
              </a:rPr>
              <a:t>anónima</a:t>
            </a:r>
            <a:endParaRPr lang="en-US">
              <a:latin typeface="Arial"/>
              <a:ea typeface="Open Sans"/>
              <a:cs typeface="Arial"/>
            </a:endParaRPr>
          </a:p>
        </p:txBody>
      </p:sp>
      <p:sp>
        <p:nvSpPr>
          <p:cNvPr id="13" name="Shape 2748">
            <a:extLst>
              <a:ext uri="{FF2B5EF4-FFF2-40B4-BE49-F238E27FC236}">
                <a16:creationId xmlns:a16="http://schemas.microsoft.com/office/drawing/2014/main" id="{B826E0E5-1A67-8A71-F9ED-1F83F937FB63}"/>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615">
            <a:extLst>
              <a:ext uri="{FF2B5EF4-FFF2-40B4-BE49-F238E27FC236}">
                <a16:creationId xmlns:a16="http://schemas.microsoft.com/office/drawing/2014/main" id="{E8D85BCA-63A4-7F89-8232-4C4FD6003A4E}"/>
              </a:ext>
            </a:extLst>
          </p:cNvPr>
          <p:cNvSpPr/>
          <p:nvPr/>
        </p:nvSpPr>
        <p:spPr>
          <a:xfrm>
            <a:off x="6557491" y="2438455"/>
            <a:ext cx="459172" cy="460403"/>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D8245155-2261-F83E-1B28-DF559AD0DBCE}"/>
              </a:ext>
            </a:extLst>
          </p:cNvPr>
          <p:cNvSpPr txBox="1"/>
          <p:nvPr/>
        </p:nvSpPr>
        <p:spPr>
          <a:xfrm>
            <a:off x="7235825" y="3746471"/>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cs typeface="Arial"/>
              </a:rPr>
              <a:t>La </a:t>
            </a:r>
            <a:r>
              <a:rPr lang="en-US" err="1">
                <a:solidFill>
                  <a:srgbClr val="FFFFFF"/>
                </a:solidFill>
                <a:latin typeface="Arial"/>
                <a:cs typeface="Arial"/>
              </a:rPr>
              <a:t>disponibilidad</a:t>
            </a:r>
            <a:r>
              <a:rPr lang="en-US">
                <a:solidFill>
                  <a:srgbClr val="FFFFFF"/>
                </a:solidFill>
                <a:latin typeface="Arial"/>
                <a:cs typeface="Arial"/>
              </a:rPr>
              <a:t> de </a:t>
            </a:r>
            <a:r>
              <a:rPr lang="en-US" err="1">
                <a:solidFill>
                  <a:srgbClr val="FFFFFF"/>
                </a:solidFill>
                <a:latin typeface="Arial"/>
                <a:cs typeface="Arial"/>
              </a:rPr>
              <a:t>servicios</a:t>
            </a:r>
            <a:r>
              <a:rPr lang="en-US">
                <a:solidFill>
                  <a:srgbClr val="FFFFFF"/>
                </a:solidFill>
                <a:latin typeface="Arial"/>
                <a:cs typeface="Arial"/>
              </a:rPr>
              <a:t> para </a:t>
            </a:r>
            <a:r>
              <a:rPr lang="en-US" err="1">
                <a:solidFill>
                  <a:srgbClr val="FFFFFF"/>
                </a:solidFill>
                <a:latin typeface="Arial"/>
                <a:cs typeface="Arial"/>
              </a:rPr>
              <a:t>víctimas</a:t>
            </a:r>
            <a:r>
              <a:rPr lang="en-US">
                <a:solidFill>
                  <a:srgbClr val="FFFFFF"/>
                </a:solidFill>
                <a:latin typeface="Arial"/>
                <a:cs typeface="Arial"/>
              </a:rPr>
              <a:t>/</a:t>
            </a:r>
            <a:r>
              <a:rPr lang="en-US" err="1">
                <a:solidFill>
                  <a:srgbClr val="FFFFFF"/>
                </a:solidFill>
                <a:latin typeface="Arial"/>
                <a:cs typeface="Arial"/>
              </a:rPr>
              <a:t>sobrevivientes</a:t>
            </a:r>
            <a:r>
              <a:rPr lang="en-US">
                <a:solidFill>
                  <a:srgbClr val="FFFFFF"/>
                </a:solidFill>
                <a:latin typeface="Arial"/>
                <a:cs typeface="Arial"/>
              </a:rPr>
              <a:t> no </a:t>
            </a:r>
            <a:r>
              <a:rPr lang="en-US" err="1">
                <a:solidFill>
                  <a:srgbClr val="FFFFFF"/>
                </a:solidFill>
                <a:latin typeface="Arial"/>
                <a:cs typeface="Arial"/>
              </a:rPr>
              <a:t>debe</a:t>
            </a:r>
            <a:r>
              <a:rPr lang="en-US">
                <a:solidFill>
                  <a:srgbClr val="FFFFFF"/>
                </a:solidFill>
                <a:latin typeface="Arial"/>
                <a:cs typeface="Arial"/>
              </a:rPr>
              <a:t> </a:t>
            </a:r>
            <a:r>
              <a:rPr lang="en-US" err="1">
                <a:solidFill>
                  <a:srgbClr val="FFFFFF"/>
                </a:solidFill>
                <a:latin typeface="Arial"/>
                <a:cs typeface="Arial"/>
              </a:rPr>
              <a:t>depender</a:t>
            </a:r>
            <a:r>
              <a:rPr lang="en-US">
                <a:solidFill>
                  <a:srgbClr val="FFFFFF"/>
                </a:solidFill>
                <a:latin typeface="Arial"/>
                <a:cs typeface="Arial"/>
              </a:rPr>
              <a:t> del </a:t>
            </a:r>
            <a:r>
              <a:rPr lang="en-US" err="1">
                <a:solidFill>
                  <a:srgbClr val="FFFFFF"/>
                </a:solidFill>
                <a:latin typeface="Arial"/>
                <a:cs typeface="Arial"/>
              </a:rPr>
              <a:t>marco</a:t>
            </a:r>
            <a:r>
              <a:rPr lang="en-US">
                <a:solidFill>
                  <a:srgbClr val="FFFFFF"/>
                </a:solidFill>
                <a:latin typeface="Arial"/>
                <a:cs typeface="Arial"/>
              </a:rPr>
              <a:t> temporal del </a:t>
            </a:r>
            <a:r>
              <a:rPr lang="en-US" err="1">
                <a:solidFill>
                  <a:srgbClr val="FFFFFF"/>
                </a:solidFill>
                <a:latin typeface="Arial"/>
                <a:cs typeface="Arial"/>
              </a:rPr>
              <a:t>incidente</a:t>
            </a:r>
            <a:r>
              <a:rPr lang="en-US">
                <a:solidFill>
                  <a:srgbClr val="FFFFFF"/>
                </a:solidFill>
                <a:latin typeface="Arial"/>
                <a:cs typeface="Arial"/>
              </a:rPr>
              <a:t>.</a:t>
            </a:r>
            <a:endParaRPr lang="LID4096">
              <a:solidFill>
                <a:srgbClr val="FFFFFF"/>
              </a:solidFill>
              <a:latin typeface="Arial"/>
              <a:cs typeface="Arial"/>
            </a:endParaRPr>
          </a:p>
        </p:txBody>
      </p:sp>
      <p:sp>
        <p:nvSpPr>
          <p:cNvPr id="16" name="Shape 2712">
            <a:extLst>
              <a:ext uri="{FF2B5EF4-FFF2-40B4-BE49-F238E27FC236}">
                <a16:creationId xmlns:a16="http://schemas.microsoft.com/office/drawing/2014/main" id="{033E325C-C342-E966-AC46-172B8DB84229}"/>
              </a:ext>
            </a:extLst>
          </p:cNvPr>
          <p:cNvSpPr/>
          <p:nvPr/>
        </p:nvSpPr>
        <p:spPr>
          <a:xfrm>
            <a:off x="6641612" y="4094993"/>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1">
            <a:extLst>
              <a:ext uri="{FF2B5EF4-FFF2-40B4-BE49-F238E27FC236}">
                <a16:creationId xmlns:a16="http://schemas.microsoft.com/office/drawing/2014/main" id="{46966C45-4C4A-DE12-04F7-2145757B586A}"/>
              </a:ext>
            </a:extLst>
          </p:cNvPr>
          <p:cNvSpPr txBox="1"/>
          <p:nvPr/>
        </p:nvSpPr>
        <p:spPr>
          <a:xfrm>
            <a:off x="7249924" y="3209816"/>
            <a:ext cx="5259388"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cs typeface="Arial" panose="020B0604020202020204" pitchFamily="34" charset="0"/>
              </a:rPr>
              <a:t>Ofrezca</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apoyo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psicológico</a:t>
            </a:r>
            <a:r>
              <a:rPr lang="en-US">
                <a:latin typeface="Arial" panose="020B0604020202020204" pitchFamily="34" charset="0"/>
                <a:cs typeface="Arial" panose="020B0604020202020204" pitchFamily="34" charset="0"/>
              </a:rPr>
              <a:t>.</a:t>
            </a:r>
            <a:endParaRPr lang="en-US">
              <a:latin typeface="Arial" panose="020B0604020202020204" pitchFamily="34" charset="0"/>
              <a:ea typeface="Open Sans"/>
              <a:cs typeface="Arial" panose="020B0604020202020204" pitchFamily="34" charset="0"/>
            </a:endParaRPr>
          </a:p>
        </p:txBody>
      </p:sp>
      <p:sp>
        <p:nvSpPr>
          <p:cNvPr id="4" name="Shape 2588">
            <a:extLst>
              <a:ext uri="{FF2B5EF4-FFF2-40B4-BE49-F238E27FC236}">
                <a16:creationId xmlns:a16="http://schemas.microsoft.com/office/drawing/2014/main" id="{EE0F0B6C-0C2D-1F34-64AA-9DFC37D505C6}"/>
              </a:ext>
            </a:extLst>
          </p:cNvPr>
          <p:cNvSpPr/>
          <p:nvPr/>
        </p:nvSpPr>
        <p:spPr>
          <a:xfrm>
            <a:off x="6599706" y="3283133"/>
            <a:ext cx="391143" cy="3666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7" name="TextBox 16">
            <a:extLst>
              <a:ext uri="{FF2B5EF4-FFF2-40B4-BE49-F238E27FC236}">
                <a16:creationId xmlns:a16="http://schemas.microsoft.com/office/drawing/2014/main" id="{D1D370D9-C194-FF61-8389-0CD82A13186F}"/>
              </a:ext>
            </a:extLst>
          </p:cNvPr>
          <p:cNvSpPr txBox="1"/>
          <p:nvPr/>
        </p:nvSpPr>
        <p:spPr>
          <a:xfrm>
            <a:off x="7219583" y="4855085"/>
            <a:ext cx="4591050"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cs typeface="Arial" panose="020B0604020202020204" pitchFamily="34" charset="0"/>
              </a:rPr>
              <a:t>Proporcionar</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orientación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sobre</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primeros</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auxilios</a:t>
            </a:r>
            <a:r>
              <a:rPr lang="en-US">
                <a:latin typeface="Arial" panose="020B0604020202020204" pitchFamily="34" charset="0"/>
                <a:cs typeface="Arial" panose="020B0604020202020204" pitchFamily="34" charset="0"/>
              </a:rPr>
              <a:t>.</a:t>
            </a:r>
            <a:endParaRPr lang="en-US">
              <a:latin typeface="Arial" panose="020B0604020202020204" pitchFamily="34" charset="0"/>
              <a:ea typeface="Open Sans"/>
              <a:cs typeface="Arial" panose="020B0604020202020204" pitchFamily="34" charset="0"/>
            </a:endParaRPr>
          </a:p>
        </p:txBody>
      </p:sp>
      <p:sp>
        <p:nvSpPr>
          <p:cNvPr id="18" name="Shape 2554">
            <a:extLst>
              <a:ext uri="{FF2B5EF4-FFF2-40B4-BE49-F238E27FC236}">
                <a16:creationId xmlns:a16="http://schemas.microsoft.com/office/drawing/2014/main" id="{DC7CA6FD-8A09-4E72-4035-1B282DA34396}"/>
              </a:ext>
            </a:extLst>
          </p:cNvPr>
          <p:cNvSpPr/>
          <p:nvPr/>
        </p:nvSpPr>
        <p:spPr>
          <a:xfrm>
            <a:off x="6504987" y="483008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9" name="TextBox 18">
            <a:extLst>
              <a:ext uri="{FF2B5EF4-FFF2-40B4-BE49-F238E27FC236}">
                <a16:creationId xmlns:a16="http://schemas.microsoft.com/office/drawing/2014/main" id="{2842CF9D-007A-FDA0-6D6E-7B195CDBB5ED}"/>
              </a:ext>
            </a:extLst>
          </p:cNvPr>
          <p:cNvSpPr txBox="1"/>
          <p:nvPr/>
        </p:nvSpPr>
        <p:spPr>
          <a:xfrm>
            <a:off x="7139602" y="5581021"/>
            <a:ext cx="5174306"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Proporcionar</a:t>
            </a:r>
            <a:r>
              <a:rPr lang="en-US">
                <a:latin typeface="Arial"/>
                <a:cs typeface="Arial"/>
              </a:rPr>
              <a:t> </a:t>
            </a:r>
            <a:r>
              <a:rPr lang="en-US" err="1">
                <a:latin typeface="Arial"/>
                <a:cs typeface="Arial"/>
              </a:rPr>
              <a:t>una</a:t>
            </a:r>
            <a:r>
              <a:rPr lang="en-US">
                <a:latin typeface="Arial"/>
                <a:cs typeface="Arial"/>
              </a:rPr>
              <a:t> breve </a:t>
            </a:r>
            <a:r>
              <a:rPr lang="en-US" err="1">
                <a:latin typeface="Arial"/>
                <a:cs typeface="Arial"/>
              </a:rPr>
              <a:t>guía</a:t>
            </a:r>
            <a:r>
              <a:rPr lang="en-US">
                <a:latin typeface="Arial"/>
                <a:cs typeface="Arial"/>
              </a:rPr>
              <a:t> a </a:t>
            </a:r>
            <a:r>
              <a:rPr lang="en-US" err="1">
                <a:latin typeface="Arial"/>
                <a:cs typeface="Arial"/>
              </a:rPr>
              <a:t>los</a:t>
            </a:r>
            <a:r>
              <a:rPr lang="en-US">
                <a:latin typeface="Arial"/>
                <a:cs typeface="Arial"/>
              </a:rPr>
              <a:t> </a:t>
            </a:r>
            <a:r>
              <a:rPr lang="en-US" err="1">
                <a:latin typeface="Arial"/>
                <a:cs typeface="Arial"/>
              </a:rPr>
              <a:t>primeros</a:t>
            </a:r>
            <a:r>
              <a:rPr lang="en-US">
                <a:latin typeface="Arial"/>
                <a:cs typeface="Arial"/>
              </a:rPr>
              <a:t> </a:t>
            </a:r>
            <a:r>
              <a:rPr lang="en-US" err="1">
                <a:latin typeface="Arial"/>
                <a:cs typeface="Arial"/>
              </a:rPr>
              <a:t>intervinientes</a:t>
            </a:r>
            <a:r>
              <a:rPr lang="en-US">
                <a:latin typeface="Arial"/>
                <a:cs typeface="Arial"/>
              </a:rPr>
              <a:t> </a:t>
            </a:r>
            <a:r>
              <a:rPr lang="en-US" err="1">
                <a:latin typeface="Arial"/>
                <a:cs typeface="Arial"/>
              </a:rPr>
              <a:t>sobre</a:t>
            </a:r>
            <a:r>
              <a:rPr lang="en-US">
                <a:latin typeface="Arial"/>
                <a:cs typeface="Arial"/>
              </a:rPr>
              <a:t> </a:t>
            </a:r>
            <a:r>
              <a:rPr lang="en-US" err="1">
                <a:latin typeface="Arial"/>
                <a:cs typeface="Arial"/>
              </a:rPr>
              <a:t>cómo</a:t>
            </a:r>
            <a:r>
              <a:rPr lang="en-US">
                <a:latin typeface="Arial"/>
                <a:cs typeface="Arial"/>
              </a:rPr>
              <a:t> </a:t>
            </a:r>
            <a:r>
              <a:rPr lang="en-US" err="1">
                <a:latin typeface="Arial"/>
                <a:cs typeface="Arial"/>
              </a:rPr>
              <a:t>actuar</a:t>
            </a:r>
            <a:r>
              <a:rPr lang="en-US">
                <a:latin typeface="Arial"/>
                <a:cs typeface="Arial"/>
              </a:rPr>
              <a:t> </a:t>
            </a:r>
            <a:endParaRPr lang="en-US">
              <a:latin typeface="Arial"/>
              <a:ea typeface="Open Sans"/>
              <a:cs typeface="Arial"/>
            </a:endParaRPr>
          </a:p>
        </p:txBody>
      </p:sp>
      <p:sp>
        <p:nvSpPr>
          <p:cNvPr id="20" name="TextBox 19">
            <a:extLst>
              <a:ext uri="{FF2B5EF4-FFF2-40B4-BE49-F238E27FC236}">
                <a16:creationId xmlns:a16="http://schemas.microsoft.com/office/drawing/2014/main" id="{278A5995-4A91-997C-7C59-5D3D54D3BB77}"/>
              </a:ext>
            </a:extLst>
          </p:cNvPr>
          <p:cNvSpPr txBox="1"/>
          <p:nvPr/>
        </p:nvSpPr>
        <p:spPr>
          <a:xfrm>
            <a:off x="7136606" y="6315600"/>
            <a:ext cx="4591050"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latin typeface="Arial"/>
                <a:cs typeface="Arial"/>
              </a:rPr>
              <a:t>La </a:t>
            </a:r>
            <a:r>
              <a:rPr lang="en-US" err="1">
                <a:latin typeface="Arial"/>
                <a:cs typeface="Arial"/>
              </a:rPr>
              <a:t>mediación</a:t>
            </a:r>
            <a:r>
              <a:rPr lang="en-US">
                <a:latin typeface="Arial"/>
                <a:cs typeface="Arial"/>
              </a:rPr>
              <a:t> </a:t>
            </a:r>
            <a:r>
              <a:rPr lang="en-US" err="1">
                <a:latin typeface="Arial"/>
                <a:cs typeface="Arial"/>
              </a:rPr>
              <a:t>nunca</a:t>
            </a:r>
            <a:r>
              <a:rPr lang="en-US">
                <a:latin typeface="Arial"/>
                <a:cs typeface="Arial"/>
              </a:rPr>
              <a:t> </a:t>
            </a:r>
            <a:r>
              <a:rPr lang="en-US" err="1">
                <a:latin typeface="Arial"/>
                <a:cs typeface="Arial"/>
              </a:rPr>
              <a:t>debe</a:t>
            </a:r>
            <a:r>
              <a:rPr lang="en-US">
                <a:latin typeface="Arial"/>
                <a:cs typeface="Arial"/>
              </a:rPr>
              <a:t> </a:t>
            </a:r>
            <a:r>
              <a:rPr lang="en-US" err="1">
                <a:latin typeface="Arial"/>
                <a:cs typeface="Arial"/>
              </a:rPr>
              <a:t>imponerse</a:t>
            </a:r>
            <a:endParaRPr lang="LID4096">
              <a:latin typeface="Arial"/>
              <a:cs typeface="Arial"/>
            </a:endParaRPr>
          </a:p>
        </p:txBody>
      </p:sp>
      <p:sp>
        <p:nvSpPr>
          <p:cNvPr id="21" name="Shape 2550">
            <a:extLst>
              <a:ext uri="{FF2B5EF4-FFF2-40B4-BE49-F238E27FC236}">
                <a16:creationId xmlns:a16="http://schemas.microsoft.com/office/drawing/2014/main" id="{72C0A2C5-474E-6666-59A8-E20F3F81933C}"/>
              </a:ext>
            </a:extLst>
          </p:cNvPr>
          <p:cNvSpPr/>
          <p:nvPr/>
        </p:nvSpPr>
        <p:spPr>
          <a:xfrm>
            <a:off x="6555835" y="6264827"/>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2" name="Shape 2616">
            <a:extLst>
              <a:ext uri="{FF2B5EF4-FFF2-40B4-BE49-F238E27FC236}">
                <a16:creationId xmlns:a16="http://schemas.microsoft.com/office/drawing/2014/main" id="{3DE1B4B7-A947-2E4F-CE8A-03F7450AE4F9}"/>
              </a:ext>
            </a:extLst>
          </p:cNvPr>
          <p:cNvSpPr/>
          <p:nvPr/>
        </p:nvSpPr>
        <p:spPr>
          <a:xfrm>
            <a:off x="6531459" y="5638464"/>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24964092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FF8165-C591-401E-E8B0-E856321298A8}"/>
              </a:ext>
            </a:extLst>
          </p:cNvPr>
          <p:cNvSpPr>
            <a:spLocks noGrp="1"/>
          </p:cNvSpPr>
          <p:nvPr>
            <p:ph type="title"/>
          </p:nvPr>
        </p:nvSpPr>
        <p:spPr>
          <a:xfrm>
            <a:off x="1046922" y="1129932"/>
            <a:ext cx="10086975" cy="778381"/>
          </a:xfrm>
        </p:spPr>
        <p:txBody>
          <a:bodyPr/>
          <a:lstStyle/>
          <a:p>
            <a:r>
              <a:rPr lang="en-GB" b="1">
                <a:latin typeface="Arial"/>
                <a:cs typeface="Arial"/>
              </a:rPr>
              <a:t>Centro de Investigación, Universidad de Dundee</a:t>
            </a:r>
            <a:endParaRPr lang="en-GB">
              <a:latin typeface="Arial"/>
              <a:cs typeface="Arial"/>
            </a:endParaRPr>
          </a:p>
        </p:txBody>
      </p:sp>
      <p:pic>
        <p:nvPicPr>
          <p:cNvPr id="4" name="Picture 3" descr="A screenshot of a message&#10;&#10;Description automatically generated">
            <a:extLst>
              <a:ext uri="{FF2B5EF4-FFF2-40B4-BE49-F238E27FC236}">
                <a16:creationId xmlns:a16="http://schemas.microsoft.com/office/drawing/2014/main" id="{CFDD277A-F339-3D5A-6768-9E3B4D544F0B}"/>
              </a:ext>
            </a:extLst>
          </p:cNvPr>
          <p:cNvPicPr>
            <a:picLocks noChangeAspect="1"/>
          </p:cNvPicPr>
          <p:nvPr/>
        </p:nvPicPr>
        <p:blipFill>
          <a:blip r:embed="rId3"/>
          <a:stretch>
            <a:fillRect/>
          </a:stretch>
        </p:blipFill>
        <p:spPr>
          <a:xfrm>
            <a:off x="5874588" y="2250154"/>
            <a:ext cx="6064370" cy="4183616"/>
          </a:xfrm>
          <a:prstGeom prst="rect">
            <a:avLst/>
          </a:prstGeom>
        </p:spPr>
      </p:pic>
      <p:pic>
        <p:nvPicPr>
          <p:cNvPr id="5" name="Picture 4" descr="A screen shot of a message&#10;&#10;Description automatically generated">
            <a:extLst>
              <a:ext uri="{FF2B5EF4-FFF2-40B4-BE49-F238E27FC236}">
                <a16:creationId xmlns:a16="http://schemas.microsoft.com/office/drawing/2014/main" id="{04C0943D-97DA-B71F-EDB4-ADD0B8B98A4D}"/>
              </a:ext>
            </a:extLst>
          </p:cNvPr>
          <p:cNvPicPr>
            <a:picLocks noChangeAspect="1"/>
          </p:cNvPicPr>
          <p:nvPr/>
        </p:nvPicPr>
        <p:blipFill>
          <a:blip r:embed="rId4"/>
          <a:stretch>
            <a:fillRect/>
          </a:stretch>
        </p:blipFill>
        <p:spPr>
          <a:xfrm>
            <a:off x="195532" y="2871502"/>
            <a:ext cx="5532407" cy="2480845"/>
          </a:xfrm>
          <a:prstGeom prst="rect">
            <a:avLst/>
          </a:prstGeom>
        </p:spPr>
      </p:pic>
    </p:spTree>
    <p:extLst>
      <p:ext uri="{BB962C8B-B14F-4D97-AF65-F5344CB8AC3E}">
        <p14:creationId xmlns:p14="http://schemas.microsoft.com/office/powerpoint/2010/main" val="2850247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EFF0BB8-19D6-D2CA-F5BD-2BC1A97DB31C}"/>
              </a:ext>
            </a:extLst>
          </p:cNvPr>
          <p:cNvSpPr>
            <a:spLocks noGrp="1"/>
          </p:cNvSpPr>
          <p:nvPr>
            <p:ph type="title"/>
          </p:nvPr>
        </p:nvSpPr>
        <p:spPr>
          <a:xfrm>
            <a:off x="1060500" y="1104905"/>
            <a:ext cx="10848975" cy="778381"/>
          </a:xfrm>
        </p:spPr>
        <p:txBody>
          <a:bodyPr/>
          <a:lstStyle/>
          <a:p>
            <a:r>
              <a:rPr lang="en-GB" b="1">
                <a:latin typeface="Arial"/>
                <a:cs typeface="Arial"/>
              </a:rPr>
              <a:t>Servicio de ayuda contra la violencia de género, Universidad de Bolonia </a:t>
            </a:r>
          </a:p>
        </p:txBody>
      </p:sp>
      <p:pic>
        <p:nvPicPr>
          <p:cNvPr id="4" name="Picture 5" descr="Text&#10;&#10;Description automatically generated">
            <a:extLst>
              <a:ext uri="{FF2B5EF4-FFF2-40B4-BE49-F238E27FC236}">
                <a16:creationId xmlns:a16="http://schemas.microsoft.com/office/drawing/2014/main" id="{0578722B-6748-3588-4AF3-9CC0206E9166}"/>
              </a:ext>
            </a:extLst>
          </p:cNvPr>
          <p:cNvPicPr>
            <a:picLocks noChangeAspect="1"/>
          </p:cNvPicPr>
          <p:nvPr/>
        </p:nvPicPr>
        <p:blipFill>
          <a:blip r:embed="rId3"/>
          <a:stretch>
            <a:fillRect/>
          </a:stretch>
        </p:blipFill>
        <p:spPr>
          <a:xfrm>
            <a:off x="6869289" y="2126116"/>
            <a:ext cx="4944533" cy="4341431"/>
          </a:xfrm>
          <a:prstGeom prst="rect">
            <a:avLst/>
          </a:prstGeom>
        </p:spPr>
      </p:pic>
      <p:pic>
        <p:nvPicPr>
          <p:cNvPr id="5" name="Picture 6" descr="Graphical user interface, text, application, email&#10;&#10;Description automatically generated">
            <a:extLst>
              <a:ext uri="{FF2B5EF4-FFF2-40B4-BE49-F238E27FC236}">
                <a16:creationId xmlns:a16="http://schemas.microsoft.com/office/drawing/2014/main" id="{56393247-D425-DB7A-B653-6E3BECAEC7AF}"/>
              </a:ext>
            </a:extLst>
          </p:cNvPr>
          <p:cNvPicPr>
            <a:picLocks noChangeAspect="1"/>
          </p:cNvPicPr>
          <p:nvPr/>
        </p:nvPicPr>
        <p:blipFill>
          <a:blip r:embed="rId4"/>
          <a:stretch>
            <a:fillRect/>
          </a:stretch>
        </p:blipFill>
        <p:spPr>
          <a:xfrm>
            <a:off x="426094" y="2365904"/>
            <a:ext cx="6115755" cy="3772697"/>
          </a:xfrm>
          <a:prstGeom prst="rect">
            <a:avLst/>
          </a:prstGeom>
        </p:spPr>
      </p:pic>
    </p:spTree>
    <p:extLst>
      <p:ext uri="{BB962C8B-B14F-4D97-AF65-F5344CB8AC3E}">
        <p14:creationId xmlns:p14="http://schemas.microsoft.com/office/powerpoint/2010/main" val="1402374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BA75-C580-7E61-88E4-899B904274C9}"/>
              </a:ext>
            </a:extLst>
          </p:cNvPr>
          <p:cNvSpPr>
            <a:spLocks noGrp="1"/>
          </p:cNvSpPr>
          <p:nvPr>
            <p:ph type="title"/>
          </p:nvPr>
        </p:nvSpPr>
        <p:spPr/>
        <p:txBody>
          <a:bodyPr/>
          <a:lstStyle/>
          <a:p>
            <a:r>
              <a:rPr lang="en-US" b="1" err="1">
                <a:latin typeface="Arial"/>
                <a:cs typeface="Arial"/>
              </a:rPr>
              <a:t>Alianzas</a:t>
            </a:r>
            <a:endParaRPr lang="en-GB" b="1" err="1"/>
          </a:p>
        </p:txBody>
      </p:sp>
      <p:sp>
        <p:nvSpPr>
          <p:cNvPr id="6" name="TextBox 5">
            <a:extLst>
              <a:ext uri="{FF2B5EF4-FFF2-40B4-BE49-F238E27FC236}">
                <a16:creationId xmlns:a16="http://schemas.microsoft.com/office/drawing/2014/main" id="{044B8B12-85B3-41C7-C8FD-7BA4DBF4EC41}"/>
              </a:ext>
            </a:extLst>
          </p:cNvPr>
          <p:cNvSpPr txBox="1"/>
          <p:nvPr/>
        </p:nvSpPr>
        <p:spPr>
          <a:xfrm>
            <a:off x="442912" y="2381897"/>
            <a:ext cx="11380120" cy="3693319"/>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latin typeface="Arial"/>
                <a:cs typeface="Arial"/>
              </a:rPr>
              <a:t>En </a:t>
            </a:r>
            <a:r>
              <a:rPr lang="en-US" err="1">
                <a:latin typeface="Arial"/>
                <a:cs typeface="Arial"/>
              </a:rPr>
              <a:t>el</a:t>
            </a:r>
            <a:r>
              <a:rPr lang="en-US">
                <a:latin typeface="Arial"/>
                <a:cs typeface="Arial"/>
              </a:rPr>
              <a:t> </a:t>
            </a:r>
            <a:r>
              <a:rPr lang="en-US" err="1">
                <a:latin typeface="Arial"/>
                <a:cs typeface="Arial"/>
              </a:rPr>
              <a:t>contexto</a:t>
            </a:r>
            <a:r>
              <a:rPr lang="en-US">
                <a:latin typeface="Arial"/>
                <a:cs typeface="Arial"/>
              </a:rPr>
              <a:t> de las </a:t>
            </a:r>
            <a:r>
              <a:rPr lang="en-US" err="1">
                <a:latin typeface="Arial"/>
                <a:cs typeface="Arial"/>
              </a:rPr>
              <a:t>organizaciones</a:t>
            </a:r>
            <a:r>
              <a:rPr lang="en-US">
                <a:latin typeface="Arial"/>
                <a:cs typeface="Arial"/>
              </a:rPr>
              <a:t> </a:t>
            </a:r>
            <a:r>
              <a:rPr lang="en-US" err="1">
                <a:latin typeface="Arial"/>
                <a:cs typeface="Arial"/>
              </a:rPr>
              <a:t>académicas</a:t>
            </a:r>
            <a:r>
              <a:rPr lang="en-US">
                <a:latin typeface="Arial"/>
                <a:cs typeface="Arial"/>
              </a:rPr>
              <a:t>, </a:t>
            </a:r>
            <a:r>
              <a:rPr lang="en-US" err="1">
                <a:latin typeface="Arial"/>
                <a:cs typeface="Arial"/>
              </a:rPr>
              <a:t>los</a:t>
            </a:r>
            <a:r>
              <a:rPr lang="en-US">
                <a:latin typeface="Arial"/>
                <a:cs typeface="Arial"/>
              </a:rPr>
              <a:t> </a:t>
            </a:r>
            <a:r>
              <a:rPr lang="en-US" err="1">
                <a:latin typeface="Arial"/>
                <a:cs typeface="Arial"/>
              </a:rPr>
              <a:t>ejemplos</a:t>
            </a:r>
            <a:r>
              <a:rPr lang="en-US">
                <a:latin typeface="Arial"/>
                <a:cs typeface="Arial"/>
              </a:rPr>
              <a:t> de </a:t>
            </a:r>
            <a:r>
              <a:rPr lang="en-US" err="1">
                <a:latin typeface="Arial"/>
                <a:cs typeface="Arial"/>
              </a:rPr>
              <a:t>alianzas</a:t>
            </a:r>
            <a:r>
              <a:rPr lang="en-US">
                <a:latin typeface="Arial"/>
                <a:cs typeface="Arial"/>
              </a:rPr>
              <a:t> </a:t>
            </a:r>
            <a:r>
              <a:rPr lang="en-US" err="1">
                <a:latin typeface="Arial"/>
                <a:cs typeface="Arial"/>
              </a:rPr>
              <a:t>externas</a:t>
            </a:r>
            <a:r>
              <a:rPr lang="en-US">
                <a:latin typeface="Arial"/>
                <a:cs typeface="Arial"/>
              </a:rPr>
              <a:t> </a:t>
            </a:r>
            <a:r>
              <a:rPr lang="en-US" err="1">
                <a:latin typeface="Arial"/>
                <a:cs typeface="Arial"/>
              </a:rPr>
              <a:t>pueden</a:t>
            </a:r>
            <a:r>
              <a:rPr lang="en-US">
                <a:latin typeface="Arial"/>
                <a:cs typeface="Arial"/>
              </a:rPr>
              <a:t> </a:t>
            </a:r>
            <a:r>
              <a:rPr lang="en-US" err="1">
                <a:latin typeface="Arial"/>
                <a:cs typeface="Arial"/>
              </a:rPr>
              <a:t>consistir</a:t>
            </a:r>
            <a:r>
              <a:rPr lang="en-US">
                <a:latin typeface="Arial"/>
                <a:cs typeface="Arial"/>
              </a:rPr>
              <a:t> </a:t>
            </a:r>
            <a:r>
              <a:rPr lang="en-US" err="1">
                <a:latin typeface="Arial"/>
                <a:cs typeface="Arial"/>
              </a:rPr>
              <a:t>en</a:t>
            </a:r>
            <a:r>
              <a:rPr lang="en-US">
                <a:latin typeface="Arial"/>
                <a:cs typeface="Arial"/>
              </a:rPr>
              <a:t> </a:t>
            </a:r>
            <a:r>
              <a:rPr lang="en-US" err="1">
                <a:latin typeface="Arial"/>
                <a:cs typeface="Arial"/>
              </a:rPr>
              <a:t>generar</a:t>
            </a:r>
            <a:r>
              <a:rPr lang="en-US">
                <a:latin typeface="Arial"/>
                <a:cs typeface="Arial"/>
              </a:rPr>
              <a:t> </a:t>
            </a:r>
            <a:r>
              <a:rPr lang="en-US" err="1">
                <a:latin typeface="Arial"/>
                <a:cs typeface="Arial"/>
              </a:rPr>
              <a:t>vínculos</a:t>
            </a:r>
            <a:r>
              <a:rPr lang="en-US">
                <a:latin typeface="Arial"/>
                <a:cs typeface="Arial"/>
              </a:rPr>
              <a:t> con:</a:t>
            </a:r>
          </a:p>
          <a:p>
            <a:endParaRPr lang="en-US">
              <a:latin typeface="Arial"/>
              <a:cs typeface="Arial"/>
            </a:endParaRPr>
          </a:p>
          <a:p>
            <a:pPr marL="285750" indent="-285750">
              <a:buFont typeface="Arial" panose="020B0604020202020204" pitchFamily="34" charset="0"/>
              <a:buChar char="•"/>
            </a:pPr>
            <a:r>
              <a:rPr lang="en-US" err="1">
                <a:latin typeface="Arial"/>
                <a:cs typeface="Arial"/>
              </a:rPr>
              <a:t>Organismos</a:t>
            </a:r>
            <a:r>
              <a:rPr lang="en-US">
                <a:latin typeface="Arial"/>
                <a:cs typeface="Arial"/>
              </a:rPr>
              <a:t> </a:t>
            </a:r>
            <a:r>
              <a:rPr lang="en-US" err="1">
                <a:latin typeface="Arial"/>
                <a:cs typeface="Arial"/>
              </a:rPr>
              <a:t>gubernamentales</a:t>
            </a:r>
            <a:r>
              <a:rPr lang="en-US">
                <a:latin typeface="Arial"/>
                <a:cs typeface="Arial"/>
              </a:rPr>
              <a:t> locales y </a:t>
            </a:r>
            <a:r>
              <a:rPr lang="en-US" err="1">
                <a:latin typeface="Arial"/>
                <a:cs typeface="Arial"/>
              </a:rPr>
              <a:t>nacionales</a:t>
            </a:r>
            <a:r>
              <a:rPr lang="en-US">
                <a:latin typeface="Arial"/>
                <a:cs typeface="Arial"/>
              </a:rPr>
              <a:t>, </a:t>
            </a:r>
            <a:r>
              <a:rPr lang="en-US" err="1">
                <a:latin typeface="Arial"/>
                <a:cs typeface="Arial"/>
              </a:rPr>
              <a:t>incluidas</a:t>
            </a:r>
            <a:r>
              <a:rPr lang="en-US">
                <a:latin typeface="Arial"/>
                <a:cs typeface="Arial"/>
              </a:rPr>
              <a:t> </a:t>
            </a:r>
            <a:r>
              <a:rPr lang="en-US" err="1">
                <a:latin typeface="Arial"/>
                <a:cs typeface="Arial"/>
              </a:rPr>
              <a:t>organizaciones</a:t>
            </a:r>
            <a:r>
              <a:rPr lang="en-US">
                <a:latin typeface="Arial"/>
                <a:cs typeface="Arial"/>
              </a:rPr>
              <a:t> </a:t>
            </a:r>
            <a:r>
              <a:rPr lang="en-US" err="1">
                <a:latin typeface="Arial"/>
                <a:cs typeface="Arial"/>
              </a:rPr>
              <a:t>jurídicas</a:t>
            </a:r>
            <a:r>
              <a:rPr lang="en-US">
                <a:latin typeface="Arial"/>
                <a:cs typeface="Arial"/>
              </a:rPr>
              <a:t>, </a:t>
            </a:r>
            <a:r>
              <a:rPr lang="en-US" err="1">
                <a:latin typeface="Arial"/>
                <a:cs typeface="Arial"/>
              </a:rPr>
              <a:t>policiales</a:t>
            </a:r>
            <a:r>
              <a:rPr lang="en-US">
                <a:latin typeface="Arial"/>
                <a:cs typeface="Arial"/>
              </a:rPr>
              <a:t> y de </a:t>
            </a:r>
            <a:r>
              <a:rPr lang="en-US" err="1">
                <a:latin typeface="Arial"/>
                <a:cs typeface="Arial"/>
              </a:rPr>
              <a:t>justicia</a:t>
            </a:r>
            <a:r>
              <a:rPr lang="en-US">
                <a:latin typeface="Arial"/>
                <a:cs typeface="Arial"/>
              </a:rPr>
              <a:t> penal.</a:t>
            </a:r>
          </a:p>
          <a:p>
            <a:pPr marL="285750" indent="-285750">
              <a:buFont typeface="Arial" panose="020B0604020202020204" pitchFamily="34" charset="0"/>
              <a:buChar char="•"/>
            </a:pPr>
            <a:r>
              <a:rPr lang="en-US">
                <a:latin typeface="Arial"/>
                <a:cs typeface="Arial"/>
              </a:rPr>
              <a:t>Organizaciones de la </a:t>
            </a:r>
            <a:r>
              <a:rPr lang="en-US" err="1">
                <a:latin typeface="Arial"/>
                <a:cs typeface="Arial"/>
              </a:rPr>
              <a:t>sociedad</a:t>
            </a:r>
            <a:r>
              <a:rPr lang="en-US">
                <a:latin typeface="Arial"/>
                <a:cs typeface="Arial"/>
              </a:rPr>
              <a:t> civil </a:t>
            </a:r>
          </a:p>
          <a:p>
            <a:pPr marL="285750" indent="-285750">
              <a:buFont typeface="Arial" panose="020B0604020202020204" pitchFamily="34" charset="0"/>
              <a:buChar char="•"/>
            </a:pPr>
            <a:r>
              <a:rPr lang="en-US" err="1">
                <a:latin typeface="Arial"/>
                <a:cs typeface="Arial"/>
              </a:rPr>
              <a:t>Grupos</a:t>
            </a:r>
            <a:r>
              <a:rPr lang="en-US">
                <a:latin typeface="Arial"/>
                <a:cs typeface="Arial"/>
              </a:rPr>
              <a:t> y </a:t>
            </a:r>
            <a:r>
              <a:rPr lang="en-US" err="1">
                <a:latin typeface="Arial"/>
                <a:cs typeface="Arial"/>
              </a:rPr>
              <a:t>asociaciones</a:t>
            </a:r>
            <a:r>
              <a:rPr lang="en-US">
                <a:latin typeface="Arial"/>
                <a:cs typeface="Arial"/>
              </a:rPr>
              <a:t> de </a:t>
            </a:r>
            <a:r>
              <a:rPr lang="en-US" err="1">
                <a:latin typeface="Arial"/>
                <a:cs typeface="Arial"/>
              </a:rPr>
              <a:t>estudiantes</a:t>
            </a:r>
            <a:r>
              <a:rPr lang="en-US">
                <a:latin typeface="Arial"/>
                <a:cs typeface="Arial"/>
              </a:rPr>
              <a:t>, para </a:t>
            </a:r>
            <a:r>
              <a:rPr lang="en-US" err="1">
                <a:latin typeface="Arial"/>
                <a:cs typeface="Arial"/>
              </a:rPr>
              <a:t>implicar</a:t>
            </a:r>
            <a:r>
              <a:rPr lang="en-US">
                <a:latin typeface="Arial"/>
                <a:cs typeface="Arial"/>
              </a:rPr>
              <a:t> a </a:t>
            </a:r>
            <a:r>
              <a:rPr lang="en-US" err="1">
                <a:latin typeface="Arial"/>
                <a:cs typeface="Arial"/>
              </a:rPr>
              <a:t>estudiantes</a:t>
            </a:r>
            <a:r>
              <a:rPr lang="en-US">
                <a:latin typeface="Arial"/>
                <a:cs typeface="Arial"/>
              </a:rPr>
              <a:t> </a:t>
            </a:r>
            <a:r>
              <a:rPr lang="en-US" err="1">
                <a:latin typeface="Arial"/>
                <a:cs typeface="Arial"/>
              </a:rPr>
              <a:t>en</a:t>
            </a:r>
            <a:r>
              <a:rPr lang="en-US">
                <a:latin typeface="Arial"/>
                <a:cs typeface="Arial"/>
              </a:rPr>
              <a:t> </a:t>
            </a:r>
            <a:r>
              <a:rPr lang="en-US" err="1">
                <a:latin typeface="Arial"/>
                <a:cs typeface="Arial"/>
              </a:rPr>
              <a:t>los</a:t>
            </a:r>
            <a:r>
              <a:rPr lang="en-US">
                <a:latin typeface="Arial"/>
                <a:cs typeface="Arial"/>
              </a:rPr>
              <a:t> </a:t>
            </a:r>
            <a:r>
              <a:rPr lang="en-US" err="1">
                <a:latin typeface="Arial"/>
                <a:cs typeface="Arial"/>
              </a:rPr>
              <a:t>esfuerzos</a:t>
            </a:r>
            <a:r>
              <a:rPr lang="en-US">
                <a:latin typeface="Arial"/>
                <a:cs typeface="Arial"/>
              </a:rPr>
              <a:t> de </a:t>
            </a:r>
            <a:r>
              <a:rPr lang="en-US" err="1">
                <a:latin typeface="Arial"/>
                <a:cs typeface="Arial"/>
              </a:rPr>
              <a:t>prevención</a:t>
            </a:r>
            <a:r>
              <a:rPr lang="en-US">
                <a:latin typeface="Arial"/>
                <a:cs typeface="Arial"/>
              </a:rPr>
              <a:t>. </a:t>
            </a:r>
          </a:p>
          <a:p>
            <a:pPr marL="285750" indent="-285750">
              <a:buFont typeface="Arial" panose="020B0604020202020204" pitchFamily="34" charset="0"/>
              <a:buChar char="•"/>
            </a:pPr>
            <a:r>
              <a:rPr lang="en-US">
                <a:latin typeface="Arial"/>
                <a:cs typeface="Arial"/>
              </a:rPr>
              <a:t>Organizaciones </a:t>
            </a:r>
            <a:r>
              <a:rPr lang="en-US" err="1">
                <a:latin typeface="Arial"/>
                <a:cs typeface="Arial"/>
              </a:rPr>
              <a:t>comunitarias</a:t>
            </a:r>
            <a:r>
              <a:rPr lang="en-US">
                <a:latin typeface="Arial"/>
                <a:cs typeface="Arial"/>
              </a:rPr>
              <a:t> y </a:t>
            </a:r>
            <a:r>
              <a:rPr lang="en-US" err="1">
                <a:latin typeface="Arial"/>
                <a:cs typeface="Arial"/>
              </a:rPr>
              <a:t>sanitarias</a:t>
            </a:r>
            <a:r>
              <a:rPr lang="en-US">
                <a:latin typeface="Arial"/>
                <a:cs typeface="Arial"/>
              </a:rPr>
              <a:t> locales para </a:t>
            </a:r>
            <a:r>
              <a:rPr lang="en-US" err="1">
                <a:latin typeface="Arial"/>
                <a:cs typeface="Arial"/>
              </a:rPr>
              <a:t>coordinar</a:t>
            </a:r>
            <a:r>
              <a:rPr lang="en-US">
                <a:latin typeface="Arial"/>
                <a:cs typeface="Arial"/>
              </a:rPr>
              <a:t> </a:t>
            </a:r>
            <a:r>
              <a:rPr lang="en-US" err="1">
                <a:latin typeface="Arial"/>
                <a:cs typeface="Arial"/>
              </a:rPr>
              <a:t>los</a:t>
            </a:r>
            <a:r>
              <a:rPr lang="en-US">
                <a:latin typeface="Arial"/>
                <a:cs typeface="Arial"/>
              </a:rPr>
              <a:t> </a:t>
            </a:r>
            <a:r>
              <a:rPr lang="en-US" err="1">
                <a:latin typeface="Arial"/>
                <a:cs typeface="Arial"/>
              </a:rPr>
              <a:t>servicios</a:t>
            </a:r>
            <a:r>
              <a:rPr lang="en-US">
                <a:latin typeface="Arial"/>
                <a:cs typeface="Arial"/>
              </a:rPr>
              <a:t> y </a:t>
            </a:r>
            <a:r>
              <a:rPr lang="en-US" err="1">
                <a:latin typeface="Arial"/>
                <a:cs typeface="Arial"/>
              </a:rPr>
              <a:t>prestar</a:t>
            </a:r>
            <a:r>
              <a:rPr lang="en-US">
                <a:latin typeface="Arial"/>
                <a:cs typeface="Arial"/>
              </a:rPr>
              <a:t> </a:t>
            </a:r>
            <a:r>
              <a:rPr lang="en-US" err="1">
                <a:latin typeface="Arial"/>
                <a:cs typeface="Arial"/>
              </a:rPr>
              <a:t>apoyo</a:t>
            </a:r>
            <a:r>
              <a:rPr lang="en-US">
                <a:latin typeface="Arial"/>
                <a:cs typeface="Arial"/>
              </a:rPr>
              <a:t> a las personas que </a:t>
            </a:r>
            <a:r>
              <a:rPr lang="en-US" err="1">
                <a:latin typeface="Arial"/>
                <a:cs typeface="Arial"/>
              </a:rPr>
              <a:t>sufran</a:t>
            </a:r>
            <a:r>
              <a:rPr lang="en-US">
                <a:latin typeface="Arial"/>
                <a:cs typeface="Arial"/>
              </a:rPr>
              <a:t> </a:t>
            </a:r>
            <a:r>
              <a:rPr lang="en-US" err="1">
                <a:latin typeface="Arial"/>
                <a:cs typeface="Arial"/>
              </a:rPr>
              <a:t>violencia</a:t>
            </a:r>
            <a:r>
              <a:rPr lang="en-US">
                <a:latin typeface="Arial"/>
                <a:cs typeface="Arial"/>
              </a:rPr>
              <a:t> de </a:t>
            </a:r>
            <a:r>
              <a:rPr lang="en-US" err="1">
                <a:latin typeface="Arial"/>
                <a:cs typeface="Arial"/>
              </a:rPr>
              <a:t>género</a:t>
            </a:r>
            <a:r>
              <a:rPr lang="en-US">
                <a:latin typeface="Arial"/>
                <a:cs typeface="Arial"/>
              </a:rPr>
              <a:t>.</a:t>
            </a:r>
          </a:p>
          <a:p>
            <a:pPr marL="285750" indent="-285750">
              <a:buFont typeface="Arial" panose="020B0604020202020204" pitchFamily="34" charset="0"/>
              <a:buChar char="•"/>
            </a:pPr>
            <a:r>
              <a:rPr lang="en-US">
                <a:latin typeface="Arial"/>
                <a:cs typeface="Arial"/>
              </a:rPr>
              <a:t>Sector privado, para la </a:t>
            </a:r>
            <a:r>
              <a:rPr lang="en-US" err="1">
                <a:latin typeface="Arial"/>
                <a:cs typeface="Arial"/>
              </a:rPr>
              <a:t>aportación</a:t>
            </a:r>
            <a:r>
              <a:rPr lang="en-US">
                <a:latin typeface="Arial"/>
                <a:cs typeface="Arial"/>
              </a:rPr>
              <a:t> de </a:t>
            </a:r>
            <a:r>
              <a:rPr lang="en-US" err="1">
                <a:latin typeface="Arial"/>
                <a:cs typeface="Arial"/>
              </a:rPr>
              <a:t>conocimientos</a:t>
            </a:r>
            <a:r>
              <a:rPr lang="en-US">
                <a:latin typeface="Arial"/>
                <a:cs typeface="Arial"/>
              </a:rPr>
              <a:t> </a:t>
            </a:r>
            <a:r>
              <a:rPr lang="en-US" err="1">
                <a:latin typeface="Arial"/>
                <a:cs typeface="Arial"/>
              </a:rPr>
              <a:t>específicos</a:t>
            </a:r>
            <a:r>
              <a:rPr lang="en-US">
                <a:latin typeface="Arial"/>
                <a:cs typeface="Arial"/>
              </a:rPr>
              <a:t>, </a:t>
            </a:r>
            <a:r>
              <a:rPr lang="en-US" err="1">
                <a:latin typeface="Arial"/>
                <a:cs typeface="Arial"/>
              </a:rPr>
              <a:t>como</a:t>
            </a:r>
            <a:r>
              <a:rPr lang="en-US">
                <a:latin typeface="Arial"/>
                <a:cs typeface="Arial"/>
              </a:rPr>
              <a:t> </a:t>
            </a:r>
            <a:r>
              <a:rPr lang="en-US" err="1">
                <a:latin typeface="Arial"/>
                <a:cs typeface="Arial"/>
              </a:rPr>
              <a:t>formación</a:t>
            </a:r>
            <a:r>
              <a:rPr lang="en-US">
                <a:latin typeface="Arial"/>
                <a:cs typeface="Arial"/>
              </a:rPr>
              <a:t> o </a:t>
            </a:r>
            <a:r>
              <a:rPr lang="en-US" err="1">
                <a:latin typeface="Arial"/>
                <a:cs typeface="Arial"/>
              </a:rPr>
              <a:t>creación</a:t>
            </a:r>
            <a:r>
              <a:rPr lang="en-US">
                <a:latin typeface="Arial"/>
                <a:cs typeface="Arial"/>
              </a:rPr>
              <a:t> de </a:t>
            </a:r>
            <a:r>
              <a:rPr lang="en-US" err="1">
                <a:latin typeface="Arial"/>
                <a:cs typeface="Arial"/>
              </a:rPr>
              <a:t>herramientas</a:t>
            </a:r>
            <a:r>
              <a:rPr lang="en-US">
                <a:latin typeface="Arial"/>
                <a:cs typeface="Arial"/>
              </a:rPr>
              <a:t> y </a:t>
            </a:r>
            <a:r>
              <a:rPr lang="en-US" err="1">
                <a:latin typeface="Arial"/>
                <a:cs typeface="Arial"/>
              </a:rPr>
              <a:t>recursos</a:t>
            </a:r>
            <a:r>
              <a:rPr lang="en-US">
                <a:latin typeface="Arial"/>
                <a:cs typeface="Arial"/>
              </a:rPr>
              <a:t> para </a:t>
            </a:r>
            <a:r>
              <a:rPr lang="en-US" err="1">
                <a:latin typeface="Arial"/>
                <a:cs typeface="Arial"/>
              </a:rPr>
              <a:t>prevenir</a:t>
            </a:r>
            <a:r>
              <a:rPr lang="en-US">
                <a:latin typeface="Arial"/>
                <a:cs typeface="Arial"/>
              </a:rPr>
              <a:t> la </a:t>
            </a:r>
            <a:r>
              <a:rPr lang="en-US" err="1">
                <a:latin typeface="Arial"/>
                <a:cs typeface="Arial"/>
              </a:rPr>
              <a:t>violencia</a:t>
            </a:r>
            <a:r>
              <a:rPr lang="en-US">
                <a:latin typeface="Arial"/>
                <a:cs typeface="Arial"/>
              </a:rPr>
              <a:t> de </a:t>
            </a:r>
            <a:r>
              <a:rPr lang="en-US" err="1">
                <a:latin typeface="Arial"/>
                <a:cs typeface="Arial"/>
              </a:rPr>
              <a:t>género</a:t>
            </a:r>
            <a:r>
              <a:rPr lang="en-US">
                <a:latin typeface="Arial"/>
                <a:cs typeface="Arial"/>
              </a:rPr>
              <a:t>. </a:t>
            </a:r>
          </a:p>
          <a:p>
            <a:pPr marL="285750" indent="-285750">
              <a:buFont typeface="Arial" panose="020B0604020202020204" pitchFamily="34" charset="0"/>
              <a:buChar char="•"/>
            </a:pPr>
            <a:r>
              <a:rPr lang="en-US" err="1">
                <a:latin typeface="Arial"/>
                <a:cs typeface="Arial"/>
              </a:rPr>
              <a:t>Otras</a:t>
            </a:r>
            <a:r>
              <a:rPr lang="en-US">
                <a:latin typeface="Arial"/>
                <a:cs typeface="Arial"/>
              </a:rPr>
              <a:t> </a:t>
            </a:r>
            <a:r>
              <a:rPr lang="en-US" err="1">
                <a:latin typeface="Arial"/>
                <a:cs typeface="Arial"/>
              </a:rPr>
              <a:t>instituciones</a:t>
            </a:r>
            <a:r>
              <a:rPr lang="en-US">
                <a:latin typeface="Arial"/>
                <a:cs typeface="Arial"/>
              </a:rPr>
              <a:t> de </a:t>
            </a:r>
            <a:r>
              <a:rPr lang="en-US" err="1">
                <a:latin typeface="Arial"/>
                <a:cs typeface="Arial"/>
              </a:rPr>
              <a:t>enseñanza</a:t>
            </a:r>
            <a:r>
              <a:rPr lang="en-US">
                <a:latin typeface="Arial"/>
                <a:cs typeface="Arial"/>
              </a:rPr>
              <a:t> superior y </a:t>
            </a:r>
            <a:r>
              <a:rPr lang="en-US" err="1">
                <a:latin typeface="Arial"/>
                <a:cs typeface="Arial"/>
              </a:rPr>
              <a:t>organizaciones</a:t>
            </a:r>
            <a:r>
              <a:rPr lang="en-US">
                <a:latin typeface="Arial"/>
                <a:cs typeface="Arial"/>
              </a:rPr>
              <a:t> de </a:t>
            </a:r>
            <a:r>
              <a:rPr lang="en-US" err="1">
                <a:latin typeface="Arial"/>
                <a:cs typeface="Arial"/>
              </a:rPr>
              <a:t>investigación</a:t>
            </a:r>
            <a:r>
              <a:rPr lang="en-US">
                <a:latin typeface="Arial"/>
                <a:cs typeface="Arial"/>
              </a:rPr>
              <a:t> para </a:t>
            </a:r>
            <a:r>
              <a:rPr lang="en-US" err="1">
                <a:latin typeface="Arial"/>
                <a:cs typeface="Arial"/>
              </a:rPr>
              <a:t>el</a:t>
            </a:r>
            <a:r>
              <a:rPr lang="en-US">
                <a:latin typeface="Arial"/>
                <a:cs typeface="Arial"/>
              </a:rPr>
              <a:t> </a:t>
            </a:r>
            <a:r>
              <a:rPr lang="en-US" err="1">
                <a:latin typeface="Arial"/>
                <a:cs typeface="Arial"/>
              </a:rPr>
              <a:t>aprendizaje</a:t>
            </a:r>
            <a:r>
              <a:rPr lang="en-US">
                <a:latin typeface="Arial"/>
                <a:cs typeface="Arial"/>
              </a:rPr>
              <a:t> </a:t>
            </a:r>
            <a:r>
              <a:rPr lang="en-US" err="1">
                <a:latin typeface="Arial"/>
                <a:cs typeface="Arial"/>
              </a:rPr>
              <a:t>mutuo</a:t>
            </a:r>
            <a:r>
              <a:rPr lang="en-US">
                <a:latin typeface="Arial"/>
                <a:cs typeface="Arial"/>
              </a:rPr>
              <a:t> y </a:t>
            </a:r>
            <a:r>
              <a:rPr lang="en-US" err="1">
                <a:latin typeface="Arial"/>
                <a:cs typeface="Arial"/>
              </a:rPr>
              <a:t>el</a:t>
            </a:r>
            <a:r>
              <a:rPr lang="en-US">
                <a:latin typeface="Arial"/>
                <a:cs typeface="Arial"/>
              </a:rPr>
              <a:t> </a:t>
            </a:r>
            <a:r>
              <a:rPr lang="en-US" err="1">
                <a:latin typeface="Arial"/>
                <a:cs typeface="Arial"/>
              </a:rPr>
              <a:t>intercambio</a:t>
            </a:r>
            <a:r>
              <a:rPr lang="en-US">
                <a:latin typeface="Arial"/>
                <a:cs typeface="Arial"/>
              </a:rPr>
              <a:t> de </a:t>
            </a:r>
            <a:r>
              <a:rPr lang="en-US" err="1">
                <a:latin typeface="Arial"/>
                <a:cs typeface="Arial"/>
              </a:rPr>
              <a:t>buenas</a:t>
            </a:r>
            <a:r>
              <a:rPr lang="en-US">
                <a:latin typeface="Arial"/>
                <a:cs typeface="Arial"/>
              </a:rPr>
              <a:t> </a:t>
            </a:r>
            <a:r>
              <a:rPr lang="en-US" err="1">
                <a:latin typeface="Arial"/>
                <a:cs typeface="Arial"/>
              </a:rPr>
              <a:t>prácticas</a:t>
            </a:r>
            <a:r>
              <a:rPr lang="en-US">
                <a:latin typeface="Arial"/>
                <a:cs typeface="Arial"/>
              </a:rPr>
              <a:t> y </a:t>
            </a:r>
            <a:r>
              <a:rPr lang="en-US" err="1">
                <a:latin typeface="Arial"/>
                <a:cs typeface="Arial"/>
              </a:rPr>
              <a:t>recursos</a:t>
            </a:r>
            <a:r>
              <a:rPr lang="en-US">
                <a:latin typeface="Arial"/>
                <a:cs typeface="Arial"/>
              </a:rPr>
              <a:t>.</a:t>
            </a:r>
            <a:endParaRPr lang="LID4096">
              <a:latin typeface="Arial"/>
              <a:cs typeface="Arial"/>
            </a:endParaRPr>
          </a:p>
        </p:txBody>
      </p:sp>
    </p:spTree>
    <p:extLst>
      <p:ext uri="{BB962C8B-B14F-4D97-AF65-F5344CB8AC3E}">
        <p14:creationId xmlns:p14="http://schemas.microsoft.com/office/powerpoint/2010/main" val="1564821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5F6C9-001B-288E-B150-7E4E02B9E556}"/>
              </a:ext>
            </a:extLst>
          </p:cNvPr>
          <p:cNvSpPr>
            <a:spLocks noGrp="1"/>
          </p:cNvSpPr>
          <p:nvPr>
            <p:ph type="title"/>
          </p:nvPr>
        </p:nvSpPr>
        <p:spPr>
          <a:xfrm>
            <a:off x="1052512" y="1129932"/>
            <a:ext cx="10086975" cy="778381"/>
          </a:xfrm>
        </p:spPr>
        <p:txBody>
          <a:bodyPr/>
          <a:lstStyle/>
          <a:p>
            <a:r>
              <a:rPr lang="en-US" b="1"/>
              <a:t>Consejos y sugerencias para las asociaciones</a:t>
            </a:r>
          </a:p>
        </p:txBody>
      </p:sp>
      <p:sp>
        <p:nvSpPr>
          <p:cNvPr id="5" name="TextBox 4">
            <a:extLst>
              <a:ext uri="{FF2B5EF4-FFF2-40B4-BE49-F238E27FC236}">
                <a16:creationId xmlns:a16="http://schemas.microsoft.com/office/drawing/2014/main" id="{A75F3607-B0DF-1695-7F6A-24044B9C130F}"/>
              </a:ext>
            </a:extLst>
          </p:cNvPr>
          <p:cNvSpPr txBox="1"/>
          <p:nvPr/>
        </p:nvSpPr>
        <p:spPr>
          <a:xfrm>
            <a:off x="1052512" y="242000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a:cs typeface="Arial"/>
              </a:rPr>
              <a:t>Únase</a:t>
            </a:r>
            <a:r>
              <a:rPr lang="en-GB">
                <a:latin typeface="Arial"/>
                <a:cs typeface="Arial"/>
              </a:rPr>
              <a:t> a </a:t>
            </a:r>
            <a:r>
              <a:rPr lang="en-GB" err="1">
                <a:latin typeface="Arial"/>
                <a:cs typeface="Arial"/>
              </a:rPr>
              <a:t>una</a:t>
            </a:r>
            <a:r>
              <a:rPr lang="en-GB">
                <a:latin typeface="Arial"/>
                <a:cs typeface="Arial"/>
              </a:rPr>
              <a:t> </a:t>
            </a:r>
            <a:r>
              <a:rPr lang="en-GB" err="1">
                <a:latin typeface="Arial"/>
                <a:cs typeface="Arial"/>
              </a:rPr>
              <a:t>alianza</a:t>
            </a:r>
            <a:r>
              <a:rPr lang="en-GB">
                <a:latin typeface="Arial"/>
                <a:cs typeface="Arial"/>
              </a:rPr>
              <a:t> </a:t>
            </a:r>
            <a:r>
              <a:rPr lang="en-GB" err="1">
                <a:latin typeface="Arial"/>
                <a:cs typeface="Arial"/>
              </a:rPr>
              <a:t>europea</a:t>
            </a:r>
            <a:r>
              <a:rPr lang="en-GB">
                <a:latin typeface="Arial"/>
                <a:cs typeface="Arial"/>
              </a:rPr>
              <a:t> o a un </a:t>
            </a:r>
            <a:r>
              <a:rPr lang="en-GB" err="1">
                <a:latin typeface="Arial"/>
                <a:cs typeface="Arial"/>
              </a:rPr>
              <a:t>proyecto</a:t>
            </a:r>
            <a:r>
              <a:rPr lang="en-GB">
                <a:latin typeface="Arial"/>
                <a:cs typeface="Arial"/>
              </a:rPr>
              <a:t> </a:t>
            </a:r>
            <a:r>
              <a:rPr lang="en-GB" err="1">
                <a:latin typeface="Arial"/>
                <a:cs typeface="Arial"/>
              </a:rPr>
              <a:t>internacional</a:t>
            </a:r>
          </a:p>
        </p:txBody>
      </p:sp>
      <p:sp>
        <p:nvSpPr>
          <p:cNvPr id="6" name="TextBox 5">
            <a:extLst>
              <a:ext uri="{FF2B5EF4-FFF2-40B4-BE49-F238E27FC236}">
                <a16:creationId xmlns:a16="http://schemas.microsoft.com/office/drawing/2014/main" id="{5E0747CC-7650-8558-2369-3097FF1227C9}"/>
              </a:ext>
            </a:extLst>
          </p:cNvPr>
          <p:cNvSpPr txBox="1"/>
          <p:nvPr/>
        </p:nvSpPr>
        <p:spPr>
          <a:xfrm>
            <a:off x="1052512" y="3518745"/>
            <a:ext cx="4587317"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Aprovechar</a:t>
            </a:r>
            <a:r>
              <a:rPr lang="en-US">
                <a:latin typeface="Arial"/>
                <a:cs typeface="Arial"/>
              </a:rPr>
              <a:t> </a:t>
            </a:r>
            <a:r>
              <a:rPr lang="en-US" err="1">
                <a:latin typeface="Arial"/>
                <a:cs typeface="Arial"/>
              </a:rPr>
              <a:t>cualquier</a:t>
            </a:r>
            <a:r>
              <a:rPr lang="en-US">
                <a:latin typeface="Arial"/>
                <a:cs typeface="Arial"/>
              </a:rPr>
              <a:t> </a:t>
            </a:r>
            <a:r>
              <a:rPr lang="en-US" err="1">
                <a:latin typeface="Arial"/>
                <a:cs typeface="Arial"/>
              </a:rPr>
              <a:t>oportunidad</a:t>
            </a:r>
            <a:r>
              <a:rPr lang="en-US">
                <a:latin typeface="Arial"/>
                <a:cs typeface="Arial"/>
              </a:rPr>
              <a:t> de </a:t>
            </a:r>
            <a:r>
              <a:rPr lang="en-US" err="1">
                <a:latin typeface="Arial"/>
                <a:cs typeface="Arial"/>
              </a:rPr>
              <a:t>financiación</a:t>
            </a:r>
            <a:r>
              <a:rPr lang="en-US">
                <a:latin typeface="Arial"/>
                <a:cs typeface="Arial"/>
              </a:rPr>
              <a:t> </a:t>
            </a:r>
          </a:p>
        </p:txBody>
      </p:sp>
      <p:sp>
        <p:nvSpPr>
          <p:cNvPr id="7" name="TextBox 6">
            <a:extLst>
              <a:ext uri="{FF2B5EF4-FFF2-40B4-BE49-F238E27FC236}">
                <a16:creationId xmlns:a16="http://schemas.microsoft.com/office/drawing/2014/main" id="{C6CF0578-C02E-DF99-84AF-CF69A37CC31F}"/>
              </a:ext>
            </a:extLst>
          </p:cNvPr>
          <p:cNvSpPr txBox="1"/>
          <p:nvPr/>
        </p:nvSpPr>
        <p:spPr>
          <a:xfrm>
            <a:off x="7040931" y="2372545"/>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Evitar</a:t>
            </a:r>
            <a:r>
              <a:rPr lang="en-US">
                <a:latin typeface="Arial"/>
                <a:cs typeface="Arial"/>
              </a:rPr>
              <a:t> </a:t>
            </a:r>
            <a:r>
              <a:rPr lang="en-US" err="1">
                <a:latin typeface="Arial"/>
                <a:cs typeface="Arial"/>
              </a:rPr>
              <a:t>depender</a:t>
            </a:r>
            <a:r>
              <a:rPr lang="en-US">
                <a:latin typeface="Arial"/>
                <a:cs typeface="Arial"/>
              </a:rPr>
              <a:t> de </a:t>
            </a:r>
            <a:r>
              <a:rPr lang="en-US" err="1">
                <a:latin typeface="Arial"/>
                <a:cs typeface="Arial"/>
              </a:rPr>
              <a:t>voluntarios</a:t>
            </a:r>
            <a:r>
              <a:rPr lang="en-US">
                <a:latin typeface="Arial"/>
                <a:cs typeface="Arial"/>
              </a:rPr>
              <a:t> no </a:t>
            </a:r>
            <a:r>
              <a:rPr lang="en-US" err="1">
                <a:latin typeface="Arial"/>
                <a:cs typeface="Arial"/>
              </a:rPr>
              <a:t>remunerados</a:t>
            </a:r>
            <a:r>
              <a:rPr lang="en-US">
                <a:latin typeface="Arial"/>
                <a:cs typeface="Arial"/>
              </a:rPr>
              <a:t>. </a:t>
            </a:r>
            <a:r>
              <a:rPr lang="en-US" err="1">
                <a:latin typeface="Arial"/>
                <a:cs typeface="Arial"/>
              </a:rPr>
              <a:t>Formalizar</a:t>
            </a:r>
            <a:r>
              <a:rPr lang="en-US">
                <a:latin typeface="Arial"/>
                <a:cs typeface="Arial"/>
              </a:rPr>
              <a:t> y </a:t>
            </a:r>
            <a:r>
              <a:rPr lang="en-US" err="1">
                <a:latin typeface="Arial"/>
                <a:cs typeface="Arial"/>
              </a:rPr>
              <a:t>reconocer</a:t>
            </a:r>
            <a:r>
              <a:rPr lang="en-US">
                <a:latin typeface="Arial"/>
                <a:cs typeface="Arial"/>
              </a:rPr>
              <a:t> las </a:t>
            </a:r>
            <a:r>
              <a:rPr lang="en-US" err="1">
                <a:latin typeface="Arial"/>
                <a:cs typeface="Arial"/>
              </a:rPr>
              <a:t>funciones</a:t>
            </a:r>
            <a:r>
              <a:rPr lang="en-US">
                <a:latin typeface="Arial"/>
                <a:cs typeface="Arial"/>
              </a:rPr>
              <a:t> y </a:t>
            </a:r>
            <a:r>
              <a:rPr lang="en-US" err="1">
                <a:latin typeface="Arial"/>
                <a:cs typeface="Arial"/>
              </a:rPr>
              <a:t>el</a:t>
            </a:r>
            <a:r>
              <a:rPr lang="en-US">
                <a:latin typeface="Arial"/>
                <a:cs typeface="Arial"/>
              </a:rPr>
              <a:t> </a:t>
            </a:r>
            <a:r>
              <a:rPr lang="en-US" err="1">
                <a:latin typeface="Arial"/>
                <a:cs typeface="Arial"/>
              </a:rPr>
              <a:t>trabajo</a:t>
            </a:r>
            <a:r>
              <a:rPr lang="en-US">
                <a:latin typeface="Arial"/>
                <a:cs typeface="Arial"/>
              </a:rPr>
              <a:t> de </a:t>
            </a:r>
            <a:r>
              <a:rPr lang="en-US" err="1">
                <a:latin typeface="Arial"/>
                <a:cs typeface="Arial"/>
              </a:rPr>
              <a:t>cada</a:t>
            </a:r>
            <a:r>
              <a:rPr lang="en-US">
                <a:latin typeface="Arial"/>
                <a:cs typeface="Arial"/>
              </a:rPr>
              <a:t> persona</a:t>
            </a:r>
          </a:p>
        </p:txBody>
      </p:sp>
      <p:sp>
        <p:nvSpPr>
          <p:cNvPr id="8" name="Shape 2549">
            <a:extLst>
              <a:ext uri="{FF2B5EF4-FFF2-40B4-BE49-F238E27FC236}">
                <a16:creationId xmlns:a16="http://schemas.microsoft.com/office/drawing/2014/main" id="{A2FDC339-6421-4004-6A6A-5B9195859103}"/>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16072131-5BC6-344D-548A-5C6D9E45FBF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1E28C929-604A-24B1-64BA-CEB14EAE8AAE}"/>
              </a:ext>
            </a:extLst>
          </p:cNvPr>
          <p:cNvSpPr/>
          <p:nvPr/>
        </p:nvSpPr>
        <p:spPr>
          <a:xfrm>
            <a:off x="6401312" y="3650117"/>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616">
            <a:extLst>
              <a:ext uri="{FF2B5EF4-FFF2-40B4-BE49-F238E27FC236}">
                <a16:creationId xmlns:a16="http://schemas.microsoft.com/office/drawing/2014/main" id="{F77A6B29-F79D-AB6D-4FD9-D24F7B55EF74}"/>
              </a:ext>
            </a:extLst>
          </p:cNvPr>
          <p:cNvSpPr/>
          <p:nvPr/>
        </p:nvSpPr>
        <p:spPr>
          <a:xfrm>
            <a:off x="6389124" y="2477449"/>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TextBox 11">
            <a:extLst>
              <a:ext uri="{FF2B5EF4-FFF2-40B4-BE49-F238E27FC236}">
                <a16:creationId xmlns:a16="http://schemas.microsoft.com/office/drawing/2014/main" id="{F83F61C8-CDFD-C9DA-7BAD-0BF2089C2199}"/>
              </a:ext>
            </a:extLst>
          </p:cNvPr>
          <p:cNvSpPr txBox="1"/>
          <p:nvPr/>
        </p:nvSpPr>
        <p:spPr>
          <a:xfrm>
            <a:off x="1048779" y="4735917"/>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a:cs typeface="Arial"/>
              </a:rPr>
              <a:t>Construir</a:t>
            </a:r>
            <a:r>
              <a:rPr lang="en-US">
                <a:latin typeface="Arial"/>
                <a:cs typeface="Arial"/>
              </a:rPr>
              <a:t> redes </a:t>
            </a:r>
            <a:r>
              <a:rPr lang="en-US" err="1">
                <a:latin typeface="Arial"/>
                <a:cs typeface="Arial"/>
              </a:rPr>
              <a:t>informales</a:t>
            </a:r>
            <a:r>
              <a:rPr lang="en-US">
                <a:latin typeface="Arial"/>
                <a:cs typeface="Arial"/>
              </a:rPr>
              <a:t> con </a:t>
            </a:r>
            <a:r>
              <a:rPr lang="en-US" err="1">
                <a:latin typeface="Arial"/>
                <a:cs typeface="Arial"/>
              </a:rPr>
              <a:t>actores</a:t>
            </a:r>
            <a:r>
              <a:rPr lang="en-US">
                <a:latin typeface="Arial"/>
                <a:cs typeface="Arial"/>
              </a:rPr>
              <a:t> clave</a:t>
            </a:r>
            <a:endParaRPr lang="LID4096">
              <a:latin typeface="Arial"/>
              <a:cs typeface="Arial"/>
            </a:endParaRPr>
          </a:p>
        </p:txBody>
      </p:sp>
      <p:sp>
        <p:nvSpPr>
          <p:cNvPr id="13" name="Shape 2748">
            <a:extLst>
              <a:ext uri="{FF2B5EF4-FFF2-40B4-BE49-F238E27FC236}">
                <a16:creationId xmlns:a16="http://schemas.microsoft.com/office/drawing/2014/main" id="{5DA0D258-5A54-6030-147F-66AA15BDDBE0}"/>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TextBox 1">
            <a:extLst>
              <a:ext uri="{FF2B5EF4-FFF2-40B4-BE49-F238E27FC236}">
                <a16:creationId xmlns:a16="http://schemas.microsoft.com/office/drawing/2014/main" id="{5FE805B2-757F-61AE-33CB-344377C91A1C}"/>
              </a:ext>
            </a:extLst>
          </p:cNvPr>
          <p:cNvSpPr txBox="1"/>
          <p:nvPr/>
        </p:nvSpPr>
        <p:spPr>
          <a:xfrm>
            <a:off x="6943496" y="3524306"/>
            <a:ext cx="4309696"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a:ea typeface="Open Sans"/>
                <a:cs typeface="Arial"/>
              </a:rPr>
              <a:t>Crear </a:t>
            </a:r>
            <a:r>
              <a:rPr lang="en-GB" err="1">
                <a:solidFill>
                  <a:srgbClr val="FFFFFF"/>
                </a:solidFill>
                <a:latin typeface="Arial"/>
                <a:ea typeface="Open Sans"/>
                <a:cs typeface="Arial"/>
              </a:rPr>
              <a:t>alianzas</a:t>
            </a:r>
            <a:r>
              <a:rPr lang="en-GB">
                <a:solidFill>
                  <a:srgbClr val="FFFFFF"/>
                </a:solidFill>
                <a:latin typeface="Arial"/>
                <a:ea typeface="Open Sans"/>
                <a:cs typeface="Arial"/>
              </a:rPr>
              <a:t> </a:t>
            </a:r>
            <a:r>
              <a:rPr lang="en-GB" err="1">
                <a:solidFill>
                  <a:srgbClr val="FFFFFF"/>
                </a:solidFill>
                <a:latin typeface="Arial"/>
                <a:ea typeface="Open Sans"/>
                <a:cs typeface="Arial"/>
              </a:rPr>
              <a:t>externas</a:t>
            </a:r>
            <a:r>
              <a:rPr lang="en-GB">
                <a:solidFill>
                  <a:srgbClr val="FFFFFF"/>
                </a:solidFill>
                <a:latin typeface="Arial"/>
                <a:ea typeface="Open Sans"/>
                <a:cs typeface="Arial"/>
              </a:rPr>
              <a:t> para </a:t>
            </a:r>
            <a:r>
              <a:rPr lang="en-GB" err="1">
                <a:solidFill>
                  <a:srgbClr val="FFFFFF"/>
                </a:solidFill>
                <a:latin typeface="Arial"/>
                <a:ea typeface="Open Sans"/>
                <a:cs typeface="Arial"/>
              </a:rPr>
              <a:t>reforzar</a:t>
            </a:r>
            <a:r>
              <a:rPr lang="en-GB">
                <a:solidFill>
                  <a:srgbClr val="FFFFFF"/>
                </a:solidFill>
                <a:latin typeface="Arial"/>
                <a:ea typeface="Open Sans"/>
                <a:cs typeface="Arial"/>
              </a:rPr>
              <a:t> la </a:t>
            </a:r>
            <a:r>
              <a:rPr lang="en-GB" err="1">
                <a:solidFill>
                  <a:srgbClr val="FFFFFF"/>
                </a:solidFill>
                <a:latin typeface="Arial"/>
                <a:ea typeface="Open Sans"/>
                <a:cs typeface="Arial"/>
              </a:rPr>
              <a:t>labor</a:t>
            </a:r>
            <a:r>
              <a:rPr lang="en-GB">
                <a:solidFill>
                  <a:srgbClr val="FFFFFF"/>
                </a:solidFill>
                <a:latin typeface="Arial"/>
                <a:ea typeface="Open Sans"/>
                <a:cs typeface="Arial"/>
              </a:rPr>
              <a:t> de unidades que </a:t>
            </a:r>
            <a:r>
              <a:rPr lang="en-GB" err="1">
                <a:solidFill>
                  <a:srgbClr val="FFFFFF"/>
                </a:solidFill>
                <a:latin typeface="Arial"/>
                <a:ea typeface="Open Sans"/>
                <a:cs typeface="Arial"/>
              </a:rPr>
              <a:t>funcionan</a:t>
            </a:r>
            <a:r>
              <a:rPr lang="en-GB">
                <a:solidFill>
                  <a:srgbClr val="FFFFFF"/>
                </a:solidFill>
                <a:latin typeface="Arial"/>
                <a:ea typeface="Open Sans"/>
                <a:cs typeface="Arial"/>
              </a:rPr>
              <a:t> con </a:t>
            </a:r>
            <a:r>
              <a:rPr lang="en-GB" err="1">
                <a:solidFill>
                  <a:srgbClr val="FFFFFF"/>
                </a:solidFill>
                <a:latin typeface="Arial"/>
                <a:ea typeface="Open Sans"/>
                <a:cs typeface="Arial"/>
              </a:rPr>
              <a:t>pocos</a:t>
            </a:r>
            <a:r>
              <a:rPr lang="en-GB">
                <a:solidFill>
                  <a:srgbClr val="FFFFFF"/>
                </a:solidFill>
                <a:latin typeface="Arial"/>
                <a:ea typeface="Open Sans"/>
                <a:cs typeface="Arial"/>
              </a:rPr>
              <a:t> </a:t>
            </a:r>
            <a:r>
              <a:rPr lang="en-GB" err="1">
                <a:solidFill>
                  <a:srgbClr val="FFFFFF"/>
                </a:solidFill>
                <a:latin typeface="Arial"/>
                <a:ea typeface="Open Sans"/>
                <a:cs typeface="Arial"/>
              </a:rPr>
              <a:t>recursos</a:t>
            </a:r>
            <a:endParaRPr lang="en-GB">
              <a:solidFill>
                <a:srgbClr val="FFFFFF"/>
              </a:solidFill>
              <a:latin typeface="Arial"/>
              <a:ea typeface="Open Sans"/>
              <a:cs typeface="Arial"/>
            </a:endParaRPr>
          </a:p>
        </p:txBody>
      </p:sp>
    </p:spTree>
    <p:extLst>
      <p:ext uri="{BB962C8B-B14F-4D97-AF65-F5344CB8AC3E}">
        <p14:creationId xmlns:p14="http://schemas.microsoft.com/office/powerpoint/2010/main" val="3251506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t>Programa del día</a:t>
            </a:r>
            <a:endParaRPr lang="en-GB">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946D911B-456A-041D-0E6F-32BE0F09F73C}"/>
              </a:ext>
            </a:extLst>
          </p:cNvPr>
          <p:cNvSpPr txBox="1"/>
          <p:nvPr/>
        </p:nvSpPr>
        <p:spPr>
          <a:xfrm>
            <a:off x="567034" y="2117644"/>
            <a:ext cx="9447152" cy="41756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200000"/>
              </a:lnSpc>
            </a:pPr>
            <a:r>
              <a:rPr lang="en-US" sz="1500" dirty="0">
                <a:solidFill>
                  <a:schemeClr val="bg1"/>
                </a:solidFill>
                <a:latin typeface="Arial"/>
                <a:ea typeface="+mn-lt"/>
                <a:cs typeface="Arial"/>
              </a:rPr>
              <a:t>11:50-12:10    </a:t>
            </a:r>
            <a:r>
              <a:rPr lang="en-US" sz="1500" dirty="0" err="1">
                <a:solidFill>
                  <a:schemeClr val="bg1"/>
                </a:solidFill>
                <a:latin typeface="Arial"/>
                <a:ea typeface="+mn-lt"/>
                <a:cs typeface="Arial"/>
              </a:rPr>
              <a:t>Prevalencia</a:t>
            </a:r>
            <a:endParaRPr lang="en-US" sz="1500" dirty="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12:10-12:30     </a:t>
            </a:r>
            <a:r>
              <a:rPr lang="en-US" sz="1500" dirty="0" err="1">
                <a:solidFill>
                  <a:schemeClr val="bg1"/>
                </a:solidFill>
                <a:latin typeface="Arial"/>
                <a:ea typeface="+mn-lt"/>
                <a:cs typeface="Arial"/>
              </a:rPr>
              <a:t>Prevención</a:t>
            </a:r>
            <a:endParaRPr lang="en-US" sz="1500" dirty="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12:30-12:50     </a:t>
            </a:r>
            <a:r>
              <a:rPr lang="en-US" sz="1500" dirty="0" err="1">
                <a:solidFill>
                  <a:schemeClr val="bg1"/>
                </a:solidFill>
                <a:latin typeface="Arial"/>
                <a:ea typeface="+mn-lt"/>
                <a:cs typeface="Arial"/>
              </a:rPr>
              <a:t>Protección</a:t>
            </a:r>
            <a:endParaRPr lang="en-US" sz="1500" dirty="0">
              <a:solidFill>
                <a:schemeClr val="bg1"/>
              </a:solidFill>
              <a:latin typeface="Arial"/>
              <a:ea typeface="+mn-lt"/>
              <a:cs typeface="Arial"/>
            </a:endParaRPr>
          </a:p>
          <a:p>
            <a:pPr>
              <a:lnSpc>
                <a:spcPct val="200000"/>
              </a:lnSpc>
            </a:pPr>
            <a:r>
              <a:rPr lang="en-US" sz="1500" b="1" dirty="0">
                <a:solidFill>
                  <a:schemeClr val="bg1"/>
                </a:solidFill>
                <a:latin typeface="Arial"/>
                <a:ea typeface="+mn-lt"/>
                <a:cs typeface="Arial"/>
              </a:rPr>
              <a:t>12:50-13:50     Pausa para </a:t>
            </a:r>
            <a:r>
              <a:rPr lang="en-US" sz="1500" b="1" dirty="0" err="1">
                <a:solidFill>
                  <a:schemeClr val="bg1"/>
                </a:solidFill>
                <a:latin typeface="Arial"/>
                <a:ea typeface="+mn-lt"/>
                <a:cs typeface="Arial"/>
              </a:rPr>
              <a:t>almorzar</a:t>
            </a:r>
            <a:endParaRPr lang="en-GB" sz="150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13:50-14:10     </a:t>
            </a:r>
            <a:r>
              <a:rPr lang="en-US" sz="1500" dirty="0" err="1">
                <a:solidFill>
                  <a:schemeClr val="bg1"/>
                </a:solidFill>
                <a:latin typeface="Arial"/>
                <a:ea typeface="+mn-lt"/>
                <a:cs typeface="Arial"/>
              </a:rPr>
              <a:t>Procedimientos</a:t>
            </a:r>
            <a:r>
              <a:rPr lang="en-US" sz="1500" dirty="0">
                <a:solidFill>
                  <a:schemeClr val="bg1"/>
                </a:solidFill>
                <a:latin typeface="Arial"/>
                <a:ea typeface="+mn-lt"/>
                <a:cs typeface="Arial"/>
              </a:rPr>
              <a:t> </a:t>
            </a:r>
            <a:r>
              <a:rPr lang="en-US" sz="1500" dirty="0" err="1">
                <a:solidFill>
                  <a:schemeClr val="bg1"/>
                </a:solidFill>
                <a:latin typeface="Arial"/>
                <a:ea typeface="+mn-lt"/>
                <a:cs typeface="Arial"/>
              </a:rPr>
              <a:t>disciplinarios</a:t>
            </a:r>
            <a:endParaRPr lang="en-GB" sz="150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14:10-14:30     </a:t>
            </a:r>
            <a:r>
              <a:rPr lang="en-US" sz="1500" dirty="0" err="1">
                <a:solidFill>
                  <a:schemeClr val="bg1"/>
                </a:solidFill>
                <a:latin typeface="Arial"/>
                <a:ea typeface="+mn-lt"/>
                <a:cs typeface="Arial"/>
              </a:rPr>
              <a:t>Provisión</a:t>
            </a:r>
            <a:r>
              <a:rPr lang="en-US" sz="1500" dirty="0">
                <a:solidFill>
                  <a:schemeClr val="bg1"/>
                </a:solidFill>
                <a:latin typeface="Arial"/>
                <a:ea typeface="+mn-lt"/>
                <a:cs typeface="Arial"/>
              </a:rPr>
              <a:t> de </a:t>
            </a:r>
            <a:r>
              <a:rPr lang="en-US" sz="1500" dirty="0" err="1">
                <a:solidFill>
                  <a:schemeClr val="bg1"/>
                </a:solidFill>
                <a:latin typeface="Arial"/>
                <a:ea typeface="+mn-lt"/>
                <a:cs typeface="Arial"/>
              </a:rPr>
              <a:t>Servicios</a:t>
            </a:r>
            <a:endParaRPr lang="en-GB" sz="150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14:30-14:50     </a:t>
            </a:r>
            <a:r>
              <a:rPr lang="en-US" sz="1500" dirty="0" err="1">
                <a:solidFill>
                  <a:schemeClr val="bg1"/>
                </a:solidFill>
                <a:latin typeface="Arial"/>
                <a:ea typeface="+mn-lt"/>
                <a:cs typeface="Arial"/>
              </a:rPr>
              <a:t>Alianzas</a:t>
            </a:r>
            <a:endParaRPr lang="en-GB" sz="150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14:50-15:10     </a:t>
            </a:r>
            <a:r>
              <a:rPr lang="en-US" sz="1500" dirty="0" err="1">
                <a:solidFill>
                  <a:schemeClr val="bg1"/>
                </a:solidFill>
                <a:latin typeface="Arial"/>
                <a:ea typeface="+mn-lt"/>
                <a:cs typeface="Arial"/>
              </a:rPr>
              <a:t>Políticas</a:t>
            </a:r>
            <a:r>
              <a:rPr lang="en-US" sz="1500" dirty="0">
                <a:solidFill>
                  <a:schemeClr val="bg1"/>
                </a:solidFill>
                <a:latin typeface="Arial"/>
                <a:ea typeface="+mn-lt"/>
                <a:cs typeface="Arial"/>
              </a:rPr>
              <a:t> </a:t>
            </a:r>
            <a:r>
              <a:rPr lang="en-US" sz="1500" dirty="0" err="1">
                <a:solidFill>
                  <a:schemeClr val="bg1"/>
                </a:solidFill>
                <a:latin typeface="Arial"/>
                <a:ea typeface="+mn-lt"/>
                <a:cs typeface="Arial"/>
              </a:rPr>
              <a:t>institucionales</a:t>
            </a:r>
            <a:endParaRPr lang="en-GB" sz="1500">
              <a:solidFill>
                <a:schemeClr val="bg1"/>
              </a:solidFill>
              <a:latin typeface="Arial"/>
              <a:ea typeface="+mn-lt"/>
              <a:cs typeface="Arial"/>
            </a:endParaRPr>
          </a:p>
          <a:p>
            <a:pPr>
              <a:lnSpc>
                <a:spcPct val="200000"/>
              </a:lnSpc>
            </a:pPr>
            <a:r>
              <a:rPr lang="en-US" sz="1500" dirty="0">
                <a:solidFill>
                  <a:schemeClr val="bg1"/>
                </a:solidFill>
                <a:latin typeface="Arial"/>
                <a:ea typeface="+mn-lt"/>
                <a:cs typeface="Arial"/>
              </a:rPr>
              <a:t>15:10-15:30     </a:t>
            </a:r>
            <a:r>
              <a:rPr lang="en-US" sz="1500" dirty="0" err="1">
                <a:solidFill>
                  <a:schemeClr val="bg1"/>
                </a:solidFill>
                <a:latin typeface="Arial"/>
                <a:ea typeface="+mn-lt"/>
                <a:cs typeface="Arial"/>
              </a:rPr>
              <a:t>Comentarios</a:t>
            </a:r>
            <a:r>
              <a:rPr lang="en-US" sz="1500" dirty="0">
                <a:solidFill>
                  <a:schemeClr val="bg1"/>
                </a:solidFill>
                <a:latin typeface="Arial"/>
                <a:ea typeface="+mn-lt"/>
                <a:cs typeface="Arial"/>
              </a:rPr>
              <a:t> finales / </a:t>
            </a:r>
            <a:r>
              <a:rPr lang="en-US" sz="1500" dirty="0" err="1">
                <a:solidFill>
                  <a:schemeClr val="bg1"/>
                </a:solidFill>
                <a:latin typeface="Arial"/>
                <a:ea typeface="+mn-lt"/>
                <a:cs typeface="Arial"/>
              </a:rPr>
              <a:t>Evaluación</a:t>
            </a:r>
            <a:endParaRPr lang="en-GB" sz="1500">
              <a:solidFill>
                <a:schemeClr val="bg1"/>
              </a:solidFill>
              <a:latin typeface="Arial"/>
              <a:ea typeface="+mn-lt"/>
              <a:cs typeface="Arial"/>
            </a:endParaRPr>
          </a:p>
        </p:txBody>
      </p:sp>
    </p:spTree>
    <p:extLst>
      <p:ext uri="{BB962C8B-B14F-4D97-AF65-F5344CB8AC3E}">
        <p14:creationId xmlns:p14="http://schemas.microsoft.com/office/powerpoint/2010/main" val="40449863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F6D2CB-D59C-DAD5-7AC5-C3C0A83FAF29}"/>
              </a:ext>
            </a:extLst>
          </p:cNvPr>
          <p:cNvSpPr>
            <a:spLocks noGrp="1"/>
          </p:cNvSpPr>
          <p:nvPr>
            <p:ph type="title"/>
          </p:nvPr>
        </p:nvSpPr>
        <p:spPr>
          <a:xfrm>
            <a:off x="1177735" y="932089"/>
            <a:ext cx="10777088" cy="778381"/>
          </a:xfrm>
          <a:effectLst/>
        </p:spPr>
        <p:txBody>
          <a:bodyPr vert="horz" lIns="0" tIns="192024" rIns="0" bIns="0" rtlCol="0" anchor="t" anchorCtr="0">
            <a:noAutofit/>
          </a:bodyPr>
          <a:lstStyle/>
          <a:p>
            <a:r>
              <a:rPr lang="en-US" sz="2400" b="1">
                <a:latin typeface="Arial"/>
                <a:cs typeface="Arial"/>
              </a:rPr>
              <a:t>"Pregunta </a:t>
            </a:r>
            <a:r>
              <a:rPr lang="en-US" sz="2400" b="1" err="1">
                <a:latin typeface="Arial"/>
                <a:cs typeface="Arial"/>
              </a:rPr>
              <a:t>por</a:t>
            </a:r>
            <a:r>
              <a:rPr lang="en-US" sz="2400" b="1">
                <a:latin typeface="Arial"/>
                <a:cs typeface="Arial"/>
              </a:rPr>
              <a:t> Ángela", </a:t>
            </a:r>
            <a:r>
              <a:rPr lang="en-US" sz="2400" b="1" err="1">
                <a:latin typeface="Arial"/>
                <a:cs typeface="Arial"/>
              </a:rPr>
              <a:t>en</a:t>
            </a:r>
            <a:r>
              <a:rPr lang="en-US" sz="2400" b="1">
                <a:latin typeface="Arial"/>
                <a:cs typeface="Arial"/>
              </a:rPr>
              <a:t> </a:t>
            </a:r>
            <a:r>
              <a:rPr lang="en-US" sz="2400" b="1" err="1">
                <a:latin typeface="Arial"/>
                <a:cs typeface="Arial"/>
              </a:rPr>
              <a:t>colaboración</a:t>
            </a:r>
            <a:r>
              <a:rPr lang="en-US" sz="2400" b="1">
                <a:latin typeface="Arial"/>
                <a:cs typeface="Arial"/>
              </a:rPr>
              <a:t> con bares, </a:t>
            </a:r>
            <a:r>
              <a:rPr lang="en-US" sz="2400" b="1" err="1">
                <a:latin typeface="Arial"/>
                <a:cs typeface="Arial"/>
              </a:rPr>
              <a:t>clubes</a:t>
            </a:r>
            <a:r>
              <a:rPr lang="en-US" sz="2400" b="1">
                <a:latin typeface="Arial"/>
                <a:cs typeface="Arial"/>
              </a:rPr>
              <a:t> </a:t>
            </a:r>
            <a:r>
              <a:rPr lang="en-US" sz="2400" b="1" err="1">
                <a:latin typeface="Arial"/>
                <a:cs typeface="Arial"/>
              </a:rPr>
              <a:t>deportivos</a:t>
            </a:r>
            <a:r>
              <a:rPr lang="en-US" sz="2400" b="1">
                <a:latin typeface="Arial"/>
                <a:cs typeface="Arial"/>
              </a:rPr>
              <a:t> y la </a:t>
            </a:r>
            <a:r>
              <a:rPr lang="en-US" sz="2400" b="1" err="1">
                <a:latin typeface="Arial"/>
                <a:cs typeface="Arial"/>
              </a:rPr>
              <a:t>policía</a:t>
            </a:r>
            <a:r>
              <a:rPr lang="en-US" sz="2400" b="1">
                <a:latin typeface="Arial"/>
                <a:cs typeface="Arial"/>
              </a:rPr>
              <a:t>.</a:t>
            </a:r>
            <a:endParaRPr lang="en-GB" sz="2400" b="1">
              <a:latin typeface="Arial"/>
              <a:cs typeface="Arial"/>
            </a:endParaRPr>
          </a:p>
        </p:txBody>
      </p:sp>
      <p:pic>
        <p:nvPicPr>
          <p:cNvPr id="4" name="Picture 4" descr="Text&#10;&#10;Description automatically generated">
            <a:extLst>
              <a:ext uri="{FF2B5EF4-FFF2-40B4-BE49-F238E27FC236}">
                <a16:creationId xmlns:a16="http://schemas.microsoft.com/office/drawing/2014/main" id="{E42AD9CB-B4C5-A1A3-91F4-6D6A9F47550E}"/>
              </a:ext>
            </a:extLst>
          </p:cNvPr>
          <p:cNvPicPr>
            <a:picLocks noChangeAspect="1"/>
          </p:cNvPicPr>
          <p:nvPr/>
        </p:nvPicPr>
        <p:blipFill>
          <a:blip r:embed="rId3"/>
          <a:stretch>
            <a:fillRect/>
          </a:stretch>
        </p:blipFill>
        <p:spPr>
          <a:xfrm>
            <a:off x="2222047" y="2439761"/>
            <a:ext cx="3657600" cy="3781425"/>
          </a:xfrm>
          <a:prstGeom prst="rect">
            <a:avLst/>
          </a:prstGeom>
        </p:spPr>
      </p:pic>
      <p:pic>
        <p:nvPicPr>
          <p:cNvPr id="5" name="Picture 7" descr="Text&#10;&#10;Description automatically generated">
            <a:extLst>
              <a:ext uri="{FF2B5EF4-FFF2-40B4-BE49-F238E27FC236}">
                <a16:creationId xmlns:a16="http://schemas.microsoft.com/office/drawing/2014/main" id="{CE5CA07C-7733-F117-DF8B-43EEF1FB8B32}"/>
              </a:ext>
            </a:extLst>
          </p:cNvPr>
          <p:cNvPicPr>
            <a:picLocks noChangeAspect="1"/>
          </p:cNvPicPr>
          <p:nvPr/>
        </p:nvPicPr>
        <p:blipFill>
          <a:blip r:embed="rId4"/>
          <a:stretch>
            <a:fillRect/>
          </a:stretch>
        </p:blipFill>
        <p:spPr>
          <a:xfrm>
            <a:off x="6732814" y="2639786"/>
            <a:ext cx="3933825" cy="3286125"/>
          </a:xfrm>
          <a:prstGeom prst="rect">
            <a:avLst/>
          </a:prstGeom>
        </p:spPr>
      </p:pic>
    </p:spTree>
    <p:extLst>
      <p:ext uri="{BB962C8B-B14F-4D97-AF65-F5344CB8AC3E}">
        <p14:creationId xmlns:p14="http://schemas.microsoft.com/office/powerpoint/2010/main" val="7959571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B3DE30D-6FFE-EEC7-BCCA-940E2C0FB601}"/>
              </a:ext>
            </a:extLst>
          </p:cNvPr>
          <p:cNvSpPr>
            <a:spLocks noGrp="1"/>
          </p:cNvSpPr>
          <p:nvPr>
            <p:ph type="title"/>
          </p:nvPr>
        </p:nvSpPr>
        <p:spPr>
          <a:xfrm>
            <a:off x="1046922" y="1129932"/>
            <a:ext cx="11222786" cy="778381"/>
          </a:xfrm>
        </p:spPr>
        <p:txBody>
          <a:bodyPr/>
          <a:lstStyle/>
          <a:p>
            <a:r>
              <a:rPr lang="en-GB" sz="2400" b="1">
                <a:latin typeface="Arial"/>
                <a:cs typeface="Arial"/>
              </a:rPr>
              <a:t>"Por qué no denunciamos" en colaboración con las asociaciones de estudiantes</a:t>
            </a:r>
            <a:endParaRPr lang="en-US" sz="2400" b="1">
              <a:latin typeface="Arial"/>
              <a:cs typeface="Arial"/>
            </a:endParaRPr>
          </a:p>
        </p:txBody>
      </p:sp>
      <p:pic>
        <p:nvPicPr>
          <p:cNvPr id="4" name="Picture 3" descr="A screenshot of a paper with writing&#10;&#10;Description automatically generated">
            <a:extLst>
              <a:ext uri="{FF2B5EF4-FFF2-40B4-BE49-F238E27FC236}">
                <a16:creationId xmlns:a16="http://schemas.microsoft.com/office/drawing/2014/main" id="{C940C3A7-A0F2-18C4-5F2C-284876ADDC86}"/>
              </a:ext>
            </a:extLst>
          </p:cNvPr>
          <p:cNvPicPr>
            <a:picLocks noChangeAspect="1"/>
          </p:cNvPicPr>
          <p:nvPr/>
        </p:nvPicPr>
        <p:blipFill>
          <a:blip r:embed="rId3"/>
          <a:stretch>
            <a:fillRect/>
          </a:stretch>
        </p:blipFill>
        <p:spPr>
          <a:xfrm>
            <a:off x="195532" y="2868686"/>
            <a:ext cx="6409426" cy="2874665"/>
          </a:xfrm>
          <a:prstGeom prst="rect">
            <a:avLst/>
          </a:prstGeom>
        </p:spPr>
      </p:pic>
      <p:pic>
        <p:nvPicPr>
          <p:cNvPr id="5" name="Picture 4" descr="A collage of papers with writing&#10;&#10;Description automatically generated">
            <a:extLst>
              <a:ext uri="{FF2B5EF4-FFF2-40B4-BE49-F238E27FC236}">
                <a16:creationId xmlns:a16="http://schemas.microsoft.com/office/drawing/2014/main" id="{C90F2CD3-B5FF-4972-C02B-BCDA6182BBC9}"/>
              </a:ext>
            </a:extLst>
          </p:cNvPr>
          <p:cNvPicPr>
            <a:picLocks noChangeAspect="1"/>
          </p:cNvPicPr>
          <p:nvPr/>
        </p:nvPicPr>
        <p:blipFill>
          <a:blip r:embed="rId4"/>
          <a:stretch>
            <a:fillRect/>
          </a:stretch>
        </p:blipFill>
        <p:spPr>
          <a:xfrm>
            <a:off x="6924136" y="2546492"/>
            <a:ext cx="4942935" cy="3504677"/>
          </a:xfrm>
          <a:prstGeom prst="rect">
            <a:avLst/>
          </a:prstGeom>
        </p:spPr>
      </p:pic>
    </p:spTree>
    <p:extLst>
      <p:ext uri="{BB962C8B-B14F-4D97-AF65-F5344CB8AC3E}">
        <p14:creationId xmlns:p14="http://schemas.microsoft.com/office/powerpoint/2010/main" val="3314676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err="1">
                <a:latin typeface="Arial"/>
                <a:cs typeface="Arial"/>
              </a:rPr>
              <a:t>Políticas</a:t>
            </a:r>
            <a:r>
              <a:rPr lang="en-US" sz="3200" b="1">
                <a:latin typeface="Arial"/>
                <a:cs typeface="Arial"/>
              </a:rPr>
              <a:t> </a:t>
            </a:r>
            <a:r>
              <a:rPr lang="en-US" sz="3200" b="1" err="1">
                <a:latin typeface="Arial"/>
                <a:cs typeface="Arial"/>
              </a:rPr>
              <a:t>institucionales</a:t>
            </a:r>
            <a:endParaRPr lang="en-US" sz="3200" b="1" err="1"/>
          </a:p>
        </p:txBody>
      </p:sp>
      <p:sp>
        <p:nvSpPr>
          <p:cNvPr id="4" name="TextBox 3">
            <a:extLst>
              <a:ext uri="{FF2B5EF4-FFF2-40B4-BE49-F238E27FC236}">
                <a16:creationId xmlns:a16="http://schemas.microsoft.com/office/drawing/2014/main" id="{E3FA7A49-A3B1-AB2B-EC65-7A802785A653}"/>
              </a:ext>
            </a:extLst>
          </p:cNvPr>
          <p:cNvSpPr txBox="1"/>
          <p:nvPr/>
        </p:nvSpPr>
        <p:spPr>
          <a:xfrm>
            <a:off x="778007" y="2284700"/>
            <a:ext cx="10886355" cy="3137975"/>
          </a:xfrm>
          <a:prstGeom prst="rect">
            <a:avLst/>
          </a:prstGeom>
          <a:noFill/>
        </p:spPr>
        <p:txBody>
          <a:bodyPr wrap="square">
            <a:spAutoFit/>
          </a:bodyPr>
          <a:lstStyle/>
          <a:p>
            <a:pPr>
              <a:lnSpc>
                <a:spcPct val="115000"/>
              </a:lnSpc>
              <a:spcAft>
                <a:spcPts val="800"/>
              </a:spcAft>
            </a:pPr>
            <a:r>
              <a:rPr lang="es-ES" sz="1800" kern="100">
                <a:solidFill>
                  <a:schemeClr val="bg1"/>
                </a:solidFill>
                <a:effectLst/>
                <a:latin typeface="Arial"/>
                <a:ea typeface="Aptos" panose="020B0004020202020204" pitchFamily="34" charset="0"/>
                <a:cs typeface="Arial"/>
              </a:rPr>
              <a:t>Conjunto coherente de medidas con una </a:t>
            </a:r>
            <a:r>
              <a:rPr lang="es-ES" sz="1800" b="1" kern="100">
                <a:solidFill>
                  <a:schemeClr val="bg1"/>
                </a:solidFill>
                <a:effectLst/>
                <a:latin typeface="Arial"/>
                <a:ea typeface="Aptos" panose="020B0004020202020204" pitchFamily="34" charset="0"/>
                <a:cs typeface="Arial"/>
              </a:rPr>
              <a:t>visión y una estrategia claras </a:t>
            </a:r>
            <a:r>
              <a:rPr lang="es-ES" sz="1800" kern="100">
                <a:solidFill>
                  <a:schemeClr val="bg1"/>
                </a:solidFill>
                <a:effectLst/>
                <a:latin typeface="Arial"/>
                <a:ea typeface="Aptos" panose="020B0004020202020204" pitchFamily="34" charset="0"/>
                <a:cs typeface="Arial"/>
              </a:rPr>
              <a:t>que responden a los incidentes de violencia de género de manera integral y estructurada.</a:t>
            </a:r>
          </a:p>
          <a:p>
            <a:pPr>
              <a:lnSpc>
                <a:spcPct val="115000"/>
              </a:lnSpc>
              <a:spcAft>
                <a:spcPts val="800"/>
              </a:spcAft>
            </a:pPr>
            <a:endParaRPr lang="en-AT" sz="1800" kern="100">
              <a:solidFill>
                <a:schemeClr val="bg1"/>
              </a:solidFill>
              <a:effectLst/>
              <a:latin typeface="Arial"/>
              <a:ea typeface="Aptos" panose="020B0004020202020204" pitchFamily="34" charset="0"/>
              <a:cs typeface="Arial"/>
            </a:endParaRPr>
          </a:p>
          <a:p>
            <a:pPr>
              <a:lnSpc>
                <a:spcPct val="115000"/>
              </a:lnSpc>
              <a:spcAft>
                <a:spcPts val="800"/>
              </a:spcAft>
            </a:pPr>
            <a:r>
              <a:rPr lang="es-ES" sz="1800" kern="100">
                <a:solidFill>
                  <a:schemeClr val="bg1"/>
                </a:solidFill>
                <a:effectLst/>
                <a:latin typeface="Arial"/>
                <a:ea typeface="Aptos" panose="020B0004020202020204" pitchFamily="34" charset="0"/>
                <a:cs typeface="Arial"/>
              </a:rPr>
              <a:t>Diferentes formas: </a:t>
            </a:r>
          </a:p>
          <a:p>
            <a:pPr>
              <a:lnSpc>
                <a:spcPct val="115000"/>
              </a:lnSpc>
              <a:spcAft>
                <a:spcPts val="800"/>
              </a:spcAft>
            </a:pPr>
            <a:r>
              <a:rPr lang="es-ES" sz="1800" kern="100">
                <a:solidFill>
                  <a:schemeClr val="bg1"/>
                </a:solidFill>
                <a:effectLst/>
                <a:latin typeface="Arial"/>
                <a:ea typeface="Aptos" panose="020B0004020202020204" pitchFamily="34" charset="0"/>
                <a:cs typeface="Arial"/>
              </a:rPr>
              <a:t>protocolos, planes de acción, documentos informativos o explicativos, estrategias, reglamentos, procedimientos y directrices.</a:t>
            </a:r>
          </a:p>
          <a:p>
            <a:pPr>
              <a:lnSpc>
                <a:spcPct val="115000"/>
              </a:lnSpc>
              <a:spcAft>
                <a:spcPts val="800"/>
              </a:spcAft>
            </a:pPr>
            <a:endParaRPr lang="es-ES" b="1" kern="100">
              <a:solidFill>
                <a:schemeClr val="bg1"/>
              </a:solidFill>
              <a:latin typeface="Arial"/>
              <a:ea typeface="Aptos" panose="020B0004020202020204" pitchFamily="34" charset="0"/>
              <a:cs typeface="Arial"/>
            </a:endParaRPr>
          </a:p>
          <a:p>
            <a:pPr>
              <a:lnSpc>
                <a:spcPct val="115000"/>
              </a:lnSpc>
              <a:spcAft>
                <a:spcPts val="800"/>
              </a:spcAft>
            </a:pPr>
            <a:r>
              <a:rPr lang="es-ES" sz="1800" kern="100">
                <a:solidFill>
                  <a:schemeClr val="bg1"/>
                </a:solidFill>
                <a:effectLst/>
                <a:latin typeface="Arial"/>
                <a:ea typeface="Aptos" panose="020B0004020202020204" pitchFamily="34" charset="0"/>
                <a:cs typeface="Arial"/>
              </a:rPr>
              <a:t>Una política institucional holística abarca todas las 7P.</a:t>
            </a:r>
            <a:endParaRPr lang="en-AT" sz="1800" kern="100">
              <a:solidFill>
                <a:schemeClr val="bg1"/>
              </a:solidFill>
              <a:effectLst/>
              <a:latin typeface="Arial"/>
              <a:ea typeface="Aptos" panose="020B0004020202020204" pitchFamily="34" charset="0"/>
              <a:cs typeface="Arial"/>
            </a:endParaRPr>
          </a:p>
        </p:txBody>
      </p:sp>
    </p:spTree>
    <p:extLst>
      <p:ext uri="{BB962C8B-B14F-4D97-AF65-F5344CB8AC3E}">
        <p14:creationId xmlns:p14="http://schemas.microsoft.com/office/powerpoint/2010/main" val="33827473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err="1">
                <a:latin typeface="Arial"/>
                <a:cs typeface="Arial"/>
              </a:rPr>
              <a:t>Políticas</a:t>
            </a:r>
            <a:r>
              <a:rPr lang="en-US" sz="3200" b="1">
                <a:latin typeface="Arial"/>
                <a:cs typeface="Arial"/>
              </a:rPr>
              <a:t> </a:t>
            </a:r>
            <a:r>
              <a:rPr lang="en-US" sz="3200" b="1" err="1">
                <a:latin typeface="Arial"/>
                <a:cs typeface="Arial"/>
              </a:rPr>
              <a:t>institucionales</a:t>
            </a:r>
            <a:endParaRPr lang="en-US" sz="3200" b="1" err="1"/>
          </a:p>
        </p:txBody>
      </p:sp>
      <p:sp>
        <p:nvSpPr>
          <p:cNvPr id="6" name="TextBox 5">
            <a:extLst>
              <a:ext uri="{FF2B5EF4-FFF2-40B4-BE49-F238E27FC236}">
                <a16:creationId xmlns:a16="http://schemas.microsoft.com/office/drawing/2014/main" id="{B5911089-CC80-7CBB-BD45-0159D59A18A9}"/>
              </a:ext>
            </a:extLst>
          </p:cNvPr>
          <p:cNvSpPr txBox="1"/>
          <p:nvPr/>
        </p:nvSpPr>
        <p:spPr>
          <a:xfrm>
            <a:off x="577436" y="2259631"/>
            <a:ext cx="5431478" cy="4109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a:solidFill>
                  <a:schemeClr val="bg1"/>
                </a:solidFill>
                <a:latin typeface="Arial"/>
                <a:ea typeface="Open Sans"/>
                <a:cs typeface="Arial"/>
              </a:rPr>
              <a:t>Marco </a:t>
            </a:r>
            <a:r>
              <a:rPr lang="en-US" sz="1600" b="1" err="1">
                <a:solidFill>
                  <a:schemeClr val="bg1"/>
                </a:solidFill>
                <a:latin typeface="Arial"/>
                <a:ea typeface="Open Sans"/>
                <a:cs typeface="Arial"/>
              </a:rPr>
              <a:t>jurídicos</a:t>
            </a:r>
            <a:r>
              <a:rPr lang="en-US" sz="1600" b="1">
                <a:solidFill>
                  <a:schemeClr val="bg1"/>
                </a:solidFill>
                <a:latin typeface="Arial"/>
                <a:ea typeface="Open Sans"/>
                <a:cs typeface="Arial"/>
              </a:rPr>
              <a:t> y </a:t>
            </a:r>
            <a:r>
              <a:rPr lang="en-US" sz="1600" b="1" err="1">
                <a:solidFill>
                  <a:schemeClr val="bg1"/>
                </a:solidFill>
                <a:latin typeface="Arial"/>
                <a:ea typeface="Open Sans"/>
                <a:cs typeface="Arial"/>
              </a:rPr>
              <a:t>políticas</a:t>
            </a:r>
            <a:r>
              <a:rPr lang="en-US" sz="1600" b="1">
                <a:solidFill>
                  <a:schemeClr val="bg1"/>
                </a:solidFill>
                <a:latin typeface="Arial"/>
                <a:ea typeface="Open Sans"/>
                <a:cs typeface="Arial"/>
              </a:rPr>
              <a:t> </a:t>
            </a:r>
            <a:r>
              <a:rPr lang="en-US" sz="1600" b="1" err="1">
                <a:solidFill>
                  <a:schemeClr val="bg1"/>
                </a:solidFill>
                <a:latin typeface="Arial"/>
                <a:ea typeface="Open Sans"/>
                <a:cs typeface="Arial"/>
              </a:rPr>
              <a:t>existentes</a:t>
            </a:r>
            <a:endParaRPr lang="en-US" sz="1600" b="1">
              <a:solidFill>
                <a:schemeClr val="bg1"/>
              </a:solidFill>
              <a:latin typeface="Arial"/>
              <a:ea typeface="Open Sans"/>
              <a:cs typeface="Arial"/>
            </a:endParaRPr>
          </a:p>
          <a:p>
            <a:pPr marL="285750" indent="-285750">
              <a:lnSpc>
                <a:spcPct val="150000"/>
              </a:lnSpc>
              <a:buFont typeface="Arial" panose="020B0604020202020204" pitchFamily="34" charset="0"/>
              <a:buChar char="•"/>
            </a:pPr>
            <a:r>
              <a:rPr lang="en-US" sz="1600" err="1">
                <a:solidFill>
                  <a:schemeClr val="bg1"/>
                </a:solidFill>
                <a:latin typeface="Arial"/>
                <a:ea typeface="Open Sans"/>
                <a:cs typeface="Arial"/>
              </a:rPr>
              <a:t>Ajustarse</a:t>
            </a:r>
            <a:r>
              <a:rPr lang="en-US" sz="1600">
                <a:solidFill>
                  <a:schemeClr val="bg1"/>
                </a:solidFill>
                <a:latin typeface="Arial"/>
                <a:ea typeface="Open Sans"/>
                <a:cs typeface="Arial"/>
              </a:rPr>
              <a:t> al </a:t>
            </a:r>
            <a:r>
              <a:rPr lang="en-US" sz="1600" err="1">
                <a:solidFill>
                  <a:schemeClr val="bg1"/>
                </a:solidFill>
                <a:latin typeface="Arial"/>
                <a:ea typeface="Open Sans"/>
                <a:cs typeface="Arial"/>
              </a:rPr>
              <a:t>marco</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jurídico</a:t>
            </a:r>
            <a:r>
              <a:rPr lang="en-US" sz="1600">
                <a:solidFill>
                  <a:schemeClr val="bg1"/>
                </a:solidFill>
                <a:latin typeface="Arial"/>
                <a:ea typeface="Open Sans"/>
                <a:cs typeface="Arial"/>
              </a:rPr>
              <a:t> regional, </a:t>
            </a:r>
            <a:r>
              <a:rPr lang="en-US" sz="1600" err="1">
                <a:solidFill>
                  <a:schemeClr val="bg1"/>
                </a:solidFill>
                <a:latin typeface="Arial"/>
                <a:ea typeface="Open Sans"/>
                <a:cs typeface="Arial"/>
              </a:rPr>
              <a:t>nacional</a:t>
            </a:r>
            <a:r>
              <a:rPr lang="en-US" sz="1600">
                <a:solidFill>
                  <a:schemeClr val="bg1"/>
                </a:solidFill>
                <a:latin typeface="Arial"/>
                <a:ea typeface="Open Sans"/>
                <a:cs typeface="Arial"/>
              </a:rPr>
              <a:t> y/o </a:t>
            </a:r>
            <a:r>
              <a:rPr lang="en-US" sz="1600" err="1">
                <a:solidFill>
                  <a:schemeClr val="bg1"/>
                </a:solidFill>
                <a:latin typeface="Arial"/>
                <a:ea typeface="Open Sans"/>
                <a:cs typeface="Arial"/>
              </a:rPr>
              <a:t>europeo</a:t>
            </a:r>
            <a:r>
              <a:rPr lang="en-US" sz="1600">
                <a:solidFill>
                  <a:schemeClr val="bg1"/>
                </a:solidFill>
                <a:latin typeface="Arial"/>
                <a:ea typeface="Open Sans"/>
                <a:cs typeface="Arial"/>
              </a:rPr>
              <a:t>. </a:t>
            </a:r>
          </a:p>
          <a:p>
            <a:pPr>
              <a:lnSpc>
                <a:spcPct val="150000"/>
              </a:lnSpc>
            </a:pPr>
            <a:br>
              <a:rPr lang="en-US" sz="1600">
                <a:latin typeface="Arial"/>
                <a:ea typeface="Open Sans"/>
                <a:cs typeface="Arial"/>
              </a:rPr>
            </a:br>
            <a:r>
              <a:rPr lang="en-US" sz="1600" b="1" err="1">
                <a:solidFill>
                  <a:schemeClr val="bg1"/>
                </a:solidFill>
                <a:latin typeface="Arial"/>
                <a:ea typeface="Open Sans"/>
                <a:cs typeface="Arial"/>
              </a:rPr>
              <a:t>Contexto</a:t>
            </a:r>
            <a:r>
              <a:rPr lang="en-US" sz="1600" b="1">
                <a:solidFill>
                  <a:schemeClr val="bg1"/>
                </a:solidFill>
                <a:latin typeface="Arial"/>
                <a:ea typeface="Open Sans"/>
                <a:cs typeface="Arial"/>
              </a:rPr>
              <a:t> </a:t>
            </a:r>
            <a:r>
              <a:rPr lang="en-US" sz="1600" b="1" err="1">
                <a:solidFill>
                  <a:schemeClr val="bg1"/>
                </a:solidFill>
                <a:latin typeface="Arial"/>
                <a:ea typeface="Open Sans"/>
                <a:cs typeface="Arial"/>
              </a:rPr>
              <a:t>institucional</a:t>
            </a:r>
            <a:r>
              <a:rPr lang="en-US" sz="1600" b="1">
                <a:solidFill>
                  <a:schemeClr val="bg1"/>
                </a:solidFill>
                <a:latin typeface="Arial"/>
                <a:ea typeface="Open Sans"/>
                <a:cs typeface="Arial"/>
              </a:rPr>
              <a:t> y </a:t>
            </a:r>
            <a:r>
              <a:rPr lang="en-US" sz="1600" b="1" err="1">
                <a:solidFill>
                  <a:schemeClr val="bg1"/>
                </a:solidFill>
                <a:latin typeface="Arial"/>
                <a:ea typeface="Open Sans"/>
                <a:cs typeface="Arial"/>
              </a:rPr>
              <a:t>evaluación</a:t>
            </a:r>
            <a:r>
              <a:rPr lang="en-US" sz="1600" b="1">
                <a:solidFill>
                  <a:schemeClr val="bg1"/>
                </a:solidFill>
                <a:latin typeface="Arial"/>
                <a:ea typeface="Open Sans"/>
                <a:cs typeface="Arial"/>
              </a:rPr>
              <a:t> interna</a:t>
            </a:r>
          </a:p>
          <a:p>
            <a:pPr marL="285750" indent="-285750">
              <a:lnSpc>
                <a:spcPct val="150000"/>
              </a:lnSpc>
              <a:buFont typeface="Arial" panose="020B0604020202020204" pitchFamily="34" charset="0"/>
              <a:buChar char="•"/>
            </a:pPr>
            <a:r>
              <a:rPr lang="en-US" sz="1600" err="1">
                <a:solidFill>
                  <a:schemeClr val="bg1"/>
                </a:solidFill>
                <a:latin typeface="Arial"/>
                <a:ea typeface="Open Sans"/>
                <a:cs typeface="Arial"/>
              </a:rPr>
              <a:t>Comprender</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el</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contexto</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institucional</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estructura</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organizativa</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cultura</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gobernanza</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recursos</a:t>
            </a:r>
            <a:r>
              <a:rPr lang="en-US" sz="1600">
                <a:solidFill>
                  <a:schemeClr val="bg1"/>
                </a:solidFill>
                <a:latin typeface="Arial"/>
                <a:ea typeface="Open Sans"/>
                <a:cs typeface="Arial"/>
              </a:rPr>
              <a:t>) y </a:t>
            </a:r>
            <a:r>
              <a:rPr lang="en-US" sz="1600" err="1">
                <a:solidFill>
                  <a:schemeClr val="bg1"/>
                </a:solidFill>
                <a:latin typeface="Arial"/>
                <a:ea typeface="Open Sans"/>
                <a:cs typeface="Arial"/>
              </a:rPr>
              <a:t>evaluar</a:t>
            </a:r>
            <a:r>
              <a:rPr lang="en-US" sz="1600">
                <a:solidFill>
                  <a:schemeClr val="bg1"/>
                </a:solidFill>
                <a:latin typeface="Arial"/>
                <a:ea typeface="Open Sans"/>
                <a:cs typeface="Arial"/>
              </a:rPr>
              <a:t> las </a:t>
            </a:r>
            <a:r>
              <a:rPr lang="en-US" sz="1600" err="1">
                <a:solidFill>
                  <a:schemeClr val="bg1"/>
                </a:solidFill>
                <a:latin typeface="Arial"/>
                <a:ea typeface="Open Sans"/>
                <a:cs typeface="Arial"/>
              </a:rPr>
              <a:t>políticas</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institucionales</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existentes</a:t>
            </a:r>
            <a:r>
              <a:rPr lang="en-US" sz="1600">
                <a:solidFill>
                  <a:schemeClr val="bg1"/>
                </a:solidFill>
                <a:latin typeface="Arial"/>
                <a:ea typeface="Open Sans"/>
                <a:cs typeface="Arial"/>
              </a:rPr>
              <a:t>. </a:t>
            </a:r>
          </a:p>
          <a:p>
            <a:pPr>
              <a:lnSpc>
                <a:spcPct val="150000"/>
              </a:lnSpc>
            </a:pPr>
            <a:br>
              <a:rPr lang="en-US" sz="1600" b="1">
                <a:latin typeface="Arial"/>
                <a:ea typeface="Open Sans"/>
                <a:cs typeface="Arial"/>
              </a:rPr>
            </a:br>
            <a:r>
              <a:rPr lang="en-US" sz="1600" b="1" err="1">
                <a:solidFill>
                  <a:schemeClr val="bg1"/>
                </a:solidFill>
                <a:latin typeface="Arial"/>
                <a:ea typeface="Open Sans"/>
                <a:cs typeface="Arial"/>
              </a:rPr>
              <a:t>Participación</a:t>
            </a:r>
            <a:r>
              <a:rPr lang="en-US" sz="1600" b="1">
                <a:solidFill>
                  <a:schemeClr val="bg1"/>
                </a:solidFill>
                <a:latin typeface="Arial"/>
                <a:ea typeface="Open Sans"/>
                <a:cs typeface="Arial"/>
              </a:rPr>
              <a:t> de </a:t>
            </a:r>
            <a:r>
              <a:rPr lang="en-US" sz="1600" b="1" err="1">
                <a:solidFill>
                  <a:schemeClr val="bg1"/>
                </a:solidFill>
                <a:latin typeface="Arial"/>
                <a:ea typeface="Open Sans"/>
                <a:cs typeface="Arial"/>
              </a:rPr>
              <a:t>actores</a:t>
            </a:r>
            <a:r>
              <a:rPr lang="en-US" sz="1600" b="1">
                <a:solidFill>
                  <a:schemeClr val="bg1"/>
                </a:solidFill>
                <a:latin typeface="Arial"/>
                <a:ea typeface="Open Sans"/>
                <a:cs typeface="Arial"/>
              </a:rPr>
              <a:t> claves</a:t>
            </a:r>
          </a:p>
          <a:p>
            <a:pPr marL="285750" indent="-285750">
              <a:lnSpc>
                <a:spcPct val="150000"/>
              </a:lnSpc>
              <a:buFont typeface="Arial" panose="020B0604020202020204" pitchFamily="34" charset="0"/>
              <a:buChar char="•"/>
            </a:pPr>
            <a:r>
              <a:rPr lang="en-US" sz="1600">
                <a:solidFill>
                  <a:schemeClr val="bg1"/>
                </a:solidFill>
                <a:latin typeface="Arial"/>
                <a:ea typeface="Open Sans"/>
                <a:cs typeface="Arial"/>
              </a:rPr>
              <a:t>Las </a:t>
            </a:r>
            <a:r>
              <a:rPr lang="en-US" sz="1600" err="1">
                <a:solidFill>
                  <a:schemeClr val="bg1"/>
                </a:solidFill>
                <a:latin typeface="Arial"/>
                <a:ea typeface="Open Sans"/>
                <a:cs typeface="Arial"/>
              </a:rPr>
              <a:t>medidas</a:t>
            </a:r>
            <a:r>
              <a:rPr lang="en-US" sz="1600">
                <a:solidFill>
                  <a:schemeClr val="bg1"/>
                </a:solidFill>
                <a:latin typeface="Arial"/>
                <a:ea typeface="Open Sans"/>
                <a:cs typeface="Arial"/>
              </a:rPr>
              <a:t> de co-</a:t>
            </a:r>
            <a:r>
              <a:rPr lang="en-US" sz="1600" err="1">
                <a:solidFill>
                  <a:schemeClr val="bg1"/>
                </a:solidFill>
                <a:latin typeface="Arial"/>
                <a:ea typeface="Open Sans"/>
                <a:cs typeface="Arial"/>
              </a:rPr>
              <a:t>creación</a:t>
            </a:r>
            <a:r>
              <a:rPr lang="en-US" sz="1600">
                <a:solidFill>
                  <a:schemeClr val="bg1"/>
                </a:solidFill>
                <a:latin typeface="Arial"/>
                <a:ea typeface="Open Sans"/>
                <a:cs typeface="Arial"/>
              </a:rPr>
              <a:t> con </a:t>
            </a:r>
            <a:r>
              <a:rPr lang="en-US" sz="1600" err="1">
                <a:solidFill>
                  <a:schemeClr val="bg1"/>
                </a:solidFill>
                <a:latin typeface="Arial"/>
                <a:ea typeface="Open Sans"/>
                <a:cs typeface="Arial"/>
              </a:rPr>
              <a:t>los</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actores</a:t>
            </a:r>
            <a:r>
              <a:rPr lang="en-US" sz="1600">
                <a:solidFill>
                  <a:schemeClr val="bg1"/>
                </a:solidFill>
                <a:latin typeface="Arial"/>
                <a:ea typeface="Open Sans"/>
                <a:cs typeface="Arial"/>
              </a:rPr>
              <a:t> claves</a:t>
            </a:r>
          </a:p>
        </p:txBody>
      </p:sp>
      <p:sp>
        <p:nvSpPr>
          <p:cNvPr id="2" name="TextBox 1">
            <a:extLst>
              <a:ext uri="{FF2B5EF4-FFF2-40B4-BE49-F238E27FC236}">
                <a16:creationId xmlns:a16="http://schemas.microsoft.com/office/drawing/2014/main" id="{7F2A21E7-95EE-4BA3-6563-8BDFE216EF0F}"/>
              </a:ext>
            </a:extLst>
          </p:cNvPr>
          <p:cNvSpPr txBox="1"/>
          <p:nvPr/>
        </p:nvSpPr>
        <p:spPr>
          <a:xfrm>
            <a:off x="6469808" y="2327506"/>
            <a:ext cx="5431478" cy="3370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err="1">
                <a:solidFill>
                  <a:schemeClr val="bg1"/>
                </a:solidFill>
                <a:latin typeface="Arial"/>
                <a:ea typeface="Open Sans"/>
                <a:cs typeface="Arial"/>
              </a:rPr>
              <a:t>Recrusos</a:t>
            </a:r>
            <a:endParaRPr lang="en-US" sz="1600" b="1">
              <a:solidFill>
                <a:schemeClr val="bg1"/>
              </a:solidFill>
              <a:latin typeface="Arial"/>
              <a:ea typeface="Open Sans"/>
              <a:cs typeface="Arial"/>
            </a:endParaRPr>
          </a:p>
          <a:p>
            <a:pPr marL="285750" indent="-285750">
              <a:lnSpc>
                <a:spcPct val="150000"/>
              </a:lnSpc>
              <a:buFont typeface="Arial" panose="020B0604020202020204" pitchFamily="34" charset="0"/>
              <a:buChar char="•"/>
            </a:pPr>
            <a:r>
              <a:rPr lang="en-US" sz="1600">
                <a:solidFill>
                  <a:schemeClr val="bg1"/>
                </a:solidFill>
                <a:latin typeface="Arial"/>
                <a:ea typeface="Open Sans"/>
                <a:cs typeface="Arial"/>
              </a:rPr>
              <a:t>Humanos y </a:t>
            </a:r>
            <a:r>
              <a:rPr lang="en-US" sz="1600" err="1">
                <a:solidFill>
                  <a:schemeClr val="bg1"/>
                </a:solidFill>
                <a:latin typeface="Arial"/>
                <a:ea typeface="Open Sans"/>
                <a:cs typeface="Arial"/>
              </a:rPr>
              <a:t>financieros</a:t>
            </a:r>
            <a:endParaRPr lang="en-US" sz="1600">
              <a:solidFill>
                <a:schemeClr val="bg1"/>
              </a:solidFill>
              <a:latin typeface="Arial"/>
              <a:ea typeface="Open Sans"/>
              <a:cs typeface="Arial"/>
            </a:endParaRPr>
          </a:p>
          <a:p>
            <a:pPr>
              <a:lnSpc>
                <a:spcPct val="150000"/>
              </a:lnSpc>
            </a:pPr>
            <a:br>
              <a:rPr lang="en-US" sz="1600">
                <a:latin typeface="Arial"/>
                <a:ea typeface="Open Sans"/>
                <a:cs typeface="Arial"/>
              </a:rPr>
            </a:br>
            <a:r>
              <a:rPr lang="en-US" sz="1600" b="1" err="1">
                <a:solidFill>
                  <a:schemeClr val="bg1"/>
                </a:solidFill>
                <a:latin typeface="Arial"/>
                <a:ea typeface="Open Sans"/>
                <a:cs typeface="Arial"/>
              </a:rPr>
              <a:t>Seguimiento</a:t>
            </a:r>
            <a:r>
              <a:rPr lang="en-US" sz="1600" b="1">
                <a:solidFill>
                  <a:schemeClr val="bg1"/>
                </a:solidFill>
                <a:latin typeface="Arial"/>
                <a:ea typeface="Open Sans"/>
                <a:cs typeface="Arial"/>
              </a:rPr>
              <a:t> y </a:t>
            </a:r>
            <a:r>
              <a:rPr lang="en-US" sz="1600" b="1" err="1">
                <a:solidFill>
                  <a:schemeClr val="bg1"/>
                </a:solidFill>
                <a:latin typeface="Arial"/>
                <a:ea typeface="Open Sans"/>
                <a:cs typeface="Arial"/>
              </a:rPr>
              <a:t>evaluación</a:t>
            </a:r>
            <a:endParaRPr lang="en-US" sz="1600" b="1">
              <a:solidFill>
                <a:schemeClr val="bg1"/>
              </a:solidFill>
              <a:latin typeface="Arial"/>
              <a:ea typeface="Open Sans"/>
              <a:cs typeface="Arial"/>
            </a:endParaRPr>
          </a:p>
          <a:p>
            <a:pPr marL="285750" indent="-285750">
              <a:lnSpc>
                <a:spcPct val="150000"/>
              </a:lnSpc>
              <a:buFont typeface="Arial" panose="020B0604020202020204" pitchFamily="34" charset="0"/>
              <a:buChar char="•"/>
            </a:pPr>
            <a:r>
              <a:rPr lang="en-US" sz="1600" err="1">
                <a:solidFill>
                  <a:schemeClr val="bg1"/>
                </a:solidFill>
                <a:latin typeface="Arial"/>
                <a:ea typeface="Open Sans"/>
                <a:cs typeface="Arial"/>
              </a:rPr>
              <a:t>Indicadores</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cuanti</a:t>
            </a:r>
            <a:r>
              <a:rPr lang="en-US" sz="1600">
                <a:solidFill>
                  <a:schemeClr val="bg1"/>
                </a:solidFill>
                <a:latin typeface="Arial"/>
                <a:ea typeface="Open Sans"/>
                <a:cs typeface="Arial"/>
              </a:rPr>
              <a:t> y </a:t>
            </a:r>
            <a:r>
              <a:rPr lang="en-US" sz="1600" err="1">
                <a:solidFill>
                  <a:schemeClr val="bg1"/>
                </a:solidFill>
                <a:latin typeface="Arial"/>
                <a:ea typeface="Open Sans"/>
                <a:cs typeface="Arial"/>
              </a:rPr>
              <a:t>cualitativos</a:t>
            </a:r>
            <a:r>
              <a:rPr lang="en-US" sz="1600">
                <a:solidFill>
                  <a:schemeClr val="bg1"/>
                </a:solidFill>
                <a:latin typeface="Arial"/>
                <a:ea typeface="Open Sans"/>
                <a:cs typeface="Arial"/>
              </a:rPr>
              <a:t>. </a:t>
            </a:r>
          </a:p>
          <a:p>
            <a:pPr>
              <a:lnSpc>
                <a:spcPct val="150000"/>
              </a:lnSpc>
            </a:pPr>
            <a:br>
              <a:rPr lang="en-US" sz="1600" b="1">
                <a:latin typeface="Arial"/>
                <a:ea typeface="Open Sans"/>
                <a:cs typeface="Arial"/>
              </a:rPr>
            </a:br>
            <a:r>
              <a:rPr lang="en-US" sz="1600" b="1" err="1">
                <a:solidFill>
                  <a:schemeClr val="bg1"/>
                </a:solidFill>
                <a:latin typeface="Arial"/>
                <a:ea typeface="Open Sans"/>
                <a:cs typeface="Arial"/>
              </a:rPr>
              <a:t>Soporte</a:t>
            </a:r>
            <a:r>
              <a:rPr lang="en-US" sz="1600" b="1">
                <a:solidFill>
                  <a:schemeClr val="bg1"/>
                </a:solidFill>
                <a:latin typeface="Arial"/>
                <a:ea typeface="Open Sans"/>
                <a:cs typeface="Arial"/>
              </a:rPr>
              <a:t> y </a:t>
            </a:r>
            <a:r>
              <a:rPr lang="en-US" sz="1600" b="1" err="1">
                <a:solidFill>
                  <a:schemeClr val="bg1"/>
                </a:solidFill>
                <a:latin typeface="Arial"/>
                <a:ea typeface="Open Sans"/>
                <a:cs typeface="Arial"/>
              </a:rPr>
              <a:t>aprobación</a:t>
            </a:r>
            <a:endParaRPr lang="en-US" sz="1600" b="1">
              <a:solidFill>
                <a:schemeClr val="bg1"/>
              </a:solidFill>
              <a:latin typeface="Arial"/>
              <a:ea typeface="Open Sans"/>
              <a:cs typeface="Arial"/>
            </a:endParaRPr>
          </a:p>
          <a:p>
            <a:pPr marL="285750" indent="-285750">
              <a:lnSpc>
                <a:spcPct val="150000"/>
              </a:lnSpc>
              <a:buFont typeface="Arial" panose="020B0604020202020204" pitchFamily="34" charset="0"/>
              <a:buChar char="•"/>
            </a:pPr>
            <a:r>
              <a:rPr lang="en-US" sz="1600" err="1">
                <a:solidFill>
                  <a:schemeClr val="bg1"/>
                </a:solidFill>
                <a:latin typeface="Arial"/>
                <a:ea typeface="Open Sans"/>
                <a:cs typeface="Arial"/>
              </a:rPr>
              <a:t>Respaldo</a:t>
            </a:r>
            <a:r>
              <a:rPr lang="en-US" sz="1600">
                <a:solidFill>
                  <a:schemeClr val="bg1"/>
                </a:solidFill>
                <a:latin typeface="Arial"/>
                <a:ea typeface="Open Sans"/>
                <a:cs typeface="Arial"/>
              </a:rPr>
              <a:t> y </a:t>
            </a:r>
            <a:r>
              <a:rPr lang="en-US" sz="1600" err="1">
                <a:solidFill>
                  <a:schemeClr val="bg1"/>
                </a:solidFill>
                <a:latin typeface="Arial"/>
                <a:ea typeface="Open Sans"/>
                <a:cs typeface="Arial"/>
              </a:rPr>
              <a:t>compromiso</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por</a:t>
            </a:r>
            <a:r>
              <a:rPr lang="en-US" sz="1600">
                <a:solidFill>
                  <a:schemeClr val="bg1"/>
                </a:solidFill>
                <a:latin typeface="Arial"/>
                <a:ea typeface="Open Sans"/>
                <a:cs typeface="Arial"/>
              </a:rPr>
              <a:t> </a:t>
            </a:r>
            <a:r>
              <a:rPr lang="en-US" sz="1600" err="1">
                <a:solidFill>
                  <a:schemeClr val="bg1"/>
                </a:solidFill>
                <a:latin typeface="Arial"/>
                <a:ea typeface="Open Sans"/>
                <a:cs typeface="Arial"/>
              </a:rPr>
              <a:t>parte</a:t>
            </a:r>
            <a:r>
              <a:rPr lang="en-US" sz="1600">
                <a:solidFill>
                  <a:schemeClr val="bg1"/>
                </a:solidFill>
                <a:latin typeface="Arial"/>
                <a:ea typeface="Open Sans"/>
                <a:cs typeface="Arial"/>
              </a:rPr>
              <a:t> de las </a:t>
            </a:r>
            <a:r>
              <a:rPr lang="en-US" sz="1600" err="1">
                <a:solidFill>
                  <a:schemeClr val="bg1"/>
                </a:solidFill>
                <a:latin typeface="Arial"/>
                <a:ea typeface="Open Sans"/>
                <a:cs typeface="Arial"/>
              </a:rPr>
              <a:t>líderes</a:t>
            </a:r>
            <a:r>
              <a:rPr lang="en-US" sz="1600">
                <a:solidFill>
                  <a:schemeClr val="bg1"/>
                </a:solidFill>
                <a:latin typeface="Arial"/>
                <a:ea typeface="Open Sans"/>
                <a:cs typeface="Arial"/>
              </a:rPr>
              <a:t> de la </a:t>
            </a:r>
            <a:r>
              <a:rPr lang="en-US" sz="1600" err="1">
                <a:solidFill>
                  <a:schemeClr val="bg1"/>
                </a:solidFill>
                <a:latin typeface="Arial"/>
                <a:ea typeface="Open Sans"/>
                <a:cs typeface="Arial"/>
              </a:rPr>
              <a:t>organización</a:t>
            </a:r>
            <a:endParaRPr lang="en-US" sz="1600">
              <a:solidFill>
                <a:schemeClr val="bg1"/>
              </a:solidFill>
              <a:latin typeface="Arial"/>
              <a:ea typeface="Open Sans"/>
              <a:cs typeface="Arial"/>
            </a:endParaRPr>
          </a:p>
        </p:txBody>
      </p:sp>
    </p:spTree>
    <p:extLst>
      <p:ext uri="{BB962C8B-B14F-4D97-AF65-F5344CB8AC3E}">
        <p14:creationId xmlns:p14="http://schemas.microsoft.com/office/powerpoint/2010/main" val="38092452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CD1160-3154-D92E-3168-E6B6E2370C3D}"/>
              </a:ext>
            </a:extLst>
          </p:cNvPr>
          <p:cNvSpPr txBox="1">
            <a:spLocks/>
          </p:cNvSpPr>
          <p:nvPr/>
        </p:nvSpPr>
        <p:spPr>
          <a:xfrm>
            <a:off x="1086305" y="106447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err="1">
                <a:latin typeface="Arial"/>
                <a:cs typeface="Arial"/>
              </a:rPr>
              <a:t>Consejos</a:t>
            </a:r>
            <a:r>
              <a:rPr lang="en-US" b="1">
                <a:latin typeface="Arial"/>
                <a:cs typeface="Arial"/>
              </a:rPr>
              <a:t> y </a:t>
            </a:r>
            <a:r>
              <a:rPr lang="en-US" b="1" err="1">
                <a:latin typeface="Arial"/>
                <a:cs typeface="Arial"/>
              </a:rPr>
              <a:t>sugerencias</a:t>
            </a:r>
            <a:r>
              <a:rPr lang="en-US" b="1">
                <a:latin typeface="Arial"/>
                <a:cs typeface="Arial"/>
              </a:rPr>
              <a:t> para </a:t>
            </a:r>
            <a:r>
              <a:rPr lang="en-US" b="1" err="1">
                <a:latin typeface="Arial"/>
                <a:cs typeface="Arial"/>
              </a:rPr>
              <a:t>el</a:t>
            </a:r>
            <a:r>
              <a:rPr lang="en-US" b="1">
                <a:latin typeface="Arial"/>
                <a:cs typeface="Arial"/>
              </a:rPr>
              <a:t> </a:t>
            </a:r>
            <a:r>
              <a:rPr lang="en-US" b="1" err="1">
                <a:latin typeface="Arial"/>
                <a:cs typeface="Arial"/>
              </a:rPr>
              <a:t>diseño</a:t>
            </a:r>
            <a:r>
              <a:rPr lang="en-US" b="1">
                <a:latin typeface="Arial"/>
                <a:cs typeface="Arial"/>
              </a:rPr>
              <a:t> de </a:t>
            </a:r>
            <a:r>
              <a:rPr lang="en-US" b="1" err="1">
                <a:latin typeface="Arial"/>
                <a:cs typeface="Arial"/>
              </a:rPr>
              <a:t>políticas</a:t>
            </a:r>
            <a:endParaRPr lang="en-US" b="1"/>
          </a:p>
        </p:txBody>
      </p:sp>
      <p:sp>
        <p:nvSpPr>
          <p:cNvPr id="5" name="TextBox 4">
            <a:extLst>
              <a:ext uri="{FF2B5EF4-FFF2-40B4-BE49-F238E27FC236}">
                <a16:creationId xmlns:a16="http://schemas.microsoft.com/office/drawing/2014/main" id="{772BFAAA-B69E-FAC7-141B-9D980525583F}"/>
              </a:ext>
            </a:extLst>
          </p:cNvPr>
          <p:cNvSpPr txBox="1"/>
          <p:nvPr/>
        </p:nvSpPr>
        <p:spPr>
          <a:xfrm>
            <a:off x="1304369" y="2519530"/>
            <a:ext cx="9854894" cy="4708981"/>
          </a:xfrm>
          <a:prstGeom prst="rect">
            <a:avLst/>
          </a:prstGeom>
          <a:noFill/>
        </p:spPr>
        <p:txBody>
          <a:bodyPr wrap="square" lIns="91440" tIns="45720" rIns="91440" bIns="45720" anchor="t">
            <a:spAutoFit/>
          </a:bodyPr>
          <a:lstStyle/>
          <a:p>
            <a:pPr marL="342900" indent="-342900">
              <a:buFont typeface="Arial" panose="020B0604020202020204" pitchFamily="34" charset="0"/>
              <a:buChar char="•"/>
            </a:pPr>
            <a:r>
              <a:rPr lang="en-GB" sz="2000" err="1">
                <a:solidFill>
                  <a:srgbClr val="FFFFFF"/>
                </a:solidFill>
                <a:latin typeface="Arial"/>
                <a:cs typeface="Arial"/>
              </a:rPr>
              <a:t>Abordar</a:t>
            </a:r>
            <a:r>
              <a:rPr lang="en-GB" sz="2000">
                <a:solidFill>
                  <a:srgbClr val="FFFFFF"/>
                </a:solidFill>
                <a:latin typeface="Arial"/>
                <a:cs typeface="Arial"/>
              </a:rPr>
              <a:t> </a:t>
            </a:r>
            <a:r>
              <a:rPr lang="en-GB" sz="2000" err="1">
                <a:solidFill>
                  <a:srgbClr val="FFFFFF"/>
                </a:solidFill>
                <a:latin typeface="Arial"/>
                <a:cs typeface="Arial"/>
              </a:rPr>
              <a:t>todas</a:t>
            </a:r>
            <a:r>
              <a:rPr lang="en-GB" sz="2000">
                <a:solidFill>
                  <a:srgbClr val="FFFFFF"/>
                </a:solidFill>
                <a:latin typeface="Arial"/>
                <a:cs typeface="Arial"/>
              </a:rPr>
              <a:t> las </a:t>
            </a:r>
            <a:r>
              <a:rPr lang="en-GB" sz="2000" err="1">
                <a:solidFill>
                  <a:srgbClr val="FFFFFF"/>
                </a:solidFill>
                <a:latin typeface="Arial"/>
                <a:cs typeface="Arial"/>
              </a:rPr>
              <a:t>formas</a:t>
            </a:r>
            <a:r>
              <a:rPr lang="en-GB" sz="2000">
                <a:solidFill>
                  <a:srgbClr val="FFFFFF"/>
                </a:solidFill>
                <a:latin typeface="Arial"/>
                <a:cs typeface="Arial"/>
              </a:rPr>
              <a:t> de </a:t>
            </a:r>
            <a:r>
              <a:rPr lang="en-GB" sz="2000" err="1">
                <a:solidFill>
                  <a:srgbClr val="FFFFFF"/>
                </a:solidFill>
                <a:latin typeface="Arial"/>
                <a:cs typeface="Arial"/>
              </a:rPr>
              <a:t>violencia</a:t>
            </a:r>
            <a:r>
              <a:rPr lang="en-GB" sz="2000">
                <a:solidFill>
                  <a:srgbClr val="FFFFFF"/>
                </a:solidFill>
                <a:latin typeface="Arial"/>
                <a:cs typeface="Arial"/>
              </a:rPr>
              <a:t> de </a:t>
            </a:r>
            <a:r>
              <a:rPr lang="en-GB" sz="2000" err="1">
                <a:solidFill>
                  <a:srgbClr val="FFFFFF"/>
                </a:solidFill>
                <a:latin typeface="Arial"/>
                <a:cs typeface="Arial"/>
              </a:rPr>
              <a:t>género</a:t>
            </a:r>
            <a:endParaRPr lang="en-US" sz="2000">
              <a:latin typeface="Arial"/>
              <a:cs typeface="Arial"/>
            </a:endParaRPr>
          </a:p>
          <a:p>
            <a:pPr marL="342900" indent="-342900">
              <a:buFont typeface="Arial" panose="020B0604020202020204" pitchFamily="34" charset="0"/>
              <a:buChar char="•"/>
            </a:pPr>
            <a:endParaRPr lang="en-GB" sz="2000" b="0" i="0">
              <a:solidFill>
                <a:srgbClr val="FFFFFF"/>
              </a:solidFill>
              <a:effectLst/>
              <a:latin typeface="Arial"/>
              <a:cs typeface="Arial"/>
            </a:endParaRPr>
          </a:p>
          <a:p>
            <a:pPr marL="342900" indent="-342900">
              <a:buFont typeface="Arial" panose="020B0604020202020204" pitchFamily="34" charset="0"/>
              <a:buChar char="•"/>
            </a:pPr>
            <a:r>
              <a:rPr lang="en-US" sz="2000" err="1">
                <a:solidFill>
                  <a:srgbClr val="FFFFFF"/>
                </a:solidFill>
                <a:latin typeface="Arial"/>
                <a:cs typeface="Arial"/>
              </a:rPr>
              <a:t>Establecer</a:t>
            </a:r>
            <a:r>
              <a:rPr lang="en-US" sz="2000">
                <a:solidFill>
                  <a:srgbClr val="FFFFFF"/>
                </a:solidFill>
                <a:latin typeface="Arial"/>
                <a:cs typeface="Arial"/>
              </a:rPr>
              <a:t> </a:t>
            </a:r>
            <a:r>
              <a:rPr lang="en-US" sz="2000" err="1">
                <a:solidFill>
                  <a:srgbClr val="FFFFFF"/>
                </a:solidFill>
                <a:latin typeface="Arial"/>
                <a:cs typeface="Arial"/>
              </a:rPr>
              <a:t>valores</a:t>
            </a:r>
            <a:r>
              <a:rPr lang="en-US" sz="2000">
                <a:solidFill>
                  <a:srgbClr val="FFFFFF"/>
                </a:solidFill>
                <a:latin typeface="Arial"/>
                <a:cs typeface="Arial"/>
              </a:rPr>
              <a:t> </a:t>
            </a:r>
            <a:r>
              <a:rPr lang="en-US" sz="2000" err="1">
                <a:solidFill>
                  <a:srgbClr val="FFFFFF"/>
                </a:solidFill>
                <a:latin typeface="Arial"/>
                <a:cs typeface="Arial"/>
              </a:rPr>
              <a:t>institucionales</a:t>
            </a:r>
            <a:r>
              <a:rPr lang="en-US" sz="2000">
                <a:solidFill>
                  <a:srgbClr val="FFFFFF"/>
                </a:solidFill>
                <a:latin typeface="Arial"/>
                <a:cs typeface="Arial"/>
              </a:rPr>
              <a:t> claros, </a:t>
            </a:r>
            <a:r>
              <a:rPr lang="en-US" sz="2000" err="1">
                <a:solidFill>
                  <a:srgbClr val="FFFFFF"/>
                </a:solidFill>
                <a:latin typeface="Arial"/>
                <a:cs typeface="Arial"/>
              </a:rPr>
              <a:t>especificar</a:t>
            </a:r>
            <a:r>
              <a:rPr lang="en-US" sz="2000">
                <a:solidFill>
                  <a:srgbClr val="FFFFFF"/>
                </a:solidFill>
                <a:latin typeface="Arial"/>
                <a:cs typeface="Arial"/>
              </a:rPr>
              <a:t> </a:t>
            </a:r>
            <a:r>
              <a:rPr lang="en-US" sz="2000" err="1">
                <a:solidFill>
                  <a:srgbClr val="FFFFFF"/>
                </a:solidFill>
                <a:latin typeface="Arial"/>
                <a:cs typeface="Arial"/>
              </a:rPr>
              <a:t>los</a:t>
            </a:r>
            <a:r>
              <a:rPr lang="en-US" sz="2000">
                <a:solidFill>
                  <a:srgbClr val="FFFFFF"/>
                </a:solidFill>
                <a:latin typeface="Arial"/>
                <a:cs typeface="Arial"/>
              </a:rPr>
              <a:t> </a:t>
            </a:r>
            <a:r>
              <a:rPr lang="en-US" sz="2000" err="1">
                <a:solidFill>
                  <a:srgbClr val="FFFFFF"/>
                </a:solidFill>
                <a:latin typeface="Arial"/>
                <a:cs typeface="Arial"/>
              </a:rPr>
              <a:t>comportamientos</a:t>
            </a:r>
            <a:r>
              <a:rPr lang="en-US" sz="2000">
                <a:solidFill>
                  <a:srgbClr val="FFFFFF"/>
                </a:solidFill>
                <a:latin typeface="Arial"/>
                <a:cs typeface="Arial"/>
              </a:rPr>
              <a:t> </a:t>
            </a:r>
            <a:r>
              <a:rPr lang="en-US" sz="2000" err="1">
                <a:solidFill>
                  <a:srgbClr val="FFFFFF"/>
                </a:solidFill>
                <a:latin typeface="Arial"/>
                <a:cs typeface="Arial"/>
              </a:rPr>
              <a:t>deseados</a:t>
            </a:r>
            <a:r>
              <a:rPr lang="en-US" sz="2000">
                <a:solidFill>
                  <a:srgbClr val="FFFFFF"/>
                </a:solidFill>
                <a:latin typeface="Arial"/>
                <a:cs typeface="Arial"/>
              </a:rPr>
              <a:t> y lo que se </a:t>
            </a:r>
            <a:r>
              <a:rPr lang="en-US" sz="2000" err="1">
                <a:solidFill>
                  <a:srgbClr val="FFFFFF"/>
                </a:solidFill>
                <a:latin typeface="Arial"/>
                <a:cs typeface="Arial"/>
              </a:rPr>
              <a:t>considera</a:t>
            </a:r>
            <a:r>
              <a:rPr lang="en-US" sz="2000">
                <a:solidFill>
                  <a:srgbClr val="FFFFFF"/>
                </a:solidFill>
                <a:latin typeface="Arial"/>
                <a:cs typeface="Arial"/>
              </a:rPr>
              <a:t> mala </a:t>
            </a:r>
            <a:r>
              <a:rPr lang="en-US" sz="2000" err="1">
                <a:solidFill>
                  <a:srgbClr val="FFFFFF"/>
                </a:solidFill>
                <a:latin typeface="Arial"/>
                <a:cs typeface="Arial"/>
              </a:rPr>
              <a:t>conducta</a:t>
            </a:r>
            <a:r>
              <a:rPr lang="en-US" sz="2000">
                <a:solidFill>
                  <a:srgbClr val="FFFFFF"/>
                </a:solidFill>
                <a:latin typeface="Arial"/>
                <a:cs typeface="Arial"/>
              </a:rPr>
              <a:t> o </a:t>
            </a:r>
            <a:r>
              <a:rPr lang="en-US" sz="2000" err="1">
                <a:solidFill>
                  <a:srgbClr val="FFFFFF"/>
                </a:solidFill>
                <a:latin typeface="Arial"/>
                <a:cs typeface="Arial"/>
              </a:rPr>
              <a:t>comportamiento</a:t>
            </a:r>
            <a:r>
              <a:rPr lang="en-US" sz="2000">
                <a:solidFill>
                  <a:srgbClr val="FFFFFF"/>
                </a:solidFill>
                <a:latin typeface="Arial"/>
                <a:cs typeface="Arial"/>
              </a:rPr>
              <a:t> </a:t>
            </a:r>
            <a:r>
              <a:rPr lang="en-US" sz="2000" err="1">
                <a:solidFill>
                  <a:srgbClr val="FFFFFF"/>
                </a:solidFill>
                <a:latin typeface="Arial"/>
                <a:cs typeface="Arial"/>
              </a:rPr>
              <a:t>inadecuado</a:t>
            </a:r>
            <a:r>
              <a:rPr lang="en-US" sz="2000">
                <a:solidFill>
                  <a:srgbClr val="FFFFFF"/>
                </a:solidFill>
                <a:latin typeface="Arial"/>
                <a:cs typeface="Arial"/>
              </a:rPr>
              <a:t>.</a:t>
            </a:r>
            <a:endParaRPr lang="en-US" sz="2000">
              <a:solidFill>
                <a:srgbClr val="FFFFFF"/>
              </a:solidFill>
              <a:latin typeface="Arial"/>
              <a:ea typeface="Open Sans"/>
              <a:cs typeface="Arial"/>
            </a:endParaRPr>
          </a:p>
          <a:p>
            <a:pPr marL="342900" indent="-342900">
              <a:buFont typeface="Arial" panose="020B0604020202020204" pitchFamily="34" charset="0"/>
              <a:buChar char="•"/>
            </a:pPr>
            <a:endParaRPr lang="en-US" sz="2000">
              <a:solidFill>
                <a:srgbClr val="FFFFFF"/>
              </a:solidFill>
              <a:latin typeface="Arial"/>
              <a:ea typeface="Open Sans"/>
              <a:cs typeface="Arial"/>
            </a:endParaRPr>
          </a:p>
          <a:p>
            <a:pPr marL="342900" indent="-342900">
              <a:buFont typeface="Arial" panose="020B0604020202020204" pitchFamily="34" charset="0"/>
              <a:buChar char="•"/>
            </a:pPr>
            <a:r>
              <a:rPr lang="en-US" sz="2000" err="1">
                <a:solidFill>
                  <a:srgbClr val="FFFFFF"/>
                </a:solidFill>
                <a:latin typeface="Arial"/>
                <a:ea typeface="Open Sans"/>
                <a:cs typeface="Arial"/>
              </a:rPr>
              <a:t>Asegurarse</a:t>
            </a:r>
            <a:r>
              <a:rPr lang="en-US" sz="2000">
                <a:solidFill>
                  <a:srgbClr val="FFFFFF"/>
                </a:solidFill>
                <a:latin typeface="Arial"/>
                <a:ea typeface="Open Sans"/>
                <a:cs typeface="Arial"/>
              </a:rPr>
              <a:t> de que </a:t>
            </a:r>
            <a:r>
              <a:rPr lang="en-US" sz="2000" err="1">
                <a:solidFill>
                  <a:srgbClr val="FFFFFF"/>
                </a:solidFill>
                <a:latin typeface="Arial"/>
                <a:ea typeface="Open Sans"/>
                <a:cs typeface="Arial"/>
              </a:rPr>
              <a:t>los</a:t>
            </a:r>
            <a:r>
              <a:rPr lang="en-US" sz="2000">
                <a:solidFill>
                  <a:srgbClr val="FFFFFF"/>
                </a:solidFill>
                <a:latin typeface="Arial"/>
                <a:ea typeface="Open Sans"/>
                <a:cs typeface="Arial"/>
              </a:rPr>
              <a:t> </a:t>
            </a:r>
            <a:r>
              <a:rPr lang="en-US" sz="2000" err="1">
                <a:solidFill>
                  <a:srgbClr val="FFFFFF"/>
                </a:solidFill>
                <a:latin typeface="Arial"/>
                <a:ea typeface="Open Sans"/>
                <a:cs typeface="Arial"/>
              </a:rPr>
              <a:t>miembros</a:t>
            </a:r>
            <a:r>
              <a:rPr lang="en-US" sz="2000">
                <a:solidFill>
                  <a:srgbClr val="FFFFFF"/>
                </a:solidFill>
                <a:latin typeface="Arial"/>
                <a:ea typeface="Open Sans"/>
                <a:cs typeface="Arial"/>
              </a:rPr>
              <a:t> de la </a:t>
            </a:r>
            <a:r>
              <a:rPr lang="en-US" sz="2000" err="1">
                <a:solidFill>
                  <a:srgbClr val="FFFFFF"/>
                </a:solidFill>
                <a:latin typeface="Arial"/>
                <a:ea typeface="Open Sans"/>
                <a:cs typeface="Arial"/>
              </a:rPr>
              <a:t>organización</a:t>
            </a:r>
            <a:r>
              <a:rPr lang="en-US" sz="2000">
                <a:solidFill>
                  <a:srgbClr val="FFFFFF"/>
                </a:solidFill>
                <a:latin typeface="Arial"/>
                <a:ea typeface="Open Sans"/>
                <a:cs typeface="Arial"/>
              </a:rPr>
              <a:t> </a:t>
            </a:r>
            <a:r>
              <a:rPr lang="en-US" sz="2000" err="1">
                <a:solidFill>
                  <a:srgbClr val="FFFFFF"/>
                </a:solidFill>
                <a:latin typeface="Arial"/>
                <a:ea typeface="Open Sans"/>
                <a:cs typeface="Arial"/>
              </a:rPr>
              <a:t>conozcan</a:t>
            </a:r>
            <a:r>
              <a:rPr lang="en-US" sz="2000">
                <a:solidFill>
                  <a:srgbClr val="FFFFFF"/>
                </a:solidFill>
                <a:latin typeface="Arial"/>
                <a:ea typeface="Open Sans"/>
                <a:cs typeface="Arial"/>
              </a:rPr>
              <a:t> bien las </a:t>
            </a:r>
            <a:r>
              <a:rPr lang="en-US" sz="2000" err="1">
                <a:solidFill>
                  <a:srgbClr val="FFFFFF"/>
                </a:solidFill>
                <a:latin typeface="Arial"/>
                <a:ea typeface="Open Sans"/>
                <a:cs typeface="Arial"/>
              </a:rPr>
              <a:t>políticas</a:t>
            </a:r>
            <a:r>
              <a:rPr lang="en-US" sz="2000">
                <a:solidFill>
                  <a:srgbClr val="FFFFFF"/>
                </a:solidFill>
                <a:latin typeface="Arial"/>
                <a:ea typeface="Open Sans"/>
                <a:cs typeface="Arial"/>
              </a:rPr>
              <a:t>.</a:t>
            </a:r>
          </a:p>
          <a:p>
            <a:pPr marL="342900" indent="-342900">
              <a:buFont typeface="Arial" panose="020B0604020202020204" pitchFamily="34" charset="0"/>
              <a:buChar char="•"/>
            </a:pPr>
            <a:endParaRPr lang="en-US" sz="2000">
              <a:solidFill>
                <a:srgbClr val="FFFFFF"/>
              </a:solidFill>
              <a:latin typeface="Arial"/>
              <a:ea typeface="Open Sans"/>
              <a:cs typeface="Arial"/>
            </a:endParaRPr>
          </a:p>
          <a:p>
            <a:pPr marL="342900" indent="-342900">
              <a:buFont typeface="Arial" panose="020B0604020202020204" pitchFamily="34" charset="0"/>
              <a:buChar char="•"/>
            </a:pPr>
            <a:r>
              <a:rPr lang="en-US" sz="2000" err="1">
                <a:solidFill>
                  <a:srgbClr val="FFFFFF"/>
                </a:solidFill>
                <a:latin typeface="Arial"/>
                <a:ea typeface="Open Sans"/>
                <a:cs typeface="Arial"/>
              </a:rPr>
              <a:t>Incorporar</a:t>
            </a:r>
            <a:r>
              <a:rPr lang="en-US" sz="2000">
                <a:solidFill>
                  <a:srgbClr val="FFFFFF"/>
                </a:solidFill>
                <a:latin typeface="Arial"/>
                <a:ea typeface="Open Sans"/>
                <a:cs typeface="Arial"/>
              </a:rPr>
              <a:t> </a:t>
            </a:r>
            <a:r>
              <a:rPr lang="en-US" sz="2000" err="1">
                <a:solidFill>
                  <a:srgbClr val="FFFFFF"/>
                </a:solidFill>
                <a:latin typeface="Arial"/>
                <a:ea typeface="Open Sans"/>
                <a:cs typeface="Arial"/>
              </a:rPr>
              <a:t>los</a:t>
            </a:r>
            <a:r>
              <a:rPr lang="en-US" sz="2000">
                <a:solidFill>
                  <a:srgbClr val="FFFFFF"/>
                </a:solidFill>
                <a:latin typeface="Arial"/>
                <a:ea typeface="Open Sans"/>
                <a:cs typeface="Arial"/>
              </a:rPr>
              <a:t> </a:t>
            </a:r>
            <a:r>
              <a:rPr lang="en-US" sz="2000" err="1">
                <a:solidFill>
                  <a:srgbClr val="FFFFFF"/>
                </a:solidFill>
                <a:latin typeface="Arial"/>
                <a:ea typeface="Open Sans"/>
                <a:cs typeface="Arial"/>
              </a:rPr>
              <a:t>valores</a:t>
            </a:r>
            <a:r>
              <a:rPr lang="en-US" sz="2000">
                <a:solidFill>
                  <a:srgbClr val="FFFFFF"/>
                </a:solidFill>
                <a:latin typeface="Arial"/>
                <a:ea typeface="Open Sans"/>
                <a:cs typeface="Arial"/>
              </a:rPr>
              <a:t> y </a:t>
            </a:r>
            <a:r>
              <a:rPr lang="en-US" sz="2000" err="1">
                <a:solidFill>
                  <a:srgbClr val="FFFFFF"/>
                </a:solidFill>
                <a:latin typeface="Arial"/>
                <a:ea typeface="Open Sans"/>
                <a:cs typeface="Arial"/>
              </a:rPr>
              <a:t>principios</a:t>
            </a:r>
            <a:r>
              <a:rPr lang="en-US" sz="2000">
                <a:solidFill>
                  <a:srgbClr val="FFFFFF"/>
                </a:solidFill>
                <a:latin typeface="Arial"/>
                <a:ea typeface="Open Sans"/>
                <a:cs typeface="Arial"/>
              </a:rPr>
              <a:t> de la </a:t>
            </a:r>
            <a:r>
              <a:rPr lang="en-US" sz="2000" err="1">
                <a:solidFill>
                  <a:srgbClr val="FFFFFF"/>
                </a:solidFill>
                <a:latin typeface="Arial"/>
                <a:ea typeface="Open Sans"/>
                <a:cs typeface="Arial"/>
              </a:rPr>
              <a:t>organización</a:t>
            </a:r>
            <a:endParaRPr lang="en-US" sz="2000">
              <a:solidFill>
                <a:srgbClr val="FFFFFF"/>
              </a:solidFill>
              <a:latin typeface="Arial"/>
              <a:ea typeface="Open Sans"/>
              <a:cs typeface="Arial"/>
            </a:endParaRPr>
          </a:p>
          <a:p>
            <a:pPr marL="342900" indent="-342900">
              <a:buFont typeface="Arial" panose="020B0604020202020204" pitchFamily="34" charset="0"/>
              <a:buChar char="•"/>
            </a:pPr>
            <a:endParaRPr lang="en-US" sz="2000">
              <a:solidFill>
                <a:srgbClr val="FFFFFF"/>
              </a:solidFill>
              <a:latin typeface="Arial"/>
              <a:ea typeface="Open Sans"/>
              <a:cs typeface="Arial"/>
            </a:endParaRPr>
          </a:p>
          <a:p>
            <a:pPr marL="342900" indent="-342900">
              <a:buFont typeface="Arial" panose="020B0604020202020204" pitchFamily="34" charset="0"/>
              <a:buChar char="•"/>
            </a:pPr>
            <a:r>
              <a:rPr lang="en-US" sz="2000" err="1">
                <a:solidFill>
                  <a:srgbClr val="FFFFFF"/>
                </a:solidFill>
                <a:latin typeface="Arial"/>
                <a:ea typeface="Open Sans"/>
                <a:cs typeface="Arial"/>
              </a:rPr>
              <a:t>Ubicar</a:t>
            </a:r>
            <a:r>
              <a:rPr lang="en-US" sz="2000">
                <a:solidFill>
                  <a:srgbClr val="FFFFFF"/>
                </a:solidFill>
                <a:latin typeface="Arial"/>
                <a:ea typeface="Open Sans"/>
                <a:cs typeface="Arial"/>
              </a:rPr>
              <a:t> al </a:t>
            </a:r>
            <a:r>
              <a:rPr lang="en-US" sz="2000" err="1">
                <a:solidFill>
                  <a:srgbClr val="FFFFFF"/>
                </a:solidFill>
                <a:latin typeface="Arial"/>
                <a:ea typeface="Open Sans"/>
                <a:cs typeface="Arial"/>
              </a:rPr>
              <a:t>equipo</a:t>
            </a:r>
            <a:r>
              <a:rPr lang="en-US" sz="2000">
                <a:solidFill>
                  <a:srgbClr val="FFFFFF"/>
                </a:solidFill>
                <a:latin typeface="Arial"/>
                <a:ea typeface="Open Sans"/>
                <a:cs typeface="Arial"/>
              </a:rPr>
              <a:t> </a:t>
            </a:r>
            <a:r>
              <a:rPr lang="en-US" sz="2000" err="1">
                <a:solidFill>
                  <a:srgbClr val="FFFFFF"/>
                </a:solidFill>
                <a:latin typeface="Arial"/>
                <a:ea typeface="Open Sans"/>
                <a:cs typeface="Arial"/>
              </a:rPr>
              <a:t>en</a:t>
            </a:r>
            <a:r>
              <a:rPr lang="en-US" sz="2000">
                <a:solidFill>
                  <a:srgbClr val="FFFFFF"/>
                </a:solidFill>
                <a:latin typeface="Arial"/>
                <a:ea typeface="Open Sans"/>
                <a:cs typeface="Arial"/>
              </a:rPr>
              <a:t> un </a:t>
            </a:r>
            <a:r>
              <a:rPr lang="en-US" sz="2000" err="1">
                <a:solidFill>
                  <a:srgbClr val="FFFFFF"/>
                </a:solidFill>
                <a:latin typeface="Arial"/>
                <a:ea typeface="Open Sans"/>
                <a:cs typeface="Arial"/>
              </a:rPr>
              <a:t>lugar</a:t>
            </a:r>
            <a:r>
              <a:rPr lang="en-US" sz="2000">
                <a:solidFill>
                  <a:srgbClr val="FFFFFF"/>
                </a:solidFill>
                <a:latin typeface="Arial"/>
                <a:ea typeface="Open Sans"/>
                <a:cs typeface="Arial"/>
              </a:rPr>
              <a:t> alto de la </a:t>
            </a:r>
            <a:r>
              <a:rPr lang="en-US" sz="2000" err="1">
                <a:solidFill>
                  <a:srgbClr val="FFFFFF"/>
                </a:solidFill>
                <a:latin typeface="Arial"/>
                <a:ea typeface="Open Sans"/>
                <a:cs typeface="Arial"/>
              </a:rPr>
              <a:t>jerarquía</a:t>
            </a:r>
            <a:endParaRPr lang="en-US">
              <a:latin typeface="Arial"/>
              <a:cs typeface="Arial"/>
            </a:endParaRPr>
          </a:p>
          <a:p>
            <a:endParaRPr lang="en-US" sz="2000">
              <a:solidFill>
                <a:srgbClr val="FFFFFF"/>
              </a:solidFill>
              <a:latin typeface="Arial"/>
              <a:ea typeface="Open Sans"/>
              <a:cs typeface="Arial"/>
            </a:endParaRPr>
          </a:p>
          <a:p>
            <a:br>
              <a:rPr lang="en-US" sz="2000">
                <a:latin typeface="Arial"/>
                <a:ea typeface="Open Sans"/>
                <a:cs typeface="Arial"/>
              </a:rPr>
            </a:br>
            <a:endParaRPr lang="en-US" sz="2000">
              <a:solidFill>
                <a:srgbClr val="FFFFFF"/>
              </a:solidFill>
              <a:latin typeface="Arial"/>
              <a:ea typeface="Open Sans"/>
              <a:cs typeface="Arial"/>
            </a:endParaRPr>
          </a:p>
          <a:p>
            <a:endParaRPr lang="en-US" sz="2000">
              <a:solidFill>
                <a:srgbClr val="FFFFFF"/>
              </a:solidFill>
              <a:latin typeface="Arial"/>
              <a:ea typeface="Open Sans"/>
              <a:cs typeface="Arial"/>
            </a:endParaRPr>
          </a:p>
          <a:p>
            <a:endParaRPr lang="en-GB" sz="2000">
              <a:solidFill>
                <a:srgbClr val="FFFFFF"/>
              </a:solidFill>
              <a:latin typeface="Arial"/>
              <a:ea typeface="Open Sans"/>
              <a:cs typeface="Arial"/>
            </a:endParaRPr>
          </a:p>
        </p:txBody>
      </p:sp>
    </p:spTree>
    <p:extLst>
      <p:ext uri="{BB962C8B-B14F-4D97-AF65-F5344CB8AC3E}">
        <p14:creationId xmlns:p14="http://schemas.microsoft.com/office/powerpoint/2010/main" val="19871586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a:xfrm>
            <a:off x="1036470" y="969511"/>
            <a:ext cx="10561972" cy="778381"/>
          </a:xfrm>
        </p:spPr>
        <p:txBody>
          <a:bodyPr/>
          <a:lstStyle/>
          <a:p>
            <a:r>
              <a:rPr lang="en-US" sz="2400" b="1"/>
              <a:t>Establecimiento de un marco político global para abordar la violencia de género en el mundo académico: Guía paso a paso - UniSAFE</a:t>
            </a:r>
            <a:endParaRPr lang="en-GB" sz="2400" b="1"/>
          </a:p>
        </p:txBody>
      </p:sp>
      <p:sp>
        <p:nvSpPr>
          <p:cNvPr id="3" name="TextBox 8">
            <a:extLst>
              <a:ext uri="{FF2B5EF4-FFF2-40B4-BE49-F238E27FC236}">
                <a16:creationId xmlns:a16="http://schemas.microsoft.com/office/drawing/2014/main" id="{F6343DBA-943D-FA68-7964-9C0CEB70BA33}"/>
              </a:ext>
            </a:extLst>
          </p:cNvPr>
          <p:cNvSpPr txBox="1"/>
          <p:nvPr/>
        </p:nvSpPr>
        <p:spPr>
          <a:xfrm>
            <a:off x="635419" y="2205886"/>
            <a:ext cx="4562224" cy="41960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US">
                <a:solidFill>
                  <a:schemeClr val="bg1"/>
                </a:solidFill>
                <a:latin typeface="Arial"/>
                <a:ea typeface="+mn-lt"/>
                <a:cs typeface="Arial"/>
              </a:rPr>
              <a:t>Esta </a:t>
            </a:r>
            <a:r>
              <a:rPr lang="en-US" err="1">
                <a:solidFill>
                  <a:schemeClr val="bg1"/>
                </a:solidFill>
                <a:latin typeface="Arial"/>
                <a:ea typeface="+mn-lt"/>
                <a:cs typeface="Arial"/>
              </a:rPr>
              <a:t>guía</a:t>
            </a:r>
            <a:r>
              <a:rPr lang="en-US">
                <a:solidFill>
                  <a:schemeClr val="bg1"/>
                </a:solidFill>
                <a:latin typeface="Arial"/>
                <a:ea typeface="+mn-lt"/>
                <a:cs typeface="Arial"/>
              </a:rPr>
              <a:t> es </a:t>
            </a:r>
            <a:r>
              <a:rPr lang="en-US" err="1">
                <a:solidFill>
                  <a:schemeClr val="bg1"/>
                </a:solidFill>
                <a:latin typeface="Arial"/>
                <a:ea typeface="+mn-lt"/>
                <a:cs typeface="Arial"/>
              </a:rPr>
              <a:t>especialmente</a:t>
            </a:r>
            <a:r>
              <a:rPr lang="en-US">
                <a:solidFill>
                  <a:schemeClr val="bg1"/>
                </a:solidFill>
                <a:latin typeface="Arial"/>
                <a:ea typeface="+mn-lt"/>
                <a:cs typeface="Arial"/>
              </a:rPr>
              <a:t> </a:t>
            </a:r>
            <a:r>
              <a:rPr lang="en-US" err="1">
                <a:solidFill>
                  <a:schemeClr val="bg1"/>
                </a:solidFill>
                <a:latin typeface="Arial"/>
                <a:ea typeface="+mn-lt"/>
                <a:cs typeface="Arial"/>
              </a:rPr>
              <a:t>útil</a:t>
            </a:r>
            <a:r>
              <a:rPr lang="en-US">
                <a:solidFill>
                  <a:schemeClr val="bg1"/>
                </a:solidFill>
                <a:latin typeface="Arial"/>
                <a:ea typeface="+mn-lt"/>
                <a:cs typeface="Arial"/>
              </a:rPr>
              <a:t> para </a:t>
            </a:r>
            <a:r>
              <a:rPr lang="en-US" err="1">
                <a:solidFill>
                  <a:schemeClr val="bg1"/>
                </a:solidFill>
                <a:latin typeface="Arial"/>
                <a:ea typeface="+mn-lt"/>
                <a:cs typeface="Arial"/>
              </a:rPr>
              <a:t>quienes</a:t>
            </a:r>
            <a:r>
              <a:rPr lang="en-US">
                <a:solidFill>
                  <a:schemeClr val="bg1"/>
                </a:solidFill>
                <a:latin typeface="Arial"/>
                <a:ea typeface="+mn-lt"/>
                <a:cs typeface="Arial"/>
              </a:rPr>
              <a:t> se </a:t>
            </a:r>
            <a:r>
              <a:rPr lang="en-US" err="1">
                <a:solidFill>
                  <a:schemeClr val="bg1"/>
                </a:solidFill>
                <a:latin typeface="Arial"/>
                <a:ea typeface="+mn-lt"/>
                <a:cs typeface="Arial"/>
              </a:rPr>
              <a:t>encuentran</a:t>
            </a:r>
            <a:r>
              <a:rPr lang="en-US">
                <a:solidFill>
                  <a:schemeClr val="bg1"/>
                </a:solidFill>
                <a:latin typeface="Arial"/>
                <a:ea typeface="+mn-lt"/>
                <a:cs typeface="Arial"/>
              </a:rPr>
              <a:t> </a:t>
            </a:r>
            <a:r>
              <a:rPr lang="en-US" err="1">
                <a:solidFill>
                  <a:schemeClr val="bg1"/>
                </a:solidFill>
                <a:latin typeface="Arial"/>
                <a:ea typeface="+mn-lt"/>
                <a:cs typeface="Arial"/>
              </a:rPr>
              <a:t>en</a:t>
            </a:r>
            <a:r>
              <a:rPr lang="en-US">
                <a:solidFill>
                  <a:schemeClr val="bg1"/>
                </a:solidFill>
                <a:latin typeface="Arial"/>
                <a:ea typeface="+mn-lt"/>
                <a:cs typeface="Arial"/>
              </a:rPr>
              <a:t> las </a:t>
            </a:r>
            <a:r>
              <a:rPr lang="en-US" err="1">
                <a:solidFill>
                  <a:schemeClr val="bg1"/>
                </a:solidFill>
                <a:latin typeface="Arial"/>
                <a:ea typeface="+mn-lt"/>
                <a:cs typeface="Arial"/>
              </a:rPr>
              <a:t>primeras</a:t>
            </a:r>
            <a:r>
              <a:rPr lang="en-US">
                <a:solidFill>
                  <a:schemeClr val="bg1"/>
                </a:solidFill>
                <a:latin typeface="Arial"/>
                <a:ea typeface="+mn-lt"/>
                <a:cs typeface="Arial"/>
              </a:rPr>
              <a:t> </a:t>
            </a:r>
            <a:r>
              <a:rPr lang="en-US" err="1">
                <a:solidFill>
                  <a:schemeClr val="bg1"/>
                </a:solidFill>
                <a:latin typeface="Arial"/>
                <a:ea typeface="+mn-lt"/>
                <a:cs typeface="Arial"/>
              </a:rPr>
              <a:t>fases</a:t>
            </a:r>
            <a:r>
              <a:rPr lang="en-US">
                <a:solidFill>
                  <a:schemeClr val="bg1"/>
                </a:solidFill>
                <a:latin typeface="Arial"/>
                <a:ea typeface="+mn-lt"/>
                <a:cs typeface="Arial"/>
              </a:rPr>
              <a:t> de </a:t>
            </a:r>
            <a:r>
              <a:rPr lang="en-US" err="1">
                <a:solidFill>
                  <a:schemeClr val="bg1"/>
                </a:solidFill>
                <a:latin typeface="Arial"/>
                <a:ea typeface="+mn-lt"/>
                <a:cs typeface="Arial"/>
              </a:rPr>
              <a:t>creación</a:t>
            </a:r>
            <a:r>
              <a:rPr lang="en-US">
                <a:solidFill>
                  <a:schemeClr val="bg1"/>
                </a:solidFill>
                <a:latin typeface="Arial"/>
                <a:ea typeface="+mn-lt"/>
                <a:cs typeface="Arial"/>
              </a:rPr>
              <a:t> y </a:t>
            </a:r>
            <a:r>
              <a:rPr lang="en-US" err="1">
                <a:solidFill>
                  <a:schemeClr val="bg1"/>
                </a:solidFill>
                <a:latin typeface="Arial"/>
                <a:ea typeface="+mn-lt"/>
                <a:cs typeface="Arial"/>
              </a:rPr>
              <a:t>aplicación</a:t>
            </a:r>
            <a:r>
              <a:rPr lang="en-US">
                <a:solidFill>
                  <a:schemeClr val="bg1"/>
                </a:solidFill>
                <a:latin typeface="Arial"/>
                <a:ea typeface="+mn-lt"/>
                <a:cs typeface="Arial"/>
              </a:rPr>
              <a:t> de </a:t>
            </a:r>
            <a:r>
              <a:rPr lang="en-US" err="1">
                <a:solidFill>
                  <a:schemeClr val="bg1"/>
                </a:solidFill>
                <a:latin typeface="Arial"/>
                <a:ea typeface="+mn-lt"/>
                <a:cs typeface="Arial"/>
              </a:rPr>
              <a:t>una</a:t>
            </a:r>
            <a:r>
              <a:rPr lang="en-US">
                <a:solidFill>
                  <a:schemeClr val="bg1"/>
                </a:solidFill>
                <a:latin typeface="Arial"/>
                <a:ea typeface="+mn-lt"/>
                <a:cs typeface="Arial"/>
              </a:rPr>
              <a:t> </a:t>
            </a:r>
            <a:r>
              <a:rPr lang="en-US" err="1">
                <a:solidFill>
                  <a:schemeClr val="bg1"/>
                </a:solidFill>
                <a:latin typeface="Arial"/>
                <a:ea typeface="+mn-lt"/>
                <a:cs typeface="Arial"/>
              </a:rPr>
              <a:t>política</a:t>
            </a:r>
            <a:r>
              <a:rPr lang="en-US">
                <a:solidFill>
                  <a:schemeClr val="bg1"/>
                </a:solidFill>
                <a:latin typeface="Arial"/>
                <a:ea typeface="+mn-lt"/>
                <a:cs typeface="Arial"/>
              </a:rPr>
              <a:t> </a:t>
            </a:r>
            <a:r>
              <a:rPr lang="en-US" err="1">
                <a:solidFill>
                  <a:schemeClr val="bg1"/>
                </a:solidFill>
                <a:latin typeface="Arial"/>
                <a:ea typeface="+mn-lt"/>
                <a:cs typeface="Arial"/>
              </a:rPr>
              <a:t>institucional</a:t>
            </a:r>
            <a:r>
              <a:rPr lang="en-US">
                <a:solidFill>
                  <a:schemeClr val="bg1"/>
                </a:solidFill>
                <a:latin typeface="Arial"/>
                <a:ea typeface="+mn-lt"/>
                <a:cs typeface="Arial"/>
              </a:rPr>
              <a:t> para </a:t>
            </a:r>
            <a:r>
              <a:rPr lang="en-US" err="1">
                <a:solidFill>
                  <a:schemeClr val="bg1"/>
                </a:solidFill>
                <a:latin typeface="Arial"/>
                <a:ea typeface="+mn-lt"/>
                <a:cs typeface="Arial"/>
              </a:rPr>
              <a:t>abordar</a:t>
            </a:r>
            <a:r>
              <a:rPr lang="en-US">
                <a:solidFill>
                  <a:schemeClr val="bg1"/>
                </a:solidFill>
                <a:latin typeface="Arial"/>
                <a:ea typeface="+mn-lt"/>
                <a:cs typeface="Arial"/>
              </a:rPr>
              <a:t> la </a:t>
            </a:r>
            <a:r>
              <a:rPr lang="en-US" err="1">
                <a:solidFill>
                  <a:schemeClr val="bg1"/>
                </a:solidFill>
                <a:latin typeface="Arial"/>
                <a:ea typeface="+mn-lt"/>
                <a:cs typeface="Arial"/>
              </a:rPr>
              <a:t>violencia</a:t>
            </a:r>
            <a:r>
              <a:rPr lang="en-US">
                <a:solidFill>
                  <a:schemeClr val="bg1"/>
                </a:solidFill>
                <a:latin typeface="Arial"/>
                <a:ea typeface="+mn-lt"/>
                <a:cs typeface="Arial"/>
              </a:rPr>
              <a:t> de </a:t>
            </a:r>
            <a:r>
              <a:rPr lang="en-US" err="1">
                <a:solidFill>
                  <a:schemeClr val="bg1"/>
                </a:solidFill>
                <a:latin typeface="Arial"/>
                <a:ea typeface="+mn-lt"/>
                <a:cs typeface="Arial"/>
              </a:rPr>
              <a:t>género</a:t>
            </a:r>
            <a:r>
              <a:rPr lang="en-US">
                <a:solidFill>
                  <a:schemeClr val="bg1"/>
                </a:solidFill>
                <a:latin typeface="Arial"/>
                <a:ea typeface="+mn-lt"/>
                <a:cs typeface="Arial"/>
              </a:rPr>
              <a:t>. </a:t>
            </a:r>
            <a:r>
              <a:rPr lang="en-US" err="1">
                <a:solidFill>
                  <a:schemeClr val="bg1"/>
                </a:solidFill>
                <a:latin typeface="Arial"/>
                <a:ea typeface="+mn-lt"/>
                <a:cs typeface="Arial"/>
              </a:rPr>
              <a:t>Ofrece</a:t>
            </a:r>
            <a:r>
              <a:rPr lang="en-US">
                <a:solidFill>
                  <a:schemeClr val="bg1"/>
                </a:solidFill>
                <a:latin typeface="Arial"/>
                <a:ea typeface="+mn-lt"/>
                <a:cs typeface="Arial"/>
              </a:rPr>
              <a:t> un </a:t>
            </a:r>
            <a:r>
              <a:rPr lang="en-US" err="1">
                <a:solidFill>
                  <a:schemeClr val="bg1"/>
                </a:solidFill>
                <a:latin typeface="Arial"/>
                <a:ea typeface="+mn-lt"/>
                <a:cs typeface="Arial"/>
              </a:rPr>
              <a:t>buen</a:t>
            </a:r>
            <a:r>
              <a:rPr lang="en-US">
                <a:solidFill>
                  <a:schemeClr val="bg1"/>
                </a:solidFill>
                <a:latin typeface="Arial"/>
                <a:ea typeface="+mn-lt"/>
                <a:cs typeface="Arial"/>
              </a:rPr>
              <a:t> punto de </a:t>
            </a:r>
            <a:r>
              <a:rPr lang="en-US" err="1">
                <a:solidFill>
                  <a:schemeClr val="bg1"/>
                </a:solidFill>
                <a:latin typeface="Arial"/>
                <a:ea typeface="+mn-lt"/>
                <a:cs typeface="Arial"/>
              </a:rPr>
              <a:t>partida</a:t>
            </a:r>
            <a:r>
              <a:rPr lang="en-US">
                <a:solidFill>
                  <a:schemeClr val="bg1"/>
                </a:solidFill>
                <a:latin typeface="Arial"/>
                <a:ea typeface="+mn-lt"/>
                <a:cs typeface="Arial"/>
              </a:rPr>
              <a:t> con </a:t>
            </a:r>
            <a:r>
              <a:rPr lang="en-US" err="1">
                <a:solidFill>
                  <a:schemeClr val="bg1"/>
                </a:solidFill>
                <a:latin typeface="Arial"/>
                <a:ea typeface="+mn-lt"/>
                <a:cs typeface="Arial"/>
              </a:rPr>
              <a:t>instrucciones</a:t>
            </a:r>
            <a:r>
              <a:rPr lang="en-US">
                <a:solidFill>
                  <a:schemeClr val="bg1"/>
                </a:solidFill>
                <a:latin typeface="Arial"/>
                <a:ea typeface="+mn-lt"/>
                <a:cs typeface="Arial"/>
              </a:rPr>
              <a:t> </a:t>
            </a:r>
            <a:r>
              <a:rPr lang="en-US" err="1">
                <a:solidFill>
                  <a:schemeClr val="bg1"/>
                </a:solidFill>
                <a:latin typeface="Arial"/>
                <a:ea typeface="+mn-lt"/>
                <a:cs typeface="Arial"/>
              </a:rPr>
              <a:t>claras</a:t>
            </a:r>
            <a:r>
              <a:rPr lang="en-US">
                <a:solidFill>
                  <a:schemeClr val="bg1"/>
                </a:solidFill>
                <a:latin typeface="Arial"/>
                <a:ea typeface="+mn-lt"/>
                <a:cs typeface="Arial"/>
              </a:rPr>
              <a:t> y </a:t>
            </a:r>
            <a:r>
              <a:rPr lang="en-US" err="1">
                <a:solidFill>
                  <a:schemeClr val="bg1"/>
                </a:solidFill>
                <a:latin typeface="Arial"/>
                <a:ea typeface="+mn-lt"/>
                <a:cs typeface="Arial"/>
              </a:rPr>
              <a:t>fáciles</a:t>
            </a:r>
            <a:r>
              <a:rPr lang="en-US">
                <a:solidFill>
                  <a:schemeClr val="bg1"/>
                </a:solidFill>
                <a:latin typeface="Arial"/>
                <a:ea typeface="+mn-lt"/>
                <a:cs typeface="Arial"/>
              </a:rPr>
              <a:t> de </a:t>
            </a:r>
            <a:r>
              <a:rPr lang="en-US" err="1">
                <a:solidFill>
                  <a:schemeClr val="bg1"/>
                </a:solidFill>
                <a:latin typeface="Arial"/>
                <a:ea typeface="+mn-lt"/>
                <a:cs typeface="Arial"/>
              </a:rPr>
              <a:t>entender</a:t>
            </a:r>
            <a:r>
              <a:rPr lang="en-US">
                <a:solidFill>
                  <a:schemeClr val="bg1"/>
                </a:solidFill>
                <a:latin typeface="Arial"/>
                <a:ea typeface="+mn-lt"/>
                <a:cs typeface="Arial"/>
              </a:rPr>
              <a:t>, y </a:t>
            </a:r>
            <a:r>
              <a:rPr lang="en-US" err="1">
                <a:solidFill>
                  <a:schemeClr val="bg1"/>
                </a:solidFill>
                <a:latin typeface="Arial"/>
                <a:ea typeface="+mn-lt"/>
                <a:cs typeface="Arial"/>
              </a:rPr>
              <a:t>consejos</a:t>
            </a:r>
            <a:r>
              <a:rPr lang="en-US">
                <a:solidFill>
                  <a:schemeClr val="bg1"/>
                </a:solidFill>
                <a:latin typeface="Arial"/>
                <a:ea typeface="+mn-lt"/>
                <a:cs typeface="Arial"/>
              </a:rPr>
              <a:t> </a:t>
            </a:r>
            <a:r>
              <a:rPr lang="en-US" err="1">
                <a:solidFill>
                  <a:schemeClr val="bg1"/>
                </a:solidFill>
                <a:latin typeface="Arial"/>
                <a:ea typeface="+mn-lt"/>
                <a:cs typeface="Arial"/>
              </a:rPr>
              <a:t>prácticos</a:t>
            </a:r>
            <a:r>
              <a:rPr lang="en-US">
                <a:solidFill>
                  <a:schemeClr val="bg1"/>
                </a:solidFill>
                <a:latin typeface="Arial"/>
                <a:ea typeface="+mn-lt"/>
                <a:cs typeface="Arial"/>
              </a:rPr>
              <a:t> para </a:t>
            </a:r>
            <a:r>
              <a:rPr lang="en-US" err="1">
                <a:solidFill>
                  <a:schemeClr val="bg1"/>
                </a:solidFill>
                <a:latin typeface="Arial"/>
                <a:ea typeface="+mn-lt"/>
                <a:cs typeface="Arial"/>
              </a:rPr>
              <a:t>ayudar</a:t>
            </a:r>
            <a:r>
              <a:rPr lang="en-US">
                <a:solidFill>
                  <a:schemeClr val="bg1"/>
                </a:solidFill>
                <a:latin typeface="Arial"/>
                <a:ea typeface="+mn-lt"/>
                <a:cs typeface="Arial"/>
              </a:rPr>
              <a:t> a las </a:t>
            </a:r>
            <a:r>
              <a:rPr lang="en-US" err="1">
                <a:solidFill>
                  <a:schemeClr val="bg1"/>
                </a:solidFill>
                <a:latin typeface="Arial"/>
                <a:ea typeface="+mn-lt"/>
                <a:cs typeface="Arial"/>
              </a:rPr>
              <a:t>organizaciones</a:t>
            </a:r>
            <a:r>
              <a:rPr lang="en-US">
                <a:solidFill>
                  <a:schemeClr val="bg1"/>
                </a:solidFill>
                <a:latin typeface="Arial"/>
                <a:ea typeface="+mn-lt"/>
                <a:cs typeface="Arial"/>
              </a:rPr>
              <a:t> a </a:t>
            </a:r>
            <a:r>
              <a:rPr lang="en-US" err="1">
                <a:solidFill>
                  <a:schemeClr val="bg1"/>
                </a:solidFill>
                <a:latin typeface="Arial"/>
                <a:ea typeface="+mn-lt"/>
                <a:cs typeface="Arial"/>
              </a:rPr>
              <a:t>diseñar</a:t>
            </a:r>
            <a:r>
              <a:rPr lang="en-US">
                <a:solidFill>
                  <a:schemeClr val="bg1"/>
                </a:solidFill>
                <a:latin typeface="Arial"/>
                <a:ea typeface="+mn-lt"/>
                <a:cs typeface="Arial"/>
              </a:rPr>
              <a:t>, </a:t>
            </a:r>
            <a:r>
              <a:rPr lang="en-US" err="1">
                <a:solidFill>
                  <a:schemeClr val="bg1"/>
                </a:solidFill>
                <a:latin typeface="Arial"/>
                <a:ea typeface="+mn-lt"/>
                <a:cs typeface="Arial"/>
              </a:rPr>
              <a:t>implementar</a:t>
            </a:r>
            <a:r>
              <a:rPr lang="en-US">
                <a:solidFill>
                  <a:schemeClr val="bg1"/>
                </a:solidFill>
                <a:latin typeface="Arial"/>
                <a:ea typeface="+mn-lt"/>
                <a:cs typeface="Arial"/>
              </a:rPr>
              <a:t>, </a:t>
            </a:r>
            <a:r>
              <a:rPr lang="en-US" err="1">
                <a:solidFill>
                  <a:schemeClr val="bg1"/>
                </a:solidFill>
                <a:latin typeface="Arial"/>
                <a:ea typeface="+mn-lt"/>
                <a:cs typeface="Arial"/>
              </a:rPr>
              <a:t>monitorear</a:t>
            </a:r>
            <a:r>
              <a:rPr lang="en-US">
                <a:solidFill>
                  <a:schemeClr val="bg1"/>
                </a:solidFill>
                <a:latin typeface="Arial"/>
                <a:ea typeface="+mn-lt"/>
                <a:cs typeface="Arial"/>
              </a:rPr>
              <a:t> y </a:t>
            </a:r>
            <a:r>
              <a:rPr lang="en-US" err="1">
                <a:solidFill>
                  <a:schemeClr val="bg1"/>
                </a:solidFill>
                <a:latin typeface="Arial"/>
                <a:ea typeface="+mn-lt"/>
                <a:cs typeface="Arial"/>
              </a:rPr>
              <a:t>evaluar</a:t>
            </a:r>
            <a:r>
              <a:rPr lang="en-US">
                <a:solidFill>
                  <a:schemeClr val="bg1"/>
                </a:solidFill>
                <a:latin typeface="Arial"/>
                <a:ea typeface="+mn-lt"/>
                <a:cs typeface="Arial"/>
              </a:rPr>
              <a:t> </a:t>
            </a:r>
            <a:r>
              <a:rPr lang="en-US" err="1">
                <a:solidFill>
                  <a:schemeClr val="bg1"/>
                </a:solidFill>
                <a:latin typeface="Arial"/>
                <a:ea typeface="+mn-lt"/>
                <a:cs typeface="Arial"/>
              </a:rPr>
              <a:t>su</a:t>
            </a:r>
            <a:r>
              <a:rPr lang="en-US">
                <a:solidFill>
                  <a:schemeClr val="bg1"/>
                </a:solidFill>
                <a:latin typeface="Arial"/>
                <a:ea typeface="+mn-lt"/>
                <a:cs typeface="Arial"/>
              </a:rPr>
              <a:t> plan.</a:t>
            </a:r>
            <a:endParaRPr lang="en-US">
              <a:solidFill>
                <a:schemeClr val="bg1"/>
              </a:solidFill>
              <a:latin typeface="Arial"/>
              <a:cs typeface="Arial"/>
            </a:endParaRP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4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a:t>Recapitulemos</a:t>
            </a:r>
            <a:endParaRPr lang="en-GB" b="1"/>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err="1">
                <a:solidFill>
                  <a:schemeClr val="bg1"/>
                </a:solidFill>
                <a:latin typeface="Arial"/>
                <a:cs typeface="Arial"/>
              </a:rPr>
              <a:t>Prevalencia</a:t>
            </a:r>
            <a:r>
              <a:rPr lang="en-US" sz="2000">
                <a:solidFill>
                  <a:schemeClr val="bg1"/>
                </a:solidFill>
                <a:latin typeface="Arial"/>
                <a:cs typeface="Arial"/>
              </a:rPr>
              <a:t>: </a:t>
            </a:r>
            <a:r>
              <a:rPr lang="en-US" sz="2000" err="1">
                <a:solidFill>
                  <a:schemeClr val="bg1"/>
                </a:solidFill>
                <a:latin typeface="Arial"/>
                <a:cs typeface="Arial"/>
              </a:rPr>
              <a:t>estimación</a:t>
            </a:r>
            <a:r>
              <a:rPr lang="en-US" sz="2000">
                <a:solidFill>
                  <a:schemeClr val="bg1"/>
                </a:solidFill>
                <a:latin typeface="Arial"/>
                <a:cs typeface="Arial"/>
              </a:rPr>
              <a:t> de la </a:t>
            </a:r>
            <a:r>
              <a:rPr lang="en-US" sz="2000" err="1">
                <a:solidFill>
                  <a:schemeClr val="bg1"/>
                </a:solidFill>
                <a:latin typeface="Arial"/>
                <a:cs typeface="Arial"/>
              </a:rPr>
              <a:t>ocurrencia</a:t>
            </a:r>
            <a:r>
              <a:rPr lang="en-US" sz="2000">
                <a:solidFill>
                  <a:schemeClr val="bg1"/>
                </a:solidFill>
                <a:latin typeface="Arial"/>
                <a:cs typeface="Arial"/>
              </a:rPr>
              <a:t> de la </a:t>
            </a:r>
            <a:r>
              <a:rPr lang="en-US" sz="2000" err="1">
                <a:solidFill>
                  <a:schemeClr val="bg1"/>
                </a:solidFill>
                <a:latin typeface="Arial"/>
                <a:cs typeface="Arial"/>
              </a:rPr>
              <a:t>violencia</a:t>
            </a:r>
            <a:r>
              <a:rPr lang="en-US" sz="2000">
                <a:solidFill>
                  <a:schemeClr val="bg1"/>
                </a:solidFill>
                <a:latin typeface="Arial"/>
                <a:cs typeface="Arial"/>
              </a:rPr>
              <a:t> de </a:t>
            </a:r>
            <a:r>
              <a:rPr lang="en-US" sz="2000" err="1">
                <a:solidFill>
                  <a:schemeClr val="bg1"/>
                </a:solidFill>
                <a:latin typeface="Arial"/>
                <a:cs typeface="Arial"/>
              </a:rPr>
              <a:t>género</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en-US" sz="2000" err="1">
                <a:solidFill>
                  <a:schemeClr val="bg1"/>
                </a:solidFill>
                <a:latin typeface="Arial"/>
                <a:cs typeface="Arial"/>
              </a:rPr>
              <a:t>Prevención</a:t>
            </a:r>
            <a:r>
              <a:rPr lang="en-US" sz="2000">
                <a:solidFill>
                  <a:schemeClr val="bg1"/>
                </a:solidFill>
                <a:latin typeface="Arial"/>
                <a:cs typeface="Arial"/>
              </a:rPr>
              <a:t>: </a:t>
            </a:r>
            <a:r>
              <a:rPr lang="en-US" sz="2000" err="1">
                <a:solidFill>
                  <a:schemeClr val="bg1"/>
                </a:solidFill>
                <a:latin typeface="Arial"/>
                <a:cs typeface="Arial"/>
              </a:rPr>
              <a:t>cambiar</a:t>
            </a:r>
            <a:r>
              <a:rPr lang="en-US" sz="2000">
                <a:solidFill>
                  <a:schemeClr val="bg1"/>
                </a:solidFill>
                <a:latin typeface="Arial"/>
                <a:cs typeface="Arial"/>
              </a:rPr>
              <a:t> </a:t>
            </a:r>
            <a:r>
              <a:rPr lang="en-US" sz="2000" err="1">
                <a:solidFill>
                  <a:schemeClr val="bg1"/>
                </a:solidFill>
                <a:latin typeface="Arial"/>
                <a:cs typeface="Arial"/>
              </a:rPr>
              <a:t>los</a:t>
            </a:r>
            <a:r>
              <a:rPr lang="en-US" sz="2000">
                <a:solidFill>
                  <a:schemeClr val="bg1"/>
                </a:solidFill>
                <a:latin typeface="Arial"/>
                <a:cs typeface="Arial"/>
              </a:rPr>
              <a:t> </a:t>
            </a:r>
            <a:r>
              <a:rPr lang="en-US" sz="2000" err="1">
                <a:solidFill>
                  <a:schemeClr val="bg1"/>
                </a:solidFill>
                <a:latin typeface="Arial"/>
                <a:cs typeface="Arial"/>
              </a:rPr>
              <a:t>comportamientos</a:t>
            </a:r>
            <a:r>
              <a:rPr lang="en-US" sz="2000">
                <a:solidFill>
                  <a:schemeClr val="bg1"/>
                </a:solidFill>
                <a:latin typeface="Arial"/>
                <a:cs typeface="Arial"/>
              </a:rPr>
              <a:t> y la </a:t>
            </a:r>
            <a:r>
              <a:rPr lang="en-US" sz="2000" err="1">
                <a:solidFill>
                  <a:schemeClr val="bg1"/>
                </a:solidFill>
                <a:latin typeface="Arial"/>
                <a:cs typeface="Arial"/>
              </a:rPr>
              <a:t>cultura</a:t>
            </a:r>
          </a:p>
          <a:p>
            <a:pPr marL="285750" indent="-285750">
              <a:lnSpc>
                <a:spcPct val="150000"/>
              </a:lnSpc>
              <a:buFont typeface="Arial" panose="020B0604020202020204" pitchFamily="34" charset="0"/>
              <a:buChar char="•"/>
            </a:pPr>
            <a:r>
              <a:rPr lang="en-US" sz="2000" err="1">
                <a:solidFill>
                  <a:schemeClr val="bg1"/>
                </a:solidFill>
                <a:latin typeface="Arial"/>
                <a:cs typeface="Arial"/>
              </a:rPr>
              <a:t>Protección</a:t>
            </a:r>
            <a:r>
              <a:rPr lang="en-US" sz="2000">
                <a:solidFill>
                  <a:schemeClr val="bg1"/>
                </a:solidFill>
                <a:latin typeface="Arial"/>
                <a:cs typeface="Arial"/>
              </a:rPr>
              <a:t>: </a:t>
            </a:r>
            <a:r>
              <a:rPr lang="en-US" sz="2000" err="1">
                <a:solidFill>
                  <a:schemeClr val="bg1"/>
                </a:solidFill>
                <a:latin typeface="Arial"/>
                <a:cs typeface="Arial"/>
              </a:rPr>
              <a:t>evitar</a:t>
            </a:r>
            <a:r>
              <a:rPr lang="en-US" sz="2000">
                <a:solidFill>
                  <a:schemeClr val="bg1"/>
                </a:solidFill>
                <a:latin typeface="Arial"/>
                <a:cs typeface="Arial"/>
              </a:rPr>
              <a:t> (</a:t>
            </a:r>
            <a:r>
              <a:rPr lang="en-US" sz="2000" err="1">
                <a:solidFill>
                  <a:schemeClr val="bg1"/>
                </a:solidFill>
                <a:latin typeface="Arial"/>
                <a:cs typeface="Arial"/>
              </a:rPr>
              <a:t>más</a:t>
            </a:r>
            <a:r>
              <a:rPr lang="en-US" sz="2000">
                <a:solidFill>
                  <a:schemeClr val="bg1"/>
                </a:solidFill>
                <a:latin typeface="Arial"/>
                <a:cs typeface="Arial"/>
              </a:rPr>
              <a:t>) </a:t>
            </a:r>
            <a:r>
              <a:rPr lang="en-US" sz="2000" err="1">
                <a:solidFill>
                  <a:schemeClr val="bg1"/>
                </a:solidFill>
                <a:latin typeface="Arial"/>
                <a:cs typeface="Arial"/>
              </a:rPr>
              <a:t>daños</a:t>
            </a:r>
          </a:p>
          <a:p>
            <a:pPr marL="285750" indent="-285750">
              <a:lnSpc>
                <a:spcPct val="150000"/>
              </a:lnSpc>
              <a:buFont typeface="Arial" panose="020B0604020202020204" pitchFamily="34" charset="0"/>
              <a:buChar char="•"/>
            </a:pPr>
            <a:r>
              <a:rPr lang="en-US" sz="2000" err="1">
                <a:solidFill>
                  <a:schemeClr val="bg1"/>
                </a:solidFill>
                <a:latin typeface="Arial"/>
                <a:cs typeface="Arial"/>
              </a:rPr>
              <a:t>Procedimientos</a:t>
            </a:r>
            <a:r>
              <a:rPr lang="en-US" sz="2000">
                <a:solidFill>
                  <a:schemeClr val="bg1"/>
                </a:solidFill>
                <a:latin typeface="Arial"/>
                <a:cs typeface="Arial"/>
              </a:rPr>
              <a:t> </a:t>
            </a:r>
            <a:r>
              <a:rPr lang="en-US" sz="2000" err="1">
                <a:solidFill>
                  <a:schemeClr val="bg1"/>
                </a:solidFill>
                <a:latin typeface="Arial"/>
                <a:cs typeface="Arial"/>
              </a:rPr>
              <a:t>disciplinarios</a:t>
            </a:r>
            <a:r>
              <a:rPr lang="en-US" sz="2000">
                <a:solidFill>
                  <a:schemeClr val="bg1"/>
                </a:solidFill>
                <a:latin typeface="Arial"/>
                <a:cs typeface="Arial"/>
              </a:rPr>
              <a:t>: </a:t>
            </a:r>
            <a:r>
              <a:rPr lang="en-US" sz="2000" err="1">
                <a:solidFill>
                  <a:schemeClr val="bg1"/>
                </a:solidFill>
                <a:latin typeface="Arial"/>
                <a:cs typeface="Arial"/>
              </a:rPr>
              <a:t>tramitación</a:t>
            </a:r>
            <a:r>
              <a:rPr lang="en-US" sz="2000">
                <a:solidFill>
                  <a:schemeClr val="bg1"/>
                </a:solidFill>
                <a:latin typeface="Arial"/>
                <a:cs typeface="Arial"/>
              </a:rPr>
              <a:t> de </a:t>
            </a:r>
            <a:r>
              <a:rPr lang="en-US" sz="2000" err="1">
                <a:solidFill>
                  <a:schemeClr val="bg1"/>
                </a:solidFill>
                <a:latin typeface="Arial"/>
                <a:cs typeface="Arial"/>
              </a:rPr>
              <a:t>denuncias</a:t>
            </a:r>
            <a:r>
              <a:rPr lang="en-US" sz="2000">
                <a:solidFill>
                  <a:schemeClr val="bg1"/>
                </a:solidFill>
                <a:latin typeface="Arial"/>
                <a:cs typeface="Arial"/>
              </a:rPr>
              <a:t> de </a:t>
            </a:r>
            <a:r>
              <a:rPr lang="en-US" sz="2000" err="1">
                <a:solidFill>
                  <a:schemeClr val="bg1"/>
                </a:solidFill>
                <a:latin typeface="Arial"/>
                <a:cs typeface="Arial"/>
              </a:rPr>
              <a:t>violencia</a:t>
            </a:r>
            <a:r>
              <a:rPr lang="en-US" sz="2000">
                <a:solidFill>
                  <a:schemeClr val="bg1"/>
                </a:solidFill>
                <a:latin typeface="Arial"/>
                <a:cs typeface="Arial"/>
              </a:rPr>
              <a:t> de </a:t>
            </a:r>
            <a:r>
              <a:rPr lang="en-US" sz="2000" err="1">
                <a:solidFill>
                  <a:schemeClr val="bg1"/>
                </a:solidFill>
                <a:latin typeface="Arial"/>
                <a:cs typeface="Arial"/>
              </a:rPr>
              <a:t>género</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en-US" sz="2000" err="1">
                <a:solidFill>
                  <a:schemeClr val="bg1"/>
                </a:solidFill>
                <a:latin typeface="Arial"/>
                <a:cs typeface="Arial"/>
              </a:rPr>
              <a:t>Provisión</a:t>
            </a:r>
            <a:r>
              <a:rPr lang="en-US" sz="2000">
                <a:solidFill>
                  <a:schemeClr val="bg1"/>
                </a:solidFill>
                <a:latin typeface="Arial"/>
                <a:cs typeface="Arial"/>
              </a:rPr>
              <a:t> de </a:t>
            </a:r>
            <a:r>
              <a:rPr lang="en-US" sz="2000" err="1">
                <a:solidFill>
                  <a:schemeClr val="bg1"/>
                </a:solidFill>
                <a:latin typeface="Arial"/>
                <a:cs typeface="Arial"/>
              </a:rPr>
              <a:t>servicios</a:t>
            </a:r>
            <a:r>
              <a:rPr lang="en-US" sz="2000">
                <a:solidFill>
                  <a:schemeClr val="bg1"/>
                </a:solidFill>
                <a:latin typeface="Arial"/>
                <a:cs typeface="Arial"/>
              </a:rPr>
              <a:t>: </a:t>
            </a:r>
            <a:r>
              <a:rPr lang="en-US" sz="2000" err="1">
                <a:solidFill>
                  <a:schemeClr val="bg1"/>
                </a:solidFill>
                <a:latin typeface="Arial"/>
                <a:cs typeface="Arial"/>
              </a:rPr>
              <a:t>ofrecer</a:t>
            </a:r>
            <a:r>
              <a:rPr lang="en-US" sz="2000">
                <a:solidFill>
                  <a:schemeClr val="bg1"/>
                </a:solidFill>
                <a:latin typeface="Arial"/>
                <a:cs typeface="Arial"/>
              </a:rPr>
              <a:t> </a:t>
            </a:r>
            <a:r>
              <a:rPr lang="en-US" sz="2000" err="1">
                <a:solidFill>
                  <a:schemeClr val="bg1"/>
                </a:solidFill>
                <a:latin typeface="Arial"/>
                <a:cs typeface="Arial"/>
              </a:rPr>
              <a:t>apoyo</a:t>
            </a:r>
            <a:r>
              <a:rPr lang="en-US" sz="2000">
                <a:solidFill>
                  <a:schemeClr val="bg1"/>
                </a:solidFill>
                <a:latin typeface="Arial"/>
                <a:cs typeface="Arial"/>
              </a:rPr>
              <a:t> y </a:t>
            </a:r>
            <a:r>
              <a:rPr lang="en-US" sz="2000" err="1">
                <a:solidFill>
                  <a:schemeClr val="bg1"/>
                </a:solidFill>
                <a:latin typeface="Arial"/>
                <a:cs typeface="Arial"/>
              </a:rPr>
              <a:t>asistencia</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en-US" sz="2000" err="1">
                <a:solidFill>
                  <a:schemeClr val="bg1"/>
                </a:solidFill>
                <a:latin typeface="Arial"/>
                <a:cs typeface="Arial"/>
              </a:rPr>
              <a:t>Alianzas</a:t>
            </a:r>
            <a:r>
              <a:rPr lang="en-US" sz="2000">
                <a:solidFill>
                  <a:schemeClr val="bg1"/>
                </a:solidFill>
                <a:latin typeface="Arial"/>
                <a:cs typeface="Arial"/>
              </a:rPr>
              <a:t>: con </a:t>
            </a:r>
            <a:r>
              <a:rPr lang="en-US" sz="2000" err="1">
                <a:solidFill>
                  <a:schemeClr val="bg1"/>
                </a:solidFill>
                <a:latin typeface="Arial"/>
                <a:cs typeface="Arial"/>
              </a:rPr>
              <a:t>agentes</a:t>
            </a:r>
            <a:r>
              <a:rPr lang="en-US" sz="2000">
                <a:solidFill>
                  <a:schemeClr val="bg1"/>
                </a:solidFill>
                <a:latin typeface="Arial"/>
                <a:cs typeface="Arial"/>
              </a:rPr>
              <a:t> </a:t>
            </a:r>
            <a:r>
              <a:rPr lang="en-US" sz="2000" err="1">
                <a:solidFill>
                  <a:schemeClr val="bg1"/>
                </a:solidFill>
                <a:latin typeface="Arial"/>
                <a:cs typeface="Arial"/>
              </a:rPr>
              <a:t>internos</a:t>
            </a:r>
            <a:r>
              <a:rPr lang="en-US" sz="2000">
                <a:solidFill>
                  <a:schemeClr val="bg1"/>
                </a:solidFill>
                <a:latin typeface="Arial"/>
                <a:cs typeface="Arial"/>
              </a:rPr>
              <a:t> y </a:t>
            </a:r>
            <a:r>
              <a:rPr lang="en-US" sz="2000" err="1">
                <a:solidFill>
                  <a:schemeClr val="bg1"/>
                </a:solidFill>
                <a:latin typeface="Arial"/>
                <a:cs typeface="Arial"/>
              </a:rPr>
              <a:t>externos</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en-US" sz="2000" err="1">
                <a:solidFill>
                  <a:schemeClr val="bg1"/>
                </a:solidFill>
                <a:latin typeface="Arial"/>
                <a:cs typeface="Arial"/>
              </a:rPr>
              <a:t>Políticas</a:t>
            </a:r>
            <a:r>
              <a:rPr lang="en-US" sz="2000">
                <a:solidFill>
                  <a:schemeClr val="bg1"/>
                </a:solidFill>
                <a:latin typeface="Arial"/>
                <a:cs typeface="Arial"/>
              </a:rPr>
              <a:t> </a:t>
            </a:r>
            <a:r>
              <a:rPr lang="en-US" sz="2000" err="1">
                <a:solidFill>
                  <a:schemeClr val="bg1"/>
                </a:solidFill>
                <a:latin typeface="Arial"/>
                <a:cs typeface="Arial"/>
              </a:rPr>
              <a:t>institucionales</a:t>
            </a:r>
            <a:r>
              <a:rPr lang="en-US" sz="2000">
                <a:solidFill>
                  <a:schemeClr val="bg1"/>
                </a:solidFill>
                <a:latin typeface="Arial"/>
                <a:cs typeface="Arial"/>
              </a:rPr>
              <a:t>: </a:t>
            </a:r>
            <a:r>
              <a:rPr lang="en-US" sz="2000" err="1">
                <a:solidFill>
                  <a:schemeClr val="bg1"/>
                </a:solidFill>
                <a:latin typeface="Arial"/>
                <a:cs typeface="Arial"/>
              </a:rPr>
              <a:t>establecimiento</a:t>
            </a:r>
            <a:r>
              <a:rPr lang="en-US" sz="2000">
                <a:solidFill>
                  <a:schemeClr val="bg1"/>
                </a:solidFill>
                <a:latin typeface="Arial"/>
                <a:cs typeface="Arial"/>
              </a:rPr>
              <a:t> de </a:t>
            </a:r>
            <a:r>
              <a:rPr lang="en-US" sz="2000" err="1">
                <a:solidFill>
                  <a:schemeClr val="bg1"/>
                </a:solidFill>
                <a:latin typeface="Arial"/>
                <a:cs typeface="Arial"/>
              </a:rPr>
              <a:t>medidas</a:t>
            </a:r>
            <a:r>
              <a:rPr lang="en-US" sz="2000">
                <a:solidFill>
                  <a:schemeClr val="bg1"/>
                </a:solidFill>
                <a:latin typeface="Arial"/>
                <a:cs typeface="Arial"/>
              </a:rPr>
              <a:t> y </a:t>
            </a:r>
            <a:r>
              <a:rPr lang="en-US" sz="2000" err="1">
                <a:solidFill>
                  <a:schemeClr val="bg1"/>
                </a:solidFill>
                <a:latin typeface="Arial"/>
                <a:cs typeface="Arial"/>
              </a:rPr>
              <a:t>procedimientos</a:t>
            </a:r>
            <a:endParaRPr lang="en-US" sz="2000">
              <a:solidFill>
                <a:schemeClr val="bg1"/>
              </a:solidFill>
              <a:latin typeface="Arial"/>
              <a:cs typeface="Arial"/>
            </a:endParaRPr>
          </a:p>
        </p:txBody>
      </p:sp>
    </p:spTree>
    <p:extLst>
      <p:ext uri="{BB962C8B-B14F-4D97-AF65-F5344CB8AC3E}">
        <p14:creationId xmlns:p14="http://schemas.microsoft.com/office/powerpoint/2010/main" val="2152485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85018" y="2777356"/>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6600" dirty="0" err="1">
                <a:solidFill>
                  <a:schemeClr val="bg1"/>
                </a:solidFill>
                <a:latin typeface="Arial"/>
                <a:cs typeface="Arial"/>
              </a:rPr>
              <a:t>Comentarios</a:t>
            </a:r>
            <a:r>
              <a:rPr lang="en-US" sz="6600" dirty="0">
                <a:solidFill>
                  <a:schemeClr val="bg1"/>
                </a:solidFill>
                <a:latin typeface="Arial"/>
                <a:cs typeface="Arial"/>
              </a:rPr>
              <a:t> finales</a:t>
            </a:r>
            <a:endParaRPr lang="en-US" dirty="0">
              <a:solidFill>
                <a:schemeClr val="bg1"/>
              </a:solidFill>
              <a:latin typeface="Arial"/>
              <a:cs typeface="Arial"/>
            </a:endParaRPr>
          </a:p>
          <a:p>
            <a:pPr algn="ctr"/>
            <a:endParaRPr lang="en-US" sz="6600">
              <a:solidFill>
                <a:schemeClr val="bg1"/>
              </a:solidFill>
              <a:latin typeface="Arial"/>
              <a:cs typeface="Arial"/>
            </a:endParaRPr>
          </a:p>
        </p:txBody>
      </p:sp>
    </p:spTree>
    <p:extLst>
      <p:ext uri="{BB962C8B-B14F-4D97-AF65-F5344CB8AC3E}">
        <p14:creationId xmlns:p14="http://schemas.microsoft.com/office/powerpoint/2010/main" val="28941992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a:xfrm>
            <a:off x="1046922" y="1129932"/>
            <a:ext cx="10086975" cy="778381"/>
          </a:xfrm>
        </p:spPr>
        <p:txBody>
          <a:bodyPr/>
          <a:lstStyle/>
          <a:p>
            <a:r>
              <a:rPr lang="en-GB" b="1"/>
              <a:t>Cuestionario de salida</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a:cs typeface="Arial"/>
            </a:endParaRPr>
          </a:p>
          <a:p>
            <a:endParaRPr lang="en-US" sz="1100">
              <a:latin typeface="Arial"/>
              <a:cs typeface="Arial"/>
            </a:endParaRPr>
          </a:p>
          <a:p>
            <a:endParaRPr lang="en-US" sz="1100">
              <a:latin typeface="Arial"/>
              <a:cs typeface="Arial"/>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642457" y="2346320"/>
            <a:ext cx="5630005" cy="2308324"/>
          </a:xfrm>
          <a:prstGeom prst="rect">
            <a:avLst/>
          </a:prstGeom>
          <a:noFill/>
        </p:spPr>
        <p:txBody>
          <a:bodyPr wrap="square" lIns="91440" tIns="45720" rIns="91440" bIns="45720" anchor="t">
            <a:spAutoFit/>
          </a:bodyPr>
          <a:lstStyle/>
          <a:p>
            <a:r>
              <a:rPr lang="en-GB" sz="2400" i="0" u="none" strike="noStrike" dirty="0">
                <a:solidFill>
                  <a:schemeClr val="bg1"/>
                </a:solidFill>
                <a:effectLst/>
                <a:latin typeface="Arial"/>
                <a:cs typeface="Arial"/>
              </a:rPr>
              <a:t>Su </a:t>
            </a:r>
            <a:r>
              <a:rPr lang="en-GB" sz="2400" i="0" u="none" strike="noStrike" dirty="0" err="1">
                <a:solidFill>
                  <a:schemeClr val="bg1"/>
                </a:solidFill>
                <a:effectLst/>
                <a:latin typeface="Arial"/>
                <a:cs typeface="Arial"/>
              </a:rPr>
              <a:t>opinión</a:t>
            </a:r>
            <a:r>
              <a:rPr lang="en-GB" sz="2400" i="0" u="none" strike="noStrike" dirty="0">
                <a:solidFill>
                  <a:schemeClr val="bg1"/>
                </a:solidFill>
                <a:effectLst/>
                <a:latin typeface="Arial"/>
                <a:cs typeface="Arial"/>
              </a:rPr>
              <a:t> es </a:t>
            </a:r>
            <a:r>
              <a:rPr lang="en-GB" sz="2400" i="0" u="none" strike="noStrike" dirty="0" err="1">
                <a:solidFill>
                  <a:schemeClr val="bg1"/>
                </a:solidFill>
                <a:effectLst/>
                <a:latin typeface="Arial"/>
                <a:cs typeface="Arial"/>
              </a:rPr>
              <a:t>importante</a:t>
            </a:r>
            <a:r>
              <a:rPr lang="en-GB" sz="2400" i="0" u="none" strike="noStrike" dirty="0">
                <a:solidFill>
                  <a:schemeClr val="bg1"/>
                </a:solidFill>
                <a:effectLst/>
                <a:latin typeface="Arial"/>
                <a:cs typeface="Arial"/>
              </a:rPr>
              <a:t> para </a:t>
            </a:r>
            <a:r>
              <a:rPr lang="en-GB" sz="2400" i="0" u="none" strike="noStrike" dirty="0" err="1">
                <a:solidFill>
                  <a:schemeClr val="bg1"/>
                </a:solidFill>
                <a:effectLst/>
                <a:latin typeface="Arial"/>
                <a:cs typeface="Arial"/>
              </a:rPr>
              <a:t>nosotros</a:t>
            </a:r>
            <a:r>
              <a:rPr lang="en-GB" sz="2400" dirty="0">
                <a:solidFill>
                  <a:schemeClr val="bg1"/>
                </a:solidFill>
                <a:latin typeface="Arial"/>
                <a:cs typeface="Arial"/>
              </a:rPr>
              <a:t>. </a:t>
            </a:r>
            <a:endParaRPr lang="en-GB" sz="2400" dirty="0">
              <a:solidFill>
                <a:schemeClr val="bg1"/>
              </a:solidFill>
              <a:latin typeface="Arial"/>
              <a:ea typeface="Open Sans"/>
              <a:cs typeface="Arial"/>
            </a:endParaRPr>
          </a:p>
          <a:p>
            <a:br>
              <a:rPr lang="en-GB" sz="2400" dirty="0">
                <a:latin typeface="Arial"/>
                <a:ea typeface="+mn-lt"/>
                <a:cs typeface="Arial"/>
              </a:rPr>
            </a:br>
            <a:r>
              <a:rPr lang="en-GB" sz="2400" dirty="0">
                <a:solidFill>
                  <a:schemeClr val="bg1"/>
                </a:solidFill>
                <a:latin typeface="Arial"/>
                <a:cs typeface="Arial"/>
              </a:rPr>
              <a:t>Por </a:t>
            </a:r>
            <a:r>
              <a:rPr lang="en-GB" sz="2400" dirty="0" err="1">
                <a:solidFill>
                  <a:schemeClr val="bg1"/>
                </a:solidFill>
                <a:latin typeface="Arial"/>
                <a:cs typeface="Arial"/>
              </a:rPr>
              <a:t>favor</a:t>
            </a:r>
            <a:r>
              <a:rPr lang="en-GB" sz="2400" dirty="0">
                <a:solidFill>
                  <a:schemeClr val="bg1"/>
                </a:solidFill>
                <a:latin typeface="Arial"/>
                <a:cs typeface="Arial"/>
              </a:rPr>
              <a:t>, </a:t>
            </a:r>
            <a:r>
              <a:rPr lang="en-GB" sz="2400" dirty="0" err="1">
                <a:solidFill>
                  <a:schemeClr val="bg1"/>
                </a:solidFill>
                <a:latin typeface="Arial"/>
                <a:cs typeface="Arial"/>
              </a:rPr>
              <a:t>rellene</a:t>
            </a:r>
            <a:r>
              <a:rPr lang="en-GB" sz="2400" dirty="0">
                <a:solidFill>
                  <a:schemeClr val="bg1"/>
                </a:solidFill>
                <a:latin typeface="Arial"/>
                <a:cs typeface="Arial"/>
              </a:rPr>
              <a:t> </a:t>
            </a:r>
            <a:r>
              <a:rPr lang="en-GB" sz="2400" dirty="0" err="1">
                <a:solidFill>
                  <a:schemeClr val="bg1"/>
                </a:solidFill>
                <a:latin typeface="Arial"/>
                <a:cs typeface="Arial"/>
              </a:rPr>
              <a:t>esta</a:t>
            </a:r>
            <a:r>
              <a:rPr lang="en-GB" sz="2400" dirty="0">
                <a:solidFill>
                  <a:schemeClr val="bg1"/>
                </a:solidFill>
                <a:latin typeface="Arial"/>
                <a:cs typeface="Arial"/>
              </a:rPr>
              <a:t> </a:t>
            </a:r>
            <a:r>
              <a:rPr lang="en-GB" sz="2400" dirty="0" err="1">
                <a:solidFill>
                  <a:schemeClr val="bg1"/>
                </a:solidFill>
                <a:latin typeface="Arial"/>
                <a:cs typeface="Arial"/>
              </a:rPr>
              <a:t>encuesta</a:t>
            </a:r>
            <a:r>
              <a:rPr lang="en-GB" sz="2400" dirty="0">
                <a:solidFill>
                  <a:schemeClr val="bg1"/>
                </a:solidFill>
                <a:latin typeface="Arial"/>
                <a:cs typeface="Arial"/>
              </a:rPr>
              <a:t> antes de </a:t>
            </a:r>
            <a:r>
              <a:rPr lang="en-GB" sz="2400" dirty="0" err="1">
                <a:solidFill>
                  <a:schemeClr val="bg1"/>
                </a:solidFill>
                <a:latin typeface="Arial"/>
                <a:cs typeface="Arial"/>
              </a:rPr>
              <a:t>ir</a:t>
            </a:r>
            <a:r>
              <a:rPr lang="en-GB" sz="2400" dirty="0">
                <a:solidFill>
                  <a:schemeClr val="bg1"/>
                </a:solidFill>
                <a:latin typeface="Arial"/>
                <a:cs typeface="Arial"/>
              </a:rPr>
              <a:t>, no le </a:t>
            </a:r>
            <a:r>
              <a:rPr lang="en-GB" sz="2400" dirty="0" err="1">
                <a:solidFill>
                  <a:schemeClr val="bg1"/>
                </a:solidFill>
                <a:latin typeface="Arial"/>
                <a:cs typeface="Arial"/>
              </a:rPr>
              <a:t>llevará</a:t>
            </a:r>
            <a:r>
              <a:rPr lang="en-GB" sz="2400" dirty="0">
                <a:solidFill>
                  <a:schemeClr val="bg1"/>
                </a:solidFill>
                <a:latin typeface="Arial"/>
                <a:cs typeface="Arial"/>
              </a:rPr>
              <a:t> </a:t>
            </a:r>
            <a:r>
              <a:rPr lang="en-GB" sz="2400" dirty="0" err="1">
                <a:solidFill>
                  <a:schemeClr val="bg1"/>
                </a:solidFill>
                <a:latin typeface="Arial"/>
                <a:cs typeface="Arial"/>
              </a:rPr>
              <a:t>más</a:t>
            </a:r>
            <a:r>
              <a:rPr lang="en-GB" sz="2400" dirty="0">
                <a:solidFill>
                  <a:schemeClr val="bg1"/>
                </a:solidFill>
                <a:latin typeface="Arial"/>
                <a:cs typeface="Arial"/>
              </a:rPr>
              <a:t> de 2 </a:t>
            </a:r>
            <a:r>
              <a:rPr lang="en-GB" sz="2400" dirty="0" err="1">
                <a:solidFill>
                  <a:schemeClr val="bg1"/>
                </a:solidFill>
                <a:latin typeface="Arial"/>
                <a:cs typeface="Arial"/>
              </a:rPr>
              <a:t>minutos</a:t>
            </a:r>
            <a:r>
              <a:rPr lang="en-GB" sz="2400" dirty="0">
                <a:solidFill>
                  <a:schemeClr val="bg1"/>
                </a:solidFill>
                <a:latin typeface="Arial"/>
                <a:cs typeface="Arial"/>
              </a:rPr>
              <a:t>.</a:t>
            </a:r>
          </a:p>
          <a:p>
            <a:r>
              <a:rPr lang="en-GB" sz="2400" dirty="0">
                <a:solidFill>
                  <a:schemeClr val="bg1"/>
                </a:solidFill>
                <a:latin typeface="Arial"/>
                <a:cs typeface="Arial"/>
              </a:rPr>
              <a:t> </a:t>
            </a:r>
            <a:endParaRPr lang="en-GB" sz="2400">
              <a:solidFill>
                <a:schemeClr val="bg1"/>
              </a:solidFill>
              <a:latin typeface="Arial"/>
              <a:cs typeface="Arial"/>
            </a:endParaRPr>
          </a:p>
          <a:p>
            <a:endParaRPr lang="en-GB" sz="2400" i="0" u="none" strike="noStrike">
              <a:solidFill>
                <a:srgbClr val="AED7BD"/>
              </a:solidFill>
              <a:effectLst/>
              <a:latin typeface="Arial"/>
              <a:cs typeface="Arial"/>
            </a:endParaRPr>
          </a:p>
        </p:txBody>
      </p:sp>
      <p:pic>
        <p:nvPicPr>
          <p:cNvPr id="7" name="Picture 6" descr="A qr code on a blue background&#10;&#10;Description automatically generated">
            <a:extLst>
              <a:ext uri="{FF2B5EF4-FFF2-40B4-BE49-F238E27FC236}">
                <a16:creationId xmlns:a16="http://schemas.microsoft.com/office/drawing/2014/main" id="{B836CDDD-F0E4-D93D-BC74-F4FFB10DD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113" y="2346320"/>
            <a:ext cx="4005943" cy="4005943"/>
          </a:xfrm>
          <a:prstGeom prst="rect">
            <a:avLst/>
          </a:prstGeom>
        </p:spPr>
      </p:pic>
      <p:sp>
        <p:nvSpPr>
          <p:cNvPr id="2" name="Rectangle 1">
            <a:extLst>
              <a:ext uri="{FF2B5EF4-FFF2-40B4-BE49-F238E27FC236}">
                <a16:creationId xmlns:a16="http://schemas.microsoft.com/office/drawing/2014/main" id="{69CA2CE0-0DD7-4FE1-0FB8-DB76F61D273B}"/>
              </a:ext>
            </a:extLst>
          </p:cNvPr>
          <p:cNvSpPr/>
          <p:nvPr/>
        </p:nvSpPr>
        <p:spPr>
          <a:xfrm>
            <a:off x="5721903" y="4351003"/>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t>6</a:t>
            </a:fld>
            <a:endParaRPr lang="fr-FR">
              <a:latin typeface="Arial"/>
              <a:cs typeface="Arial"/>
            </a:endParaRP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142005"/>
            <a:ext cx="9350516" cy="754374"/>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a:solidFill>
                  <a:srgbClr val="964091"/>
                </a:solidFill>
                <a:latin typeface="Arial"/>
                <a:cs typeface="Arial"/>
              </a:rPr>
              <a:t>¿</a:t>
            </a:r>
            <a:r>
              <a:rPr lang="en-US" sz="3600" b="1" err="1">
                <a:solidFill>
                  <a:srgbClr val="964091"/>
                </a:solidFill>
                <a:latin typeface="Arial"/>
                <a:cs typeface="Arial"/>
              </a:rPr>
              <a:t>Qué</a:t>
            </a:r>
            <a:r>
              <a:rPr lang="en-US" sz="3600" b="1">
                <a:solidFill>
                  <a:srgbClr val="964091"/>
                </a:solidFill>
                <a:latin typeface="Arial"/>
                <a:cs typeface="Arial"/>
              </a:rPr>
              <a:t> </a:t>
            </a:r>
            <a:r>
              <a:rPr lang="en-US" sz="3600" b="1" err="1">
                <a:solidFill>
                  <a:srgbClr val="964091"/>
                </a:solidFill>
                <a:latin typeface="Arial"/>
                <a:cs typeface="Arial"/>
              </a:rPr>
              <a:t>espera</a:t>
            </a:r>
            <a:r>
              <a:rPr lang="en-US" sz="3600" b="1">
                <a:solidFill>
                  <a:srgbClr val="964091"/>
                </a:solidFill>
                <a:latin typeface="Arial"/>
                <a:cs typeface="Arial"/>
              </a:rPr>
              <a:t> de la </a:t>
            </a:r>
            <a:r>
              <a:rPr lang="en-US" sz="3600" b="1" err="1">
                <a:solidFill>
                  <a:srgbClr val="964091"/>
                </a:solidFill>
                <a:latin typeface="Arial"/>
                <a:cs typeface="Arial"/>
              </a:rPr>
              <a:t>formación</a:t>
            </a:r>
            <a:r>
              <a:rPr lang="en-US" sz="3600" b="1">
                <a:solidFill>
                  <a:srgbClr val="964091"/>
                </a:solidFill>
                <a:latin typeface="Arial"/>
                <a:cs typeface="Arial"/>
              </a:rPr>
              <a:t> de hoy?</a:t>
            </a:r>
          </a:p>
        </p:txBody>
      </p:sp>
      <p:sp>
        <p:nvSpPr>
          <p:cNvPr id="9" name="TextBox 8">
            <a:extLst>
              <a:ext uri="{FF2B5EF4-FFF2-40B4-BE49-F238E27FC236}">
                <a16:creationId xmlns:a16="http://schemas.microsoft.com/office/drawing/2014/main" id="{634CB1B3-25FA-04F0-9F0E-45049CAFDEB0}"/>
              </a:ext>
            </a:extLst>
          </p:cNvPr>
          <p:cNvSpPr txBox="1"/>
          <p:nvPr/>
        </p:nvSpPr>
        <p:spPr>
          <a:xfrm>
            <a:off x="3542659" y="3108135"/>
            <a:ext cx="510189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err="1">
                <a:latin typeface="Arial"/>
                <a:cs typeface="Arial"/>
              </a:rPr>
              <a:t>Siéntase</a:t>
            </a:r>
            <a:r>
              <a:rPr lang="en-US" i="1" dirty="0">
                <a:latin typeface="Arial"/>
                <a:cs typeface="Arial"/>
              </a:rPr>
              <a:t> libre de </a:t>
            </a:r>
            <a:r>
              <a:rPr lang="en-US" i="1" dirty="0" err="1">
                <a:latin typeface="Arial"/>
                <a:cs typeface="Arial"/>
              </a:rPr>
              <a:t>compartir</a:t>
            </a:r>
            <a:r>
              <a:rPr lang="en-US" i="1" dirty="0">
                <a:latin typeface="Arial"/>
                <a:cs typeface="Arial"/>
              </a:rPr>
              <a:t> </a:t>
            </a:r>
            <a:r>
              <a:rPr lang="en-US" i="1" dirty="0" err="1">
                <a:latin typeface="Arial"/>
                <a:cs typeface="Arial"/>
              </a:rPr>
              <a:t>su</a:t>
            </a:r>
            <a:r>
              <a:rPr lang="en-US" i="1" dirty="0">
                <a:latin typeface="Arial"/>
                <a:cs typeface="Arial"/>
              </a:rPr>
              <a:t> </a:t>
            </a:r>
            <a:r>
              <a:rPr lang="en-US" i="1" dirty="0" err="1">
                <a:latin typeface="Arial"/>
                <a:cs typeface="Arial"/>
              </a:rPr>
              <a:t>nombre</a:t>
            </a:r>
            <a:r>
              <a:rPr lang="en-US" i="1" dirty="0">
                <a:latin typeface="Arial"/>
                <a:cs typeface="Arial"/>
              </a:rPr>
              <a:t> y </a:t>
            </a:r>
            <a:r>
              <a:rPr lang="en-US" i="1" dirty="0" err="1">
                <a:latin typeface="Arial"/>
                <a:cs typeface="Arial"/>
              </a:rPr>
              <a:t>pronombres</a:t>
            </a:r>
            <a:endParaRPr lang="en-US" i="1" dirty="0">
              <a:latin typeface="Arial"/>
              <a:cs typeface="Arial"/>
            </a:endParaRPr>
          </a:p>
        </p:txBody>
      </p:sp>
    </p:spTree>
    <p:extLst>
      <p:ext uri="{BB962C8B-B14F-4D97-AF65-F5344CB8AC3E}">
        <p14:creationId xmlns:p14="http://schemas.microsoft.com/office/powerpoint/2010/main" val="35725574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a:cs typeface="Arial"/>
              </a:rPr>
              <a:t>Gracias!</a:t>
            </a:r>
            <a:endParaRPr lang="en-US"/>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a:t>
            </a:r>
            <a:r>
              <a:rPr lang="en-US" sz="1600" b="1" dirty="0" err="1">
                <a:solidFill>
                  <a:srgbClr val="5792CE"/>
                </a:solidFill>
                <a:latin typeface="Arial"/>
                <a:ea typeface="+mn-lt"/>
                <a:cs typeface="Arial"/>
              </a:rPr>
              <a:t>Cómo</a:t>
            </a:r>
            <a:r>
              <a:rPr lang="en-US" sz="1600" b="1" dirty="0">
                <a:solidFill>
                  <a:srgbClr val="5792CE"/>
                </a:solidFill>
                <a:latin typeface="Arial"/>
                <a:ea typeface="+mn-lt"/>
                <a:cs typeface="Arial"/>
              </a:rPr>
              <a:t> </a:t>
            </a:r>
            <a:r>
              <a:rPr lang="en-US" sz="1600" b="1" dirty="0" err="1">
                <a:solidFill>
                  <a:srgbClr val="5792CE"/>
                </a:solidFill>
                <a:latin typeface="Arial"/>
                <a:ea typeface="+mn-lt"/>
                <a:cs typeface="Arial"/>
              </a:rPr>
              <a:t>citar</a:t>
            </a:r>
            <a:r>
              <a:rPr lang="en-US" sz="1600" b="1" dirty="0">
                <a:solidFill>
                  <a:srgbClr val="5792CE"/>
                </a:solidFill>
                <a:latin typeface="Arial"/>
                <a:ea typeface="+mn-lt"/>
                <a:cs typeface="Arial"/>
              </a:rPr>
              <a:t> </a:t>
            </a:r>
            <a:r>
              <a:rPr lang="en-US" sz="1600" b="1" dirty="0" err="1">
                <a:solidFill>
                  <a:srgbClr val="5792CE"/>
                </a:solidFill>
                <a:latin typeface="Arial"/>
                <a:ea typeface="+mn-lt"/>
                <a:cs typeface="Arial"/>
              </a:rPr>
              <a:t>este</a:t>
            </a:r>
            <a:r>
              <a:rPr lang="en-US" sz="1600" b="1" dirty="0">
                <a:solidFill>
                  <a:srgbClr val="5792CE"/>
                </a:solidFill>
                <a:latin typeface="Arial"/>
                <a:ea typeface="+mn-lt"/>
                <a:cs typeface="Arial"/>
              </a:rPr>
              <a:t> </a:t>
            </a:r>
            <a:r>
              <a:rPr lang="en-US" sz="1600" b="1" dirty="0" err="1">
                <a:solidFill>
                  <a:srgbClr val="5792CE"/>
                </a:solidFill>
                <a:latin typeface="Arial"/>
                <a:ea typeface="+mn-lt"/>
                <a:cs typeface="Arial"/>
              </a:rPr>
              <a:t>documento</a:t>
            </a:r>
            <a:r>
              <a:rPr lang="en-US" sz="1600" b="1" dirty="0">
                <a:solidFill>
                  <a:srgbClr val="5792CE"/>
                </a:solidFill>
                <a:latin typeface="Arial"/>
                <a:ea typeface="+mn-lt"/>
                <a:cs typeface="Arial"/>
              </a:rPr>
              <a:t>?</a:t>
            </a:r>
            <a:br>
              <a:rPr lang="en-US" sz="1600" dirty="0">
                <a:latin typeface="Arial"/>
                <a:cs typeface="Arial"/>
              </a:rPr>
            </a:br>
            <a:r>
              <a:rPr lang="en-US" sz="1600" dirty="0" err="1">
                <a:solidFill>
                  <a:schemeClr val="bg1"/>
                </a:solidFill>
                <a:latin typeface="Open Sans"/>
                <a:ea typeface="+mn-lt"/>
                <a:cs typeface="Open Sans"/>
              </a:rPr>
              <a:t>Polykarpou</a:t>
            </a:r>
            <a:r>
              <a:rPr lang="en-US" sz="1600" dirty="0">
                <a:solidFill>
                  <a:schemeClr val="bg1"/>
                </a:solidFill>
                <a:latin typeface="Open Sans"/>
                <a:ea typeface="+mn-lt"/>
                <a:cs typeface="Open Sans"/>
              </a:rPr>
              <a:t>, Panagiota; </a:t>
            </a:r>
            <a:r>
              <a:rPr lang="en-US" sz="1600" dirty="0" err="1">
                <a:solidFill>
                  <a:schemeClr val="bg1"/>
                </a:solidFill>
                <a:latin typeface="Open Sans"/>
                <a:ea typeface="+mn-lt"/>
                <a:cs typeface="Open Sans"/>
              </a:rPr>
              <a:t>Wuiame</a:t>
            </a:r>
            <a:r>
              <a:rPr lang="en-US" sz="1600" dirty="0">
                <a:solidFill>
                  <a:schemeClr val="bg1"/>
                </a:solidFill>
                <a:latin typeface="Open Sans"/>
                <a:ea typeface="+mn-lt"/>
                <a:cs typeface="Open Sans"/>
              </a:rPr>
              <a:t>, Nathalie; </a:t>
            </a:r>
            <a:r>
              <a:rPr lang="en-US" sz="1600" dirty="0" err="1">
                <a:solidFill>
                  <a:schemeClr val="bg1"/>
                </a:solidFill>
                <a:latin typeface="Open Sans"/>
                <a:ea typeface="+mn-lt"/>
                <a:cs typeface="Open Sans"/>
              </a:rPr>
              <a:t>Madesi</a:t>
            </a:r>
            <a:r>
              <a:rPr lang="en-US" sz="1600" dirty="0">
                <a:solidFill>
                  <a:schemeClr val="bg1"/>
                </a:solidFill>
                <a:latin typeface="Open Sans"/>
                <a:ea typeface="+mn-lt"/>
                <a:cs typeface="Open Sans"/>
              </a:rPr>
              <a:t>, Vasia. </a:t>
            </a:r>
            <a:r>
              <a:rPr lang="en-US" sz="1600" i="1" dirty="0">
                <a:solidFill>
                  <a:schemeClr val="bg1"/>
                </a:solidFill>
                <a:latin typeface="Open Sans"/>
                <a:ea typeface="+mn-lt"/>
                <a:cs typeface="Open Sans"/>
              </a:rPr>
              <a:t>Introductory training on gender-based violence in academia and the 7P framework</a:t>
            </a:r>
            <a:r>
              <a:rPr lang="en-US" sz="1600" dirty="0">
                <a:solidFill>
                  <a:schemeClr val="bg1"/>
                </a:solidFill>
                <a:latin typeface="Open Sans"/>
                <a:ea typeface="+mn-lt"/>
                <a:cs typeface="Open Sans"/>
              </a:rPr>
              <a:t> (</a:t>
            </a:r>
            <a:r>
              <a:rPr lang="en-US" sz="1600" dirty="0" err="1">
                <a:solidFill>
                  <a:schemeClr val="bg1"/>
                </a:solidFill>
                <a:ea typeface="+mn-lt"/>
                <a:cs typeface="+mn-lt"/>
              </a:rPr>
              <a:t>presentación</a:t>
            </a:r>
            <a:r>
              <a:rPr lang="en-US" sz="1600" dirty="0">
                <a:solidFill>
                  <a:schemeClr val="bg1"/>
                </a:solidFill>
                <a:ea typeface="+mn-lt"/>
                <a:cs typeface="+mn-lt"/>
              </a:rPr>
              <a:t> </a:t>
            </a:r>
            <a:r>
              <a:rPr lang="en-US" sz="1600" dirty="0" err="1">
                <a:solidFill>
                  <a:schemeClr val="bg1"/>
                </a:solidFill>
                <a:ea typeface="+mn-lt"/>
                <a:cs typeface="+mn-lt"/>
              </a:rPr>
              <a:t>en</a:t>
            </a:r>
            <a:r>
              <a:rPr lang="en-US" sz="1600" dirty="0">
                <a:solidFill>
                  <a:schemeClr val="bg1"/>
                </a:solidFill>
                <a:ea typeface="+mn-lt"/>
                <a:cs typeface="+mn-lt"/>
              </a:rPr>
              <a:t> </a:t>
            </a:r>
            <a:r>
              <a:rPr lang="en-US" sz="1600" dirty="0" err="1">
                <a:solidFill>
                  <a:schemeClr val="bg1"/>
                </a:solidFill>
                <a:ea typeface="+mn-lt"/>
                <a:cs typeface="+mn-lt"/>
              </a:rPr>
              <a:t>español</a:t>
            </a:r>
            <a:r>
              <a:rPr lang="en-US" sz="1600" dirty="0">
                <a:solidFill>
                  <a:schemeClr val="bg1"/>
                </a:solidFill>
                <a:ea typeface="+mn-lt"/>
                <a:cs typeface="+mn-lt"/>
              </a:rPr>
              <a:t>, </a:t>
            </a:r>
            <a:r>
              <a:rPr lang="en-US" sz="1600" dirty="0" err="1">
                <a:solidFill>
                  <a:schemeClr val="bg1"/>
                </a:solidFill>
                <a:ea typeface="+mn-lt"/>
                <a:cs typeface="+mn-lt"/>
              </a:rPr>
              <a:t>traducida</a:t>
            </a:r>
            <a:r>
              <a:rPr lang="en-US" sz="1600" dirty="0">
                <a:solidFill>
                  <a:schemeClr val="bg1"/>
                </a:solidFill>
                <a:ea typeface="+mn-lt"/>
                <a:cs typeface="+mn-lt"/>
              </a:rPr>
              <a:t> y </a:t>
            </a:r>
            <a:r>
              <a:rPr lang="en-US" sz="1600" dirty="0" err="1">
                <a:solidFill>
                  <a:schemeClr val="bg1"/>
                </a:solidFill>
                <a:ea typeface="+mn-lt"/>
                <a:cs typeface="+mn-lt"/>
              </a:rPr>
              <a:t>adaptada</a:t>
            </a:r>
            <a:r>
              <a:rPr lang="en-US" sz="1600" dirty="0">
                <a:solidFill>
                  <a:schemeClr val="bg1"/>
                </a:solidFill>
                <a:ea typeface="+mn-lt"/>
                <a:cs typeface="+mn-lt"/>
              </a:rPr>
              <a:t> </a:t>
            </a:r>
            <a:r>
              <a:rPr lang="en-US" sz="1600" dirty="0" err="1">
                <a:solidFill>
                  <a:schemeClr val="bg1"/>
                </a:solidFill>
                <a:ea typeface="+mn-lt"/>
                <a:cs typeface="+mn-lt"/>
              </a:rPr>
              <a:t>por</a:t>
            </a:r>
            <a:r>
              <a:rPr lang="en-US" sz="1600" dirty="0">
                <a:solidFill>
                  <a:schemeClr val="bg1"/>
                </a:solidFill>
                <a:ea typeface="+mn-lt"/>
                <a:cs typeface="+mn-lt"/>
              </a:rPr>
              <a:t> Ana Brandl y Diana Romina Puerto Michaut a </a:t>
            </a:r>
            <a:r>
              <a:rPr lang="en-US" sz="1600" dirty="0" err="1">
                <a:solidFill>
                  <a:schemeClr val="bg1"/>
                </a:solidFill>
                <a:ea typeface="+mn-lt"/>
                <a:cs typeface="+mn-lt"/>
              </a:rPr>
              <a:t>partir</a:t>
            </a:r>
            <a:r>
              <a:rPr lang="en-US" sz="1600" dirty="0">
                <a:solidFill>
                  <a:schemeClr val="bg1"/>
                </a:solidFill>
                <a:ea typeface="+mn-lt"/>
                <a:cs typeface="+mn-lt"/>
              </a:rPr>
              <a:t> de la </a:t>
            </a:r>
            <a:r>
              <a:rPr lang="en-US" sz="1600" dirty="0" err="1">
                <a:solidFill>
                  <a:schemeClr val="bg1"/>
                </a:solidFill>
                <a:ea typeface="+mn-lt"/>
                <a:cs typeface="+mn-lt"/>
              </a:rPr>
              <a:t>versión</a:t>
            </a:r>
            <a:r>
              <a:rPr lang="en-US" sz="1600" dirty="0">
                <a:solidFill>
                  <a:schemeClr val="bg1"/>
                </a:solidFill>
                <a:ea typeface="+mn-lt"/>
                <a:cs typeface="+mn-lt"/>
              </a:rPr>
              <a:t> </a:t>
            </a:r>
            <a:r>
              <a:rPr lang="en-US" sz="1600" dirty="0" err="1">
                <a:solidFill>
                  <a:schemeClr val="bg1"/>
                </a:solidFill>
                <a:ea typeface="+mn-lt"/>
                <a:cs typeface="+mn-lt"/>
              </a:rPr>
              <a:t>en</a:t>
            </a:r>
            <a:r>
              <a:rPr lang="en-US" sz="1600" dirty="0">
                <a:solidFill>
                  <a:schemeClr val="bg1"/>
                </a:solidFill>
                <a:ea typeface="+mn-lt"/>
                <a:cs typeface="+mn-lt"/>
              </a:rPr>
              <a:t> </a:t>
            </a:r>
            <a:r>
              <a:rPr lang="en-US" sz="1600" dirty="0" err="1">
                <a:solidFill>
                  <a:schemeClr val="bg1"/>
                </a:solidFill>
                <a:ea typeface="+mn-lt"/>
                <a:cs typeface="+mn-lt"/>
              </a:rPr>
              <a:t>inglés</a:t>
            </a:r>
            <a:r>
              <a:rPr lang="en-US" sz="1600" dirty="0">
                <a:solidFill>
                  <a:schemeClr val="bg1"/>
                </a:solidFill>
                <a:ea typeface="+mn-lt"/>
                <a:cs typeface="+mn-lt"/>
              </a:rPr>
              <a:t>). Antwerp: Yellow Window, 2024.</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t>7</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err="1">
                <a:latin typeface="Arial"/>
                <a:ea typeface="Open Sans"/>
                <a:cs typeface="Arial"/>
              </a:rPr>
              <a:t>Ejercicio</a:t>
            </a:r>
            <a:r>
              <a:rPr lang="fr-FR" b="1">
                <a:latin typeface="Arial"/>
                <a:ea typeface="Open Sans"/>
                <a:cs typeface="Arial"/>
              </a:rPr>
              <a:t> 1: </a:t>
            </a:r>
            <a:r>
              <a:rPr lang="fr-FR" b="1" err="1">
                <a:latin typeface="Arial"/>
                <a:ea typeface="Open Sans"/>
                <a:cs typeface="Arial"/>
              </a:rPr>
              <a:t>Caso</a:t>
            </a:r>
            <a:r>
              <a:rPr lang="fr-FR" b="1">
                <a:latin typeface="Arial"/>
                <a:ea typeface="Open Sans"/>
                <a:cs typeface="Arial"/>
              </a:rPr>
              <a:t> de </a:t>
            </a:r>
            <a:r>
              <a:rPr lang="fr-FR" b="1" err="1">
                <a:latin typeface="Arial"/>
                <a:ea typeface="Open Sans"/>
                <a:cs typeface="Arial"/>
              </a:rPr>
              <a:t>estudio</a:t>
            </a:r>
            <a:r>
              <a:rPr lang="fr-FR" b="1">
                <a:latin typeface="Arial"/>
                <a:ea typeface="Open Sans"/>
                <a:cs typeface="Arial"/>
              </a:rPr>
              <a:t> </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492918" y="1817182"/>
            <a:ext cx="8229601" cy="2633413"/>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800" b="1">
                <a:solidFill>
                  <a:srgbClr val="964091"/>
                </a:solidFill>
                <a:latin typeface="Arial"/>
                <a:cs typeface="Arial"/>
              </a:rPr>
              <a:t>¿</a:t>
            </a:r>
            <a:r>
              <a:rPr lang="en-US" sz="2800" b="1" err="1">
                <a:solidFill>
                  <a:srgbClr val="964091"/>
                </a:solidFill>
                <a:latin typeface="Arial"/>
                <a:cs typeface="Arial"/>
              </a:rPr>
              <a:t>Qué</a:t>
            </a:r>
            <a:r>
              <a:rPr lang="en-US" sz="2800" b="1">
                <a:solidFill>
                  <a:srgbClr val="964091"/>
                </a:solidFill>
                <a:latin typeface="Arial"/>
                <a:cs typeface="Arial"/>
              </a:rPr>
              <a:t> </a:t>
            </a:r>
            <a:r>
              <a:rPr lang="en-US" sz="2800" b="1" err="1">
                <a:solidFill>
                  <a:srgbClr val="964091"/>
                </a:solidFill>
                <a:latin typeface="Arial"/>
                <a:cs typeface="Arial"/>
              </a:rPr>
              <a:t>desafíos</a:t>
            </a:r>
            <a:r>
              <a:rPr lang="en-US" sz="2800" b="1">
                <a:solidFill>
                  <a:srgbClr val="964091"/>
                </a:solidFill>
                <a:latin typeface="Arial"/>
                <a:cs typeface="Arial"/>
              </a:rPr>
              <a:t> </a:t>
            </a:r>
            <a:r>
              <a:rPr lang="en-US" sz="2800" b="1" err="1">
                <a:solidFill>
                  <a:srgbClr val="964091"/>
                </a:solidFill>
                <a:latin typeface="Arial"/>
                <a:cs typeface="Arial"/>
              </a:rPr>
              <a:t>particulares</a:t>
            </a:r>
            <a:r>
              <a:rPr lang="en-US" sz="2800" b="1">
                <a:solidFill>
                  <a:srgbClr val="964091"/>
                </a:solidFill>
                <a:latin typeface="Arial"/>
                <a:cs typeface="Arial"/>
              </a:rPr>
              <a:t> que </a:t>
            </a:r>
            <a:r>
              <a:rPr lang="en-US" sz="2800" b="1" err="1">
                <a:solidFill>
                  <a:srgbClr val="964091"/>
                </a:solidFill>
                <a:latin typeface="Arial"/>
                <a:cs typeface="Arial"/>
              </a:rPr>
              <a:t>presenta</a:t>
            </a:r>
            <a:r>
              <a:rPr lang="en-US" sz="2800" b="1">
                <a:solidFill>
                  <a:srgbClr val="964091"/>
                </a:solidFill>
                <a:latin typeface="Arial"/>
                <a:cs typeface="Arial"/>
              </a:rPr>
              <a:t> </a:t>
            </a:r>
            <a:r>
              <a:rPr lang="en-US" sz="2800" b="1" err="1">
                <a:solidFill>
                  <a:srgbClr val="964091"/>
                </a:solidFill>
                <a:latin typeface="Arial"/>
                <a:cs typeface="Arial"/>
              </a:rPr>
              <a:t>el</a:t>
            </a:r>
            <a:r>
              <a:rPr lang="en-US" sz="2800" b="1">
                <a:solidFill>
                  <a:srgbClr val="964091"/>
                </a:solidFill>
                <a:latin typeface="Arial"/>
                <a:cs typeface="Arial"/>
              </a:rPr>
              <a:t> </a:t>
            </a:r>
            <a:r>
              <a:rPr lang="en-US" sz="2800" b="1" err="1">
                <a:solidFill>
                  <a:srgbClr val="964091"/>
                </a:solidFill>
                <a:latin typeface="Arial"/>
                <a:cs typeface="Arial"/>
              </a:rPr>
              <a:t>caso</a:t>
            </a:r>
            <a:r>
              <a:rPr lang="en-US" sz="2800" b="1">
                <a:solidFill>
                  <a:srgbClr val="964091"/>
                </a:solidFill>
                <a:latin typeface="Arial"/>
                <a:cs typeface="Arial"/>
              </a:rPr>
              <a:t>? ¿</a:t>
            </a:r>
            <a:r>
              <a:rPr lang="en-US" sz="2800" b="1" err="1">
                <a:solidFill>
                  <a:srgbClr val="964091"/>
                </a:solidFill>
                <a:latin typeface="Arial"/>
                <a:cs typeface="Arial"/>
              </a:rPr>
              <a:t>Qué</a:t>
            </a:r>
            <a:r>
              <a:rPr lang="en-US" sz="2800" b="1">
                <a:solidFill>
                  <a:srgbClr val="964091"/>
                </a:solidFill>
                <a:latin typeface="Arial"/>
                <a:cs typeface="Arial"/>
              </a:rPr>
              <a:t> </a:t>
            </a:r>
            <a:r>
              <a:rPr lang="en-US" sz="2800" b="1" err="1">
                <a:solidFill>
                  <a:srgbClr val="964091"/>
                </a:solidFill>
                <a:latin typeface="Arial"/>
                <a:cs typeface="Arial"/>
              </a:rPr>
              <a:t>falló</a:t>
            </a:r>
            <a:r>
              <a:rPr lang="en-US" sz="2800" b="1">
                <a:solidFill>
                  <a:srgbClr val="964091"/>
                </a:solidFill>
                <a:latin typeface="Arial"/>
                <a:cs typeface="Arial"/>
              </a:rPr>
              <a:t> </a:t>
            </a:r>
            <a:r>
              <a:rPr lang="en-US" sz="2800" b="1" err="1">
                <a:solidFill>
                  <a:srgbClr val="964091"/>
                </a:solidFill>
                <a:latin typeface="Arial"/>
                <a:cs typeface="Arial"/>
              </a:rPr>
              <a:t>en</a:t>
            </a:r>
            <a:r>
              <a:rPr lang="en-US" sz="2800" b="1">
                <a:solidFill>
                  <a:srgbClr val="964091"/>
                </a:solidFill>
                <a:latin typeface="Arial"/>
                <a:cs typeface="Arial"/>
              </a:rPr>
              <a:t> la </a:t>
            </a:r>
            <a:r>
              <a:rPr lang="en-US" sz="2800" b="1" err="1">
                <a:solidFill>
                  <a:srgbClr val="964091"/>
                </a:solidFill>
                <a:latin typeface="Arial"/>
                <a:cs typeface="Arial"/>
              </a:rPr>
              <a:t>gestión</a:t>
            </a:r>
            <a:r>
              <a:rPr lang="en-US" sz="2800" b="1">
                <a:solidFill>
                  <a:srgbClr val="964091"/>
                </a:solidFill>
                <a:latin typeface="Arial"/>
                <a:cs typeface="Arial"/>
              </a:rPr>
              <a:t>?</a:t>
            </a:r>
          </a:p>
          <a:p>
            <a:endParaRPr lang="en-US" sz="2800" b="1">
              <a:solidFill>
                <a:srgbClr val="964091"/>
              </a:solidFill>
              <a:latin typeface="Arial"/>
              <a:ea typeface="Open Sans"/>
              <a:cs typeface="Arial"/>
            </a:endParaRPr>
          </a:p>
        </p:txBody>
      </p:sp>
      <p:pic>
        <p:nvPicPr>
          <p:cNvPr id="2" name="Picture 1" descr="A screenshot of a computer screen&#10;&#10;AI-generated content may be incorrect.">
            <a:extLst>
              <a:ext uri="{FF2B5EF4-FFF2-40B4-BE49-F238E27FC236}">
                <a16:creationId xmlns:a16="http://schemas.microsoft.com/office/drawing/2014/main" id="{9867F058-F8A0-6A01-108C-9C07F1E210FC}"/>
              </a:ext>
            </a:extLst>
          </p:cNvPr>
          <p:cNvPicPr>
            <a:picLocks noChangeAspect="1"/>
          </p:cNvPicPr>
          <p:nvPr/>
        </p:nvPicPr>
        <p:blipFill>
          <a:blip r:embed="rId3"/>
          <a:stretch>
            <a:fillRect/>
          </a:stretch>
        </p:blipFill>
        <p:spPr>
          <a:xfrm>
            <a:off x="8245326" y="0"/>
            <a:ext cx="3846005" cy="6858000"/>
          </a:xfrm>
          <a:prstGeom prst="rect">
            <a:avLst/>
          </a:prstGeom>
        </p:spPr>
      </p:pic>
    </p:spTree>
    <p:extLst>
      <p:ext uri="{BB962C8B-B14F-4D97-AF65-F5344CB8AC3E}">
        <p14:creationId xmlns:p14="http://schemas.microsoft.com/office/powerpoint/2010/main" val="4125658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en-US"/>
              <a:t>Definición de violencia de género</a:t>
            </a:r>
          </a:p>
        </p:txBody>
      </p:sp>
      <p:sp>
        <p:nvSpPr>
          <p:cNvPr id="8" name="TextBox 7">
            <a:extLst>
              <a:ext uri="{FF2B5EF4-FFF2-40B4-BE49-F238E27FC236}">
                <a16:creationId xmlns:a16="http://schemas.microsoft.com/office/drawing/2014/main" id="{1D838718-1526-6F4B-9C31-A14C9ED6875E}"/>
              </a:ext>
            </a:extLst>
          </p:cNvPr>
          <p:cNvSpPr txBox="1"/>
          <p:nvPr/>
        </p:nvSpPr>
        <p:spPr>
          <a:xfrm>
            <a:off x="5948818" y="587679"/>
            <a:ext cx="5334000" cy="5684698"/>
          </a:xfrm>
          <a:prstGeom prst="rect">
            <a:avLst/>
          </a:prstGeom>
          <a:noFill/>
        </p:spPr>
        <p:txBody>
          <a:bodyPr wrap="square" lIns="0" tIns="45720" rIns="0" bIns="45720" rtlCol="0" anchor="t">
            <a:spAutoFit/>
          </a:bodyPr>
          <a:lstStyle/>
          <a:p>
            <a:pPr>
              <a:lnSpc>
                <a:spcPct val="150000"/>
              </a:lnSpc>
            </a:pPr>
            <a:r>
              <a:rPr lang="en-US">
                <a:solidFill>
                  <a:srgbClr val="000000"/>
                </a:solidFill>
                <a:latin typeface="Arial"/>
                <a:ea typeface="Open Sans"/>
                <a:cs typeface="Arial"/>
              </a:rPr>
              <a:t>La </a:t>
            </a:r>
            <a:r>
              <a:rPr lang="en-US" err="1">
                <a:solidFill>
                  <a:srgbClr val="000000"/>
                </a:solidFill>
                <a:latin typeface="Arial"/>
                <a:ea typeface="Open Sans"/>
                <a:cs typeface="Arial"/>
              </a:rPr>
              <a:t>violencia</a:t>
            </a:r>
            <a:r>
              <a:rPr lang="en-US">
                <a:solidFill>
                  <a:srgbClr val="000000"/>
                </a:solidFill>
                <a:latin typeface="Arial"/>
                <a:ea typeface="Open Sans"/>
                <a:cs typeface="Arial"/>
              </a:rPr>
              <a:t> de </a:t>
            </a:r>
            <a:r>
              <a:rPr lang="en-US" err="1">
                <a:solidFill>
                  <a:srgbClr val="000000"/>
                </a:solidFill>
                <a:latin typeface="Arial"/>
                <a:ea typeface="Open Sans"/>
                <a:cs typeface="Arial"/>
              </a:rPr>
              <a:t>género</a:t>
            </a:r>
            <a:r>
              <a:rPr lang="en-US">
                <a:solidFill>
                  <a:srgbClr val="000000"/>
                </a:solidFill>
                <a:latin typeface="Arial"/>
                <a:ea typeface="Open Sans"/>
                <a:cs typeface="Arial"/>
              </a:rPr>
              <a:t> </a:t>
            </a:r>
            <a:r>
              <a:rPr lang="en-US" err="1">
                <a:solidFill>
                  <a:srgbClr val="000000"/>
                </a:solidFill>
                <a:latin typeface="Arial"/>
                <a:ea typeface="Open Sans"/>
                <a:cs typeface="Arial"/>
              </a:rPr>
              <a:t>puede</a:t>
            </a:r>
            <a:r>
              <a:rPr lang="en-US">
                <a:solidFill>
                  <a:srgbClr val="000000"/>
                </a:solidFill>
                <a:latin typeface="Arial"/>
                <a:ea typeface="Open Sans"/>
                <a:cs typeface="Arial"/>
              </a:rPr>
              <a:t> ser </a:t>
            </a:r>
            <a:r>
              <a:rPr lang="en-US" b="1">
                <a:solidFill>
                  <a:srgbClr val="000000"/>
                </a:solidFill>
                <a:latin typeface="Arial"/>
                <a:ea typeface="Open Sans"/>
                <a:cs typeface="Arial"/>
              </a:rPr>
              <a:t>sexual</a:t>
            </a:r>
            <a:r>
              <a:rPr lang="en-US">
                <a:solidFill>
                  <a:srgbClr val="000000"/>
                </a:solidFill>
                <a:latin typeface="Arial"/>
                <a:ea typeface="Open Sans"/>
                <a:cs typeface="Arial"/>
              </a:rPr>
              <a:t>, </a:t>
            </a:r>
            <a:r>
              <a:rPr lang="en-US" b="1" err="1">
                <a:solidFill>
                  <a:srgbClr val="000000"/>
                </a:solidFill>
                <a:latin typeface="Arial"/>
                <a:ea typeface="Open Sans"/>
                <a:cs typeface="Arial"/>
              </a:rPr>
              <a:t>física</a:t>
            </a:r>
            <a:r>
              <a:rPr lang="en-US">
                <a:solidFill>
                  <a:srgbClr val="000000"/>
                </a:solidFill>
                <a:latin typeface="Arial"/>
                <a:ea typeface="Open Sans"/>
                <a:cs typeface="Arial"/>
              </a:rPr>
              <a:t>, </a:t>
            </a:r>
            <a:r>
              <a:rPr lang="en-US" b="1">
                <a:solidFill>
                  <a:srgbClr val="000000"/>
                </a:solidFill>
                <a:latin typeface="Arial"/>
                <a:ea typeface="Open Sans"/>
                <a:cs typeface="Arial"/>
              </a:rPr>
              <a:t>verbal</a:t>
            </a:r>
            <a:r>
              <a:rPr lang="en-US">
                <a:solidFill>
                  <a:srgbClr val="000000"/>
                </a:solidFill>
                <a:latin typeface="Arial"/>
                <a:ea typeface="Open Sans"/>
                <a:cs typeface="Arial"/>
              </a:rPr>
              <a:t>, </a:t>
            </a:r>
            <a:r>
              <a:rPr lang="en-US" b="1" err="1">
                <a:solidFill>
                  <a:srgbClr val="000000"/>
                </a:solidFill>
                <a:latin typeface="Arial"/>
                <a:ea typeface="Open Sans"/>
                <a:cs typeface="Arial"/>
              </a:rPr>
              <a:t>psicológica</a:t>
            </a:r>
            <a:r>
              <a:rPr lang="en-US" b="1">
                <a:solidFill>
                  <a:srgbClr val="000000"/>
                </a:solidFill>
                <a:latin typeface="Arial"/>
                <a:ea typeface="Open Sans"/>
                <a:cs typeface="Arial"/>
              </a:rPr>
              <a:t> </a:t>
            </a:r>
            <a:r>
              <a:rPr lang="en-US">
                <a:solidFill>
                  <a:srgbClr val="000000"/>
                </a:solidFill>
                <a:latin typeface="Arial"/>
                <a:ea typeface="Open Sans"/>
                <a:cs typeface="Arial"/>
              </a:rPr>
              <a:t>(</a:t>
            </a:r>
            <a:r>
              <a:rPr lang="en-US" err="1">
                <a:solidFill>
                  <a:srgbClr val="000000"/>
                </a:solidFill>
                <a:latin typeface="Arial"/>
                <a:ea typeface="Open Sans"/>
                <a:cs typeface="Arial"/>
              </a:rPr>
              <a:t>emocional</a:t>
            </a:r>
            <a:r>
              <a:rPr lang="en-US">
                <a:solidFill>
                  <a:srgbClr val="000000"/>
                </a:solidFill>
                <a:latin typeface="Arial"/>
                <a:ea typeface="Open Sans"/>
                <a:cs typeface="Arial"/>
              </a:rPr>
              <a:t>) o </a:t>
            </a:r>
            <a:r>
              <a:rPr lang="en-US" b="1" err="1">
                <a:solidFill>
                  <a:srgbClr val="000000"/>
                </a:solidFill>
                <a:latin typeface="Arial"/>
                <a:ea typeface="Open Sans"/>
                <a:cs typeface="Arial"/>
              </a:rPr>
              <a:t>socioeconómica</a:t>
            </a:r>
            <a:r>
              <a:rPr lang="en-US">
                <a:solidFill>
                  <a:srgbClr val="000000"/>
                </a:solidFill>
                <a:latin typeface="Arial"/>
                <a:ea typeface="Open Sans"/>
                <a:cs typeface="Arial"/>
              </a:rPr>
              <a:t>, y </a:t>
            </a:r>
            <a:r>
              <a:rPr lang="en-US" err="1">
                <a:solidFill>
                  <a:srgbClr val="000000"/>
                </a:solidFill>
                <a:latin typeface="Arial"/>
                <a:ea typeface="Open Sans"/>
                <a:cs typeface="Arial"/>
              </a:rPr>
              <a:t>puede</a:t>
            </a:r>
            <a:r>
              <a:rPr lang="en-US">
                <a:solidFill>
                  <a:srgbClr val="000000"/>
                </a:solidFill>
                <a:latin typeface="Arial"/>
                <a:ea typeface="Open Sans"/>
                <a:cs typeface="Arial"/>
              </a:rPr>
              <a:t> </a:t>
            </a:r>
            <a:r>
              <a:rPr lang="en-US" err="1">
                <a:solidFill>
                  <a:srgbClr val="000000"/>
                </a:solidFill>
                <a:latin typeface="Arial"/>
                <a:ea typeface="Open Sans"/>
                <a:cs typeface="Arial"/>
              </a:rPr>
              <a:t>adoptar</a:t>
            </a:r>
            <a:r>
              <a:rPr lang="en-US">
                <a:solidFill>
                  <a:srgbClr val="000000"/>
                </a:solidFill>
                <a:latin typeface="Arial"/>
                <a:ea typeface="Open Sans"/>
                <a:cs typeface="Arial"/>
              </a:rPr>
              <a:t> </a:t>
            </a:r>
            <a:r>
              <a:rPr lang="en-US" err="1">
                <a:solidFill>
                  <a:srgbClr val="000000"/>
                </a:solidFill>
                <a:latin typeface="Arial"/>
                <a:ea typeface="Open Sans"/>
                <a:cs typeface="Arial"/>
              </a:rPr>
              <a:t>muchas</a:t>
            </a:r>
            <a:r>
              <a:rPr lang="en-US">
                <a:solidFill>
                  <a:srgbClr val="000000"/>
                </a:solidFill>
                <a:latin typeface="Arial"/>
                <a:ea typeface="Open Sans"/>
                <a:cs typeface="Arial"/>
              </a:rPr>
              <a:t> </a:t>
            </a:r>
            <a:r>
              <a:rPr lang="en-US" err="1">
                <a:solidFill>
                  <a:srgbClr val="000000"/>
                </a:solidFill>
                <a:latin typeface="Arial"/>
                <a:ea typeface="Open Sans"/>
                <a:cs typeface="Arial"/>
              </a:rPr>
              <a:t>formas</a:t>
            </a:r>
            <a:r>
              <a:rPr lang="en-US">
                <a:solidFill>
                  <a:srgbClr val="000000"/>
                </a:solidFill>
                <a:latin typeface="Arial"/>
                <a:ea typeface="Open Sans"/>
                <a:cs typeface="Arial"/>
              </a:rPr>
              <a:t>. </a:t>
            </a:r>
            <a:r>
              <a:rPr lang="en-US" err="1">
                <a:solidFill>
                  <a:srgbClr val="000000"/>
                </a:solidFill>
                <a:latin typeface="Arial"/>
                <a:ea typeface="Open Sans"/>
                <a:cs typeface="Arial"/>
              </a:rPr>
              <a:t>Desde</a:t>
            </a:r>
            <a:r>
              <a:rPr lang="en-US">
                <a:solidFill>
                  <a:srgbClr val="000000"/>
                </a:solidFill>
                <a:latin typeface="Arial"/>
                <a:ea typeface="Open Sans"/>
                <a:cs typeface="Arial"/>
              </a:rPr>
              <a:t> </a:t>
            </a:r>
            <a:r>
              <a:rPr lang="en-US" b="1">
                <a:solidFill>
                  <a:srgbClr val="000000"/>
                </a:solidFill>
                <a:latin typeface="Arial"/>
                <a:ea typeface="Open Sans"/>
                <a:cs typeface="Arial"/>
              </a:rPr>
              <a:t>la </a:t>
            </a:r>
            <a:r>
              <a:rPr lang="en-US" b="1" err="1">
                <a:solidFill>
                  <a:srgbClr val="000000"/>
                </a:solidFill>
                <a:latin typeface="Arial"/>
                <a:ea typeface="Open Sans"/>
                <a:cs typeface="Arial"/>
              </a:rPr>
              <a:t>violencia</a:t>
            </a:r>
            <a:r>
              <a:rPr lang="en-US" b="1">
                <a:solidFill>
                  <a:srgbClr val="000000"/>
                </a:solidFill>
                <a:latin typeface="Arial"/>
                <a:ea typeface="Open Sans"/>
                <a:cs typeface="Arial"/>
              </a:rPr>
              <a:t> verbal </a:t>
            </a:r>
            <a:r>
              <a:rPr lang="en-US">
                <a:solidFill>
                  <a:srgbClr val="000000"/>
                </a:solidFill>
                <a:latin typeface="Arial"/>
                <a:ea typeface="Open Sans"/>
                <a:cs typeface="Arial"/>
              </a:rPr>
              <a:t>y </a:t>
            </a:r>
            <a:r>
              <a:rPr lang="en-US" err="1">
                <a:solidFill>
                  <a:srgbClr val="000000"/>
                </a:solidFill>
                <a:latin typeface="Arial"/>
                <a:ea typeface="Open Sans"/>
                <a:cs typeface="Arial"/>
              </a:rPr>
              <a:t>los</a:t>
            </a:r>
            <a:r>
              <a:rPr lang="en-US">
                <a:solidFill>
                  <a:srgbClr val="000000"/>
                </a:solidFill>
                <a:latin typeface="Arial"/>
                <a:ea typeface="Open Sans"/>
                <a:cs typeface="Arial"/>
              </a:rPr>
              <a:t> </a:t>
            </a:r>
            <a:r>
              <a:rPr lang="en-US" b="1" err="1">
                <a:solidFill>
                  <a:srgbClr val="000000"/>
                </a:solidFill>
                <a:latin typeface="Arial"/>
                <a:ea typeface="Open Sans"/>
                <a:cs typeface="Arial"/>
              </a:rPr>
              <a:t>discursos</a:t>
            </a:r>
            <a:r>
              <a:rPr lang="en-US" b="1">
                <a:solidFill>
                  <a:srgbClr val="000000"/>
                </a:solidFill>
                <a:latin typeface="Arial"/>
                <a:ea typeface="Open Sans"/>
                <a:cs typeface="Arial"/>
              </a:rPr>
              <a:t> de </a:t>
            </a:r>
            <a:r>
              <a:rPr lang="en-US" b="1" err="1">
                <a:solidFill>
                  <a:srgbClr val="000000"/>
                </a:solidFill>
                <a:latin typeface="Arial"/>
                <a:ea typeface="Open Sans"/>
                <a:cs typeface="Arial"/>
              </a:rPr>
              <a:t>odio</a:t>
            </a:r>
            <a:r>
              <a:rPr lang="en-US" b="1">
                <a:solidFill>
                  <a:srgbClr val="000000"/>
                </a:solidFill>
                <a:latin typeface="Arial"/>
                <a:ea typeface="Open Sans"/>
                <a:cs typeface="Arial"/>
              </a:rPr>
              <a:t> </a:t>
            </a:r>
            <a:r>
              <a:rPr lang="en-US" b="1" err="1">
                <a:solidFill>
                  <a:srgbClr val="000000"/>
                </a:solidFill>
                <a:latin typeface="Arial"/>
                <a:ea typeface="Open Sans"/>
                <a:cs typeface="Arial"/>
              </a:rPr>
              <a:t>en</a:t>
            </a:r>
            <a:r>
              <a:rPr lang="en-US" b="1">
                <a:solidFill>
                  <a:srgbClr val="000000"/>
                </a:solidFill>
                <a:latin typeface="Arial"/>
                <a:ea typeface="Open Sans"/>
                <a:cs typeface="Arial"/>
              </a:rPr>
              <a:t> internet</a:t>
            </a:r>
            <a:r>
              <a:rPr lang="en-US">
                <a:solidFill>
                  <a:srgbClr val="000000"/>
                </a:solidFill>
                <a:latin typeface="Arial"/>
                <a:ea typeface="Open Sans"/>
                <a:cs typeface="Arial"/>
              </a:rPr>
              <a:t>, hasta la </a:t>
            </a:r>
            <a:r>
              <a:rPr lang="en-US" b="1" err="1">
                <a:solidFill>
                  <a:srgbClr val="000000"/>
                </a:solidFill>
                <a:latin typeface="Arial"/>
                <a:ea typeface="Open Sans"/>
                <a:cs typeface="Arial"/>
              </a:rPr>
              <a:t>violación</a:t>
            </a:r>
            <a:r>
              <a:rPr lang="en-US" b="1">
                <a:solidFill>
                  <a:srgbClr val="000000"/>
                </a:solidFill>
                <a:latin typeface="Arial"/>
                <a:ea typeface="Open Sans"/>
                <a:cs typeface="Arial"/>
              </a:rPr>
              <a:t> o </a:t>
            </a:r>
            <a:r>
              <a:rPr lang="en-US" b="1" err="1">
                <a:solidFill>
                  <a:srgbClr val="000000"/>
                </a:solidFill>
                <a:latin typeface="Arial"/>
                <a:ea typeface="Open Sans"/>
                <a:cs typeface="Arial"/>
              </a:rPr>
              <a:t>el</a:t>
            </a:r>
            <a:r>
              <a:rPr lang="en-US" b="1">
                <a:solidFill>
                  <a:srgbClr val="000000"/>
                </a:solidFill>
                <a:latin typeface="Arial"/>
                <a:ea typeface="Open Sans"/>
                <a:cs typeface="Arial"/>
              </a:rPr>
              <a:t> </a:t>
            </a:r>
            <a:r>
              <a:rPr lang="en-US" b="1" err="1">
                <a:solidFill>
                  <a:srgbClr val="000000"/>
                </a:solidFill>
                <a:latin typeface="Arial"/>
                <a:ea typeface="Open Sans"/>
                <a:cs typeface="Arial"/>
              </a:rPr>
              <a:t>asesinato</a:t>
            </a:r>
            <a:r>
              <a:rPr lang="en-US">
                <a:solidFill>
                  <a:srgbClr val="000000"/>
                </a:solidFill>
                <a:latin typeface="Arial"/>
                <a:ea typeface="Open Sans"/>
                <a:cs typeface="Arial"/>
              </a:rPr>
              <a:t>.</a:t>
            </a:r>
            <a:br>
              <a:rPr lang="en-US">
                <a:latin typeface="Arial" panose="020B0604020202020204" pitchFamily="34" charset="0"/>
                <a:ea typeface="Open Sans" charset="0"/>
                <a:cs typeface="Arial" panose="020B0604020202020204" pitchFamily="34" charset="0"/>
              </a:rPr>
            </a:br>
            <a:br>
              <a:rPr lang="en-US">
                <a:latin typeface="Arial" panose="020B0604020202020204" pitchFamily="34" charset="0"/>
                <a:ea typeface="Open Sans" charset="0"/>
                <a:cs typeface="Arial" panose="020B0604020202020204" pitchFamily="34" charset="0"/>
              </a:rPr>
            </a:br>
            <a:r>
              <a:rPr lang="en-US" err="1">
                <a:solidFill>
                  <a:srgbClr val="000000"/>
                </a:solidFill>
                <a:latin typeface="Arial"/>
                <a:ea typeface="Open Sans"/>
                <a:cs typeface="Arial"/>
              </a:rPr>
              <a:t>Puede</a:t>
            </a:r>
            <a:r>
              <a:rPr lang="en-US">
                <a:solidFill>
                  <a:srgbClr val="000000"/>
                </a:solidFill>
                <a:latin typeface="Arial"/>
                <a:ea typeface="Open Sans"/>
                <a:cs typeface="Arial"/>
              </a:rPr>
              <a:t> ser </a:t>
            </a:r>
            <a:r>
              <a:rPr lang="en-US" err="1">
                <a:solidFill>
                  <a:srgbClr val="000000"/>
                </a:solidFill>
                <a:latin typeface="Arial"/>
                <a:ea typeface="Open Sans"/>
                <a:cs typeface="Arial"/>
              </a:rPr>
              <a:t>perpetrada</a:t>
            </a:r>
            <a:r>
              <a:rPr lang="en-US">
                <a:solidFill>
                  <a:srgbClr val="000000"/>
                </a:solidFill>
                <a:latin typeface="Arial"/>
                <a:ea typeface="Open Sans"/>
                <a:cs typeface="Arial"/>
              </a:rPr>
              <a:t> </a:t>
            </a:r>
            <a:r>
              <a:rPr lang="en-US" err="1">
                <a:solidFill>
                  <a:srgbClr val="000000"/>
                </a:solidFill>
                <a:latin typeface="Arial"/>
                <a:ea typeface="Open Sans"/>
                <a:cs typeface="Arial"/>
              </a:rPr>
              <a:t>por</a:t>
            </a:r>
            <a:r>
              <a:rPr lang="en-US">
                <a:solidFill>
                  <a:srgbClr val="000000"/>
                </a:solidFill>
                <a:latin typeface="Arial"/>
                <a:ea typeface="Open Sans"/>
                <a:cs typeface="Arial"/>
              </a:rPr>
              <a:t> </a:t>
            </a:r>
            <a:r>
              <a:rPr lang="en-US" err="1">
                <a:solidFill>
                  <a:srgbClr val="000000"/>
                </a:solidFill>
                <a:latin typeface="Arial"/>
                <a:ea typeface="Open Sans"/>
                <a:cs typeface="Arial"/>
              </a:rPr>
              <a:t>cualquiera</a:t>
            </a:r>
            <a:r>
              <a:rPr lang="en-US">
                <a:solidFill>
                  <a:srgbClr val="000000"/>
                </a:solidFill>
                <a:latin typeface="Arial"/>
                <a:ea typeface="Open Sans"/>
                <a:cs typeface="Arial"/>
              </a:rPr>
              <a:t>: </a:t>
            </a:r>
            <a:r>
              <a:rPr lang="en-US" b="1" err="1">
                <a:solidFill>
                  <a:srgbClr val="000000"/>
                </a:solidFill>
                <a:latin typeface="Arial"/>
                <a:ea typeface="Open Sans"/>
                <a:cs typeface="Arial"/>
              </a:rPr>
              <a:t>cónyuge</a:t>
            </a:r>
            <a:r>
              <a:rPr lang="en-US" b="1">
                <a:solidFill>
                  <a:srgbClr val="000000"/>
                </a:solidFill>
                <a:latin typeface="Arial"/>
                <a:ea typeface="Open Sans"/>
                <a:cs typeface="Arial"/>
              </a:rPr>
              <a:t>/pareja actual o anterior</a:t>
            </a:r>
            <a:r>
              <a:rPr lang="en-US">
                <a:solidFill>
                  <a:srgbClr val="000000"/>
                </a:solidFill>
                <a:latin typeface="Arial"/>
                <a:ea typeface="Open Sans"/>
                <a:cs typeface="Arial"/>
              </a:rPr>
              <a:t>, </a:t>
            </a:r>
            <a:r>
              <a:rPr lang="en-US" b="1" err="1">
                <a:solidFill>
                  <a:srgbClr val="000000"/>
                </a:solidFill>
                <a:latin typeface="Arial"/>
                <a:ea typeface="Open Sans"/>
                <a:cs typeface="Arial"/>
              </a:rPr>
              <a:t>familiares</a:t>
            </a:r>
            <a:r>
              <a:rPr lang="en-US">
                <a:solidFill>
                  <a:srgbClr val="000000"/>
                </a:solidFill>
                <a:latin typeface="Arial"/>
                <a:ea typeface="Open Sans"/>
                <a:cs typeface="Arial"/>
              </a:rPr>
              <a:t>, </a:t>
            </a:r>
            <a:r>
              <a:rPr lang="en-US" b="1" err="1">
                <a:solidFill>
                  <a:srgbClr val="000000"/>
                </a:solidFill>
                <a:latin typeface="Arial"/>
                <a:ea typeface="Open Sans"/>
                <a:cs typeface="Arial"/>
              </a:rPr>
              <a:t>compañeres</a:t>
            </a:r>
            <a:r>
              <a:rPr lang="en-US" b="1">
                <a:solidFill>
                  <a:srgbClr val="000000"/>
                </a:solidFill>
                <a:latin typeface="Arial"/>
                <a:ea typeface="Open Sans"/>
                <a:cs typeface="Arial"/>
              </a:rPr>
              <a:t> de </a:t>
            </a:r>
            <a:r>
              <a:rPr lang="en-US" b="1" err="1">
                <a:solidFill>
                  <a:srgbClr val="000000"/>
                </a:solidFill>
                <a:latin typeface="Arial"/>
                <a:ea typeface="Open Sans"/>
                <a:cs typeface="Arial"/>
              </a:rPr>
              <a:t>trabajo</a:t>
            </a:r>
            <a:r>
              <a:rPr lang="en-US">
                <a:solidFill>
                  <a:srgbClr val="000000"/>
                </a:solidFill>
                <a:latin typeface="Arial"/>
                <a:ea typeface="Open Sans"/>
                <a:cs typeface="Arial"/>
              </a:rPr>
              <a:t>, </a:t>
            </a:r>
            <a:r>
              <a:rPr lang="en-US" b="1" err="1">
                <a:solidFill>
                  <a:srgbClr val="000000"/>
                </a:solidFill>
                <a:latin typeface="Arial"/>
                <a:ea typeface="Open Sans"/>
                <a:cs typeface="Arial"/>
              </a:rPr>
              <a:t>compañeres</a:t>
            </a:r>
            <a:r>
              <a:rPr lang="en-US" b="1">
                <a:solidFill>
                  <a:srgbClr val="000000"/>
                </a:solidFill>
                <a:latin typeface="Arial"/>
                <a:ea typeface="Open Sans"/>
                <a:cs typeface="Arial"/>
              </a:rPr>
              <a:t> de colegio</a:t>
            </a:r>
            <a:r>
              <a:rPr lang="en-US">
                <a:solidFill>
                  <a:srgbClr val="000000"/>
                </a:solidFill>
                <a:latin typeface="Arial"/>
                <a:ea typeface="Open Sans"/>
                <a:cs typeface="Arial"/>
              </a:rPr>
              <a:t>, </a:t>
            </a:r>
            <a:r>
              <a:rPr lang="en-US" b="1" err="1">
                <a:solidFill>
                  <a:srgbClr val="000000"/>
                </a:solidFill>
                <a:latin typeface="Arial"/>
                <a:ea typeface="Open Sans"/>
                <a:cs typeface="Arial"/>
              </a:rPr>
              <a:t>amigues</a:t>
            </a:r>
            <a:r>
              <a:rPr lang="en-US" b="1">
                <a:solidFill>
                  <a:srgbClr val="000000"/>
                </a:solidFill>
                <a:latin typeface="Arial"/>
                <a:ea typeface="Open Sans"/>
                <a:cs typeface="Arial"/>
              </a:rPr>
              <a:t>, personas </a:t>
            </a:r>
            <a:r>
              <a:rPr lang="en-US" b="1" err="1">
                <a:solidFill>
                  <a:srgbClr val="000000"/>
                </a:solidFill>
                <a:latin typeface="Arial"/>
                <a:ea typeface="Open Sans"/>
                <a:cs typeface="Arial"/>
              </a:rPr>
              <a:t>desconocidas</a:t>
            </a:r>
            <a:r>
              <a:rPr lang="en-US" b="1">
                <a:solidFill>
                  <a:srgbClr val="000000"/>
                </a:solidFill>
                <a:latin typeface="Arial"/>
                <a:ea typeface="Open Sans"/>
                <a:cs typeface="Arial"/>
              </a:rPr>
              <a:t> </a:t>
            </a:r>
            <a:r>
              <a:rPr lang="en-US">
                <a:solidFill>
                  <a:srgbClr val="000000"/>
                </a:solidFill>
                <a:latin typeface="Arial"/>
                <a:ea typeface="Open Sans"/>
                <a:cs typeface="Arial"/>
              </a:rPr>
              <a:t>o</a:t>
            </a:r>
            <a:r>
              <a:rPr lang="en-US" b="1">
                <a:solidFill>
                  <a:srgbClr val="000000"/>
                </a:solidFill>
                <a:latin typeface="Arial"/>
                <a:ea typeface="Open Sans"/>
                <a:cs typeface="Arial"/>
              </a:rPr>
              <a:t> que </a:t>
            </a:r>
            <a:r>
              <a:rPr lang="en-US" b="1" err="1">
                <a:solidFill>
                  <a:srgbClr val="000000"/>
                </a:solidFill>
                <a:latin typeface="Arial"/>
                <a:ea typeface="Open Sans"/>
                <a:cs typeface="Arial"/>
              </a:rPr>
              <a:t>actúan</a:t>
            </a:r>
            <a:r>
              <a:rPr lang="en-US" b="1">
                <a:solidFill>
                  <a:srgbClr val="000000"/>
                </a:solidFill>
                <a:latin typeface="Arial"/>
                <a:ea typeface="Open Sans"/>
                <a:cs typeface="Arial"/>
              </a:rPr>
              <a:t> </a:t>
            </a:r>
            <a:r>
              <a:rPr lang="en-US" b="1" err="1">
                <a:solidFill>
                  <a:srgbClr val="000000"/>
                </a:solidFill>
                <a:latin typeface="Arial"/>
                <a:ea typeface="Open Sans"/>
                <a:cs typeface="Arial"/>
              </a:rPr>
              <a:t>en</a:t>
            </a:r>
            <a:r>
              <a:rPr lang="en-US" b="1">
                <a:solidFill>
                  <a:srgbClr val="000000"/>
                </a:solidFill>
                <a:latin typeface="Arial"/>
                <a:ea typeface="Open Sans"/>
                <a:cs typeface="Arial"/>
              </a:rPr>
              <a:t> </a:t>
            </a:r>
            <a:r>
              <a:rPr lang="en-US" b="1" err="1">
                <a:solidFill>
                  <a:srgbClr val="000000"/>
                </a:solidFill>
                <a:latin typeface="Arial"/>
                <a:ea typeface="Open Sans"/>
                <a:cs typeface="Arial"/>
              </a:rPr>
              <a:t>nombre</a:t>
            </a:r>
            <a:r>
              <a:rPr lang="en-US" b="1">
                <a:solidFill>
                  <a:srgbClr val="000000"/>
                </a:solidFill>
                <a:latin typeface="Arial"/>
                <a:ea typeface="Open Sans"/>
                <a:cs typeface="Arial"/>
              </a:rPr>
              <a:t> de </a:t>
            </a:r>
            <a:r>
              <a:rPr lang="en-US" b="1" err="1">
                <a:solidFill>
                  <a:srgbClr val="000000"/>
                </a:solidFill>
                <a:latin typeface="Arial"/>
                <a:ea typeface="Open Sans"/>
                <a:cs typeface="Arial"/>
              </a:rPr>
              <a:t>instituciones</a:t>
            </a:r>
            <a:r>
              <a:rPr lang="en-US" b="1">
                <a:solidFill>
                  <a:srgbClr val="000000"/>
                </a:solidFill>
                <a:latin typeface="Arial"/>
                <a:ea typeface="Open Sans"/>
                <a:cs typeface="Arial"/>
              </a:rPr>
              <a:t> </a:t>
            </a:r>
            <a:r>
              <a:rPr lang="en-US" b="1" err="1">
                <a:solidFill>
                  <a:srgbClr val="000000"/>
                </a:solidFill>
                <a:latin typeface="Arial"/>
                <a:ea typeface="Open Sans"/>
                <a:cs typeface="Arial"/>
              </a:rPr>
              <a:t>culturales</a:t>
            </a:r>
            <a:r>
              <a:rPr lang="en-US" b="1">
                <a:solidFill>
                  <a:srgbClr val="000000"/>
                </a:solidFill>
                <a:latin typeface="Arial"/>
                <a:ea typeface="Open Sans"/>
                <a:cs typeface="Arial"/>
              </a:rPr>
              <a:t>, </a:t>
            </a:r>
            <a:r>
              <a:rPr lang="en-US" b="1" err="1">
                <a:solidFill>
                  <a:srgbClr val="000000"/>
                </a:solidFill>
                <a:latin typeface="Arial"/>
                <a:ea typeface="Open Sans"/>
                <a:cs typeface="Arial"/>
              </a:rPr>
              <a:t>religiosas</a:t>
            </a:r>
            <a:r>
              <a:rPr lang="en-US" b="1">
                <a:solidFill>
                  <a:srgbClr val="000000"/>
                </a:solidFill>
                <a:latin typeface="Arial"/>
                <a:ea typeface="Open Sans"/>
                <a:cs typeface="Arial"/>
              </a:rPr>
              <a:t>, </a:t>
            </a:r>
            <a:r>
              <a:rPr lang="en-US" b="1" err="1">
                <a:solidFill>
                  <a:srgbClr val="000000"/>
                </a:solidFill>
                <a:latin typeface="Arial"/>
                <a:ea typeface="Open Sans"/>
                <a:cs typeface="Arial"/>
              </a:rPr>
              <a:t>estatales</a:t>
            </a:r>
            <a:r>
              <a:rPr lang="en-US" b="1">
                <a:solidFill>
                  <a:srgbClr val="000000"/>
                </a:solidFill>
                <a:latin typeface="Arial"/>
                <a:ea typeface="Open Sans"/>
                <a:cs typeface="Arial"/>
              </a:rPr>
              <a:t> o </a:t>
            </a:r>
            <a:r>
              <a:rPr lang="en-US" b="1" err="1">
                <a:solidFill>
                  <a:srgbClr val="000000"/>
                </a:solidFill>
                <a:latin typeface="Arial"/>
                <a:ea typeface="Open Sans"/>
                <a:cs typeface="Arial"/>
              </a:rPr>
              <a:t>intraestatales</a:t>
            </a:r>
            <a:r>
              <a:rPr lang="en-US">
                <a:solidFill>
                  <a:srgbClr val="000000"/>
                </a:solidFill>
                <a:latin typeface="Arial"/>
                <a:ea typeface="Open Sans"/>
                <a:cs typeface="Arial"/>
              </a:rPr>
              <a:t>. </a:t>
            </a:r>
            <a:endParaRPr lang="en-US">
              <a:solidFill>
                <a:srgbClr val="000000"/>
              </a:solidFill>
              <a:latin typeface="Arial"/>
              <a:ea typeface="Open Sans" charset="0"/>
              <a:cs typeface="Arial"/>
            </a:endParaRPr>
          </a:p>
          <a:p>
            <a:pPr>
              <a:lnSpc>
                <a:spcPct val="150000"/>
              </a:lnSpc>
            </a:pPr>
            <a:br>
              <a:rPr lang="en-US" sz="1400" i="1">
                <a:latin typeface="Arial" panose="020B0604020202020204" pitchFamily="34" charset="0"/>
                <a:ea typeface="Open Sans" charset="0"/>
                <a:cs typeface="Arial" panose="020B0604020202020204" pitchFamily="34" charset="0"/>
              </a:rPr>
            </a:br>
            <a:r>
              <a:rPr lang="en-US" sz="1400" i="1">
                <a:solidFill>
                  <a:srgbClr val="000000"/>
                </a:solidFill>
                <a:latin typeface="Arial"/>
                <a:ea typeface="Open Sans"/>
                <a:cs typeface="Arial"/>
              </a:rPr>
              <a:t>Fuente: </a:t>
            </a:r>
            <a:r>
              <a:rPr lang="en-US" sz="1400" i="1">
                <a:solidFill>
                  <a:srgbClr val="000000"/>
                </a:solidFill>
                <a:latin typeface="Arial"/>
                <a:ea typeface="Open Sans"/>
                <a:cs typeface="Arial"/>
                <a:hlinkClick r:id="rId3"/>
              </a:rPr>
              <a:t>Consejo de Europa</a:t>
            </a:r>
            <a:r>
              <a:rPr lang="en-US" sz="1200" i="1">
                <a:solidFill>
                  <a:srgbClr val="000000"/>
                </a:solidFill>
                <a:latin typeface="Arial"/>
                <a:ea typeface="Open Sans"/>
                <a:cs typeface="Arial"/>
              </a:rPr>
              <a:t>  (</a:t>
            </a:r>
            <a:r>
              <a:rPr lang="en-US" sz="1200" i="1" err="1">
                <a:solidFill>
                  <a:srgbClr val="000000"/>
                </a:solidFill>
                <a:latin typeface="Arial"/>
                <a:ea typeface="Open Sans"/>
                <a:cs typeface="Arial"/>
              </a:rPr>
              <a:t>traducción</a:t>
            </a:r>
            <a:r>
              <a:rPr lang="en-US" sz="1200" i="1">
                <a:solidFill>
                  <a:srgbClr val="000000"/>
                </a:solidFill>
                <a:latin typeface="Arial"/>
                <a:ea typeface="Open Sans"/>
                <a:cs typeface="Arial"/>
              </a:rPr>
              <a:t> </a:t>
            </a:r>
            <a:r>
              <a:rPr lang="en-US" sz="1200" i="1" err="1">
                <a:solidFill>
                  <a:srgbClr val="000000"/>
                </a:solidFill>
                <a:latin typeface="Arial"/>
                <a:ea typeface="Open Sans"/>
                <a:cs typeface="Arial"/>
              </a:rPr>
              <a:t>propia</a:t>
            </a:r>
            <a:r>
              <a:rPr lang="en-US" sz="1200" i="1">
                <a:solidFill>
                  <a:srgbClr val="000000"/>
                </a:solidFill>
                <a:latin typeface="Arial"/>
                <a:ea typeface="Open Sans"/>
                <a:cs typeface="Arial"/>
              </a:rPr>
              <a:t>)</a:t>
            </a:r>
          </a:p>
        </p:txBody>
      </p:sp>
      <p:sp>
        <p:nvSpPr>
          <p:cNvPr id="9" name="TextBox 7">
            <a:extLst>
              <a:ext uri="{FF2B5EF4-FFF2-40B4-BE49-F238E27FC236}">
                <a16:creationId xmlns:a16="http://schemas.microsoft.com/office/drawing/2014/main" id="{4B5AAD33-FC38-59DE-5494-25AA7D02DEB1}"/>
              </a:ext>
            </a:extLst>
          </p:cNvPr>
          <p:cNvSpPr txBox="1"/>
          <p:nvPr/>
        </p:nvSpPr>
        <p:spPr>
          <a:xfrm>
            <a:off x="633414" y="2321112"/>
            <a:ext cx="4005498" cy="2851486"/>
          </a:xfrm>
          <a:prstGeom prst="rect">
            <a:avLst/>
          </a:prstGeom>
          <a:noFill/>
        </p:spPr>
        <p:txBody>
          <a:bodyPr wrap="square" lIns="0" tIns="45720" rIns="0" bIns="45720" rtlCol="0" anchor="t">
            <a:spAutoFit/>
          </a:bodyPr>
          <a:lstStyle/>
          <a:p>
            <a:pPr>
              <a:lnSpc>
                <a:spcPct val="130000"/>
              </a:lnSpc>
            </a:pPr>
            <a:r>
              <a:rPr lang="en-US" sz="2000" b="1">
                <a:solidFill>
                  <a:schemeClr val="tx1">
                    <a:alpha val="70000"/>
                  </a:schemeClr>
                </a:solidFill>
                <a:latin typeface="Arial" panose="020B0604020202020204" pitchFamily="34" charset="0"/>
                <a:cs typeface="Arial" panose="020B0604020202020204" pitchFamily="34" charset="0"/>
              </a:rPr>
              <a:t>La violencia de género se refiere a cualquier tipo de daño perpetrado contra una persona o grupo de personas debido a su sexo, género, orientación sexual y/o identidad de género, de hecho o percibidos.</a:t>
            </a:r>
          </a:p>
        </p:txBody>
      </p:sp>
    </p:spTree>
    <p:extLst>
      <p:ext uri="{BB962C8B-B14F-4D97-AF65-F5344CB8AC3E}">
        <p14:creationId xmlns:p14="http://schemas.microsoft.com/office/powerpoint/2010/main" val="1914260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a:p>
        </p:txBody>
      </p:sp>
      <p:sp>
        <p:nvSpPr>
          <p:cNvPr id="9" name="TextBox 8">
            <a:extLst>
              <a:ext uri="{FF2B5EF4-FFF2-40B4-BE49-F238E27FC236}">
                <a16:creationId xmlns:a16="http://schemas.microsoft.com/office/drawing/2014/main" id="{C191F190-B178-37C8-2970-3FD6586A6C11}"/>
              </a:ext>
            </a:extLst>
          </p:cNvPr>
          <p:cNvSpPr txBox="1"/>
          <p:nvPr/>
        </p:nvSpPr>
        <p:spPr>
          <a:xfrm>
            <a:off x="5668675" y="1383889"/>
            <a:ext cx="6269789" cy="4467057"/>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a:t>
            </a:r>
            <a:r>
              <a:rPr lang="en-US" sz="2400" err="1">
                <a:solidFill>
                  <a:schemeClr val="bg1"/>
                </a:solidFill>
                <a:latin typeface="Arial"/>
                <a:ea typeface="Open Sans"/>
                <a:cs typeface="Arial"/>
              </a:rPr>
              <a:t>física</a:t>
            </a:r>
            <a:endParaRPr lang="en-US" sz="2400">
              <a:solidFill>
                <a:schemeClr val="bg1"/>
              </a:solidFill>
              <a:latin typeface="Arial"/>
              <a:ea typeface="Open Sans"/>
              <a:cs typeface="Arial"/>
            </a:endParaRPr>
          </a:p>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sexual</a:t>
            </a:r>
          </a:p>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a:t>
            </a:r>
            <a:r>
              <a:rPr lang="en-US" sz="2400" err="1">
                <a:solidFill>
                  <a:schemeClr val="bg1"/>
                </a:solidFill>
                <a:latin typeface="Arial"/>
                <a:ea typeface="Open Sans"/>
                <a:cs typeface="Arial"/>
              </a:rPr>
              <a:t>psicológica</a:t>
            </a:r>
            <a:endParaRPr lang="en-US" sz="2400">
              <a:solidFill>
                <a:schemeClr val="bg1"/>
              </a:solidFill>
              <a:latin typeface="Arial"/>
              <a:ea typeface="Open Sans"/>
              <a:cs typeface="Arial"/>
            </a:endParaRPr>
          </a:p>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a:t>
            </a:r>
            <a:r>
              <a:rPr lang="en-US" sz="2400" err="1">
                <a:solidFill>
                  <a:schemeClr val="bg1"/>
                </a:solidFill>
                <a:latin typeface="Arial"/>
                <a:ea typeface="Open Sans"/>
                <a:cs typeface="Arial"/>
              </a:rPr>
              <a:t>económica</a:t>
            </a:r>
            <a:r>
              <a:rPr lang="en-US" sz="2400">
                <a:solidFill>
                  <a:schemeClr val="bg1"/>
                </a:solidFill>
                <a:latin typeface="Arial"/>
                <a:ea typeface="Open Sans"/>
                <a:cs typeface="Arial"/>
              </a:rPr>
              <a:t> y </a:t>
            </a:r>
            <a:r>
              <a:rPr lang="en-US" sz="2400" err="1">
                <a:solidFill>
                  <a:schemeClr val="bg1"/>
                </a:solidFill>
                <a:latin typeface="Arial"/>
                <a:ea typeface="Open Sans"/>
                <a:cs typeface="Arial"/>
              </a:rPr>
              <a:t>financiera</a:t>
            </a:r>
            <a:endParaRPr lang="en-US" sz="2400">
              <a:solidFill>
                <a:schemeClr val="bg1"/>
              </a:solidFill>
              <a:latin typeface="Arial"/>
              <a:ea typeface="Open Sans"/>
              <a:cs typeface="Arial"/>
            </a:endParaRP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Arial"/>
              </a:rPr>
              <a:t>Acoso</a:t>
            </a:r>
            <a:r>
              <a:rPr lang="en-US" sz="2400">
                <a:solidFill>
                  <a:schemeClr val="bg1"/>
                </a:solidFill>
                <a:latin typeface="Arial"/>
                <a:ea typeface="Open Sans"/>
                <a:cs typeface="Arial"/>
              </a:rPr>
              <a:t> (tanto de </a:t>
            </a:r>
            <a:r>
              <a:rPr lang="en-US" sz="2400" err="1">
                <a:solidFill>
                  <a:schemeClr val="bg1"/>
                </a:solidFill>
                <a:latin typeface="Arial"/>
                <a:ea typeface="Open Sans"/>
                <a:cs typeface="Arial"/>
              </a:rPr>
              <a:t>género</a:t>
            </a:r>
            <a:r>
              <a:rPr lang="en-US" sz="2400">
                <a:solidFill>
                  <a:schemeClr val="bg1"/>
                </a:solidFill>
                <a:latin typeface="Arial"/>
                <a:ea typeface="Open Sans"/>
                <a:cs typeface="Arial"/>
              </a:rPr>
              <a:t> </a:t>
            </a:r>
            <a:r>
              <a:rPr lang="en-US" sz="2400" err="1">
                <a:solidFill>
                  <a:schemeClr val="bg1"/>
                </a:solidFill>
                <a:latin typeface="Arial"/>
                <a:ea typeface="Open Sans"/>
                <a:cs typeface="Arial"/>
              </a:rPr>
              <a:t>como</a:t>
            </a:r>
            <a:r>
              <a:rPr lang="en-US" sz="2400">
                <a:solidFill>
                  <a:schemeClr val="bg1"/>
                </a:solidFill>
                <a:latin typeface="Arial"/>
                <a:ea typeface="Open Sans"/>
                <a:cs typeface="Arial"/>
              </a:rPr>
              <a:t> sexual) </a:t>
            </a:r>
            <a:r>
              <a:rPr lang="en-US" sz="2400" err="1">
                <a:solidFill>
                  <a:schemeClr val="bg1"/>
                </a:solidFill>
                <a:latin typeface="Arial"/>
                <a:ea typeface="Open Sans"/>
                <a:cs typeface="Arial"/>
              </a:rPr>
              <a:t>en</a:t>
            </a:r>
            <a:r>
              <a:rPr lang="en-US" sz="2400">
                <a:solidFill>
                  <a:schemeClr val="bg1"/>
                </a:solidFill>
                <a:latin typeface="Arial"/>
                <a:ea typeface="Open Sans"/>
                <a:cs typeface="Arial"/>
              </a:rPr>
              <a:t> </a:t>
            </a:r>
            <a:r>
              <a:rPr lang="en-US" sz="2400" err="1">
                <a:solidFill>
                  <a:schemeClr val="bg1"/>
                </a:solidFill>
                <a:latin typeface="Arial"/>
                <a:ea typeface="Open Sans"/>
                <a:cs typeface="Arial"/>
              </a:rPr>
              <a:t>contextos</a:t>
            </a:r>
            <a:r>
              <a:rPr lang="en-US" sz="2400">
                <a:solidFill>
                  <a:schemeClr val="bg1"/>
                </a:solidFill>
                <a:latin typeface="Arial"/>
                <a:ea typeface="Open Sans"/>
                <a:cs typeface="Arial"/>
              </a:rPr>
              <a:t> </a:t>
            </a:r>
            <a:r>
              <a:rPr lang="en-US" sz="2400" err="1">
                <a:solidFill>
                  <a:schemeClr val="bg1"/>
                </a:solidFill>
                <a:latin typeface="Arial"/>
                <a:ea typeface="Open Sans"/>
                <a:cs typeface="Arial"/>
              </a:rPr>
              <a:t>en</a:t>
            </a:r>
            <a:r>
              <a:rPr lang="en-US" sz="2400">
                <a:solidFill>
                  <a:schemeClr val="bg1"/>
                </a:solidFill>
                <a:latin typeface="Arial"/>
                <a:ea typeface="Open Sans"/>
                <a:cs typeface="Arial"/>
              </a:rPr>
              <a:t> </a:t>
            </a:r>
            <a:r>
              <a:rPr lang="en-US" sz="2400" err="1">
                <a:solidFill>
                  <a:schemeClr val="bg1"/>
                </a:solidFill>
                <a:latin typeface="Arial"/>
                <a:ea typeface="Open Sans"/>
                <a:cs typeface="Arial"/>
              </a:rPr>
              <a:t>línea</a:t>
            </a:r>
            <a:r>
              <a:rPr lang="en-US" sz="2400">
                <a:solidFill>
                  <a:schemeClr val="bg1"/>
                </a:solidFill>
                <a:latin typeface="Arial"/>
                <a:ea typeface="Open Sans"/>
                <a:cs typeface="Arial"/>
              </a:rPr>
              <a:t> y </a:t>
            </a:r>
            <a:r>
              <a:rPr lang="en-US" sz="2400" err="1">
                <a:solidFill>
                  <a:schemeClr val="bg1"/>
                </a:solidFill>
                <a:latin typeface="Arial"/>
                <a:ea typeface="Open Sans"/>
                <a:cs typeface="Arial"/>
              </a:rPr>
              <a:t>en</a:t>
            </a:r>
            <a:r>
              <a:rPr lang="en-US" sz="2400">
                <a:solidFill>
                  <a:schemeClr val="bg1"/>
                </a:solidFill>
                <a:latin typeface="Arial"/>
                <a:ea typeface="Open Sans"/>
                <a:cs typeface="Arial"/>
              </a:rPr>
              <a:t> persona.</a:t>
            </a:r>
          </a:p>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digital</a:t>
            </a:r>
            <a:endParaRPr lang="en-US" sz="2400">
              <a:solidFill>
                <a:schemeClr val="bg1"/>
              </a:solidFill>
              <a:latin typeface="Arial" panose="020B0604020202020204" pitchFamily="34" charset="0"/>
              <a:ea typeface="Open Sans"/>
              <a:cs typeface="Arial" panose="020B0604020202020204" pitchFamily="34" charset="0"/>
            </a:endParaRPr>
          </a:p>
          <a:p>
            <a:pPr marL="342900" indent="-342900">
              <a:lnSpc>
                <a:spcPct val="150000"/>
              </a:lnSpc>
              <a:buFont typeface="Wingdings" panose="05000000000000000000" pitchFamily="2" charset="2"/>
              <a:buChar char="q"/>
            </a:pPr>
            <a:r>
              <a:rPr lang="en-US" sz="2400">
                <a:solidFill>
                  <a:schemeClr val="bg1"/>
                </a:solidFill>
                <a:latin typeface="Arial"/>
                <a:ea typeface="Open Sans"/>
                <a:cs typeface="Arial"/>
              </a:rPr>
              <a:t>Violencia </a:t>
            </a:r>
            <a:r>
              <a:rPr lang="en-US" sz="2400" err="1">
                <a:solidFill>
                  <a:schemeClr val="bg1"/>
                </a:solidFill>
                <a:latin typeface="Arial"/>
                <a:ea typeface="Open Sans"/>
                <a:cs typeface="Arial"/>
              </a:rPr>
              <a:t>organizacional</a:t>
            </a:r>
            <a:endParaRPr lang="en-US" sz="2400">
              <a:solidFill>
                <a:schemeClr val="bg1"/>
              </a:solidFill>
              <a:latin typeface="Arial"/>
              <a:ea typeface="Open Sans"/>
              <a:cs typeface="Arial"/>
            </a:endParaRPr>
          </a:p>
        </p:txBody>
      </p:sp>
      <p:sp>
        <p:nvSpPr>
          <p:cNvPr id="10" name="TextBox 7">
            <a:extLst>
              <a:ext uri="{FF2B5EF4-FFF2-40B4-BE49-F238E27FC236}">
                <a16:creationId xmlns:a16="http://schemas.microsoft.com/office/drawing/2014/main" id="{B0965D36-81C3-6A69-37FD-7FA9FB6FC266}"/>
              </a:ext>
            </a:extLst>
          </p:cNvPr>
          <p:cNvSpPr txBox="1"/>
          <p:nvPr/>
        </p:nvSpPr>
        <p:spPr>
          <a:xfrm>
            <a:off x="652337" y="2551311"/>
            <a:ext cx="4012364" cy="3295774"/>
          </a:xfrm>
          <a:prstGeom prst="rect">
            <a:avLst/>
          </a:prstGeom>
          <a:noFill/>
        </p:spPr>
        <p:txBody>
          <a:bodyPr wrap="square" lIns="0" tIns="45720" rIns="0" bIns="45720" rtlCol="0" anchor="t">
            <a:spAutoFit/>
          </a:bodyPr>
          <a:lstStyle/>
          <a:p>
            <a:pPr>
              <a:lnSpc>
                <a:spcPct val="130000"/>
              </a:lnSpc>
            </a:pPr>
            <a:r>
              <a:rPr lang="en-US" b="0" i="0">
                <a:solidFill>
                  <a:srgbClr val="0E2234"/>
                </a:solidFill>
                <a:effectLst/>
                <a:latin typeface="Arial"/>
                <a:cs typeface="Arial"/>
              </a:rPr>
              <a:t>El </a:t>
            </a:r>
            <a:r>
              <a:rPr lang="en-US" b="0" i="0" err="1">
                <a:solidFill>
                  <a:srgbClr val="0E2234"/>
                </a:solidFill>
                <a:effectLst/>
                <a:latin typeface="Arial"/>
                <a:cs typeface="Arial"/>
              </a:rPr>
              <a:t>término</a:t>
            </a:r>
            <a:r>
              <a:rPr lang="en-US" b="0" i="0">
                <a:solidFill>
                  <a:srgbClr val="0E2234"/>
                </a:solidFill>
                <a:effectLst/>
                <a:latin typeface="Arial"/>
                <a:cs typeface="Arial"/>
              </a:rPr>
              <a:t> "</a:t>
            </a:r>
            <a:r>
              <a:rPr lang="en-US" b="0" i="0" err="1">
                <a:solidFill>
                  <a:srgbClr val="0E2234"/>
                </a:solidFill>
                <a:effectLst/>
                <a:latin typeface="Arial"/>
                <a:cs typeface="Arial"/>
              </a:rPr>
              <a:t>violencia</a:t>
            </a:r>
            <a:r>
              <a:rPr lang="en-US" b="0" i="0">
                <a:solidFill>
                  <a:srgbClr val="0E2234"/>
                </a:solidFill>
                <a:effectLst/>
                <a:latin typeface="Arial"/>
                <a:cs typeface="Arial"/>
              </a:rPr>
              <a:t> de </a:t>
            </a:r>
            <a:r>
              <a:rPr lang="en-US" b="0" i="0" err="1">
                <a:solidFill>
                  <a:srgbClr val="0E2234"/>
                </a:solidFill>
                <a:effectLst/>
                <a:latin typeface="Arial"/>
                <a:cs typeface="Arial"/>
              </a:rPr>
              <a:t>género</a:t>
            </a:r>
            <a:r>
              <a:rPr lang="en-US" b="0" i="0">
                <a:solidFill>
                  <a:srgbClr val="0E2234"/>
                </a:solidFill>
                <a:effectLst/>
                <a:latin typeface="Arial"/>
                <a:cs typeface="Arial"/>
              </a:rPr>
              <a:t>" se </a:t>
            </a:r>
            <a:r>
              <a:rPr lang="en-US" b="0" i="0" err="1">
                <a:solidFill>
                  <a:srgbClr val="0E2234"/>
                </a:solidFill>
                <a:effectLst/>
                <a:latin typeface="Arial"/>
                <a:cs typeface="Arial"/>
              </a:rPr>
              <a:t>utiliza</a:t>
            </a:r>
            <a:r>
              <a:rPr lang="en-US" b="0" i="0">
                <a:solidFill>
                  <a:srgbClr val="0E2234"/>
                </a:solidFill>
                <a:effectLst/>
                <a:latin typeface="Arial"/>
                <a:cs typeface="Arial"/>
              </a:rPr>
              <a:t> para </a:t>
            </a:r>
            <a:r>
              <a:rPr lang="en-US" b="0" i="0" err="1">
                <a:solidFill>
                  <a:srgbClr val="0E2234"/>
                </a:solidFill>
                <a:effectLst/>
                <a:latin typeface="Arial"/>
                <a:cs typeface="Arial"/>
              </a:rPr>
              <a:t>englobar</a:t>
            </a:r>
            <a:r>
              <a:rPr lang="en-US" b="0" i="0">
                <a:solidFill>
                  <a:srgbClr val="0E2234"/>
                </a:solidFill>
                <a:effectLst/>
                <a:latin typeface="Arial"/>
                <a:cs typeface="Arial"/>
              </a:rPr>
              <a:t> </a:t>
            </a:r>
            <a:r>
              <a:rPr lang="en-US" b="1" i="0" err="1">
                <a:solidFill>
                  <a:srgbClr val="0E2234"/>
                </a:solidFill>
                <a:effectLst/>
                <a:latin typeface="Arial"/>
                <a:cs typeface="Arial"/>
              </a:rPr>
              <a:t>todas</a:t>
            </a:r>
            <a:r>
              <a:rPr lang="en-US" b="1" i="0">
                <a:solidFill>
                  <a:srgbClr val="0E2234"/>
                </a:solidFill>
                <a:effectLst/>
                <a:latin typeface="Arial"/>
                <a:cs typeface="Arial"/>
              </a:rPr>
              <a:t> las </a:t>
            </a:r>
            <a:r>
              <a:rPr lang="en-US" b="1" i="0" err="1">
                <a:solidFill>
                  <a:srgbClr val="0E2234"/>
                </a:solidFill>
                <a:effectLst/>
                <a:latin typeface="Arial"/>
                <a:cs typeface="Arial"/>
              </a:rPr>
              <a:t>formas</a:t>
            </a:r>
            <a:r>
              <a:rPr lang="en-US" b="1" i="0">
                <a:solidFill>
                  <a:srgbClr val="0E2234"/>
                </a:solidFill>
                <a:effectLst/>
                <a:latin typeface="Arial"/>
                <a:cs typeface="Arial"/>
              </a:rPr>
              <a:t> de </a:t>
            </a:r>
            <a:r>
              <a:rPr lang="en-US" b="1" i="0" err="1">
                <a:solidFill>
                  <a:srgbClr val="0E2234"/>
                </a:solidFill>
                <a:effectLst/>
                <a:latin typeface="Arial"/>
                <a:cs typeface="Arial"/>
              </a:rPr>
              <a:t>violencia</a:t>
            </a:r>
            <a:r>
              <a:rPr lang="en-US" b="1" i="0">
                <a:solidFill>
                  <a:srgbClr val="0E2234"/>
                </a:solidFill>
                <a:effectLst/>
                <a:latin typeface="Arial"/>
                <a:cs typeface="Arial"/>
              </a:rPr>
              <a:t> de </a:t>
            </a:r>
            <a:r>
              <a:rPr lang="en-US" b="1" i="0" err="1">
                <a:solidFill>
                  <a:srgbClr val="0E2234"/>
                </a:solidFill>
                <a:effectLst/>
                <a:latin typeface="Arial"/>
                <a:cs typeface="Arial"/>
              </a:rPr>
              <a:t>género</a:t>
            </a:r>
            <a:r>
              <a:rPr lang="en-US" b="0" i="0">
                <a:solidFill>
                  <a:srgbClr val="0E2234"/>
                </a:solidFill>
                <a:effectLst/>
                <a:latin typeface="Arial"/>
                <a:cs typeface="Arial"/>
              </a:rPr>
              <a:t>: </a:t>
            </a:r>
            <a:r>
              <a:rPr lang="en-US" b="0" i="0" err="1">
                <a:solidFill>
                  <a:srgbClr val="0E2234"/>
                </a:solidFill>
                <a:effectLst/>
                <a:latin typeface="Arial"/>
                <a:cs typeface="Arial"/>
              </a:rPr>
              <a:t>violencia</a:t>
            </a:r>
            <a:r>
              <a:rPr lang="en-US" b="0" i="0">
                <a:solidFill>
                  <a:srgbClr val="0E2234"/>
                </a:solidFill>
                <a:effectLst/>
                <a:latin typeface="Arial"/>
                <a:cs typeface="Arial"/>
              </a:rPr>
              <a:t> </a:t>
            </a:r>
            <a:r>
              <a:rPr lang="en-US" b="0" i="0" err="1">
                <a:solidFill>
                  <a:srgbClr val="0E2234"/>
                </a:solidFill>
                <a:effectLst/>
                <a:latin typeface="Arial"/>
                <a:cs typeface="Arial"/>
              </a:rPr>
              <a:t>física</a:t>
            </a:r>
            <a:r>
              <a:rPr lang="en-US" b="0" i="0">
                <a:solidFill>
                  <a:srgbClr val="0E2234"/>
                </a:solidFill>
                <a:effectLst/>
                <a:latin typeface="Arial"/>
                <a:cs typeface="Arial"/>
              </a:rPr>
              <a:t>, </a:t>
            </a:r>
            <a:r>
              <a:rPr lang="en-US" b="0" i="0" err="1">
                <a:solidFill>
                  <a:srgbClr val="0E2234"/>
                </a:solidFill>
                <a:effectLst/>
                <a:latin typeface="Arial"/>
                <a:cs typeface="Arial"/>
              </a:rPr>
              <a:t>violencia</a:t>
            </a:r>
            <a:r>
              <a:rPr lang="en-US" b="0" i="0">
                <a:solidFill>
                  <a:srgbClr val="0E2234"/>
                </a:solidFill>
                <a:effectLst/>
                <a:latin typeface="Arial"/>
                <a:cs typeface="Arial"/>
              </a:rPr>
              <a:t> sexual, </a:t>
            </a:r>
            <a:r>
              <a:rPr lang="en-US" b="0" i="0" err="1">
                <a:solidFill>
                  <a:srgbClr val="0E2234"/>
                </a:solidFill>
                <a:effectLst/>
                <a:latin typeface="Arial"/>
                <a:cs typeface="Arial"/>
              </a:rPr>
              <a:t>violencia</a:t>
            </a:r>
            <a:r>
              <a:rPr lang="en-US" b="0" i="0">
                <a:solidFill>
                  <a:srgbClr val="0E2234"/>
                </a:solidFill>
                <a:effectLst/>
                <a:latin typeface="Arial"/>
                <a:cs typeface="Arial"/>
              </a:rPr>
              <a:t> </a:t>
            </a:r>
            <a:r>
              <a:rPr lang="en-US" b="0" i="0" err="1">
                <a:solidFill>
                  <a:srgbClr val="0E2234"/>
                </a:solidFill>
                <a:effectLst/>
                <a:latin typeface="Arial"/>
                <a:cs typeface="Arial"/>
              </a:rPr>
              <a:t>psicológica</a:t>
            </a:r>
            <a:r>
              <a:rPr lang="en-US" b="0" i="0">
                <a:solidFill>
                  <a:srgbClr val="0E2234"/>
                </a:solidFill>
                <a:effectLst/>
                <a:latin typeface="Arial"/>
                <a:cs typeface="Arial"/>
              </a:rPr>
              <a:t>, </a:t>
            </a:r>
            <a:r>
              <a:rPr lang="en-US" b="0" i="0" err="1">
                <a:solidFill>
                  <a:srgbClr val="0E2234"/>
                </a:solidFill>
                <a:effectLst/>
                <a:latin typeface="Arial"/>
                <a:cs typeface="Arial"/>
              </a:rPr>
              <a:t>violencia</a:t>
            </a:r>
            <a:r>
              <a:rPr lang="en-US" b="0" i="0">
                <a:solidFill>
                  <a:srgbClr val="0E2234"/>
                </a:solidFill>
                <a:effectLst/>
                <a:latin typeface="Arial"/>
                <a:cs typeface="Arial"/>
              </a:rPr>
              <a:t> </a:t>
            </a:r>
            <a:r>
              <a:rPr lang="en-US" b="0" i="0" err="1">
                <a:solidFill>
                  <a:srgbClr val="0E2234"/>
                </a:solidFill>
                <a:effectLst/>
                <a:latin typeface="Arial"/>
                <a:cs typeface="Arial"/>
              </a:rPr>
              <a:t>económica</a:t>
            </a:r>
            <a:r>
              <a:rPr lang="en-US" b="0" i="0">
                <a:solidFill>
                  <a:srgbClr val="0E2234"/>
                </a:solidFill>
                <a:effectLst/>
                <a:latin typeface="Arial"/>
                <a:cs typeface="Arial"/>
              </a:rPr>
              <a:t>, </a:t>
            </a:r>
            <a:r>
              <a:rPr lang="en-US" b="0" i="0" err="1">
                <a:solidFill>
                  <a:srgbClr val="0E2234"/>
                </a:solidFill>
                <a:effectLst/>
                <a:latin typeface="Arial"/>
                <a:cs typeface="Arial"/>
              </a:rPr>
              <a:t>acoso</a:t>
            </a:r>
            <a:r>
              <a:rPr lang="en-US" b="0" i="0">
                <a:solidFill>
                  <a:srgbClr val="0E2234"/>
                </a:solidFill>
                <a:effectLst/>
                <a:latin typeface="Arial"/>
                <a:cs typeface="Arial"/>
              </a:rPr>
              <a:t> sexual, </a:t>
            </a:r>
            <a:r>
              <a:rPr lang="en-US" b="0" i="0" err="1">
                <a:solidFill>
                  <a:srgbClr val="0E2234"/>
                </a:solidFill>
                <a:effectLst/>
                <a:latin typeface="Arial"/>
                <a:cs typeface="Arial"/>
              </a:rPr>
              <a:t>acoso</a:t>
            </a:r>
            <a:r>
              <a:rPr lang="en-US" b="0" i="0">
                <a:solidFill>
                  <a:srgbClr val="0E2234"/>
                </a:solidFill>
                <a:effectLst/>
                <a:latin typeface="Arial"/>
                <a:cs typeface="Arial"/>
              </a:rPr>
              <a:t> </a:t>
            </a:r>
            <a:r>
              <a:rPr lang="en-US" b="0" i="0" err="1">
                <a:solidFill>
                  <a:srgbClr val="0E2234"/>
                </a:solidFill>
                <a:effectLst/>
                <a:latin typeface="Arial"/>
                <a:cs typeface="Arial"/>
              </a:rPr>
              <a:t>por</a:t>
            </a:r>
            <a:r>
              <a:rPr lang="en-US" b="0" i="0">
                <a:solidFill>
                  <a:srgbClr val="0E2234"/>
                </a:solidFill>
                <a:effectLst/>
                <a:latin typeface="Arial"/>
                <a:cs typeface="Arial"/>
              </a:rPr>
              <a:t> </a:t>
            </a:r>
            <a:r>
              <a:rPr lang="en-US" b="0" i="0" err="1">
                <a:solidFill>
                  <a:srgbClr val="0E2234"/>
                </a:solidFill>
                <a:effectLst/>
                <a:latin typeface="Arial"/>
                <a:cs typeface="Arial"/>
              </a:rPr>
              <a:t>razón</a:t>
            </a:r>
            <a:r>
              <a:rPr lang="en-US" b="0" i="0">
                <a:solidFill>
                  <a:srgbClr val="0E2234"/>
                </a:solidFill>
                <a:effectLst/>
                <a:latin typeface="Arial"/>
                <a:cs typeface="Arial"/>
              </a:rPr>
              <a:t> de </a:t>
            </a:r>
            <a:r>
              <a:rPr lang="en-US" err="1">
                <a:solidFill>
                  <a:srgbClr val="0E2234"/>
                </a:solidFill>
                <a:latin typeface="Arial"/>
                <a:cs typeface="Arial"/>
              </a:rPr>
              <a:t>género</a:t>
            </a:r>
            <a:r>
              <a:rPr lang="en-US" b="0" i="0">
                <a:solidFill>
                  <a:srgbClr val="0E2234"/>
                </a:solidFill>
                <a:effectLst/>
                <a:latin typeface="Arial"/>
                <a:cs typeface="Arial"/>
              </a:rPr>
              <a:t> y </a:t>
            </a:r>
            <a:r>
              <a:rPr lang="en-US" err="1">
                <a:solidFill>
                  <a:srgbClr val="0E2234"/>
                </a:solidFill>
                <a:latin typeface="Arial"/>
                <a:cs typeface="Arial"/>
              </a:rPr>
              <a:t>violencia</a:t>
            </a:r>
            <a:r>
              <a:rPr lang="en-US">
                <a:solidFill>
                  <a:srgbClr val="0E2234"/>
                </a:solidFill>
                <a:latin typeface="Arial"/>
                <a:cs typeface="Arial"/>
              </a:rPr>
              <a:t> </a:t>
            </a:r>
            <a:r>
              <a:rPr lang="en-US" err="1">
                <a:solidFill>
                  <a:srgbClr val="0E2234"/>
                </a:solidFill>
                <a:latin typeface="Arial"/>
                <a:cs typeface="Arial"/>
              </a:rPr>
              <a:t>organizacional</a:t>
            </a:r>
            <a:r>
              <a:rPr lang="en-US" b="0" i="0">
                <a:solidFill>
                  <a:srgbClr val="0E2234"/>
                </a:solidFill>
                <a:effectLst/>
                <a:latin typeface="Arial"/>
                <a:cs typeface="Arial"/>
              </a:rPr>
              <a:t>, tanto </a:t>
            </a:r>
            <a:r>
              <a:rPr lang="en-US" b="1" i="0" err="1">
                <a:solidFill>
                  <a:srgbClr val="0E2234"/>
                </a:solidFill>
                <a:effectLst/>
                <a:latin typeface="Arial"/>
                <a:cs typeface="Arial"/>
              </a:rPr>
              <a:t>en</a:t>
            </a:r>
            <a:r>
              <a:rPr lang="en-US" b="1" i="0">
                <a:solidFill>
                  <a:srgbClr val="0E2234"/>
                </a:solidFill>
                <a:effectLst/>
                <a:latin typeface="Arial"/>
                <a:cs typeface="Arial"/>
              </a:rPr>
              <a:t> </a:t>
            </a:r>
            <a:r>
              <a:rPr lang="en-US" b="1" i="0" err="1">
                <a:solidFill>
                  <a:srgbClr val="0E2234"/>
                </a:solidFill>
                <a:effectLst/>
                <a:latin typeface="Arial"/>
                <a:cs typeface="Arial"/>
              </a:rPr>
              <a:t>contextos</a:t>
            </a:r>
            <a:r>
              <a:rPr lang="en-US" b="1" i="0">
                <a:solidFill>
                  <a:srgbClr val="0E2234"/>
                </a:solidFill>
                <a:effectLst/>
                <a:latin typeface="Arial"/>
                <a:cs typeface="Arial"/>
              </a:rPr>
              <a:t> </a:t>
            </a:r>
            <a:r>
              <a:rPr lang="en-US" b="1" i="0" err="1">
                <a:solidFill>
                  <a:srgbClr val="0E2234"/>
                </a:solidFill>
                <a:effectLst/>
                <a:latin typeface="Arial"/>
                <a:cs typeface="Arial"/>
              </a:rPr>
              <a:t>en</a:t>
            </a:r>
            <a:r>
              <a:rPr lang="en-US" b="1" i="0">
                <a:solidFill>
                  <a:srgbClr val="0E2234"/>
                </a:solidFill>
                <a:effectLst/>
                <a:latin typeface="Arial"/>
                <a:cs typeface="Arial"/>
              </a:rPr>
              <a:t> </a:t>
            </a:r>
            <a:r>
              <a:rPr lang="en-US" b="1" i="0" err="1">
                <a:solidFill>
                  <a:srgbClr val="0E2234"/>
                </a:solidFill>
                <a:effectLst/>
                <a:latin typeface="Arial"/>
                <a:cs typeface="Arial"/>
              </a:rPr>
              <a:t>línea</a:t>
            </a:r>
            <a:r>
              <a:rPr lang="en-US" b="1" i="0">
                <a:solidFill>
                  <a:srgbClr val="0E2234"/>
                </a:solidFill>
                <a:effectLst/>
                <a:latin typeface="Arial"/>
                <a:cs typeface="Arial"/>
              </a:rPr>
              <a:t> </a:t>
            </a:r>
            <a:r>
              <a:rPr lang="en-US" b="1" i="0" err="1">
                <a:solidFill>
                  <a:srgbClr val="0E2234"/>
                </a:solidFill>
                <a:effectLst/>
                <a:latin typeface="Arial"/>
                <a:cs typeface="Arial"/>
              </a:rPr>
              <a:t>como</a:t>
            </a:r>
            <a:r>
              <a:rPr lang="en-US" b="1" i="0">
                <a:solidFill>
                  <a:srgbClr val="0E2234"/>
                </a:solidFill>
                <a:effectLst/>
                <a:latin typeface="Arial"/>
                <a:cs typeface="Arial"/>
              </a:rPr>
              <a:t> </a:t>
            </a:r>
            <a:r>
              <a:rPr lang="en-US" b="1" err="1">
                <a:solidFill>
                  <a:srgbClr val="0E2234"/>
                </a:solidFill>
                <a:latin typeface="Arial"/>
                <a:cs typeface="Arial"/>
              </a:rPr>
              <a:t>en</a:t>
            </a:r>
            <a:r>
              <a:rPr lang="en-US" b="1">
                <a:solidFill>
                  <a:srgbClr val="0E2234"/>
                </a:solidFill>
                <a:latin typeface="Arial"/>
                <a:cs typeface="Arial"/>
              </a:rPr>
              <a:t> persona</a:t>
            </a:r>
            <a:r>
              <a:rPr lang="en-US" b="0" i="0">
                <a:solidFill>
                  <a:srgbClr val="0E2234"/>
                </a:solidFill>
                <a:effectLst/>
                <a:latin typeface="Arial"/>
                <a:cs typeface="Arial"/>
              </a:rPr>
              <a:t>.</a:t>
            </a:r>
            <a:endParaRPr lang="en-US">
              <a:solidFill>
                <a:schemeClr val="tx1">
                  <a:alpha val="70000"/>
                </a:schemeClr>
              </a:solidFill>
              <a:latin typeface="Arial"/>
              <a:cs typeface="Arial"/>
            </a:endParaRP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t>9</a:t>
            </a:fld>
            <a:endParaRPr lang="fr-FR">
              <a:solidFill>
                <a:schemeClr val="bg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654747" y="1146844"/>
            <a:ext cx="4182430"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err="1">
                <a:latin typeface="Arial"/>
                <a:cs typeface="Arial"/>
              </a:rPr>
              <a:t>Postura</a:t>
            </a:r>
            <a:r>
              <a:rPr lang="en-US" sz="2000" b="1">
                <a:latin typeface="Arial"/>
                <a:cs typeface="Arial"/>
              </a:rPr>
              <a:t> de </a:t>
            </a:r>
            <a:r>
              <a:rPr lang="en-US" sz="2000" b="1" err="1">
                <a:latin typeface="Arial"/>
                <a:cs typeface="Arial"/>
              </a:rPr>
              <a:t>UniSAFE</a:t>
            </a:r>
            <a:r>
              <a:rPr lang="en-US" sz="2000" b="1">
                <a:latin typeface="Arial"/>
                <a:cs typeface="Arial"/>
              </a:rPr>
              <a:t> y </a:t>
            </a:r>
            <a:r>
              <a:rPr lang="en-US" sz="2000" b="1" err="1">
                <a:latin typeface="Arial"/>
                <a:cs typeface="Arial"/>
              </a:rPr>
              <a:t>GenderSAFE</a:t>
            </a:r>
            <a:r>
              <a:rPr lang="en-US" sz="2000" b="1">
                <a:latin typeface="Arial"/>
                <a:cs typeface="Arial"/>
              </a:rPr>
              <a:t> </a:t>
            </a:r>
            <a:r>
              <a:rPr lang="en-US" sz="2000" b="1" err="1">
                <a:latin typeface="Arial"/>
                <a:cs typeface="Arial"/>
              </a:rPr>
              <a:t>sobre</a:t>
            </a:r>
            <a:r>
              <a:rPr lang="en-US" sz="2000" b="1">
                <a:latin typeface="Arial"/>
                <a:cs typeface="Arial"/>
              </a:rPr>
              <a:t> la </a:t>
            </a:r>
            <a:r>
              <a:rPr lang="en-US" sz="2000" b="1" err="1">
                <a:latin typeface="Arial"/>
                <a:cs typeface="Arial"/>
              </a:rPr>
              <a:t>violencia</a:t>
            </a:r>
            <a:r>
              <a:rPr lang="en-US" sz="2000" b="1">
                <a:latin typeface="Arial"/>
                <a:cs typeface="Arial"/>
              </a:rPr>
              <a:t> de </a:t>
            </a:r>
            <a:r>
              <a:rPr lang="en-US" sz="2000" b="1" err="1">
                <a:latin typeface="Arial"/>
                <a:cs typeface="Arial"/>
              </a:rPr>
              <a:t>género</a:t>
            </a:r>
            <a:r>
              <a:rPr lang="en-US" sz="2000" b="1">
                <a:latin typeface="Arial"/>
                <a:cs typeface="Arial"/>
              </a:rPr>
              <a:t> </a:t>
            </a:r>
          </a:p>
          <a:p>
            <a:endParaRPr lang="en-US" sz="2000" b="1"/>
          </a:p>
        </p:txBody>
      </p:sp>
    </p:spTree>
    <p:extLst>
      <p:ext uri="{BB962C8B-B14F-4D97-AF65-F5344CB8AC3E}">
        <p14:creationId xmlns:p14="http://schemas.microsoft.com/office/powerpoint/2010/main" val="2963880670"/>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0D56507-92EF-4A67-ACFD-7603161B91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073BCC-8C59-4DAF-955D-95509CA848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60</Slides>
  <Notes>56</Notes>
  <HiddenSlides>0</HiddenSlide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Definición de violencia de género</vt:lpstr>
      <vt:lpstr>PowerPoint Presentation</vt:lpstr>
      <vt:lpstr>PowerPoint Presentation</vt:lpstr>
      <vt:lpstr>Encuesta UniSAFE</vt:lpstr>
      <vt:lpstr>Encuesta UniSAFE - Datos y cifras</vt:lpstr>
      <vt:lpstr>PowerPoint Presentation</vt:lpstr>
      <vt:lpstr>PowerPoint Presentation</vt:lpstr>
      <vt:lpstr>Causas</vt:lpstr>
      <vt:lpstr>La importancia de la interseccionalidad</vt:lpstr>
      <vt:lpstr>1. Abra el enlace Miro enviado en el chat. https://miro.com/app/board/uXjVLuYBzXs=/  2. Localice tu tablero de trabajo (tu número de sala = número de grupo).  3. Asigne a una persona que se encargará de mover los post-its a la categoría que hayan acordado. </vt:lpstr>
      <vt:lpstr>Modelo 7P para abordar la violencia de género en las organizaciones académicas y de investigación.</vt:lpstr>
      <vt:lpstr>Marco conceptual de las 7P de UniSAFE </vt:lpstr>
      <vt:lpstr>Marco conceptual de las 7P de UniSAFE </vt:lpstr>
      <vt:lpstr>Marco conceptual de las 7P de UniSAFE </vt:lpstr>
      <vt:lpstr>Herramientas UniSAFE</vt:lpstr>
      <vt:lpstr>PowerPoint Presentation</vt:lpstr>
      <vt:lpstr>Prevalencia</vt:lpstr>
      <vt:lpstr>Consejos y sugerencias para la fase de diseño de la encuesta</vt:lpstr>
      <vt:lpstr>Consejos y sugerencias para la fase de realización de la encuesta</vt:lpstr>
      <vt:lpstr>Práctica inspiradora: Cuestionario de la encuesta UniSAFE</vt:lpstr>
      <vt:lpstr>Prevención</vt:lpstr>
      <vt:lpstr>Consejos y sugerencias para la prevención</vt:lpstr>
      <vt:lpstr>PowerPoint Presentation</vt:lpstr>
      <vt:lpstr>Guía para no hacer la vista gorda / Acoso sexual: aprender, prevenir, proteger - Universidad de Ginebra</vt:lpstr>
      <vt:lpstr>PowerPoint Presentation</vt:lpstr>
      <vt:lpstr>Protección</vt:lpstr>
      <vt:lpstr>Protección</vt:lpstr>
      <vt:lpstr>Consejos y sugerencias para la protección</vt:lpstr>
      <vt:lpstr>Herramienta de lucha contra el acoso (CHAT), KULeuven, Bélgica</vt:lpstr>
      <vt:lpstr>Speakout, Universidad Tecnológica de Dublín, Irlanda</vt:lpstr>
      <vt:lpstr>PowerPoint Presentation</vt:lpstr>
      <vt:lpstr>Procedimientos disciplinarios</vt:lpstr>
      <vt:lpstr>Procedimientos disciplinarios: buenas prácticas</vt:lpstr>
      <vt:lpstr>Consejos y sugerencias para los procedimientos disciplinarios</vt:lpstr>
      <vt:lpstr>Política institucional sobre el acoso – CEU (Viena, Austria)</vt:lpstr>
      <vt:lpstr>Prestación de Servicios</vt:lpstr>
      <vt:lpstr>Prestación de Servicios</vt:lpstr>
      <vt:lpstr>Consejos y sugerencias para la prestación de servicios</vt:lpstr>
      <vt:lpstr>Centro de Investigación, Universidad de Dundee</vt:lpstr>
      <vt:lpstr>Servicio de ayuda contra la violencia de género, Universidad de Bolonia </vt:lpstr>
      <vt:lpstr>Alianzas</vt:lpstr>
      <vt:lpstr>Consejos y sugerencias para las asociaciones</vt:lpstr>
      <vt:lpstr>"Pregunta por Ángela", en colaboración con bares, clubes deportivos y la policía.</vt:lpstr>
      <vt:lpstr>"Por qué no denunciamos" en colaboración con las asociaciones de estudiantes</vt:lpstr>
      <vt:lpstr>Políticas institucionales</vt:lpstr>
      <vt:lpstr>Políticas institucionales</vt:lpstr>
      <vt:lpstr>PowerPoint Presentation</vt:lpstr>
      <vt:lpstr>Establecimiento de un marco político global para abordar la violencia de género en el mundo académico: Guía paso a paso - UniSAFE</vt:lpstr>
      <vt:lpstr>Recapitulemos</vt:lpstr>
      <vt:lpstr>PowerPoint Presentation</vt:lpstr>
      <vt:lpstr>Cuestionario de salida</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docId:E06F2CE49993EAF1C5ADA9088630530C</cp:keywords>
  <dc:description/>
  <cp:revision>94</cp:revision>
  <dcterms:created xsi:type="dcterms:W3CDTF">2017-07-25T02:03:18Z</dcterms:created>
  <dcterms:modified xsi:type="dcterms:W3CDTF">2026-06-24T11:28:02Z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