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55"/>
  </p:notesMasterIdLst>
  <p:sldIdLst>
    <p:sldId id="256" r:id="rId5"/>
    <p:sldId id="257"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642" r:id="rId53"/>
    <p:sldId id="643" r:id="rId54"/>
  </p:sldIdLst>
  <p:sldSz cx="12192000" cy="6858000"/>
  <p:notesSz cx="6858000" cy="9144000"/>
  <p:embeddedFontLst>
    <p:embeddedFont>
      <p:font typeface="Open Sans" panose="020B0606030504020204" pitchFamily="34" charset="0"/>
      <p:regular r:id="rId56"/>
      <p:bold r:id="rId57"/>
      <p:italic r:id="rId58"/>
      <p:boldItalic r:id="rId5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3" roundtripDataSignature="AMtx7mh//AB5hvya5rRoUqYHF0zgw6Rmc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CC2C65-B028-8655-A354-7364B6F81E65}" v="89" dt="2026-06-24T10:20:31.318"/>
    <p1510:client id="{D942831A-0611-48E5-0CC8-8752BFAADB76}" v="10" dt="2026-06-24T10:53:46.453"/>
  </p1510:revLst>
</p1510:revInfo>
</file>

<file path=ppt/tableStyles.xml><?xml version="1.0" encoding="utf-8"?>
<a:tblStyleLst xmlns:a="http://schemas.openxmlformats.org/drawingml/2006/main" def="{69964CAB-FE7E-477D-8E83-B085DBC46344}">
  <a:tblStyle styleId="{69964CAB-FE7E-477D-8E83-B085DBC46344}" styleName="Table_0">
    <a:wholeTbl>
      <a:tcTxStyle b="off" i="off">
        <a:font>
          <a:latin typeface="Open Sans"/>
          <a:ea typeface="Open Sans"/>
          <a:cs typeface="Open Sans"/>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8FD"/>
          </a:solidFill>
        </a:fill>
      </a:tcStyle>
    </a:wholeTbl>
    <a:band1H>
      <a:tcTxStyle/>
      <a:tcStyle>
        <a:tcBdr/>
        <a:fill>
          <a:solidFill>
            <a:srgbClr val="CBCEFA"/>
          </a:solidFill>
        </a:fill>
      </a:tcStyle>
    </a:band1H>
    <a:band2H>
      <a:tcTxStyle/>
      <a:tcStyle>
        <a:tcBdr/>
      </a:tcStyle>
    </a:band2H>
    <a:band1V>
      <a:tcTxStyle/>
      <a:tcStyle>
        <a:tcBdr/>
        <a:fill>
          <a:solidFill>
            <a:srgbClr val="CBCEFA"/>
          </a:solidFill>
        </a:fill>
      </a:tcStyle>
    </a:band1V>
    <a:band2V>
      <a:tcTxStyle/>
      <a:tcStyle>
        <a:tcBdr/>
      </a:tcStyle>
    </a:band2V>
    <a:lastCol>
      <a:tcTxStyle b="on" i="off">
        <a:font>
          <a:latin typeface="Open Sans"/>
          <a:ea typeface="Open Sans"/>
          <a:cs typeface="Open Sans"/>
        </a:font>
        <a:schemeClr val="lt1"/>
      </a:tcTxStyle>
      <a:tcStyle>
        <a:tcBdr/>
        <a:fill>
          <a:solidFill>
            <a:schemeClr val="accent1"/>
          </a:solidFill>
        </a:fill>
      </a:tcStyle>
    </a:lastCol>
    <a:firstCol>
      <a:tcTxStyle b="on" i="off">
        <a:font>
          <a:latin typeface="Open Sans"/>
          <a:ea typeface="Open Sans"/>
          <a:cs typeface="Open Sans"/>
        </a:font>
        <a:schemeClr val="lt1"/>
      </a:tcTxStyle>
      <a:tcStyle>
        <a:tcBdr/>
        <a:fill>
          <a:solidFill>
            <a:schemeClr val="accent1"/>
          </a:solidFill>
        </a:fill>
      </a:tcStyle>
    </a:firstCol>
    <a:lastRow>
      <a:tcTxStyle b="on" i="off">
        <a:font>
          <a:latin typeface="Open Sans"/>
          <a:ea typeface="Open Sans"/>
          <a:cs typeface="Open Sans"/>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Open Sans"/>
          <a:ea typeface="Open Sans"/>
          <a:cs typeface="Open Sans"/>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tesViewPr>
    <p:cSldViewPr snapToGrid="0">
      <p:cViewPr varScale="1">
        <p:scale>
          <a:sx n="100" d="100"/>
          <a:sy n="100"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63" Type="http://customschemas.google.com/relationships/presentationmetadata" Target="metadata"/><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font" Target="fonts/font3.fntdata"/><Relationship Id="rId66"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1.fntdata"/><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4.fntdata"/><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2.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sia   Madesi" userId="S::vasia.madesi_yellowwindow.com#ext#@europeansf.onmicrosoft.com::16d47c5c-4b5a-452a-bc8a-bb2a63f077b9" providerId="AD" clId="Web-{96CC2C65-B028-8655-A354-7364B6F81E65}"/>
    <pc:docChg chg="addSld delSld modSld">
      <pc:chgData name="Vasia   Madesi" userId="S::vasia.madesi_yellowwindow.com#ext#@europeansf.onmicrosoft.com::16d47c5c-4b5a-452a-bc8a-bb2a63f077b9" providerId="AD" clId="Web-{96CC2C65-B028-8655-A354-7364B6F81E65}" dt="2026-06-24T10:20:31.318" v="197"/>
      <pc:docMkLst>
        <pc:docMk/>
      </pc:docMkLst>
      <pc:sldChg chg="modSp">
        <pc:chgData name="Vasia   Madesi" userId="S::vasia.madesi_yellowwindow.com#ext#@europeansf.onmicrosoft.com::16d47c5c-4b5a-452a-bc8a-bb2a63f077b9" providerId="AD" clId="Web-{96CC2C65-B028-8655-A354-7364B6F81E65}" dt="2026-06-24T09:58:57.879" v="1" actId="20577"/>
        <pc:sldMkLst>
          <pc:docMk/>
          <pc:sldMk cId="0" sldId="256"/>
        </pc:sldMkLst>
        <pc:spChg chg="mod">
          <ac:chgData name="Vasia   Madesi" userId="S::vasia.madesi_yellowwindow.com#ext#@europeansf.onmicrosoft.com::16d47c5c-4b5a-452a-bc8a-bb2a63f077b9" providerId="AD" clId="Web-{96CC2C65-B028-8655-A354-7364B6F81E65}" dt="2026-06-24T09:58:57.879" v="1" actId="20577"/>
          <ac:spMkLst>
            <pc:docMk/>
            <pc:sldMk cId="0" sldId="256"/>
            <ac:spMk id="87" creationId="{00000000-0000-0000-0000-000000000000}"/>
          </ac:spMkLst>
        </pc:spChg>
      </pc:sldChg>
      <pc:sldChg chg="delSp modSp">
        <pc:chgData name="Vasia   Madesi" userId="S::vasia.madesi_yellowwindow.com#ext#@europeansf.onmicrosoft.com::16d47c5c-4b5a-452a-bc8a-bb2a63f077b9" providerId="AD" clId="Web-{96CC2C65-B028-8655-A354-7364B6F81E65}" dt="2026-06-24T10:00:16.770" v="55" actId="20577"/>
        <pc:sldMkLst>
          <pc:docMk/>
          <pc:sldMk cId="0" sldId="257"/>
        </pc:sldMkLst>
        <pc:spChg chg="mod">
          <ac:chgData name="Vasia   Madesi" userId="S::vasia.madesi_yellowwindow.com#ext#@europeansf.onmicrosoft.com::16d47c5c-4b5a-452a-bc8a-bb2a63f077b9" providerId="AD" clId="Web-{96CC2C65-B028-8655-A354-7364B6F81E65}" dt="2026-06-24T09:59:25.551" v="19" actId="20577"/>
          <ac:spMkLst>
            <pc:docMk/>
            <pc:sldMk cId="0" sldId="257"/>
            <ac:spMk id="94" creationId="{00000000-0000-0000-0000-000000000000}"/>
          </ac:spMkLst>
        </pc:spChg>
        <pc:spChg chg="mod">
          <ac:chgData name="Vasia   Madesi" userId="S::vasia.madesi_yellowwindow.com#ext#@europeansf.onmicrosoft.com::16d47c5c-4b5a-452a-bc8a-bb2a63f077b9" providerId="AD" clId="Web-{96CC2C65-B028-8655-A354-7364B6F81E65}" dt="2026-06-24T10:00:16.770" v="55" actId="20577"/>
          <ac:spMkLst>
            <pc:docMk/>
            <pc:sldMk cId="0" sldId="257"/>
            <ac:spMk id="95" creationId="{00000000-0000-0000-0000-000000000000}"/>
          </ac:spMkLst>
        </pc:spChg>
        <pc:picChg chg="del">
          <ac:chgData name="Vasia   Madesi" userId="S::vasia.madesi_yellowwindow.com#ext#@europeansf.onmicrosoft.com::16d47c5c-4b5a-452a-bc8a-bb2a63f077b9" providerId="AD" clId="Web-{96CC2C65-B028-8655-A354-7364B6F81E65}" dt="2026-06-24T09:59:27.551" v="20"/>
          <ac:picMkLst>
            <pc:docMk/>
            <pc:sldMk cId="0" sldId="257"/>
            <ac:picMk id="96" creationId="{00000000-0000-0000-0000-000000000000}"/>
          </ac:picMkLst>
        </pc:picChg>
      </pc:sldChg>
      <pc:sldChg chg="del">
        <pc:chgData name="Vasia   Madesi" userId="S::vasia.madesi_yellowwindow.com#ext#@europeansf.onmicrosoft.com::16d47c5c-4b5a-452a-bc8a-bb2a63f077b9" providerId="AD" clId="Web-{96CC2C65-B028-8655-A354-7364B6F81E65}" dt="2026-06-24T10:00:21.317" v="56"/>
        <pc:sldMkLst>
          <pc:docMk/>
          <pc:sldMk cId="0" sldId="258"/>
        </pc:sldMkLst>
      </pc:sldChg>
      <pc:sldChg chg="del">
        <pc:chgData name="Vasia   Madesi" userId="S::vasia.madesi_yellowwindow.com#ext#@europeansf.onmicrosoft.com::16d47c5c-4b5a-452a-bc8a-bb2a63f077b9" providerId="AD" clId="Web-{96CC2C65-B028-8655-A354-7364B6F81E65}" dt="2026-06-24T10:00:22.488" v="57"/>
        <pc:sldMkLst>
          <pc:docMk/>
          <pc:sldMk cId="0" sldId="259"/>
        </pc:sldMkLst>
      </pc:sldChg>
      <pc:sldChg chg="del">
        <pc:chgData name="Vasia   Madesi" userId="S::vasia.madesi_yellowwindow.com#ext#@europeansf.onmicrosoft.com::16d47c5c-4b5a-452a-bc8a-bb2a63f077b9" providerId="AD" clId="Web-{96CC2C65-B028-8655-A354-7364B6F81E65}" dt="2026-06-24T10:00:23.754" v="58"/>
        <pc:sldMkLst>
          <pc:docMk/>
          <pc:sldMk cId="0" sldId="260"/>
        </pc:sldMkLst>
      </pc:sldChg>
      <pc:sldChg chg="modNotes">
        <pc:chgData name="Vasia   Madesi" userId="S::vasia.madesi_yellowwindow.com#ext#@europeansf.onmicrosoft.com::16d47c5c-4b5a-452a-bc8a-bb2a63f077b9" providerId="AD" clId="Web-{96CC2C65-B028-8655-A354-7364B6F81E65}" dt="2026-06-24T10:00:35.598" v="60"/>
        <pc:sldMkLst>
          <pc:docMk/>
          <pc:sldMk cId="0" sldId="262"/>
        </pc:sldMkLst>
      </pc:sldChg>
      <pc:sldChg chg="modSp">
        <pc:chgData name="Vasia   Madesi" userId="S::vasia.madesi_yellowwindow.com#ext#@europeansf.onmicrosoft.com::16d47c5c-4b5a-452a-bc8a-bb2a63f077b9" providerId="AD" clId="Web-{96CC2C65-B028-8655-A354-7364B6F81E65}" dt="2026-06-24T10:00:45.785" v="62" actId="20577"/>
        <pc:sldMkLst>
          <pc:docMk/>
          <pc:sldMk cId="0" sldId="263"/>
        </pc:sldMkLst>
        <pc:spChg chg="mod">
          <ac:chgData name="Vasia   Madesi" userId="S::vasia.madesi_yellowwindow.com#ext#@europeansf.onmicrosoft.com::16d47c5c-4b5a-452a-bc8a-bb2a63f077b9" providerId="AD" clId="Web-{96CC2C65-B028-8655-A354-7364B6F81E65}" dt="2026-06-24T10:00:45.785" v="62" actId="20577"/>
          <ac:spMkLst>
            <pc:docMk/>
            <pc:sldMk cId="0" sldId="263"/>
            <ac:spMk id="140" creationId="{00000000-0000-0000-0000-000000000000}"/>
          </ac:spMkLst>
        </pc:spChg>
      </pc:sldChg>
      <pc:sldChg chg="modNotes">
        <pc:chgData name="Vasia   Madesi" userId="S::vasia.madesi_yellowwindow.com#ext#@europeansf.onmicrosoft.com::16d47c5c-4b5a-452a-bc8a-bb2a63f077b9" providerId="AD" clId="Web-{96CC2C65-B028-8655-A354-7364B6F81E65}" dt="2026-06-24T10:00:59.895" v="66"/>
        <pc:sldMkLst>
          <pc:docMk/>
          <pc:sldMk cId="0" sldId="265"/>
        </pc:sldMkLst>
      </pc:sldChg>
      <pc:sldChg chg="modSp modNotes">
        <pc:chgData name="Vasia   Madesi" userId="S::vasia.madesi_yellowwindow.com#ext#@europeansf.onmicrosoft.com::16d47c5c-4b5a-452a-bc8a-bb2a63f077b9" providerId="AD" clId="Web-{96CC2C65-B028-8655-A354-7364B6F81E65}" dt="2026-06-24T10:01:15.489" v="69"/>
        <pc:sldMkLst>
          <pc:docMk/>
          <pc:sldMk cId="0" sldId="266"/>
        </pc:sldMkLst>
        <pc:spChg chg="mod">
          <ac:chgData name="Vasia   Madesi" userId="S::vasia.madesi_yellowwindow.com#ext#@europeansf.onmicrosoft.com::16d47c5c-4b5a-452a-bc8a-bb2a63f077b9" providerId="AD" clId="Web-{96CC2C65-B028-8655-A354-7364B6F81E65}" dt="2026-06-24T10:01:08.832" v="67"/>
          <ac:spMkLst>
            <pc:docMk/>
            <pc:sldMk cId="0" sldId="266"/>
            <ac:spMk id="173" creationId="{00000000-0000-0000-0000-000000000000}"/>
          </ac:spMkLst>
        </pc:spChg>
      </pc:sldChg>
      <pc:sldChg chg="modNotes">
        <pc:chgData name="Vasia   Madesi" userId="S::vasia.madesi_yellowwindow.com#ext#@europeansf.onmicrosoft.com::16d47c5c-4b5a-452a-bc8a-bb2a63f077b9" providerId="AD" clId="Web-{96CC2C65-B028-8655-A354-7364B6F81E65}" dt="2026-06-24T10:01:39.285" v="79"/>
        <pc:sldMkLst>
          <pc:docMk/>
          <pc:sldMk cId="0" sldId="267"/>
        </pc:sldMkLst>
      </pc:sldChg>
      <pc:sldChg chg="modNotes">
        <pc:chgData name="Vasia   Madesi" userId="S::vasia.madesi_yellowwindow.com#ext#@europeansf.onmicrosoft.com::16d47c5c-4b5a-452a-bc8a-bb2a63f077b9" providerId="AD" clId="Web-{96CC2C65-B028-8655-A354-7364B6F81E65}" dt="2026-06-24T10:01:25.942" v="73"/>
        <pc:sldMkLst>
          <pc:docMk/>
          <pc:sldMk cId="0" sldId="268"/>
        </pc:sldMkLst>
      </pc:sldChg>
      <pc:sldChg chg="modNotes">
        <pc:chgData name="Vasia   Madesi" userId="S::vasia.madesi_yellowwindow.com#ext#@europeansf.onmicrosoft.com::16d47c5c-4b5a-452a-bc8a-bb2a63f077b9" providerId="AD" clId="Web-{96CC2C65-B028-8655-A354-7364B6F81E65}" dt="2026-06-24T10:01:52.067" v="89"/>
        <pc:sldMkLst>
          <pc:docMk/>
          <pc:sldMk cId="0" sldId="269"/>
        </pc:sldMkLst>
      </pc:sldChg>
      <pc:sldChg chg="modNotes">
        <pc:chgData name="Vasia   Madesi" userId="S::vasia.madesi_yellowwindow.com#ext#@europeansf.onmicrosoft.com::16d47c5c-4b5a-452a-bc8a-bb2a63f077b9" providerId="AD" clId="Web-{96CC2C65-B028-8655-A354-7364B6F81E65}" dt="2026-06-24T10:02:00.223" v="93"/>
        <pc:sldMkLst>
          <pc:docMk/>
          <pc:sldMk cId="0" sldId="271"/>
        </pc:sldMkLst>
      </pc:sldChg>
      <pc:sldChg chg="modNotes">
        <pc:chgData name="Vasia   Madesi" userId="S::vasia.madesi_yellowwindow.com#ext#@europeansf.onmicrosoft.com::16d47c5c-4b5a-452a-bc8a-bb2a63f077b9" providerId="AD" clId="Web-{96CC2C65-B028-8655-A354-7364B6F81E65}" dt="2026-06-24T10:02:03.114" v="95"/>
        <pc:sldMkLst>
          <pc:docMk/>
          <pc:sldMk cId="0" sldId="272"/>
        </pc:sldMkLst>
      </pc:sldChg>
      <pc:sldChg chg="modNotes">
        <pc:chgData name="Vasia   Madesi" userId="S::vasia.madesi_yellowwindow.com#ext#@europeansf.onmicrosoft.com::16d47c5c-4b5a-452a-bc8a-bb2a63f077b9" providerId="AD" clId="Web-{96CC2C65-B028-8655-A354-7364B6F81E65}" dt="2026-06-24T10:02:06.067" v="98"/>
        <pc:sldMkLst>
          <pc:docMk/>
          <pc:sldMk cId="0" sldId="273"/>
        </pc:sldMkLst>
      </pc:sldChg>
      <pc:sldChg chg="modNotes">
        <pc:chgData name="Vasia   Madesi" userId="S::vasia.madesi_yellowwindow.com#ext#@europeansf.onmicrosoft.com::16d47c5c-4b5a-452a-bc8a-bb2a63f077b9" providerId="AD" clId="Web-{96CC2C65-B028-8655-A354-7364B6F81E65}" dt="2026-06-24T10:02:12.770" v="110"/>
        <pc:sldMkLst>
          <pc:docMk/>
          <pc:sldMk cId="0" sldId="274"/>
        </pc:sldMkLst>
      </pc:sldChg>
      <pc:sldChg chg="modNotes">
        <pc:chgData name="Vasia   Madesi" userId="S::vasia.madesi_yellowwindow.com#ext#@europeansf.onmicrosoft.com::16d47c5c-4b5a-452a-bc8a-bb2a63f077b9" providerId="AD" clId="Web-{96CC2C65-B028-8655-A354-7364B6F81E65}" dt="2026-06-24T10:02:16.879" v="113"/>
        <pc:sldMkLst>
          <pc:docMk/>
          <pc:sldMk cId="0" sldId="275"/>
        </pc:sldMkLst>
      </pc:sldChg>
      <pc:sldChg chg="modNotes">
        <pc:chgData name="Vasia   Madesi" userId="S::vasia.madesi_yellowwindow.com#ext#@europeansf.onmicrosoft.com::16d47c5c-4b5a-452a-bc8a-bb2a63f077b9" providerId="AD" clId="Web-{96CC2C65-B028-8655-A354-7364B6F81E65}" dt="2026-06-24T10:02:21.051" v="116"/>
        <pc:sldMkLst>
          <pc:docMk/>
          <pc:sldMk cId="0" sldId="276"/>
        </pc:sldMkLst>
      </pc:sldChg>
      <pc:sldChg chg="modNotes">
        <pc:chgData name="Vasia   Madesi" userId="S::vasia.madesi_yellowwindow.com#ext#@europeansf.onmicrosoft.com::16d47c5c-4b5a-452a-bc8a-bb2a63f077b9" providerId="AD" clId="Web-{96CC2C65-B028-8655-A354-7364B6F81E65}" dt="2026-06-24T10:02:25.520" v="120"/>
        <pc:sldMkLst>
          <pc:docMk/>
          <pc:sldMk cId="0" sldId="277"/>
        </pc:sldMkLst>
      </pc:sldChg>
      <pc:sldChg chg="modNotes">
        <pc:chgData name="Vasia   Madesi" userId="S::vasia.madesi_yellowwindow.com#ext#@europeansf.onmicrosoft.com::16d47c5c-4b5a-452a-bc8a-bb2a63f077b9" providerId="AD" clId="Web-{96CC2C65-B028-8655-A354-7364B6F81E65}" dt="2026-06-24T10:02:33.239" v="124"/>
        <pc:sldMkLst>
          <pc:docMk/>
          <pc:sldMk cId="0" sldId="278"/>
        </pc:sldMkLst>
      </pc:sldChg>
      <pc:sldChg chg="modNotes">
        <pc:chgData name="Vasia   Madesi" userId="S::vasia.madesi_yellowwindow.com#ext#@europeansf.onmicrosoft.com::16d47c5c-4b5a-452a-bc8a-bb2a63f077b9" providerId="AD" clId="Web-{96CC2C65-B028-8655-A354-7364B6F81E65}" dt="2026-06-24T10:02:37.410" v="129"/>
        <pc:sldMkLst>
          <pc:docMk/>
          <pc:sldMk cId="0" sldId="279"/>
        </pc:sldMkLst>
      </pc:sldChg>
      <pc:sldChg chg="modNotes">
        <pc:chgData name="Vasia   Madesi" userId="S::vasia.madesi_yellowwindow.com#ext#@europeansf.onmicrosoft.com::16d47c5c-4b5a-452a-bc8a-bb2a63f077b9" providerId="AD" clId="Web-{96CC2C65-B028-8655-A354-7364B6F81E65}" dt="2026-06-24T10:02:42.410" v="132"/>
        <pc:sldMkLst>
          <pc:docMk/>
          <pc:sldMk cId="0" sldId="280"/>
        </pc:sldMkLst>
      </pc:sldChg>
      <pc:sldChg chg="modNotes">
        <pc:chgData name="Vasia   Madesi" userId="S::vasia.madesi_yellowwindow.com#ext#@europeansf.onmicrosoft.com::16d47c5c-4b5a-452a-bc8a-bb2a63f077b9" providerId="AD" clId="Web-{96CC2C65-B028-8655-A354-7364B6F81E65}" dt="2026-06-24T10:02:47.864" v="136"/>
        <pc:sldMkLst>
          <pc:docMk/>
          <pc:sldMk cId="0" sldId="281"/>
        </pc:sldMkLst>
      </pc:sldChg>
      <pc:sldChg chg="modNotes">
        <pc:chgData name="Vasia   Madesi" userId="S::vasia.madesi_yellowwindow.com#ext#@europeansf.onmicrosoft.com::16d47c5c-4b5a-452a-bc8a-bb2a63f077b9" providerId="AD" clId="Web-{96CC2C65-B028-8655-A354-7364B6F81E65}" dt="2026-06-24T10:03:17.379" v="141"/>
        <pc:sldMkLst>
          <pc:docMk/>
          <pc:sldMk cId="0" sldId="282"/>
        </pc:sldMkLst>
      </pc:sldChg>
      <pc:sldChg chg="modNotes">
        <pc:chgData name="Vasia   Madesi" userId="S::vasia.madesi_yellowwindow.com#ext#@europeansf.onmicrosoft.com::16d47c5c-4b5a-452a-bc8a-bb2a63f077b9" providerId="AD" clId="Web-{96CC2C65-B028-8655-A354-7364B6F81E65}" dt="2026-06-24T10:03:23.676" v="144"/>
        <pc:sldMkLst>
          <pc:docMk/>
          <pc:sldMk cId="0" sldId="283"/>
        </pc:sldMkLst>
      </pc:sldChg>
      <pc:sldChg chg="modNotes">
        <pc:chgData name="Vasia   Madesi" userId="S::vasia.madesi_yellowwindow.com#ext#@europeansf.onmicrosoft.com::16d47c5c-4b5a-452a-bc8a-bb2a63f077b9" providerId="AD" clId="Web-{96CC2C65-B028-8655-A354-7364B6F81E65}" dt="2026-06-24T10:03:30.520" v="147"/>
        <pc:sldMkLst>
          <pc:docMk/>
          <pc:sldMk cId="0" sldId="284"/>
        </pc:sldMkLst>
      </pc:sldChg>
      <pc:sldChg chg="modNotes">
        <pc:chgData name="Vasia   Madesi" userId="S::vasia.madesi_yellowwindow.com#ext#@europeansf.onmicrosoft.com::16d47c5c-4b5a-452a-bc8a-bb2a63f077b9" providerId="AD" clId="Web-{96CC2C65-B028-8655-A354-7364B6F81E65}" dt="2026-06-24T10:03:36.067" v="153"/>
        <pc:sldMkLst>
          <pc:docMk/>
          <pc:sldMk cId="0" sldId="285"/>
        </pc:sldMkLst>
      </pc:sldChg>
      <pc:sldChg chg="modNotes">
        <pc:chgData name="Vasia   Madesi" userId="S::vasia.madesi_yellowwindow.com#ext#@europeansf.onmicrosoft.com::16d47c5c-4b5a-452a-bc8a-bb2a63f077b9" providerId="AD" clId="Web-{96CC2C65-B028-8655-A354-7364B6F81E65}" dt="2026-06-24T10:03:38.661" v="157"/>
        <pc:sldMkLst>
          <pc:docMk/>
          <pc:sldMk cId="0" sldId="286"/>
        </pc:sldMkLst>
      </pc:sldChg>
      <pc:sldChg chg="modNotes">
        <pc:chgData name="Vasia   Madesi" userId="S::vasia.madesi_yellowwindow.com#ext#@europeansf.onmicrosoft.com::16d47c5c-4b5a-452a-bc8a-bb2a63f077b9" providerId="AD" clId="Web-{96CC2C65-B028-8655-A354-7364B6F81E65}" dt="2026-06-24T10:11:43.114" v="159"/>
        <pc:sldMkLst>
          <pc:docMk/>
          <pc:sldMk cId="0" sldId="287"/>
        </pc:sldMkLst>
      </pc:sldChg>
      <pc:sldChg chg="modNotes">
        <pc:chgData name="Vasia   Madesi" userId="S::vasia.madesi_yellowwindow.com#ext#@europeansf.onmicrosoft.com::16d47c5c-4b5a-452a-bc8a-bb2a63f077b9" providerId="AD" clId="Web-{96CC2C65-B028-8655-A354-7364B6F81E65}" dt="2026-06-24T10:11:49.036" v="161"/>
        <pc:sldMkLst>
          <pc:docMk/>
          <pc:sldMk cId="0" sldId="290"/>
        </pc:sldMkLst>
      </pc:sldChg>
      <pc:sldChg chg="modNotes">
        <pc:chgData name="Vasia   Madesi" userId="S::vasia.madesi_yellowwindow.com#ext#@europeansf.onmicrosoft.com::16d47c5c-4b5a-452a-bc8a-bb2a63f077b9" providerId="AD" clId="Web-{96CC2C65-B028-8655-A354-7364B6F81E65}" dt="2026-06-24T10:11:52.849" v="162"/>
        <pc:sldMkLst>
          <pc:docMk/>
          <pc:sldMk cId="0" sldId="291"/>
        </pc:sldMkLst>
      </pc:sldChg>
      <pc:sldChg chg="modNotes">
        <pc:chgData name="Vasia   Madesi" userId="S::vasia.madesi_yellowwindow.com#ext#@europeansf.onmicrosoft.com::16d47c5c-4b5a-452a-bc8a-bb2a63f077b9" providerId="AD" clId="Web-{96CC2C65-B028-8655-A354-7364B6F81E65}" dt="2026-06-24T10:11:56.474" v="163"/>
        <pc:sldMkLst>
          <pc:docMk/>
          <pc:sldMk cId="0" sldId="292"/>
        </pc:sldMkLst>
      </pc:sldChg>
      <pc:sldChg chg="modNotes">
        <pc:chgData name="Vasia   Madesi" userId="S::vasia.madesi_yellowwindow.com#ext#@europeansf.onmicrosoft.com::16d47c5c-4b5a-452a-bc8a-bb2a63f077b9" providerId="AD" clId="Web-{96CC2C65-B028-8655-A354-7364B6F81E65}" dt="2026-06-24T10:12:00.864" v="164"/>
        <pc:sldMkLst>
          <pc:docMk/>
          <pc:sldMk cId="0" sldId="294"/>
        </pc:sldMkLst>
      </pc:sldChg>
      <pc:sldChg chg="modSp modNotes">
        <pc:chgData name="Vasia   Madesi" userId="S::vasia.madesi_yellowwindow.com#ext#@europeansf.onmicrosoft.com::16d47c5c-4b5a-452a-bc8a-bb2a63f077b9" providerId="AD" clId="Web-{96CC2C65-B028-8655-A354-7364B6F81E65}" dt="2026-06-24T10:12:16.411" v="168"/>
        <pc:sldMkLst>
          <pc:docMk/>
          <pc:sldMk cId="0" sldId="295"/>
        </pc:sldMkLst>
        <pc:spChg chg="mod">
          <ac:chgData name="Vasia   Madesi" userId="S::vasia.madesi_yellowwindow.com#ext#@europeansf.onmicrosoft.com::16d47c5c-4b5a-452a-bc8a-bb2a63f077b9" providerId="AD" clId="Web-{96CC2C65-B028-8655-A354-7364B6F81E65}" dt="2026-06-24T10:12:09.864" v="166" actId="20577"/>
          <ac:spMkLst>
            <pc:docMk/>
            <pc:sldMk cId="0" sldId="295"/>
            <ac:spMk id="437" creationId="{00000000-0000-0000-0000-000000000000}"/>
          </ac:spMkLst>
        </pc:spChg>
        <pc:spChg chg="mod">
          <ac:chgData name="Vasia   Madesi" userId="S::vasia.madesi_yellowwindow.com#ext#@europeansf.onmicrosoft.com::16d47c5c-4b5a-452a-bc8a-bb2a63f077b9" providerId="AD" clId="Web-{96CC2C65-B028-8655-A354-7364B6F81E65}" dt="2026-06-24T10:12:13.786" v="167" actId="20577"/>
          <ac:spMkLst>
            <pc:docMk/>
            <pc:sldMk cId="0" sldId="295"/>
            <ac:spMk id="440" creationId="{00000000-0000-0000-0000-000000000000}"/>
          </ac:spMkLst>
        </pc:spChg>
      </pc:sldChg>
      <pc:sldChg chg="modSp modNotes">
        <pc:chgData name="Vasia   Madesi" userId="S::vasia.madesi_yellowwindow.com#ext#@europeansf.onmicrosoft.com::16d47c5c-4b5a-452a-bc8a-bb2a63f077b9" providerId="AD" clId="Web-{96CC2C65-B028-8655-A354-7364B6F81E65}" dt="2026-06-24T10:12:34.755" v="171"/>
        <pc:sldMkLst>
          <pc:docMk/>
          <pc:sldMk cId="0" sldId="296"/>
        </pc:sldMkLst>
        <pc:spChg chg="mod">
          <ac:chgData name="Vasia   Madesi" userId="S::vasia.madesi_yellowwindow.com#ext#@europeansf.onmicrosoft.com::16d47c5c-4b5a-452a-bc8a-bb2a63f077b9" providerId="AD" clId="Web-{96CC2C65-B028-8655-A354-7364B6F81E65}" dt="2026-06-24T10:12:34.739" v="170"/>
          <ac:spMkLst>
            <pc:docMk/>
            <pc:sldMk cId="0" sldId="296"/>
            <ac:spMk id="448" creationId="{00000000-0000-0000-0000-000000000000}"/>
          </ac:spMkLst>
        </pc:spChg>
        <pc:spChg chg="mod">
          <ac:chgData name="Vasia   Madesi" userId="S::vasia.madesi_yellowwindow.com#ext#@europeansf.onmicrosoft.com::16d47c5c-4b5a-452a-bc8a-bb2a63f077b9" providerId="AD" clId="Web-{96CC2C65-B028-8655-A354-7364B6F81E65}" dt="2026-06-24T10:12:34.755" v="171"/>
          <ac:spMkLst>
            <pc:docMk/>
            <pc:sldMk cId="0" sldId="296"/>
            <ac:spMk id="449" creationId="{00000000-0000-0000-0000-000000000000}"/>
          </ac:spMkLst>
        </pc:spChg>
      </pc:sldChg>
      <pc:sldChg chg="modSp modNotes">
        <pc:chgData name="Vasia   Madesi" userId="S::vasia.madesi_yellowwindow.com#ext#@europeansf.onmicrosoft.com::16d47c5c-4b5a-452a-bc8a-bb2a63f077b9" providerId="AD" clId="Web-{96CC2C65-B028-8655-A354-7364B6F81E65}" dt="2026-06-24T10:13:06.364" v="176"/>
        <pc:sldMkLst>
          <pc:docMk/>
          <pc:sldMk cId="0" sldId="297"/>
        </pc:sldMkLst>
        <pc:spChg chg="mod">
          <ac:chgData name="Vasia   Madesi" userId="S::vasia.madesi_yellowwindow.com#ext#@europeansf.onmicrosoft.com::16d47c5c-4b5a-452a-bc8a-bb2a63f077b9" providerId="AD" clId="Web-{96CC2C65-B028-8655-A354-7364B6F81E65}" dt="2026-06-24T10:12:42.833" v="172"/>
          <ac:spMkLst>
            <pc:docMk/>
            <pc:sldMk cId="0" sldId="297"/>
            <ac:spMk id="459" creationId="{00000000-0000-0000-0000-000000000000}"/>
          </ac:spMkLst>
        </pc:spChg>
        <pc:spChg chg="mod">
          <ac:chgData name="Vasia   Madesi" userId="S::vasia.madesi_yellowwindow.com#ext#@europeansf.onmicrosoft.com::16d47c5c-4b5a-452a-bc8a-bb2a63f077b9" providerId="AD" clId="Web-{96CC2C65-B028-8655-A354-7364B6F81E65}" dt="2026-06-24T10:12:42.864" v="173"/>
          <ac:spMkLst>
            <pc:docMk/>
            <pc:sldMk cId="0" sldId="297"/>
            <ac:spMk id="462" creationId="{00000000-0000-0000-0000-000000000000}"/>
          </ac:spMkLst>
        </pc:spChg>
      </pc:sldChg>
      <pc:sldChg chg="modSp modNotes">
        <pc:chgData name="Vasia   Madesi" userId="S::vasia.madesi_yellowwindow.com#ext#@europeansf.onmicrosoft.com::16d47c5c-4b5a-452a-bc8a-bb2a63f077b9" providerId="AD" clId="Web-{96CC2C65-B028-8655-A354-7364B6F81E65}" dt="2026-06-24T10:13:10.083" v="177"/>
        <pc:sldMkLst>
          <pc:docMk/>
          <pc:sldMk cId="0" sldId="298"/>
        </pc:sldMkLst>
        <pc:spChg chg="mod">
          <ac:chgData name="Vasia   Madesi" userId="S::vasia.madesi_yellowwindow.com#ext#@europeansf.onmicrosoft.com::16d47c5c-4b5a-452a-bc8a-bb2a63f077b9" providerId="AD" clId="Web-{96CC2C65-B028-8655-A354-7364B6F81E65}" dt="2026-06-24T10:12:55.646" v="175" actId="20577"/>
          <ac:spMkLst>
            <pc:docMk/>
            <pc:sldMk cId="0" sldId="298"/>
            <ac:spMk id="469" creationId="{00000000-0000-0000-0000-000000000000}"/>
          </ac:spMkLst>
        </pc:spChg>
      </pc:sldChg>
      <pc:sldChg chg="modSp modNotes">
        <pc:chgData name="Vasia   Madesi" userId="S::vasia.madesi_yellowwindow.com#ext#@europeansf.onmicrosoft.com::16d47c5c-4b5a-452a-bc8a-bb2a63f077b9" providerId="AD" clId="Web-{96CC2C65-B028-8655-A354-7364B6F81E65}" dt="2026-06-24T10:13:19.896" v="180"/>
        <pc:sldMkLst>
          <pc:docMk/>
          <pc:sldMk cId="0" sldId="299"/>
        </pc:sldMkLst>
        <pc:spChg chg="mod">
          <ac:chgData name="Vasia   Madesi" userId="S::vasia.madesi_yellowwindow.com#ext#@europeansf.onmicrosoft.com::16d47c5c-4b5a-452a-bc8a-bb2a63f077b9" providerId="AD" clId="Web-{96CC2C65-B028-8655-A354-7364B6F81E65}" dt="2026-06-24T10:13:16.739" v="179" actId="20577"/>
          <ac:spMkLst>
            <pc:docMk/>
            <pc:sldMk cId="0" sldId="299"/>
            <ac:spMk id="477" creationId="{00000000-0000-0000-0000-000000000000}"/>
          </ac:spMkLst>
        </pc:spChg>
      </pc:sldChg>
      <pc:sldChg chg="modNotes">
        <pc:chgData name="Vasia   Madesi" userId="S::vasia.madesi_yellowwindow.com#ext#@europeansf.onmicrosoft.com::16d47c5c-4b5a-452a-bc8a-bb2a63f077b9" providerId="AD" clId="Web-{96CC2C65-B028-8655-A354-7364B6F81E65}" dt="2026-06-24T10:13:23.193" v="181"/>
        <pc:sldMkLst>
          <pc:docMk/>
          <pc:sldMk cId="0" sldId="300"/>
        </pc:sldMkLst>
      </pc:sldChg>
      <pc:sldChg chg="modNotes">
        <pc:chgData name="Vasia   Madesi" userId="S::vasia.madesi_yellowwindow.com#ext#@europeansf.onmicrosoft.com::16d47c5c-4b5a-452a-bc8a-bb2a63f077b9" providerId="AD" clId="Web-{96CC2C65-B028-8655-A354-7364B6F81E65}" dt="2026-06-24T10:13:27.255" v="183"/>
        <pc:sldMkLst>
          <pc:docMk/>
          <pc:sldMk cId="0" sldId="301"/>
        </pc:sldMkLst>
      </pc:sldChg>
      <pc:sldChg chg="modNotes">
        <pc:chgData name="Vasia   Madesi" userId="S::vasia.madesi_yellowwindow.com#ext#@europeansf.onmicrosoft.com::16d47c5c-4b5a-452a-bc8a-bb2a63f077b9" providerId="AD" clId="Web-{96CC2C65-B028-8655-A354-7364B6F81E65}" dt="2026-06-24T10:13:29.880" v="184"/>
        <pc:sldMkLst>
          <pc:docMk/>
          <pc:sldMk cId="0" sldId="302"/>
        </pc:sldMkLst>
      </pc:sldChg>
      <pc:sldChg chg="modNotes">
        <pc:chgData name="Vasia   Madesi" userId="S::vasia.madesi_yellowwindow.com#ext#@europeansf.onmicrosoft.com::16d47c5c-4b5a-452a-bc8a-bb2a63f077b9" providerId="AD" clId="Web-{96CC2C65-B028-8655-A354-7364B6F81E65}" dt="2026-06-24T10:13:43.599" v="188"/>
        <pc:sldMkLst>
          <pc:docMk/>
          <pc:sldMk cId="0" sldId="304"/>
        </pc:sldMkLst>
      </pc:sldChg>
      <pc:sldChg chg="modNotes">
        <pc:chgData name="Vasia   Madesi" userId="S::vasia.madesi_yellowwindow.com#ext#@europeansf.onmicrosoft.com::16d47c5c-4b5a-452a-bc8a-bb2a63f077b9" providerId="AD" clId="Web-{96CC2C65-B028-8655-A354-7364B6F81E65}" dt="2026-06-24T10:13:47.724" v="189"/>
        <pc:sldMkLst>
          <pc:docMk/>
          <pc:sldMk cId="0" sldId="305"/>
        </pc:sldMkLst>
      </pc:sldChg>
      <pc:sldChg chg="addSp modNotes">
        <pc:chgData name="Vasia   Madesi" userId="S::vasia.madesi_yellowwindow.com#ext#@europeansf.onmicrosoft.com::16d47c5c-4b5a-452a-bc8a-bb2a63f077b9" providerId="AD" clId="Web-{96CC2C65-B028-8655-A354-7364B6F81E65}" dt="2026-06-24T10:14:15.693" v="192"/>
        <pc:sldMkLst>
          <pc:docMk/>
          <pc:sldMk cId="0" sldId="306"/>
        </pc:sldMkLst>
        <pc:spChg chg="add">
          <ac:chgData name="Vasia   Madesi" userId="S::vasia.madesi_yellowwindow.com#ext#@europeansf.onmicrosoft.com::16d47c5c-4b5a-452a-bc8a-bb2a63f077b9" providerId="AD" clId="Web-{96CC2C65-B028-8655-A354-7364B6F81E65}" dt="2026-06-24T10:14:07.693" v="191"/>
          <ac:spMkLst>
            <pc:docMk/>
            <pc:sldMk cId="0" sldId="306"/>
            <ac:spMk id="2" creationId="{69CA2CE0-0DD7-4FE1-0FB8-DB76F61D273B}"/>
          </ac:spMkLst>
        </pc:spChg>
        <pc:spChg chg="add">
          <ac:chgData name="Vasia   Madesi" userId="S::vasia.madesi_yellowwindow.com#ext#@europeansf.onmicrosoft.com::16d47c5c-4b5a-452a-bc8a-bb2a63f077b9" providerId="AD" clId="Web-{96CC2C65-B028-8655-A354-7364B6F81E65}" dt="2026-06-24T10:14:15.693" v="192"/>
          <ac:spMkLst>
            <pc:docMk/>
            <pc:sldMk cId="0" sldId="306"/>
            <ac:spMk id="3" creationId="{ED061982-BC58-DC09-929C-F2DE5C9B712F}"/>
          </ac:spMkLst>
        </pc:spChg>
      </pc:sldChg>
      <pc:sldChg chg="del">
        <pc:chgData name="Vasia   Madesi" userId="S::vasia.madesi_yellowwindow.com#ext#@europeansf.onmicrosoft.com::16d47c5c-4b5a-452a-bc8a-bb2a63f077b9" providerId="AD" clId="Web-{96CC2C65-B028-8655-A354-7364B6F81E65}" dt="2026-06-24T10:20:31.318" v="197"/>
        <pc:sldMkLst>
          <pc:docMk/>
          <pc:sldMk cId="0" sldId="307"/>
        </pc:sldMkLst>
      </pc:sldChg>
      <pc:sldChg chg="add">
        <pc:chgData name="Vasia   Madesi" userId="S::vasia.madesi_yellowwindow.com#ext#@europeansf.onmicrosoft.com::16d47c5c-4b5a-452a-bc8a-bb2a63f077b9" providerId="AD" clId="Web-{96CC2C65-B028-8655-A354-7364B6F81E65}" dt="2026-06-24T10:20:18.927" v="193"/>
        <pc:sldMkLst>
          <pc:docMk/>
          <pc:sldMk cId="3469301786" sldId="642"/>
        </pc:sldMkLst>
      </pc:sldChg>
      <pc:sldChg chg="add del">
        <pc:chgData name="Vasia   Madesi" userId="S::vasia.madesi_yellowwindow.com#ext#@europeansf.onmicrosoft.com::16d47c5c-4b5a-452a-bc8a-bb2a63f077b9" providerId="AD" clId="Web-{96CC2C65-B028-8655-A354-7364B6F81E65}" dt="2026-06-24T10:20:30.677" v="196"/>
        <pc:sldMkLst>
          <pc:docMk/>
          <pc:sldMk cId="1330816941" sldId="643"/>
        </pc:sldMkLst>
      </pc:sldChg>
      <pc:sldMasterChg chg="addSldLayout">
        <pc:chgData name="Vasia   Madesi" userId="S::vasia.madesi_yellowwindow.com#ext#@europeansf.onmicrosoft.com::16d47c5c-4b5a-452a-bc8a-bb2a63f077b9" providerId="AD" clId="Web-{96CC2C65-B028-8655-A354-7364B6F81E65}" dt="2026-06-24T10:20:25.443" v="194"/>
        <pc:sldMasterMkLst>
          <pc:docMk/>
          <pc:sldMasterMk cId="0" sldId="2147483648"/>
        </pc:sldMasterMkLst>
        <pc:sldLayoutChg chg="add">
          <pc:chgData name="Vasia   Madesi" userId="S::vasia.madesi_yellowwindow.com#ext#@europeansf.onmicrosoft.com::16d47c5c-4b5a-452a-bc8a-bb2a63f077b9" providerId="AD" clId="Web-{96CC2C65-B028-8655-A354-7364B6F81E65}" dt="2026-06-24T10:20:18.927" v="193"/>
          <pc:sldLayoutMkLst>
            <pc:docMk/>
            <pc:sldMasterMk cId="0" sldId="2147483648"/>
            <pc:sldLayoutMk cId="4125562528" sldId="2147483658"/>
          </pc:sldLayoutMkLst>
        </pc:sldLayoutChg>
        <pc:sldLayoutChg chg="add">
          <pc:chgData name="Vasia   Madesi" userId="S::vasia.madesi_yellowwindow.com#ext#@europeansf.onmicrosoft.com::16d47c5c-4b5a-452a-bc8a-bb2a63f077b9" providerId="AD" clId="Web-{96CC2C65-B028-8655-A354-7364B6F81E65}" dt="2026-06-24T10:20:25.443" v="194"/>
          <pc:sldLayoutMkLst>
            <pc:docMk/>
            <pc:sldMasterMk cId="0" sldId="2147483648"/>
            <pc:sldLayoutMk cId="218398524" sldId="2147483659"/>
          </pc:sldLayoutMkLst>
        </pc:sldLayoutChg>
      </pc:sldMasterChg>
    </pc:docChg>
  </pc:docChgLst>
  <pc:docChgLst>
    <pc:chgData name="Vasia   Madesi" userId="S::vasia.madesi_yellowwindow.com#ext#@europeansf.onmicrosoft.com::16d47c5c-4b5a-452a-bc8a-bb2a63f077b9" providerId="AD" clId="Web-{D942831A-0611-48E5-0CC8-8752BFAADB76}"/>
    <pc:docChg chg="modSld">
      <pc:chgData name="Vasia   Madesi" userId="S::vasia.madesi_yellowwindow.com#ext#@europeansf.onmicrosoft.com::16d47c5c-4b5a-452a-bc8a-bb2a63f077b9" providerId="AD" clId="Web-{D942831A-0611-48E5-0CC8-8752BFAADB76}" dt="2026-06-24T10:53:46.453" v="8" actId="20577"/>
      <pc:docMkLst>
        <pc:docMk/>
      </pc:docMkLst>
      <pc:sldChg chg="modSp">
        <pc:chgData name="Vasia   Madesi" userId="S::vasia.madesi_yellowwindow.com#ext#@europeansf.onmicrosoft.com::16d47c5c-4b5a-452a-bc8a-bb2a63f077b9" providerId="AD" clId="Web-{D942831A-0611-48E5-0CC8-8752BFAADB76}" dt="2026-06-24T10:53:46.453" v="8" actId="20577"/>
        <pc:sldMkLst>
          <pc:docMk/>
          <pc:sldMk cId="1330816941" sldId="643"/>
        </pc:sldMkLst>
        <pc:spChg chg="mod">
          <ac:chgData name="Vasia   Madesi" userId="S::vasia.madesi_yellowwindow.com#ext#@europeansf.onmicrosoft.com::16d47c5c-4b5a-452a-bc8a-bb2a63f077b9" providerId="AD" clId="Web-{D942831A-0611-48E5-0CC8-8752BFAADB76}" dt="2026-06-24T10:53:46.453" v="8" actId="20577"/>
          <ac:spMkLst>
            <pc:docMk/>
            <pc:sldMk cId="1330816941" sldId="643"/>
            <ac:spMk id="5" creationId="{7DF1B334-A98B-3F0C-5EAF-1683FA3D8DC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studentengagement.ceu.edu/peer-advising"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unesco.org/en/articles/promoting-safe-and-inclusive-digital-spaces-youth-montenegro"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studentengagement.ceu.edu/article/2023-11-14/hrsi-16-days-activism-against-gender-based-violence"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unisafe-toolkit.eu/"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 name="Google Shape;8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Juliette </a:t>
            </a:r>
            <a:endParaRPr sz="1800">
              <a:latin typeface="Times New Roman"/>
              <a:ea typeface="Times New Roman"/>
              <a:cs typeface="Times New Roman"/>
              <a:sym typeface="Times New Roman"/>
            </a:endParaRPr>
          </a:p>
          <a:p>
            <a:pPr marL="0" marR="0" lvl="0" indent="0" algn="just" rtl="0">
              <a:lnSpc>
                <a:spcPct val="115000"/>
              </a:lnSpc>
              <a:spcBef>
                <a:spcPts val="0"/>
              </a:spcBef>
              <a:spcAft>
                <a:spcPts val="0"/>
              </a:spcAft>
              <a:buNone/>
            </a:pPr>
            <a:endParaRPr sz="1800">
              <a:latin typeface="Times New Roman"/>
              <a:ea typeface="Times New Roman"/>
              <a:cs typeface="Times New Roman"/>
              <a:sym typeface="Times New Roman"/>
            </a:endParaRPr>
          </a:p>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Welcome everyone to the Gender SAFE webinar on “Introductory training on gender-based violence in academia and the 7P framework” </a:t>
            </a:r>
            <a:endParaRPr sz="1800">
              <a:latin typeface="Calibri"/>
              <a:ea typeface="Calibri"/>
              <a:cs typeface="Calibri"/>
              <a:sym typeface="Calibri"/>
            </a:endParaRPr>
          </a:p>
          <a:p>
            <a:pPr marL="0" marR="0" lvl="0" indent="0" algn="just" rtl="0">
              <a:lnSpc>
                <a:spcPct val="115000"/>
              </a:lnSpc>
              <a:spcBef>
                <a:spcPts val="800"/>
              </a:spcBef>
              <a:spcAft>
                <a:spcPts val="0"/>
              </a:spcAft>
              <a:buNone/>
            </a:pPr>
            <a:endParaRPr sz="1800">
              <a:latin typeface="Times New Roman"/>
              <a:ea typeface="Times New Roman"/>
              <a:cs typeface="Times New Roman"/>
              <a:sym typeface="Times New Roman"/>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Please note that this webinar is recorded and your microphones are muted but feel free to keep your cameras on, it would be great to see some faces. Please note that the webinar will be recorded but your personal data such as name and video will not be included in the recording. Any interactive sessions will be removed from the final recoding. </a:t>
            </a:r>
            <a:endParaRPr sz="1800">
              <a:latin typeface="Calibri"/>
              <a:ea typeface="Calibri"/>
              <a:cs typeface="Calibri"/>
              <a:sym typeface="Calibri"/>
            </a:endParaRPr>
          </a:p>
          <a:p>
            <a:pPr marL="0" marR="0" lvl="0" indent="0" algn="just" rtl="0">
              <a:lnSpc>
                <a:spcPct val="115000"/>
              </a:lnSpc>
              <a:spcBef>
                <a:spcPts val="800"/>
              </a:spcBef>
              <a:spcAft>
                <a:spcPts val="0"/>
              </a:spcAft>
              <a:buNone/>
            </a:pPr>
            <a:endParaRPr sz="1800">
              <a:latin typeface="Times New Roman"/>
              <a:ea typeface="Times New Roman"/>
              <a:cs typeface="Times New Roman"/>
              <a:sym typeface="Times New Roman"/>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Now that more people has joined, allow me to introduce myself. […]</a:t>
            </a:r>
            <a:endParaRPr/>
          </a:p>
        </p:txBody>
      </p:sp>
      <p:sp>
        <p:nvSpPr>
          <p:cNvPr id="82" name="Google Shape;8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e869ec7c7d_1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g3e869ec7c7d_1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184" name="Google Shape;184;g3e869ec7c7d_1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Aft>
                <a:spcPts val="0"/>
              </a:spcAft>
              <a:buNone/>
            </a:pPr>
            <a:r>
              <a:rPr lang="en-GB" sz="1800">
                <a:latin typeface="Times New Roman"/>
                <a:ea typeface="Times New Roman"/>
                <a:cs typeface="Times New Roman"/>
                <a:sym typeface="Times New Roman"/>
              </a:rPr>
              <a:t>The Council of Europe defined GBV:  Gender-based violence refers to any type of harm that is perpetrated against a person or group of people because of their factual or perceived sex, gender, sexual orientation and/or gender identity. </a:t>
            </a:r>
            <a:endParaRPr lang="en-US" sz="1800">
              <a:latin typeface="Calibri"/>
              <a:ea typeface="Calibri"/>
              <a:cs typeface="Calibri"/>
            </a:endParaRPr>
          </a:p>
          <a:p>
            <a:pPr marL="0" indent="0" algn="just">
              <a:lnSpc>
                <a:spcPct val="115000"/>
              </a:lnSpc>
              <a:spcBef>
                <a:spcPts val="800"/>
              </a:spcBef>
            </a:pPr>
            <a:r>
              <a:rPr lang="en-GB" sz="1800">
                <a:latin typeface="Times New Roman"/>
                <a:ea typeface="Times New Roman"/>
                <a:cs typeface="Times New Roman"/>
                <a:sym typeface="Times New Roman"/>
              </a:rPr>
              <a:t>Gender-based violence can be sexual, physical, verbal, psychological (emotional), or socio-economic and it can take many forms. From verbal violence and hate speech on the Internet, to rape or murder. It can be perpetrated by anyone: a current or former spouse/partner, a family member, a colleague from work, schoolmates, friends, an unknown person, or people who act on behalf of cultural, religious, state, or intra-state institutions.</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191" name="Google Shape;19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ea85d6f164_0_10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ea85d6f164_0_10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g3ea85d6f164_0_10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Intersectionality is a concept that describes how different social identities, such as gender, race, ethnicity, class, sexuality, and ability, intersect and interact with one another to shape individuals' experiences and social structures. Intersectionality recognises that these identities are not separate and independent but are interconnected and affect each other in complex ways.  </a:t>
            </a:r>
            <a:endParaRPr lang="en-US" sz="1800">
              <a:latin typeface="Calibri"/>
              <a:ea typeface="Calibri"/>
              <a:cs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In the context of addressing gender-based violence in academia, intersectionality acknowledges that gender-based violence can disproportionately impact individuals who hold multiple identities. </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219" name="Google Shape;21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dirty="0">
                <a:latin typeface="Times New Roman"/>
                <a:ea typeface="Times New Roman"/>
                <a:cs typeface="Times New Roman"/>
                <a:sym typeface="Times New Roman"/>
              </a:rPr>
              <a:t>According to </a:t>
            </a:r>
            <a:r>
              <a:rPr lang="en-GB" sz="1800" dirty="0" err="1">
                <a:latin typeface="Times New Roman"/>
                <a:ea typeface="Times New Roman"/>
                <a:cs typeface="Times New Roman"/>
                <a:sym typeface="Times New Roman"/>
              </a:rPr>
              <a:t>UniSAFe’s</a:t>
            </a:r>
            <a:r>
              <a:rPr lang="en-GB" sz="1800" dirty="0">
                <a:latin typeface="Times New Roman"/>
                <a:ea typeface="Times New Roman"/>
                <a:cs typeface="Times New Roman"/>
                <a:sym typeface="Times New Roman"/>
              </a:rPr>
              <a:t> and </a:t>
            </a:r>
            <a:r>
              <a:rPr lang="en-GB" sz="1800" dirty="0" err="1">
                <a:latin typeface="Times New Roman"/>
                <a:ea typeface="Times New Roman"/>
                <a:cs typeface="Times New Roman"/>
                <a:sym typeface="Times New Roman"/>
              </a:rPr>
              <a:t>GenderSAFE’s</a:t>
            </a:r>
            <a:r>
              <a:rPr lang="en-GB" sz="1800" dirty="0">
                <a:latin typeface="Times New Roman"/>
                <a:ea typeface="Times New Roman"/>
                <a:cs typeface="Times New Roman"/>
                <a:sym typeface="Times New Roman"/>
              </a:rPr>
              <a:t> understanding of gender-based violence, the term is used to capture all forms of gender-based violence, violence and abuse that are based on gender and goes beyond narrow legislation definitions. It captures physical violence, sexual violence, psychological violence, economic violence, sexual harassment, harassment on the grounds of gender,– in both online and offline contexts. </a:t>
            </a:r>
            <a:endParaRPr lang="en-US" sz="1800" dirty="0">
              <a:latin typeface="Calibri"/>
              <a:ea typeface="Calibri"/>
              <a:cs typeface="Calibri"/>
            </a:endParaRPr>
          </a:p>
          <a:p>
            <a:pPr marL="0" marR="0" lvl="0" indent="0" algn="just" rtl="0">
              <a:lnSpc>
                <a:spcPct val="115000"/>
              </a:lnSpc>
              <a:spcBef>
                <a:spcPts val="800"/>
              </a:spcBef>
              <a:spcAft>
                <a:spcPts val="0"/>
              </a:spcAft>
              <a:buNone/>
            </a:pPr>
            <a:br>
              <a:rPr lang="en-GB" sz="1800" dirty="0">
                <a:latin typeface="Times New Roman"/>
                <a:ea typeface="Times New Roman"/>
                <a:cs typeface="Times New Roman"/>
              </a:rPr>
            </a:br>
            <a:r>
              <a:rPr lang="en-GB" sz="1800">
                <a:latin typeface="Times New Roman"/>
                <a:ea typeface="Times New Roman"/>
                <a:cs typeface="Times New Roman"/>
                <a:sym typeface="Times New Roman"/>
              </a:rPr>
              <a:t>Gender-based violence is understood and conceptualised as a continuum whereby seemingly ‘innocent’ or ‘mild’ forms of misconduct when not addressed tend to gradually escalate into more severe and grave forms of violence. On such a continuum, one can think of inappropriate questions about people’s private lives, comments about one’s looks, ‘unintended’ bodily contact, sexist jokes, manoeuvring victims into unwanted ‘intimate’ encounters, and so forth, up to situations that involve physical and/or sexual violence and even rape. ’Violence’ is in this understanding used as the encompassing term that captures all stages of the continuum.</a:t>
            </a:r>
            <a:endParaRPr sz="1800">
              <a:latin typeface="Calibri"/>
              <a:ea typeface="Calibri"/>
              <a:cs typeface="Calibri"/>
              <a:sym typeface="Calibri"/>
            </a:endParaRPr>
          </a:p>
          <a:p>
            <a:pPr marL="0" lvl="0" indent="0" algn="l" rtl="0">
              <a:spcBef>
                <a:spcPts val="800"/>
              </a:spcBef>
              <a:spcAft>
                <a:spcPts val="0"/>
              </a:spcAft>
              <a:buNone/>
            </a:pPr>
            <a:br>
              <a:rPr lang="en-GB" dirty="0"/>
            </a:br>
            <a:r>
              <a:rPr lang="en-GB"/>
              <a:t>Here the trainer can pause and give examples of each form of gender-based violence as well as to elaborate on the “continuum”</a:t>
            </a:r>
            <a:endParaRPr/>
          </a:p>
        </p:txBody>
      </p:sp>
      <p:sp>
        <p:nvSpPr>
          <p:cNvPr id="228" name="Google Shape;22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Times New Roman"/>
              <a:buNone/>
            </a:pPr>
            <a:r>
              <a:rPr lang="en-GB" sz="1800">
                <a:latin typeface="Times New Roman"/>
                <a:ea typeface="Times New Roman"/>
                <a:cs typeface="Times New Roman"/>
                <a:sym typeface="Times New Roman"/>
              </a:rPr>
              <a:t>As illustrated by this “iceberg”, this figure is a metaphorical representation of the different levels of violence that exist in society. The iceberg represents the visible and invisible aspects of violence. Beneath the surface, there are many other forms of violence that are less visible but can be just as damaging. </a:t>
            </a:r>
            <a:br>
              <a:rPr lang="en-GB" sz="1800" dirty="0">
                <a:latin typeface="Times New Roman"/>
                <a:ea typeface="Times New Roman"/>
                <a:cs typeface="Times New Roman"/>
              </a:rPr>
            </a:br>
            <a:br>
              <a:rPr lang="en-GB" sz="1800" dirty="0">
                <a:latin typeface="Times New Roman"/>
                <a:ea typeface="Times New Roman"/>
                <a:cs typeface="Times New Roman"/>
              </a:rPr>
            </a:br>
            <a:r>
              <a:rPr lang="en-GB" sz="1800" dirty="0">
                <a:latin typeface="Times New Roman"/>
                <a:ea typeface="Times New Roman"/>
                <a:cs typeface="Times New Roman"/>
                <a:sym typeface="Times New Roman"/>
              </a:rPr>
              <a:t>These include psychological violence, such as threats, intimidation, and emotional abuse, as well as systemic violence, such as discrimination and exclusion, use of sexist language and more. These forms of violence are often overlooked or dismissed, but they can have a profound impact on individuals and society as a whole. </a:t>
            </a:r>
            <a:endParaRPr lang="en-US" sz="1800" dirty="0">
              <a:latin typeface="Calibri"/>
              <a:ea typeface="Calibri"/>
              <a:cs typeface="Calibri"/>
            </a:endParaRPr>
          </a:p>
          <a:p>
            <a:pPr marL="0" lvl="0" indent="0" algn="l" rtl="0">
              <a:spcBef>
                <a:spcPts val="0"/>
              </a:spcBef>
              <a:spcAft>
                <a:spcPts val="0"/>
              </a:spcAft>
              <a:buNone/>
            </a:pPr>
            <a:endParaRPr/>
          </a:p>
        </p:txBody>
      </p:sp>
      <p:sp>
        <p:nvSpPr>
          <p:cNvPr id="239" name="Google Shape;23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Times New Roman"/>
              <a:buNone/>
            </a:pP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has carried out the largest cross-cultural survey in Europe in the research sector on gender-based violence. We collected over 42,000 responses from staff and students across 46 research performing organisations, in 15 countries. The survey was translated in 14 languages.</a:t>
            </a:r>
            <a:endParaRPr lang="en-US" sz="1800">
              <a:latin typeface="Calibri"/>
              <a:ea typeface="Calibri"/>
              <a:cs typeface="Calibri"/>
            </a:endParaRPr>
          </a:p>
          <a:p>
            <a:pPr marL="0" lvl="0" indent="0" algn="l" rtl="0">
              <a:spcBef>
                <a:spcPts val="0"/>
              </a:spcBef>
              <a:spcAft>
                <a:spcPts val="0"/>
              </a:spcAft>
              <a:buNone/>
            </a:pPr>
            <a:endParaRPr/>
          </a:p>
        </p:txBody>
      </p:sp>
      <p:sp>
        <p:nvSpPr>
          <p:cNvPr id="247" name="Google Shape;24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The result of the survey showcases that nearly 2 in 3 respondents have experienced at least one form of gender-based violence since they started working or studying at their institution. That was 62% to be more precise. </a:t>
            </a:r>
            <a:endParaRPr lang="en-US" sz="1800">
              <a:latin typeface="Calibri"/>
              <a:ea typeface="Calibri"/>
              <a:cs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From those, respondents who identify as LGBQ+ (68%), those who reported a disability or chronic illness (72%), and those belonging to an ethnic minority group (69%) were more likely to have experienced at least one incident of gender-based violence, compared to those who do not identify with these characteristics.</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Almost one in three students and staff say they have experienced sexual harassment within their institution (31%)</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260" name="Google Shape;260;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err="1">
                <a:latin typeface="Times New Roman"/>
                <a:ea typeface="Times New Roman"/>
                <a:cs typeface="Times New Roman"/>
                <a:sym typeface="Times New Roman"/>
              </a:rPr>
              <a:t>JulietteWhat’s</a:t>
            </a:r>
            <a:r>
              <a:rPr lang="en-GB" sz="1800">
                <a:latin typeface="Times New Roman"/>
                <a:ea typeface="Times New Roman"/>
                <a:cs typeface="Times New Roman"/>
                <a:sym typeface="Times New Roman"/>
              </a:rPr>
              <a:t> more alarming is that among respondents who had experienced gender-based violence, only 13% reported it.  And here comes the question, why? Why such low reporting rate? </a:t>
            </a:r>
            <a:endParaRPr lang="en-US" sz="1800">
              <a:latin typeface="Calibri"/>
              <a:ea typeface="Calibri"/>
              <a:cs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Among the reasons for not reporting events of gender-based violence, according to the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research, almost half of the victims (46%) said they felt uncertain whether the behaviour was serious enough to report it. Another frequent reason for not reporting was that victims do not always recognise the behaviour as violence at the time of the incident, indicated by 31% of the victims.</a:t>
            </a:r>
            <a:endParaRPr sz="1800" dirty="0">
              <a:latin typeface="Calibri"/>
              <a:ea typeface="Calibri"/>
              <a:cs typeface="Calibri"/>
              <a:sym typeface="Calibri"/>
            </a:endParaRPr>
          </a:p>
          <a:p>
            <a:pPr marL="0" lvl="0" indent="0" algn="l" rtl="0">
              <a:spcBef>
                <a:spcPts val="800"/>
              </a:spcBef>
              <a:spcAft>
                <a:spcPts val="0"/>
              </a:spcAft>
              <a:buNone/>
            </a:pPr>
            <a:endParaRPr/>
          </a:p>
        </p:txBody>
      </p:sp>
      <p:sp>
        <p:nvSpPr>
          <p:cNvPr id="274" name="Google Shape;27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dirty="0">
                <a:latin typeface="Times New Roman"/>
                <a:ea typeface="Times New Roman"/>
                <a:cs typeface="Times New Roman"/>
                <a:sym typeface="Times New Roman"/>
              </a:rPr>
              <a:t>Understanding impact and consequences was also an important aspect of the survey. Data from the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survey show that for staff, such experiences have led to a decrease in work satisfaction, </a:t>
            </a:r>
            <a:r>
              <a:rPr lang="en-GB" sz="1800" dirty="0" err="1">
                <a:latin typeface="Times New Roman"/>
                <a:ea typeface="Times New Roman"/>
                <a:cs typeface="Times New Roman"/>
                <a:sym typeface="Times New Roman"/>
              </a:rPr>
              <a:t>decrese</a:t>
            </a:r>
            <a:r>
              <a:rPr lang="en-GB" sz="1800" dirty="0">
                <a:latin typeface="Times New Roman"/>
                <a:ea typeface="Times New Roman"/>
                <a:cs typeface="Times New Roman"/>
                <a:sym typeface="Times New Roman"/>
              </a:rPr>
              <a:t> in work productivity, and increased consideration to leave the academic sector. </a:t>
            </a:r>
            <a:endParaRPr lang="en-US" sz="1800">
              <a:latin typeface="Calibri"/>
              <a:ea typeface="Calibri"/>
              <a:cs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For students, experiences of gender-based violence have led to missed classes, reduced learning achievements, more disengagement from their fellow students and dissatisfaction with the course of their studies.</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284" name="Google Shape;28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3eab99b62f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3eab99b62f3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 name="Google Shape;92;g3eab99b62f3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ea85d6f164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g3ea85d6f164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What’s more alarming is that among respondents who had experienced gender-based violence, only 13% reported it.  And here comes the question, why? Why such low reporting rate? </a:t>
            </a:r>
            <a:endParaRPr lang="en-US" sz="1800">
              <a:latin typeface="Calibri"/>
              <a:ea typeface="Calibri"/>
              <a:cs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Among the reasons for not reporting events of gender-based violence, according to the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research, almost half of the victims (46%) said they felt uncertain whether the behaviour was serious enough to report it. Another frequent reason for not reporting was that victims do not always recognise the behaviour as violence at the time of the incident, indicated by 31% of the victims.</a:t>
            </a:r>
            <a:endParaRPr sz="1800" dirty="0">
              <a:latin typeface="Calibri"/>
              <a:ea typeface="Calibri"/>
              <a:cs typeface="Calibri"/>
              <a:sym typeface="Calibri"/>
            </a:endParaRPr>
          </a:p>
          <a:p>
            <a:pPr marL="0" lvl="0" indent="0" algn="l" rtl="0">
              <a:spcBef>
                <a:spcPts val="800"/>
              </a:spcBef>
              <a:spcAft>
                <a:spcPts val="0"/>
              </a:spcAft>
              <a:buNone/>
            </a:pPr>
            <a:endParaRPr/>
          </a:p>
        </p:txBody>
      </p:sp>
      <p:sp>
        <p:nvSpPr>
          <p:cNvPr id="292" name="Google Shape;292;g3ea85d6f164_0_1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What’s also important is for us to understand the root and cause factors of </a:t>
            </a:r>
            <a:r>
              <a:rPr lang="en-GB" sz="1800" dirty="0" err="1">
                <a:latin typeface="Times New Roman"/>
                <a:ea typeface="Times New Roman"/>
                <a:cs typeface="Times New Roman"/>
                <a:sym typeface="Times New Roman"/>
              </a:rPr>
              <a:t>gbv</a:t>
            </a:r>
            <a:r>
              <a:rPr lang="en-GB" sz="1800" dirty="0">
                <a:latin typeface="Times New Roman"/>
                <a:ea typeface="Times New Roman"/>
                <a:cs typeface="Times New Roman"/>
                <a:sym typeface="Times New Roman"/>
              </a:rPr>
              <a:t>. As mentioned previously, GBV is deeply rooted in the social and cultural structures, norms and values that govern higher education and society in general, and is often perpetuated by a culture of denial and silence. Gender-based violence is based on an imbalance of power and is carried out with the intention to humiliate and make a person or group of people feel inferior</a:t>
            </a:r>
            <a:endParaRPr lang="en-US" sz="1800">
              <a:latin typeface="Calibri"/>
              <a:ea typeface="Calibri"/>
              <a:cs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Importantly, power imbalances are a central root cause of violence. Also, GBV commonly intersects with other grounds of oppression. As such, GBV and, for example, racialised violence can be closely interconnected. Different grounds of oppression and inequality expose people disproportionately to being subjected to violence. It is therefore paramount to consider the specificity of academia, marked by hierarchical structures that place people at distinctively different levels of power and authority, whereby some enjoy strong statutory protection while others work under precarious contracts and yet others are ‘just’ students.</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303" name="Google Shape;30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e869ec7c7d_1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g3e869ec7c7d_1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Aft>
                <a:spcPts val="0"/>
              </a:spcAft>
              <a:buNone/>
            </a:pPr>
            <a:r>
              <a:rPr lang="en-GB" sz="1800">
                <a:latin typeface="Times New Roman"/>
                <a:ea typeface="Times New Roman"/>
                <a:cs typeface="Times New Roman"/>
                <a:sym typeface="Times New Roman"/>
              </a:rPr>
              <a:t>You can share these over the chat if you wish but you can also unmute your microphone.</a:t>
            </a:r>
            <a:endParaRPr lang="en-US" sz="1800">
              <a:latin typeface="Calibri"/>
              <a:ea typeface="Calibri"/>
              <a:cs typeface="Calibri"/>
            </a:endParaRPr>
          </a:p>
          <a:p>
            <a:pPr marL="0" marR="0" lvl="0" indent="0" algn="just" rtl="0">
              <a:lnSpc>
                <a:spcPct val="115000"/>
              </a:lnSpc>
              <a:spcBef>
                <a:spcPts val="80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312" name="Google Shape;312;g3e869ec7c7d_1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3e869ec7c7d_1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8" name="Google Shape;318;g3e869ec7c7d_1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Aft>
                <a:spcPts val="0"/>
              </a:spcAft>
              <a:buNone/>
            </a:pPr>
            <a:endParaRPr lang="en-GB" sz="1800" dirty="0">
              <a:latin typeface="Times New Roman"/>
              <a:ea typeface="Calibri"/>
              <a:cs typeface="Times New Roman"/>
            </a:endParaRPr>
          </a:p>
          <a:p>
            <a:pPr marL="0" marR="0" lvl="0" indent="0" algn="just" rtl="0">
              <a:lnSpc>
                <a:spcPct val="115000"/>
              </a:lnSpc>
              <a:spcBef>
                <a:spcPts val="800"/>
              </a:spcBef>
              <a:spcAft>
                <a:spcPts val="0"/>
              </a:spcAft>
              <a:buNone/>
            </a:pPr>
            <a:endParaRPr lang="en-GB" sz="1800" dirty="0">
              <a:latin typeface="Times New Roman"/>
              <a:cs typeface="Times New Roman"/>
            </a:endParaRPr>
          </a:p>
        </p:txBody>
      </p:sp>
      <p:sp>
        <p:nvSpPr>
          <p:cNvPr id="319" name="Google Shape;319;g3e869ec7c7d_1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Having said that, before moving further we will move to the next exercise which you will for in sub-groups for 10 minutes. </a:t>
            </a:r>
            <a:endParaRPr lang="en-US" sz="1800">
              <a:latin typeface="Calibri"/>
              <a:ea typeface="Calibri"/>
              <a:cs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The goal of this exercise is to examine several instances of gender-based violence presented in brief statements, and then categorize them based on your understanding. This task is not about placing these examples into the 'correct' categories, but rather about recognizing how various forms of violence can manifest differently.</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You will now be assigned in 5 different groups, and you will first have to find your working board in the Miro link sent in the </a:t>
            </a:r>
            <a:r>
              <a:rPr lang="en-GB" sz="1800" dirty="0" err="1">
                <a:latin typeface="Times New Roman"/>
                <a:ea typeface="Times New Roman"/>
                <a:cs typeface="Times New Roman"/>
                <a:sym typeface="Times New Roman"/>
              </a:rPr>
              <a:t>chatbox</a:t>
            </a:r>
            <a:r>
              <a:rPr lang="en-GB" sz="1800" dirty="0">
                <a:latin typeface="Times New Roman"/>
                <a:ea typeface="Times New Roman"/>
                <a:cs typeface="Times New Roman"/>
                <a:sym typeface="Times New Roman"/>
              </a:rPr>
              <a:t> now (the same used as before). </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br>
              <a:rPr lang="en-GB" sz="1800" dirty="0">
                <a:latin typeface="Times New Roman"/>
                <a:ea typeface="Times New Roman"/>
                <a:cs typeface="Times New Roman"/>
              </a:rPr>
            </a:br>
            <a:r>
              <a:rPr lang="en-GB" sz="1800">
                <a:latin typeface="Times New Roman"/>
                <a:ea typeface="Times New Roman"/>
                <a:cs typeface="Times New Roman"/>
                <a:sym typeface="Times New Roman"/>
              </a:rPr>
              <a:t>And remember that your working board number is the number of your zoom room. If you are in zoom room 2, please find GROUP 2 on the Miro board. </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Then, assign one person responsible for moving the sticky notes the category you agreed. </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Then, select the first case and start discussing. You will have 10 minutes discuss these case, no need to go through all if not possible.</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u="sng" dirty="0">
                <a:solidFill>
                  <a:srgbClr val="0563C1"/>
                </a:solidFill>
                <a:latin typeface="Times New Roman"/>
                <a:ea typeface="Times New Roman"/>
                <a:cs typeface="Times New Roman"/>
                <a:sym typeface="Times New Roman"/>
              </a:rPr>
              <a:t>In the </a:t>
            </a:r>
            <a:r>
              <a:rPr lang="en-GB" sz="1800" u="sng" dirty="0" err="1">
                <a:solidFill>
                  <a:srgbClr val="0563C1"/>
                </a:solidFill>
                <a:latin typeface="Times New Roman"/>
                <a:ea typeface="Times New Roman"/>
                <a:cs typeface="Times New Roman"/>
                <a:sym typeface="Times New Roman"/>
              </a:rPr>
              <a:t>chatbox</a:t>
            </a:r>
            <a:r>
              <a:rPr lang="en-GB" sz="1800" u="sng" dirty="0">
                <a:solidFill>
                  <a:srgbClr val="0563C1"/>
                </a:solidFill>
                <a:latin typeface="Times New Roman"/>
                <a:ea typeface="Times New Roman"/>
                <a:cs typeface="Times New Roman"/>
                <a:sym typeface="Times New Roman"/>
              </a:rPr>
              <a:t>, you will receive the brief definition of the different forms of GBV. </a:t>
            </a:r>
            <a:r>
              <a:rPr lang="en-GB" sz="1800" dirty="0">
                <a:latin typeface="Times New Roman"/>
                <a:ea typeface="Times New Roman"/>
                <a:cs typeface="Times New Roman"/>
                <a:sym typeface="Times New Roman"/>
              </a:rPr>
              <a:t> That will assist your discussion.</a:t>
            </a:r>
            <a:r>
              <a:rPr lang="en-GB" sz="1800" dirty="0">
                <a:latin typeface="Calibri"/>
                <a:ea typeface="Calibri"/>
                <a:cs typeface="Calibri"/>
                <a:sym typeface="Calibri"/>
              </a:rPr>
              <a:t> </a:t>
            </a:r>
            <a:endParaRPr dirty="0"/>
          </a:p>
          <a:p>
            <a:pPr marL="0" marR="0" lvl="0" indent="0" algn="just" rtl="0">
              <a:lnSpc>
                <a:spcPct val="107000"/>
              </a:lnSpc>
              <a:spcBef>
                <a:spcPts val="800"/>
              </a:spcBef>
              <a:spcAft>
                <a:spcPts val="0"/>
              </a:spcAft>
              <a:buNone/>
            </a:pPr>
            <a:r>
              <a:rPr lang="en-GB" sz="1800">
                <a:solidFill>
                  <a:srgbClr val="000000"/>
                </a:solidFill>
                <a:latin typeface="Times New Roman"/>
                <a:ea typeface="Times New Roman"/>
                <a:cs typeface="Times New Roman"/>
                <a:sym typeface="Times New Roman"/>
              </a:rPr>
              <a:t>[Everyone returns in plenary. The trainers capture some reflections / impressions from participants. Did they struggle allocating the cards under different forms? Did they have doubts about whether a story should be considered a GBV example?]</a:t>
            </a:r>
            <a:endParaRPr/>
          </a:p>
          <a:p>
            <a:pPr marL="0" marR="0" lvl="0" indent="0" algn="just" rtl="0">
              <a:lnSpc>
                <a:spcPct val="107000"/>
              </a:lnSpc>
              <a:spcBef>
                <a:spcPts val="0"/>
              </a:spcBef>
              <a:spcAft>
                <a:spcPts val="0"/>
              </a:spcAft>
              <a:buNone/>
            </a:pPr>
            <a:endParaRPr sz="1800">
              <a:solidFill>
                <a:srgbClr val="000000"/>
              </a:solidFill>
              <a:latin typeface="Times New Roman"/>
              <a:ea typeface="Times New Roman"/>
              <a:cs typeface="Times New Roman"/>
              <a:sym typeface="Times New Roman"/>
            </a:endParaRPr>
          </a:p>
          <a:p>
            <a:pPr marL="0" marR="0" lvl="0" indent="0" algn="just" rtl="0">
              <a:lnSpc>
                <a:spcPct val="107000"/>
              </a:lnSpc>
              <a:spcBef>
                <a:spcPts val="0"/>
              </a:spcBef>
              <a:spcAft>
                <a:spcPts val="0"/>
              </a:spcAft>
              <a:buNone/>
            </a:pPr>
            <a:r>
              <a:rPr lang="en-GB" sz="1800" b="1" dirty="0">
                <a:solidFill>
                  <a:srgbClr val="000000"/>
                </a:solidFill>
                <a:latin typeface="Times New Roman"/>
                <a:ea typeface="Times New Roman"/>
                <a:cs typeface="Times New Roman"/>
                <a:sym typeface="Times New Roman"/>
              </a:rPr>
              <a:t>To be sent in the </a:t>
            </a:r>
            <a:r>
              <a:rPr lang="en-GB" sz="1800" b="1" dirty="0" err="1">
                <a:solidFill>
                  <a:srgbClr val="000000"/>
                </a:solidFill>
                <a:latin typeface="Times New Roman"/>
                <a:ea typeface="Times New Roman"/>
                <a:cs typeface="Times New Roman"/>
                <a:sym typeface="Times New Roman"/>
              </a:rPr>
              <a:t>chatbox</a:t>
            </a:r>
            <a:r>
              <a:rPr lang="en-GB" sz="1800" b="1" dirty="0">
                <a:solidFill>
                  <a:srgbClr val="000000"/>
                </a:solidFill>
                <a:latin typeface="Times New Roman"/>
                <a:ea typeface="Times New Roman"/>
                <a:cs typeface="Times New Roman"/>
                <a:sym typeface="Times New Roman"/>
              </a:rPr>
              <a:t>:</a:t>
            </a:r>
            <a:endParaRPr sz="1800" b="1" dirty="0">
              <a:latin typeface="Calibri"/>
              <a:ea typeface="Calibri"/>
              <a:cs typeface="Calibri"/>
              <a:sym typeface="Calibri"/>
            </a:endParaRPr>
          </a:p>
          <a:p>
            <a:pPr marL="0" marR="0" lvl="0" indent="0" algn="l" rtl="0">
              <a:spcBef>
                <a:spcPts val="0"/>
              </a:spcBef>
              <a:spcAft>
                <a:spcPts val="0"/>
              </a:spcAft>
              <a:buNone/>
            </a:pPr>
            <a:r>
              <a:rPr lang="en-GB" sz="1800">
                <a:latin typeface="Calibri"/>
                <a:ea typeface="Calibri"/>
                <a:cs typeface="Calibri"/>
                <a:sym typeface="Calibri"/>
              </a:rPr>
              <a:t> Physical violence and abuse refer to the intentional use of physical force against another person or group including kicking, beating, pushing, slapping, shoving, hitting, blocking.</a:t>
            </a:r>
            <a:br>
              <a:rPr lang="en-GB" sz="1800" dirty="0">
                <a:latin typeface="Calibri"/>
                <a:ea typeface="Calibri"/>
                <a:cs typeface="Calibri"/>
              </a:rPr>
            </a:br>
            <a:endParaRPr sz="1800">
              <a:latin typeface="Calibri"/>
              <a:ea typeface="Calibri"/>
              <a:cs typeface="Calibri"/>
              <a:sym typeface="Calibri"/>
            </a:endParaRPr>
          </a:p>
          <a:p>
            <a:pPr marL="0" marR="0" lvl="0" indent="0" algn="l" rtl="0">
              <a:spcBef>
                <a:spcPts val="800"/>
              </a:spcBef>
              <a:spcAft>
                <a:spcPts val="0"/>
              </a:spcAft>
              <a:buNone/>
            </a:pPr>
            <a:r>
              <a:rPr lang="en-GB" sz="1800">
                <a:latin typeface="Calibri"/>
                <a:ea typeface="Calibri"/>
                <a:cs typeface="Calibri"/>
                <a:sym typeface="Calibri"/>
              </a:rPr>
              <a:t>Sexual violence is any sexual act that is perpetrated against someone's will, including rape, sexual assault, sexual harassment, and sexual coercion. It can have physical, emotional, and psychological consequences for survivors.</a:t>
            </a:r>
            <a:br>
              <a:rPr lang="en-GB" sz="1800" dirty="0">
                <a:latin typeface="Calibri"/>
                <a:ea typeface="Calibri"/>
                <a:cs typeface="Calibri"/>
              </a:rPr>
            </a:br>
            <a:endParaRPr sz="1800">
              <a:latin typeface="Calibri"/>
              <a:ea typeface="Calibri"/>
              <a:cs typeface="Calibri"/>
              <a:sym typeface="Calibri"/>
            </a:endParaRPr>
          </a:p>
          <a:p>
            <a:pPr marL="0" marR="0" lvl="0" indent="0" algn="l" rtl="0">
              <a:spcBef>
                <a:spcPts val="800"/>
              </a:spcBef>
              <a:spcAft>
                <a:spcPts val="0"/>
              </a:spcAft>
              <a:buNone/>
            </a:pPr>
            <a:r>
              <a:rPr lang="en-GB" sz="1800">
                <a:latin typeface="Calibri"/>
                <a:ea typeface="Calibri"/>
                <a:cs typeface="Calibri"/>
                <a:sym typeface="Calibri"/>
              </a:rPr>
              <a:t>Psychological violence, also known as emotional abuse, involves harmful and intentional behaviours that undermine, manipulate, or control a person's thoughts, feelings, and actions.</a:t>
            </a:r>
            <a:br>
              <a:rPr lang="en-GB" sz="1800" dirty="0">
                <a:latin typeface="Calibri"/>
                <a:ea typeface="Calibri"/>
                <a:cs typeface="Calibri"/>
              </a:rPr>
            </a:br>
            <a:endParaRPr sz="1800">
              <a:latin typeface="Calibri"/>
              <a:ea typeface="Calibri"/>
              <a:cs typeface="Calibri"/>
              <a:sym typeface="Calibri"/>
            </a:endParaRPr>
          </a:p>
          <a:p>
            <a:pPr marL="0" marR="0" lvl="0" indent="0" algn="l" rtl="0">
              <a:spcBef>
                <a:spcPts val="800"/>
              </a:spcBef>
              <a:spcAft>
                <a:spcPts val="0"/>
              </a:spcAft>
              <a:buNone/>
            </a:pPr>
            <a:r>
              <a:rPr lang="en-GB" sz="1800">
                <a:latin typeface="Calibri"/>
                <a:ea typeface="Calibri"/>
                <a:cs typeface="Calibri"/>
                <a:sym typeface="Calibri"/>
              </a:rPr>
              <a:t>Economic and financial violence and abuse refer to intentional acts or behaviours that result in financial or economic harm to an individual or make them financially dependent. </a:t>
            </a:r>
            <a:br>
              <a:rPr lang="en-GB" sz="1800" dirty="0">
                <a:latin typeface="Calibri"/>
                <a:ea typeface="Calibri"/>
                <a:cs typeface="Calibri"/>
              </a:rPr>
            </a:br>
            <a:endParaRPr sz="1800">
              <a:latin typeface="Calibri"/>
              <a:ea typeface="Calibri"/>
              <a:cs typeface="Calibri"/>
              <a:sym typeface="Calibri"/>
            </a:endParaRPr>
          </a:p>
          <a:p>
            <a:pPr marL="0" marR="0" lvl="0" indent="0" algn="l" rtl="0">
              <a:spcBef>
                <a:spcPts val="800"/>
              </a:spcBef>
              <a:spcAft>
                <a:spcPts val="0"/>
              </a:spcAft>
              <a:buNone/>
            </a:pPr>
            <a:r>
              <a:rPr lang="en-GB" sz="1800">
                <a:latin typeface="Calibri"/>
                <a:ea typeface="Calibri"/>
                <a:cs typeface="Calibri"/>
                <a:sym typeface="Calibri"/>
              </a:rPr>
              <a:t>Gender harassment refers to unwelcome behaviours, actions or comments that create a hostile or offensive environment and are directed towards an individual or a group based on their sex, gender identity or gender expression.</a:t>
            </a:r>
            <a:br>
              <a:rPr lang="en-GB" sz="1800" dirty="0">
                <a:latin typeface="Calibri"/>
                <a:ea typeface="Calibri"/>
                <a:cs typeface="Calibri"/>
              </a:rPr>
            </a:br>
            <a:endParaRPr sz="1800">
              <a:latin typeface="Calibri"/>
              <a:ea typeface="Calibri"/>
              <a:cs typeface="Calibri"/>
              <a:sym typeface="Calibri"/>
            </a:endParaRPr>
          </a:p>
          <a:p>
            <a:pPr marL="0" marR="0" lvl="0" indent="0" algn="l" rtl="0">
              <a:spcBef>
                <a:spcPts val="800"/>
              </a:spcBef>
              <a:spcAft>
                <a:spcPts val="0"/>
              </a:spcAft>
              <a:buNone/>
            </a:pPr>
            <a:r>
              <a:rPr lang="en-GB" sz="1800">
                <a:latin typeface="Calibri"/>
                <a:ea typeface="Calibri"/>
                <a:cs typeface="Calibri"/>
                <a:sym typeface="Calibri"/>
              </a:rPr>
              <a:t>Sexual harassment is any form of unwanted verbal, nonverbal, or physical behaviour of a sexual nature, including but not limited to unwanted sexual comments, jokes, innuendos, stalking, sextortion, bullying, sexual invitations, and demands.</a:t>
            </a:r>
            <a:br>
              <a:rPr lang="en-GB" sz="1800" dirty="0">
                <a:latin typeface="Calibri"/>
                <a:ea typeface="Calibri"/>
                <a:cs typeface="Calibri"/>
              </a:rPr>
            </a:br>
            <a:endParaRPr sz="1800">
              <a:latin typeface="Calibri"/>
              <a:ea typeface="Calibri"/>
              <a:cs typeface="Calibri"/>
              <a:sym typeface="Calibri"/>
            </a:endParaRPr>
          </a:p>
          <a:p>
            <a:pPr marL="0" marR="0" lvl="0" indent="0" algn="l" rtl="0">
              <a:spcBef>
                <a:spcPts val="800"/>
              </a:spcBef>
              <a:spcAft>
                <a:spcPts val="0"/>
              </a:spcAft>
              <a:buNone/>
            </a:pPr>
            <a:r>
              <a:rPr lang="en-GB" sz="1800" dirty="0">
                <a:latin typeface="Calibri"/>
                <a:ea typeface="Calibri"/>
                <a:cs typeface="Calibri"/>
                <a:sym typeface="Calibri"/>
              </a:rPr>
              <a:t>Online violence is a type of violence, abuse, and violation that occurs through the use of information and communication technologies, such as social media, email, text messages, and online forums. It can take many forms, including cyberstalking, cyberbullying, internet-based sexual violence, and the non-consensual distribution of sexual images and text. </a:t>
            </a:r>
            <a:br>
              <a:rPr lang="en-GB" sz="1800" dirty="0">
                <a:latin typeface="Calibri"/>
                <a:ea typeface="Calibri"/>
                <a:cs typeface="Calibri"/>
              </a:rPr>
            </a:br>
            <a:endParaRPr sz="1800">
              <a:latin typeface="Calibri"/>
              <a:ea typeface="Calibri"/>
              <a:cs typeface="Calibri"/>
              <a:sym typeface="Calibri"/>
            </a:endParaRPr>
          </a:p>
          <a:p>
            <a:pPr marL="0" marR="0" lvl="0" indent="0" algn="l" rtl="0">
              <a:spcBef>
                <a:spcPts val="800"/>
              </a:spcBef>
              <a:spcAft>
                <a:spcPts val="0"/>
              </a:spcAft>
              <a:buNone/>
            </a:pPr>
            <a:r>
              <a:rPr lang="en-GB" sz="1800">
                <a:latin typeface="Calibri"/>
                <a:ea typeface="Calibri"/>
                <a:cs typeface="Calibri"/>
                <a:sym typeface="Calibri"/>
              </a:rPr>
              <a:t>Organisational gender-based violence refers to the manifestation of gender-based violence at the collective, group, and organisational levels of research performing organisations. This can take various forms, such as weak or autocratic management that allows or condones individual gender-based violence or the existence of group/organisational cultures that directly or indirectly promote gender-based violence, including hostile environments and psychological violence.</a:t>
            </a:r>
            <a:endParaRPr/>
          </a:p>
          <a:p>
            <a:pPr marL="0" lvl="0" indent="0" algn="l" rtl="0">
              <a:spcBef>
                <a:spcPts val="800"/>
              </a:spcBef>
              <a:spcAft>
                <a:spcPts val="0"/>
              </a:spcAft>
              <a:buNone/>
            </a:pPr>
            <a:endParaRPr/>
          </a:p>
        </p:txBody>
      </p:sp>
      <p:sp>
        <p:nvSpPr>
          <p:cNvPr id="326" name="Google Shape;32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eab99b62f3_0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3" name="Google Shape;333;g3eab99b62f3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Aft>
                <a:spcPts val="0"/>
              </a:spcAft>
              <a:buNone/>
            </a:pPr>
            <a:r>
              <a:rPr lang="en-GB" sz="1800">
                <a:latin typeface="Times New Roman"/>
                <a:ea typeface="Times New Roman"/>
                <a:cs typeface="Times New Roman"/>
                <a:sym typeface="Times New Roman"/>
              </a:rPr>
              <a:t>You can share these over the chat if you wish but you can also unmute your microphone.</a:t>
            </a:r>
            <a:endParaRPr lang="en-US" sz="1800">
              <a:latin typeface="Calibri"/>
              <a:ea typeface="Calibri"/>
              <a:cs typeface="Calibri"/>
            </a:endParaRPr>
          </a:p>
          <a:p>
            <a:pPr marL="0" marR="0" lvl="0" indent="0" algn="just" rtl="0">
              <a:lnSpc>
                <a:spcPct val="115000"/>
              </a:lnSpc>
              <a:spcBef>
                <a:spcPts val="80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334" name="Google Shape;334;g3eab99b62f3_0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3e869ec7c7d_1_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g3e869ec7c7d_1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ea typeface="Calibri"/>
              <a:cs typeface="Times New Roman"/>
            </a:endParaRPr>
          </a:p>
          <a:p>
            <a:pPr marL="0" marR="0" lvl="0" indent="0" algn="just" rtl="0">
              <a:lnSpc>
                <a:spcPct val="115000"/>
              </a:lnSpc>
              <a:spcBef>
                <a:spcPts val="80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341" name="Google Shape;341;g3e869ec7c7d_1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Times New Roman"/>
              <a:buNone/>
            </a:pP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uses a holistic framework for the analysis, assessment and development of comprehensive policies aimed at ending and addressing gender-based violence, called the 7P model. The seven Ps refer to Policy, Prevalence, Prevention, Protection, Prosecution and internal disciplinary measures, Provision of services and Partnerships. This model thus extends the conventional UN’s and EU’s 3P approach (prevention, protection, prosecution) (UN 2017; EU 2019, 2020), as well as the Council of Europe’s (2011) Istanbul Convention’s 4P approach (prevention, protection, prosecution, policies).</a:t>
            </a:r>
            <a:endParaRPr lang="en-US" sz="1800" dirty="0">
              <a:latin typeface="Calibri"/>
              <a:ea typeface="Calibri"/>
              <a:cs typeface="Calibri"/>
            </a:endParaRPr>
          </a:p>
          <a:p>
            <a:pPr marL="0" lvl="0" indent="0" algn="l" rtl="0">
              <a:spcBef>
                <a:spcPts val="0"/>
              </a:spcBef>
              <a:spcAft>
                <a:spcPts val="0"/>
              </a:spcAft>
              <a:buNone/>
            </a:pPr>
            <a:endParaRPr/>
          </a:p>
        </p:txBody>
      </p:sp>
      <p:sp>
        <p:nvSpPr>
          <p:cNvPr id="348" name="Google Shape;34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3eab99b62f3_1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g3eab99b62f3_1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Times New Roman"/>
              <a:buNone/>
            </a:pP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uses a holistic framework for the analysis, assessment and development of comprehensive policies aimed at ending and addressing gender-based violence, called the 7P model. The seven Ps refer to Policy, Prevalence, Prevention, Protection, Prosecution and internal disciplinary measures, Provision of services and Partnerships. This model thus extends the conventional UN’s and EU’s 3P approach (prevention, protection, prosecution) (UN 2017; EU 2019, 2020), as well as the Council of Europe’s (2011) Istanbul Convention’s 4P approach (prevention, protection, prosecution, policies).</a:t>
            </a:r>
            <a:endParaRPr lang="en-US" sz="1800" dirty="0">
              <a:latin typeface="Calibri"/>
              <a:ea typeface="Calibri"/>
              <a:cs typeface="Calibri"/>
            </a:endParaRPr>
          </a:p>
          <a:p>
            <a:pPr marL="0" lvl="0" indent="0" algn="l" rtl="0">
              <a:spcBef>
                <a:spcPts val="0"/>
              </a:spcBef>
              <a:spcAft>
                <a:spcPts val="0"/>
              </a:spcAft>
              <a:buNone/>
            </a:pPr>
            <a:endParaRPr/>
          </a:p>
        </p:txBody>
      </p:sp>
      <p:sp>
        <p:nvSpPr>
          <p:cNvPr id="356" name="Google Shape;356;g3eab99b62f3_1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Brief definition of 7Ps / each P will be elaborated in the next section with tips and hints for their implementation</a:t>
            </a:r>
            <a:endParaRPr lang="en-US" sz="1800">
              <a:latin typeface="Calibri"/>
              <a:ea typeface="Calibri"/>
              <a:cs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Prevalence refers to data and data collection estimating the extent of the gender-based violence for different groups of people, and ideally providing information on different forms of gender-based violence. ​</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Prevention refers to measures to promote changes in the social and cultural patterns of behaviour and attitudes of all members of the institutional community. It addresses the culture and values of the organisation and what it stands for. ​</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Protection aims to ensure the safety and meet the needs of (potential) victims. This includes clear procedures and infrastructure, within each institution, for reporting and supporting people who report gender-based violence, including victims, survivors, bystanders, whistle-blowers, intermediaries etc.   ​</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363" name="Google Shape;36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3eab99b62f3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3eab99b62f3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 name="Google Shape;124;g3eab99b62f3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Luka</a:t>
            </a:r>
            <a:endParaRPr sz="1800">
              <a:latin typeface="Times New Roman"/>
              <a:ea typeface="Times New Roman"/>
              <a:cs typeface="Times New Roman"/>
              <a:sym typeface="Times New Roman"/>
            </a:endParaRPr>
          </a:p>
          <a:p>
            <a:pPr marL="0" marR="0" lvl="0" indent="0" algn="just" rtl="0">
              <a:lnSpc>
                <a:spcPct val="115000"/>
              </a:lnSpc>
              <a:spcBef>
                <a:spcPts val="0"/>
              </a:spcBef>
              <a:spcAft>
                <a:spcPts val="0"/>
              </a:spcAft>
              <a:buNone/>
            </a:pPr>
            <a:endParaRPr sz="1800">
              <a:latin typeface="Times New Roman"/>
              <a:ea typeface="Times New Roman"/>
              <a:cs typeface="Times New Roman"/>
              <a:sym typeface="Times New Roman"/>
            </a:endParaRPr>
          </a:p>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Prosecution and disciplinary measures cover legal proceedings against suspected perpetrators, and related investigative measures and judicial proceedings, including court cases, including criminal and civil offences, as well as internal disciplinary grievance procedures.</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Provision of Services refers to the services offered to support victims and their families, offenders, bystanders of gender-based violence and other institutional community members who are affected by it. ​</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376" name="Google Shape;37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 name="Google Shape;38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Luka</a:t>
            </a:r>
            <a:endParaRPr sz="1800">
              <a:latin typeface="Times New Roman"/>
              <a:ea typeface="Times New Roman"/>
              <a:cs typeface="Times New Roman"/>
              <a:sym typeface="Times New Roman"/>
            </a:endParaRPr>
          </a:p>
          <a:p>
            <a:pPr marL="0" marR="0" lvl="0" indent="0" algn="just" rtl="0">
              <a:lnSpc>
                <a:spcPct val="115000"/>
              </a:lnSpc>
              <a:spcBef>
                <a:spcPts val="0"/>
              </a:spcBef>
              <a:spcAft>
                <a:spcPts val="0"/>
              </a:spcAft>
              <a:buNone/>
            </a:pPr>
            <a:endParaRPr sz="1800">
              <a:latin typeface="Times New Roman"/>
              <a:ea typeface="Times New Roman"/>
              <a:cs typeface="Times New Roman"/>
              <a:sym typeface="Times New Roman"/>
            </a:endParaRPr>
          </a:p>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Partnerships relate to the involvement of relevant actors at all levels, such as governmental agencies, civil society organisations, service providers, trade unions, or staff and student associations. External partnerships complement the available skills, competencies and expertise available within the institution.​</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Policies refer to policy frameworks which are the existence of a coherent set of measures with a clear vision and comprehensive strategy that respond to the problems of gender-based violence in an integral and structural way. Policies also refer to policy documents which formalise explicitly and specifically the organisation’s commitment to fight gender-based violence.​</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387" name="Google Shape;387;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3e869ec7c7d_1_8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g3e869ec7c7d_1_8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398" name="Google Shape;398;g3e869ec7c7d_1_8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e869ec7c7d_1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4" name="Google Shape;404;g3e869ec7c7d_1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cs typeface="Times New Roman"/>
            </a:endParaRPr>
          </a:p>
        </p:txBody>
      </p:sp>
      <p:sp>
        <p:nvSpPr>
          <p:cNvPr id="405" name="Google Shape;405;g3e869ec7c7d_1_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3eab99b62f3_1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g3eab99b62f3_1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413" name="Google Shape;413;g3eab99b62f3_1_1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3e869ec7c7d_1_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g3e869ec7c7d_1_5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426" name="Google Shape;426;g3e869ec7c7d_1_5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3ea85d6f164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2" name="Google Shape;432;g3ea85d6f164_0_3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u="sng">
                <a:hlinkClick r:id="rId3"/>
              </a:rPr>
              <a:t>https://studentengagement.ceu.edu/peer-advising</a:t>
            </a:r>
            <a:r>
              <a:rPr lang="en-GB" sz="1800">
                <a:latin typeface="Calibri"/>
                <a:ea typeface="Calibri"/>
                <a:cs typeface="Calibri"/>
                <a:sym typeface="Calibri"/>
              </a:rPr>
              <a:t> (CEU also has student members of the Ombudspersons network and responsible personnel in the </a:t>
            </a:r>
            <a:r>
              <a:rPr lang="en-GB" sz="1800">
                <a:solidFill>
                  <a:schemeClr val="lt1"/>
                </a:solidFill>
                <a:latin typeface="Calibri"/>
                <a:ea typeface="Calibri"/>
                <a:cs typeface="Calibri"/>
                <a:sym typeface="Calibri"/>
              </a:rPr>
              <a:t>SU)</a:t>
            </a:r>
            <a:endParaRPr sz="1800">
              <a:solidFill>
                <a:schemeClr val="lt1"/>
              </a:solidFill>
              <a:latin typeface="Calibri"/>
              <a:ea typeface="Calibri"/>
              <a:cs typeface="Calibri"/>
              <a:sym typeface="Calibri"/>
            </a:endParaRPr>
          </a:p>
          <a:p>
            <a:pPr marL="0" marR="0" lvl="0" indent="0" algn="just" rtl="0">
              <a:lnSpc>
                <a:spcPct val="115000"/>
              </a:lnSpc>
              <a:spcBef>
                <a:spcPts val="0"/>
              </a:spcBef>
              <a:spcAft>
                <a:spcPts val="0"/>
              </a:spcAft>
              <a:buNone/>
            </a:pPr>
            <a:endParaRPr sz="1800">
              <a:latin typeface="Times New Roman"/>
              <a:ea typeface="Times New Roman"/>
              <a:cs typeface="Times New Roman"/>
              <a:sym typeface="Times New Roman"/>
            </a:endParaRPr>
          </a:p>
        </p:txBody>
      </p:sp>
      <p:sp>
        <p:nvSpPr>
          <p:cNvPr id="433" name="Google Shape;433;g3ea85d6f164_0_3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2100">
                <a:latin typeface="Calibri"/>
                <a:ea typeface="Calibri"/>
                <a:cs typeface="Calibri"/>
                <a:sym typeface="Calibri"/>
              </a:rPr>
              <a:t>Not students directly but maybe useful: </a:t>
            </a:r>
            <a:r>
              <a:rPr lang="en-GB" sz="1100" u="sng" dirty="0">
                <a:hlinkClick r:id="rId3"/>
              </a:rPr>
              <a:t>https://www.unesco.org/en/articles/promoting-safe-and-inclusive-digital-spaces-youth-montenegro</a:t>
            </a:r>
            <a:r>
              <a:rPr lang="en-GB" sz="2100">
                <a:latin typeface="Calibri"/>
                <a:ea typeface="Calibri"/>
                <a:cs typeface="Calibri"/>
                <a:sym typeface="Calibri"/>
              </a:rPr>
              <a:t> also HRSI 16 Days of Activism at CEU </a:t>
            </a:r>
            <a:r>
              <a:rPr lang="en-GB" sz="1100" u="sng" dirty="0">
                <a:hlinkClick r:id="rId4"/>
              </a:rPr>
              <a:t>https://studentengagement.ceu.edu/article/2023-11-14/hrsi-16-days-activism-against-gender-based-violence</a:t>
            </a:r>
            <a:endParaRPr dirty="0"/>
          </a:p>
        </p:txBody>
      </p:sp>
      <p:sp>
        <p:nvSpPr>
          <p:cNvPr id="445" name="Google Shape;445;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3ea85d6f164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4" name="Google Shape;454;g3ea85d6f164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cs typeface="Times New Roman"/>
            </a:endParaRPr>
          </a:p>
        </p:txBody>
      </p:sp>
      <p:sp>
        <p:nvSpPr>
          <p:cNvPr id="455" name="Google Shape;455;g3ea85d6f164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ea typeface="Calibri"/>
              <a:cs typeface="Times New Roman"/>
            </a:endParaRPr>
          </a:p>
          <a:p>
            <a:pPr marL="342900" marR="0" lvl="0" indent="-342900" algn="just" rtl="0">
              <a:lnSpc>
                <a:spcPct val="115000"/>
              </a:lnSpc>
              <a:spcBef>
                <a:spcPts val="800"/>
              </a:spcBef>
              <a:spcAft>
                <a:spcPts val="0"/>
              </a:spcAft>
              <a:buClr>
                <a:schemeClr val="dk1"/>
              </a:buClr>
              <a:buSzPts val="1800"/>
              <a:buFont typeface="Noto Sans Symbols"/>
              <a:buChar char="∙"/>
            </a:pPr>
            <a:r>
              <a:rPr lang="en-GB" sz="1800">
                <a:latin typeface="Times New Roman"/>
                <a:ea typeface="Times New Roman"/>
                <a:cs typeface="Times New Roman"/>
                <a:sym typeface="Times New Roman"/>
              </a:rPr>
              <a:t>Gain a common understanding of concepts related to gender-based violence and understand its impact in academia.</a:t>
            </a:r>
            <a:endParaRPr sz="1800">
              <a:latin typeface="Calibri"/>
              <a:ea typeface="Calibri"/>
              <a:cs typeface="Calibri"/>
              <a:sym typeface="Calibri"/>
            </a:endParaRPr>
          </a:p>
          <a:p>
            <a:pPr marL="342900" marR="0" lvl="0" indent="-342900" algn="just" rtl="0">
              <a:lnSpc>
                <a:spcPct val="115000"/>
              </a:lnSpc>
              <a:spcBef>
                <a:spcPts val="800"/>
              </a:spcBef>
              <a:spcAft>
                <a:spcPts val="0"/>
              </a:spcAft>
              <a:buClr>
                <a:schemeClr val="dk1"/>
              </a:buClr>
              <a:buSzPts val="1800"/>
              <a:buFont typeface="Noto Sans Symbols"/>
              <a:buChar char="∙"/>
            </a:pPr>
            <a:r>
              <a:rPr lang="en-GB" sz="1800">
                <a:latin typeface="Times New Roman"/>
                <a:ea typeface="Times New Roman"/>
                <a:cs typeface="Times New Roman"/>
                <a:sym typeface="Times New Roman"/>
              </a:rPr>
              <a:t>Demonstrating the existence of this phenomenon in the research field and in the broader specificities of academia </a:t>
            </a:r>
            <a:endParaRPr sz="1800">
              <a:latin typeface="Calibri"/>
              <a:ea typeface="Calibri"/>
              <a:cs typeface="Calibri"/>
              <a:sym typeface="Calibri"/>
            </a:endParaRPr>
          </a:p>
          <a:p>
            <a:pPr marL="342900" marR="0" lvl="0" indent="-342900" algn="just" rtl="0">
              <a:lnSpc>
                <a:spcPct val="115000"/>
              </a:lnSpc>
              <a:spcBef>
                <a:spcPts val="800"/>
              </a:spcBef>
              <a:spcAft>
                <a:spcPts val="0"/>
              </a:spcAft>
              <a:buClr>
                <a:schemeClr val="dk1"/>
              </a:buClr>
              <a:buSzPts val="1800"/>
              <a:buFont typeface="Noto Sans Symbols"/>
              <a:buChar char="∙"/>
            </a:pPr>
            <a:r>
              <a:rPr lang="en-GB" sz="1800" dirty="0">
                <a:latin typeface="Times New Roman"/>
                <a:ea typeface="Times New Roman"/>
                <a:cs typeface="Times New Roman"/>
                <a:sym typeface="Times New Roman"/>
              </a:rPr>
              <a:t>Present the 7 Ps model of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(Prevalence, Prevention, Protection, Prosecution, Provision of services, Partnerships and Policies) which represents a holistic approach to address gender-based violence in higher education institutions and research organisations.</a:t>
            </a:r>
            <a:endParaRPr sz="1800" dirty="0">
              <a:latin typeface="Calibri"/>
              <a:ea typeface="Calibri"/>
              <a:cs typeface="Calibri"/>
              <a:sym typeface="Calibri"/>
            </a:endParaRPr>
          </a:p>
          <a:p>
            <a:pPr marL="342900" marR="0" lvl="0" indent="-342900" algn="just" rtl="0">
              <a:lnSpc>
                <a:spcPct val="115000"/>
              </a:lnSpc>
              <a:spcBef>
                <a:spcPts val="800"/>
              </a:spcBef>
              <a:spcAft>
                <a:spcPts val="0"/>
              </a:spcAft>
              <a:buClr>
                <a:schemeClr val="dk1"/>
              </a:buClr>
              <a:buSzPts val="1800"/>
              <a:buFont typeface="Noto Sans Symbols"/>
              <a:buChar char="∙"/>
            </a:pPr>
            <a:r>
              <a:rPr lang="en-GB" sz="1800">
                <a:latin typeface="Times New Roman"/>
                <a:ea typeface="Times New Roman"/>
                <a:cs typeface="Times New Roman"/>
                <a:sym typeface="Times New Roman"/>
              </a:rPr>
              <a:t>Share inspiring practices for setting up and implementing institutional policies to address gender-based violence in academia adopted by European and Member States higher education institutions and research organisations within the framework of the 7 Ps.</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A very brief introduction to </a:t>
            </a:r>
            <a:r>
              <a:rPr lang="en-GB" sz="1800" dirty="0" err="1">
                <a:latin typeface="Times New Roman"/>
                <a:ea typeface="Times New Roman"/>
                <a:cs typeface="Times New Roman"/>
                <a:sym typeface="Times New Roman"/>
              </a:rPr>
              <a:t>GenderSAFE</a:t>
            </a:r>
            <a:r>
              <a:rPr lang="en-GB" sz="1800" dirty="0">
                <a:latin typeface="Times New Roman"/>
                <a:ea typeface="Times New Roman"/>
                <a:cs typeface="Times New Roman"/>
                <a:sym typeface="Times New Roman"/>
              </a:rPr>
              <a:t>; GS is the follow up project of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and it aims to build upon the results and tools developed in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and aims to support research and higher education institutions in setting up comprehensive policies to effectively counter-act gender-based violence. </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You can find more about </a:t>
            </a:r>
            <a:r>
              <a:rPr lang="en-GB" sz="1800" dirty="0" err="1">
                <a:latin typeface="Times New Roman"/>
                <a:ea typeface="Times New Roman"/>
                <a:cs typeface="Times New Roman"/>
                <a:sym typeface="Times New Roman"/>
              </a:rPr>
              <a:t>GenderSAFE</a:t>
            </a:r>
            <a:r>
              <a:rPr lang="en-GB" sz="1800" dirty="0">
                <a:latin typeface="Times New Roman"/>
                <a:ea typeface="Times New Roman"/>
                <a:cs typeface="Times New Roman"/>
                <a:sym typeface="Times New Roman"/>
              </a:rPr>
              <a:t> and its official website which will be shared with you as a follow up of this training. </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 </a:t>
            </a:r>
            <a:endParaRPr sz="1800" dirty="0">
              <a:latin typeface="Calibri"/>
              <a:ea typeface="Calibri"/>
              <a:cs typeface="Calibri"/>
              <a:sym typeface="Calibri"/>
            </a:endParaRPr>
          </a:p>
          <a:p>
            <a:pPr marL="0" lvl="0" indent="0" algn="l" rtl="0">
              <a:spcBef>
                <a:spcPts val="800"/>
              </a:spcBef>
              <a:spcAft>
                <a:spcPts val="0"/>
              </a:spcAft>
              <a:buNone/>
            </a:pPr>
            <a:endParaRPr/>
          </a:p>
        </p:txBody>
      </p:sp>
      <p:sp>
        <p:nvSpPr>
          <p:cNvPr id="131" name="Google Shape;13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3ea85d6f164_0_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5" name="Google Shape;465;g3ea85d6f164_0_5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cs typeface="Times New Roman"/>
            </a:endParaRPr>
          </a:p>
        </p:txBody>
      </p:sp>
      <p:sp>
        <p:nvSpPr>
          <p:cNvPr id="466" name="Google Shape;466;g3ea85d6f164_0_5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3ea85d6f164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g3ea85d6f164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cs typeface="Times New Roman"/>
            </a:endParaRPr>
          </a:p>
        </p:txBody>
      </p:sp>
      <p:sp>
        <p:nvSpPr>
          <p:cNvPr id="474" name="Google Shape;474;g3ea85d6f164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3ea85d6f164_0_7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1" name="Google Shape;481;g3ea85d6f164_0_7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cs typeface="Times New Roman"/>
            </a:endParaRPr>
          </a:p>
        </p:txBody>
      </p:sp>
      <p:sp>
        <p:nvSpPr>
          <p:cNvPr id="482" name="Google Shape;482;g3ea85d6f164_0_7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3e869ec7c7d_1_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8" name="Google Shape;488;g3e869ec7c7d_1_8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489" name="Google Shape;489;g3e869ec7c7d_1_8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3e869ec7c7d_1_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5" name="Google Shape;495;g3e869ec7c7d_1_5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496" name="Google Shape;496;g3e869ec7c7d_1_5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3e869ec7c7d_1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3" name="Google Shape;503;g3e869ec7c7d_1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a:latin typeface="Times New Roman"/>
                <a:ea typeface="Times New Roman"/>
                <a:cs typeface="Times New Roman"/>
                <a:sym typeface="Times New Roman"/>
              </a:rPr>
              <a:t>Johanna</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You can share these over the chat if you wish but you can also unmute your microphone.</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[name/pronouns/title?]</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504" name="Google Shape;504;g3e869ec7c7d_1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r>
              <a:rPr lang="en-GB" sz="1800" b="1" dirty="0" err="1">
                <a:latin typeface="Times New Roman"/>
                <a:ea typeface="Times New Roman"/>
                <a:cs typeface="Times New Roman"/>
                <a:sym typeface="Times New Roman"/>
              </a:rPr>
              <a:t>UniSAFE</a:t>
            </a:r>
            <a:r>
              <a:rPr lang="en-GB" sz="1800" b="1" dirty="0">
                <a:latin typeface="Times New Roman"/>
                <a:ea typeface="Times New Roman"/>
                <a:cs typeface="Times New Roman"/>
                <a:sym typeface="Times New Roman"/>
              </a:rPr>
              <a:t> Toolkit link: </a:t>
            </a:r>
            <a:r>
              <a:rPr lang="en-GB" sz="1800" b="1" u="sng" dirty="0">
                <a:solidFill>
                  <a:srgbClr val="0563C1"/>
                </a:solidFill>
                <a:latin typeface="Times New Roman"/>
                <a:ea typeface="Times New Roman"/>
                <a:cs typeface="Times New Roman"/>
                <a:sym typeface="Times New Roman"/>
                <a:hlinkClick r:id="rId3">
                  <a:extLst>
                    <a:ext uri="{A12FA001-AC4F-418D-AE19-62706E023703}">
                      <ahyp:hlinkClr xmlns:ahyp="http://schemas.microsoft.com/office/drawing/2018/hyperlinkcolor" val="tx"/>
                    </a:ext>
                  </a:extLst>
                </a:hlinkClick>
              </a:rPr>
              <a:t>www.unisafe-toolkit.eu</a:t>
            </a:r>
            <a:r>
              <a:rPr lang="en-GB" sz="1800" b="1" u="sng" dirty="0">
                <a:solidFill>
                  <a:srgbClr val="0563C1"/>
                </a:solidFill>
                <a:latin typeface="Times New Roman"/>
                <a:ea typeface="Times New Roman"/>
                <a:cs typeface="Times New Roman"/>
                <a:sym typeface="Times New Roman"/>
              </a:rPr>
              <a:t> – the trainer here shares their screen showing the toolkit website. </a:t>
            </a:r>
            <a:endParaRPr lang="en-US" dirty="0"/>
          </a:p>
          <a:p>
            <a:pPr marL="0" marR="0" lvl="0" indent="0" algn="just" rtl="0">
              <a:lnSpc>
                <a:spcPct val="115000"/>
              </a:lnSpc>
              <a:spcBef>
                <a:spcPts val="800"/>
              </a:spcBef>
              <a:spcAft>
                <a:spcPts val="0"/>
              </a:spcAft>
              <a:buNone/>
            </a:pP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Now I would like to briefly present to you the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Toolkit which has been developed to support higher education institutions and research organisations in addressing gender-based violence. The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toolkit is based on materials collected and analysed with the specific aim to develop guidance and tools for supporting institutional policy development and practice, along the 7P model.</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On the home page you will find the 9 main tiles with the main sections of this toolkit.</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If you scroll down you will find a dedicate page and a video that will help you guide trough the toolkit using convenient shortcuts as you see now (Show navigation page)</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If you scroll further down, you will find the emergency contacts and support services list including counselling and </a:t>
            </a:r>
            <a:r>
              <a:rPr lang="en-GB" sz="1800" dirty="0" err="1">
                <a:latin typeface="Times New Roman"/>
                <a:ea typeface="Times New Roman"/>
                <a:cs typeface="Times New Roman"/>
                <a:sym typeface="Times New Roman"/>
              </a:rPr>
              <a:t>helpines</a:t>
            </a:r>
            <a:r>
              <a:rPr lang="en-GB" sz="1800" dirty="0">
                <a:latin typeface="Times New Roman"/>
                <a:ea typeface="Times New Roman"/>
                <a:cs typeface="Times New Roman"/>
                <a:sym typeface="Times New Roman"/>
              </a:rPr>
              <a:t> listed by country, as developed by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Going back on top to view the main tiles. The first refer to the Glossary available which offers a comprehensive list of definitions to help readers to understand the meanings of key terms used throughout the toolkit. While this toolkit offers valuable insights and strategies, it recognises that legal and policy frameworks may vary from one nation to another, and variation may be found in the language used in legal and policy documents across different national contexts. </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[explain glossary page]</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The second tile from the home page refers to facts and figures which present the </a:t>
            </a:r>
            <a:r>
              <a:rPr lang="en-GB" sz="1800" dirty="0" err="1">
                <a:latin typeface="Times New Roman"/>
                <a:ea typeface="Times New Roman"/>
                <a:cs typeface="Times New Roman"/>
                <a:sym typeface="Times New Roman"/>
              </a:rPr>
              <a:t>UniSAFE</a:t>
            </a:r>
            <a:r>
              <a:rPr lang="en-GB" sz="1800" dirty="0">
                <a:latin typeface="Times New Roman"/>
                <a:ea typeface="Times New Roman"/>
                <a:cs typeface="Times New Roman"/>
                <a:sym typeface="Times New Roman"/>
              </a:rPr>
              <a:t> survey results. …</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The third tile refers to legal and policy framework in Europe, accompanied by the interactive map of laws and policies addressing gender-based violence which includes national reports, as well as an inventory of institutional policies for inspiration.</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Then, </a:t>
            </a:r>
            <a:r>
              <a:rPr lang="en-GB" sz="1800" dirty="0" err="1">
                <a:latin typeface="Times New Roman"/>
                <a:ea typeface="Times New Roman"/>
                <a:cs typeface="Times New Roman"/>
                <a:sym typeface="Times New Roman"/>
              </a:rPr>
              <a:t>th</a:t>
            </a:r>
            <a:r>
              <a:rPr lang="en-GB" sz="1800" dirty="0">
                <a:latin typeface="Times New Roman"/>
                <a:ea typeface="Times New Roman"/>
                <a:cs typeface="Times New Roman"/>
                <a:sym typeface="Times New Roman"/>
              </a:rPr>
              <a:t> 7P </a:t>
            </a:r>
            <a:r>
              <a:rPr lang="en-GB" sz="1800" dirty="0" err="1">
                <a:latin typeface="Times New Roman"/>
                <a:ea typeface="Times New Roman"/>
                <a:cs typeface="Times New Roman"/>
                <a:sym typeface="Times New Roman"/>
              </a:rPr>
              <a:t>frmaeowrk</a:t>
            </a:r>
            <a:r>
              <a:rPr lang="en-GB" sz="1800" dirty="0">
                <a:latin typeface="Times New Roman"/>
                <a:ea typeface="Times New Roman"/>
                <a:cs typeface="Times New Roman"/>
                <a:sym typeface="Times New Roman"/>
              </a:rPr>
              <a:t> which you can also access from the main bar on the top, under theory, which provides detail explanation of the theoretical framework behind the 7P model referring to the article published and also provide a definition of the 7ps </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dirty="0">
                <a:latin typeface="Times New Roman"/>
                <a:ea typeface="Times New Roman"/>
                <a:cs typeface="Times New Roman"/>
                <a:sym typeface="Times New Roman"/>
              </a:rPr>
              <a:t>Under 7P practice, you will see this page that aims to lead you to the practical side of the 7Ps, where for each of the 7Ps there is dedicated page providing insights on how to approach each P, for example you see here Prevalence …</a:t>
            </a:r>
            <a:endParaRPr sz="1800" dirty="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Inspiring practice..</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The page of Resources and capacity building materials is a very reach page with materials what can be used for your capacity building efforts. Resources (guides, ..)</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Series of training scripts and materials for use by trainers and change agents at higher education institutions and research organisations. These scripts are designed to assist them in providing capacity-building activities to the academic and research community. The training materials provided aim to help trainers and change agents understand the specific context of each training session, including information on the training approach, format, preparation guidance, supporting materials, scripts, templates, and more.</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External resources &amp; literature review &amp; external capacity building materials </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About this toolkit – download </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511" name="Google Shape;51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3e869ec7c7d_1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0" name="Google Shape;520;g3e869ec7c7d_1_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None/>
            </a:pPr>
            <a:endParaRPr lang="en-GB" sz="1800" dirty="0">
              <a:latin typeface="Times New Roman"/>
              <a:ea typeface="Calibri"/>
              <a:cs typeface="Times New Roman"/>
            </a:endParaRPr>
          </a:p>
          <a:p>
            <a:pPr marL="0" lvl="0" indent="0" algn="l" rtl="0">
              <a:spcBef>
                <a:spcPts val="800"/>
              </a:spcBef>
              <a:spcAft>
                <a:spcPts val="0"/>
              </a:spcAft>
              <a:buNone/>
            </a:pPr>
            <a:endParaRPr/>
          </a:p>
        </p:txBody>
      </p:sp>
      <p:sp>
        <p:nvSpPr>
          <p:cNvPr id="521" name="Google Shape;521;g3e869ec7c7d_1_6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5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GB" dirty="0"/>
          </a:p>
        </p:txBody>
      </p:sp>
      <p:sp>
        <p:nvSpPr>
          <p:cNvPr id="527" name="Google Shape;527;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GB" sz="1800">
                <a:latin typeface="Times New Roman"/>
                <a:ea typeface="Times New Roman"/>
                <a:cs typeface="Times New Roman"/>
                <a:sym typeface="Times New Roman"/>
              </a:rPr>
              <a:t>Juliette</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We start with having some of you sharing your expectations from today’s training and then we will dive into understanding gender-based violence, presenting some important facts and figures from UniSAFE survey. Then, we will run our first exercise, on the categorisation of the forms of gender-based violence, and then present the UniSAFE 7P conceptual framework alongside with the toolkit developed. </a:t>
            </a: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Following a 10 minute break, the focus of the rest of the day will be on presenting more in detailed each P from the 7P framework, along with some tips and hints, and inspiring practices for each P. </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138" name="Google Shape;13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Times New Roman"/>
              <a:buNone/>
            </a:pPr>
            <a:r>
              <a:rPr lang="en-GB" sz="1800">
                <a:latin typeface="Times New Roman"/>
                <a:ea typeface="Times New Roman"/>
                <a:cs typeface="Times New Roman"/>
                <a:sym typeface="Times New Roman"/>
              </a:rPr>
              <a:t>Juliette</a:t>
            </a:r>
            <a:endParaRPr sz="1800">
              <a:latin typeface="Calibri"/>
              <a:ea typeface="Calibri"/>
              <a:cs typeface="Calibri"/>
              <a:sym typeface="Calibri"/>
            </a:endParaRPr>
          </a:p>
          <a:p>
            <a:pPr marL="0" lvl="0" indent="0" algn="l" rtl="0">
              <a:spcBef>
                <a:spcPts val="0"/>
              </a:spcBef>
              <a:spcAft>
                <a:spcPts val="0"/>
              </a:spcAft>
              <a:buNone/>
            </a:pPr>
            <a:endParaRPr/>
          </a:p>
        </p:txBody>
      </p:sp>
      <p:sp>
        <p:nvSpPr>
          <p:cNvPr id="146" name="Google Shape;14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Aft>
                <a:spcPts val="0"/>
              </a:spcAft>
              <a:buNone/>
            </a:pPr>
            <a:r>
              <a:rPr lang="en-GB" sz="1800" dirty="0">
                <a:latin typeface="Times New Roman"/>
                <a:ea typeface="Times New Roman"/>
                <a:cs typeface="Times New Roman"/>
                <a:sym typeface="Times New Roman"/>
              </a:rPr>
              <a:t>Towards the end of our training we will have a Q&amp;A session where we will address your questions therefore feel free to write your questions in the </a:t>
            </a:r>
            <a:r>
              <a:rPr lang="en-GB" sz="1800" dirty="0" err="1">
                <a:latin typeface="Times New Roman"/>
                <a:ea typeface="Times New Roman"/>
                <a:cs typeface="Times New Roman"/>
                <a:sym typeface="Times New Roman"/>
              </a:rPr>
              <a:t>chatbox</a:t>
            </a:r>
            <a:r>
              <a:rPr lang="en-GB" sz="1800" dirty="0">
                <a:latin typeface="Times New Roman"/>
                <a:ea typeface="Times New Roman"/>
                <a:cs typeface="Times New Roman"/>
                <a:sym typeface="Times New Roman"/>
              </a:rPr>
              <a:t> during my presentation. If we cannot address all of your questions, we will follow up with an email and answer any unaddressed question. Make sure you can locate the </a:t>
            </a:r>
            <a:r>
              <a:rPr lang="en-GB" sz="1800" dirty="0" err="1">
                <a:latin typeface="Times New Roman"/>
                <a:ea typeface="Times New Roman"/>
                <a:cs typeface="Times New Roman"/>
                <a:sym typeface="Times New Roman"/>
              </a:rPr>
              <a:t>chatbox</a:t>
            </a:r>
            <a:r>
              <a:rPr lang="en-GB" sz="1800" dirty="0">
                <a:latin typeface="Times New Roman"/>
                <a:ea typeface="Times New Roman"/>
                <a:cs typeface="Times New Roman"/>
                <a:sym typeface="Times New Roman"/>
              </a:rPr>
              <a:t> on your screen. Please keep your questions as concise as possible to ensure that everyone has some time to participate, and make sure you come back from the breaks on time. </a:t>
            </a:r>
            <a:endParaRPr lang="en-US" dirty="0"/>
          </a:p>
          <a:p>
            <a:pPr marL="0" marR="0" lvl="0" indent="0" algn="just" rtl="0">
              <a:lnSpc>
                <a:spcPct val="115000"/>
              </a:lnSpc>
              <a:spcBef>
                <a:spcPts val="800"/>
              </a:spcBef>
              <a:spcAft>
                <a:spcPts val="0"/>
              </a:spcAft>
              <a:buNone/>
            </a:pP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This is a safe place to share your experience confidentially and we will not record any of our discussions today as I mentioned. Confidentiality is really important for us and we would like to ask you to treat others’ experiences with respect. </a:t>
            </a:r>
            <a:endParaRPr/>
          </a:p>
          <a:p>
            <a:pPr marL="0" marR="0" lvl="0" indent="0" algn="just" rtl="0">
              <a:lnSpc>
                <a:spcPct val="115000"/>
              </a:lnSpc>
              <a:spcBef>
                <a:spcPts val="800"/>
              </a:spcBef>
              <a:spcAft>
                <a:spcPts val="0"/>
              </a:spcAft>
              <a:buNone/>
            </a:pPr>
            <a:endParaRPr sz="1800">
              <a:latin typeface="Calibri"/>
              <a:ea typeface="Calibri"/>
              <a:cs typeface="Calibri"/>
              <a:sym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Considering the sensitivity of this topic, it is possible that certain incidents may trigger some participants, therefore we need to have in mind that some of us might be victims, survivors or bystanders of experiences of gender-based violence. It is crucial to have this in mind, therefore in case you wish to leave this session. </a:t>
            </a:r>
            <a:r>
              <a:rPr lang="en-GB" sz="1800" i="1">
                <a:latin typeface="Calibri"/>
                <a:ea typeface="Calibri"/>
                <a:cs typeface="Calibri"/>
                <a:sym typeface="Calibri"/>
              </a:rPr>
              <a:t>If you feel uncomfortable during the training, you may need to step outside for a moment – that is fine. You can also to inform me with a short private message, if you find things are becoming uncomfortable for you.</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154" name="Google Shape;15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Aft>
                <a:spcPts val="0"/>
              </a:spcAft>
              <a:buNone/>
            </a:pPr>
            <a:r>
              <a:rPr lang="en-GB" sz="1800">
                <a:latin typeface="Times New Roman"/>
                <a:ea typeface="Times New Roman"/>
                <a:cs typeface="Times New Roman"/>
                <a:sym typeface="Times New Roman"/>
              </a:rPr>
              <a:t>You can share these over the chat if you wish but you can also unmute your microphone.</a:t>
            </a:r>
            <a:endParaRPr lang="en-US" sz="1800">
              <a:latin typeface="Calibri"/>
              <a:ea typeface="Calibri"/>
              <a:cs typeface="Calibri"/>
            </a:endParaRPr>
          </a:p>
          <a:p>
            <a:pPr marL="0" marR="0" lvl="0" indent="0" algn="just" rtl="0">
              <a:lnSpc>
                <a:spcPct val="115000"/>
              </a:lnSpc>
              <a:spcBef>
                <a:spcPts val="800"/>
              </a:spcBef>
              <a:spcAft>
                <a:spcPts val="0"/>
              </a:spcAft>
              <a:buNone/>
            </a:pPr>
            <a:r>
              <a:rPr lang="en-GB" sz="1800">
                <a:latin typeface="Times New Roman"/>
                <a:ea typeface="Times New Roman"/>
                <a:cs typeface="Times New Roman"/>
                <a:sym typeface="Times New Roman"/>
              </a:rPr>
              <a:t>[name/pronouns/title?]</a:t>
            </a:r>
            <a:endParaRPr sz="1800">
              <a:latin typeface="Calibri"/>
              <a:ea typeface="Calibri"/>
              <a:cs typeface="Calibri"/>
              <a:sym typeface="Calibri"/>
            </a:endParaRPr>
          </a:p>
          <a:p>
            <a:pPr marL="0" lvl="0" indent="0" algn="l" rtl="0">
              <a:spcBef>
                <a:spcPts val="800"/>
              </a:spcBef>
              <a:spcAft>
                <a:spcPts val="0"/>
              </a:spcAft>
              <a:buNone/>
            </a:pPr>
            <a:endParaRPr/>
          </a:p>
        </p:txBody>
      </p:sp>
      <p:sp>
        <p:nvSpPr>
          <p:cNvPr id="169" name="Google Shape;16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e869ec7c7d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3e869ec7c7d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lgn="just">
              <a:lnSpc>
                <a:spcPct val="115000"/>
              </a:lnSpc>
            </a:pPr>
            <a:r>
              <a:rPr lang="en-GB"/>
              <a:t>You can share these over the chat if you wish but you can also unmute your microphone.</a:t>
            </a:r>
            <a:endParaRPr lang="en-US">
              <a:solidFill>
                <a:srgbClr val="444444"/>
              </a:solidFill>
            </a:endParaRPr>
          </a:p>
          <a:p>
            <a:pPr marL="0" lvl="0" indent="0" algn="just">
              <a:lnSpc>
                <a:spcPct val="114999"/>
              </a:lnSpc>
              <a:spcBef>
                <a:spcPts val="800"/>
              </a:spcBef>
              <a:spcAft>
                <a:spcPts val="0"/>
              </a:spcAft>
              <a:buNone/>
            </a:pPr>
            <a:r>
              <a:rPr lang="en-GB"/>
              <a:t>[name/pronouns/title?]</a:t>
            </a:r>
            <a:endParaRPr/>
          </a:p>
        </p:txBody>
      </p:sp>
      <p:sp>
        <p:nvSpPr>
          <p:cNvPr id="177" name="Google Shape;177;g3e869ec7c7d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3_Custom Layout">
  <p:cSld name="3_Custom Layout">
    <p:bg>
      <p:bgPr>
        <a:solidFill>
          <a:srgbClr val="0F2235"/>
        </a:solidFill>
        <a:effectLst/>
      </p:bgPr>
    </p:bg>
    <p:spTree>
      <p:nvGrpSpPr>
        <p:cNvPr id="1" name="Shape 16"/>
        <p:cNvGrpSpPr/>
        <p:nvPr/>
      </p:nvGrpSpPr>
      <p:grpSpPr>
        <a:xfrm>
          <a:off x="0" y="0"/>
          <a:ext cx="0" cy="0"/>
          <a:chOff x="0" y="0"/>
          <a:chExt cx="0" cy="0"/>
        </a:xfrm>
      </p:grpSpPr>
      <p:sp>
        <p:nvSpPr>
          <p:cNvPr id="17" name="Google Shape;17;p62"/>
          <p:cNvSpPr txBox="1">
            <a:spLocks noGrp="1"/>
          </p:cNvSpPr>
          <p:nvPr>
            <p:ph type="title"/>
          </p:nvPr>
        </p:nvSpPr>
        <p:spPr>
          <a:xfrm>
            <a:off x="1046922" y="1882941"/>
            <a:ext cx="3758364" cy="1861285"/>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FFFFFF"/>
              </a:buClr>
              <a:buSzPts val="3200"/>
              <a:buFont typeface="Arial"/>
              <a:buNone/>
              <a:defRPr sz="32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8" name="Google Shape;18;p62"/>
          <p:cNvPicPr preferRelativeResize="0"/>
          <p:nvPr/>
        </p:nvPicPr>
        <p:blipFill rotWithShape="1">
          <a:blip r:embed="rId2">
            <a:alphaModFix amt="5000"/>
          </a:blip>
          <a:srcRect/>
          <a:stretch/>
        </p:blipFill>
        <p:spPr>
          <a:xfrm>
            <a:off x="9443405" y="4040877"/>
            <a:ext cx="5106076" cy="5106076"/>
          </a:xfrm>
          <a:prstGeom prst="rect">
            <a:avLst/>
          </a:prstGeom>
          <a:noFill/>
          <a:ln>
            <a:noFill/>
          </a:ln>
        </p:spPr>
      </p:pic>
      <p:sp>
        <p:nvSpPr>
          <p:cNvPr id="19" name="Google Shape;19;p62"/>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FFFFFF"/>
              </a:buClr>
              <a:buSzPts val="800"/>
              <a:buFont typeface="Arial"/>
              <a:buNone/>
            </a:pPr>
            <a:r>
              <a:rPr lang="en-GB" sz="800" b="0" i="0" u="none" strike="noStrike" cap="none">
                <a:solidFill>
                  <a:srgbClr val="FFFFFF"/>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FFFFFF"/>
              </a:buClr>
              <a:buSzPts val="800"/>
              <a:buFont typeface="Arial"/>
              <a:buNone/>
            </a:pPr>
            <a:r>
              <a:rPr lang="en-GB" sz="800" b="0" i="0" u="none" strike="noStrike" cap="none">
                <a:solidFill>
                  <a:srgbClr val="FFFFFF"/>
                </a:solidFill>
                <a:latin typeface="Arial"/>
                <a:ea typeface="Arial"/>
                <a:cs typeface="Arial"/>
                <a:sym typeface="Arial"/>
              </a:rPr>
              <a:t>European Union</a:t>
            </a:r>
            <a:endParaRPr sz="800" b="0" i="0" u="none" strike="noStrike" cap="none">
              <a:solidFill>
                <a:srgbClr val="FFFFFF"/>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6141" y="1882941"/>
            <a:ext cx="3758364" cy="1861285"/>
          </a:xfrm>
        </p:spPr>
        <p:txBody>
          <a:bodyPr/>
          <a:lstStyle>
            <a:lvl1pPr>
              <a:lnSpc>
                <a:spcPct val="90000"/>
              </a:lnSpc>
              <a:defRPr sz="3200">
                <a:solidFill>
                  <a:srgbClr val="0F2235"/>
                </a:solidFill>
              </a:defRPr>
            </a:lvl1pPr>
          </a:lstStyle>
          <a:p>
            <a:r>
              <a:rPr lang="en-US" dirty="0"/>
              <a:t>Click to edit Master title style</a:t>
            </a:r>
          </a:p>
        </p:txBody>
      </p:sp>
      <p:sp>
        <p:nvSpPr>
          <p:cNvPr id="4" name="Espace réservé du numéro de diapositive 4">
            <a:extLst>
              <a:ext uri="{FF2B5EF4-FFF2-40B4-BE49-F238E27FC236}">
                <a16:creationId xmlns:a16="http://schemas.microsoft.com/office/drawing/2014/main" id="{EAD03393-C32B-7446-8852-7DD35EEDB67D}"/>
              </a:ext>
            </a:extLst>
          </p:cNvPr>
          <p:cNvSpPr>
            <a:spLocks noGrp="1"/>
          </p:cNvSpPr>
          <p:nvPr>
            <p:ph type="sldNum" sz="quarter" idx="4"/>
          </p:nvPr>
        </p:nvSpPr>
        <p:spPr>
          <a:xfrm>
            <a:off x="8328910" y="6333377"/>
            <a:ext cx="2743200" cy="365125"/>
          </a:xfrm>
          <a:prstGeom prst="rect">
            <a:avLst/>
          </a:prstGeom>
        </p:spPr>
        <p:txBody>
          <a:bodyPr vert="horz" lIns="91440" tIns="45720" rIns="91440" bIns="45720" rtlCol="0" anchor="ctr"/>
          <a:lstStyle>
            <a:lvl1pPr algn="r">
              <a:defRPr sz="1400" b="0" i="0">
                <a:solidFill>
                  <a:srgbClr val="5792CE"/>
                </a:solidFill>
                <a:latin typeface="D-DIN" panose="020B0504030202030204" pitchFamily="34" charset="77"/>
              </a:defRPr>
            </a:lvl1pPr>
          </a:lstStyle>
          <a:p>
            <a:fld id="{783777ED-E0AE-DD49-A1E6-113717D9A99F}" type="slidenum">
              <a:rPr lang="fr-FR" smtClean="0"/>
              <a:pPr/>
              <a:t>‹#›</a:t>
            </a:fld>
            <a:endParaRPr lang="fr-FR"/>
          </a:p>
        </p:txBody>
      </p:sp>
      <p:pic>
        <p:nvPicPr>
          <p:cNvPr id="5" name="Image 5">
            <a:extLst>
              <a:ext uri="{FF2B5EF4-FFF2-40B4-BE49-F238E27FC236}">
                <a16:creationId xmlns:a16="http://schemas.microsoft.com/office/drawing/2014/main" id="{7243D911-2FB7-448A-A3DA-B4ED54835FEB}"/>
              </a:ext>
            </a:extLst>
          </p:cNvPr>
          <p:cNvPicPr>
            <a:picLocks noChangeAspect="1"/>
          </p:cNvPicPr>
          <p:nvPr userDrawn="1"/>
        </p:nvPicPr>
        <p:blipFill>
          <a:blip r:embed="rId2">
            <a:alphaModFix amt="20000"/>
            <a:extLst>
              <a:ext uri="{28A0092B-C50C-407E-A947-70E740481C1C}">
                <a14:useLocalDpi xmlns:a14="http://schemas.microsoft.com/office/drawing/2010/main" val="0"/>
              </a:ext>
            </a:extLst>
          </a:blip>
          <a:stretch>
            <a:fillRect/>
          </a:stretch>
        </p:blipFill>
        <p:spPr>
          <a:xfrm>
            <a:off x="9258766" y="3962901"/>
            <a:ext cx="5106076" cy="5106076"/>
          </a:xfrm>
          <a:prstGeom prst="rect">
            <a:avLst/>
          </a:prstGeom>
        </p:spPr>
      </p:pic>
      <p:pic>
        <p:nvPicPr>
          <p:cNvPr id="8" name="Image 7" descr="Une image contenant texte, logo, Police, Graphique&#10;&#10;Description générée automatiquement">
            <a:extLst>
              <a:ext uri="{FF2B5EF4-FFF2-40B4-BE49-F238E27FC236}">
                <a16:creationId xmlns:a16="http://schemas.microsoft.com/office/drawing/2014/main" id="{3A378521-78DA-214B-D182-8588BF295D7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7255" t="40988" b="42346"/>
          <a:stretch/>
        </p:blipFill>
        <p:spPr>
          <a:xfrm>
            <a:off x="914401" y="248666"/>
            <a:ext cx="2018068" cy="362656"/>
          </a:xfrm>
          <a:prstGeom prst="rect">
            <a:avLst/>
          </a:prstGeom>
        </p:spPr>
      </p:pic>
    </p:spTree>
    <p:extLst>
      <p:ext uri="{BB962C8B-B14F-4D97-AF65-F5344CB8AC3E}">
        <p14:creationId xmlns:p14="http://schemas.microsoft.com/office/powerpoint/2010/main" val="4125562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0F223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46922" y="1882941"/>
            <a:ext cx="3758364" cy="1861285"/>
          </a:xfrm>
        </p:spPr>
        <p:txBody>
          <a:bodyPr/>
          <a:lstStyle>
            <a:lvl1pPr>
              <a:lnSpc>
                <a:spcPct val="90000"/>
              </a:lnSpc>
              <a:defRPr sz="3200">
                <a:solidFill>
                  <a:srgbClr val="FFFFFF"/>
                </a:solidFill>
              </a:defRPr>
            </a:lvl1pPr>
          </a:lstStyle>
          <a:p>
            <a:r>
              <a:rPr lang="en-US"/>
              <a:t>Click to edit Master title style</a:t>
            </a:r>
          </a:p>
        </p:txBody>
      </p:sp>
      <p:pic>
        <p:nvPicPr>
          <p:cNvPr id="6" name="Image 5">
            <a:extLst>
              <a:ext uri="{FF2B5EF4-FFF2-40B4-BE49-F238E27FC236}">
                <a16:creationId xmlns:a16="http://schemas.microsoft.com/office/drawing/2014/main" id="{957C694D-9BA6-C241-889D-6AC17E6B5566}"/>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9443405" y="4040877"/>
            <a:ext cx="5106076" cy="5106076"/>
          </a:xfrm>
          <a:prstGeom prst="rect">
            <a:avLst/>
          </a:prstGeom>
        </p:spPr>
      </p:pic>
      <p:sp>
        <p:nvSpPr>
          <p:cNvPr id="5" name="Rectangle 7">
            <a:extLst>
              <a:ext uri="{FF2B5EF4-FFF2-40B4-BE49-F238E27FC236}">
                <a16:creationId xmlns:a16="http://schemas.microsoft.com/office/drawing/2014/main" id="{26C37D05-8C39-8D0E-4523-3E57A25D217F}"/>
              </a:ext>
            </a:extLst>
          </p:cNvPr>
          <p:cNvSpPr>
            <a:spLocks noChangeArrowheads="1"/>
          </p:cNvSpPr>
          <p:nvPr userDrawn="1"/>
        </p:nvSpPr>
        <p:spPr bwMode="auto">
          <a:xfrm>
            <a:off x="1265322" y="6339901"/>
            <a:ext cx="864339" cy="338554"/>
          </a:xfrm>
          <a:prstGeom prst="rect">
            <a:avLst/>
          </a:prstGeom>
          <a:noFill/>
          <a:ln>
            <a:noFill/>
          </a:ln>
          <a:effec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Funded by the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fr-FR" sz="800" b="0" i="0" u="none" strike="noStrike" cap="none" normalizeH="0" baseline="0">
                <a:ln>
                  <a:noFill/>
                </a:ln>
                <a:solidFill>
                  <a:srgbClr val="FFFFFF"/>
                </a:solidFill>
                <a:effectLst/>
                <a:latin typeface="D-DIN" panose="020B0504030202030204" pitchFamily="34" charset="77"/>
              </a:rPr>
              <a:t>European Union</a:t>
            </a:r>
            <a:endParaRPr kumimoji="0" lang="fr-FR" altLang="fr-FR" sz="800" b="0" i="0" u="none" strike="noStrike" cap="none" normalizeH="0" baseline="0">
              <a:ln>
                <a:noFill/>
              </a:ln>
              <a:solidFill>
                <a:srgbClr val="FFFFFF"/>
              </a:solidFill>
              <a:effectLst/>
              <a:latin typeface="D-DIN" panose="020B0504030202030204" pitchFamily="34" charset="77"/>
            </a:endParaRPr>
          </a:p>
        </p:txBody>
      </p:sp>
    </p:spTree>
    <p:extLst>
      <p:ext uri="{BB962C8B-B14F-4D97-AF65-F5344CB8AC3E}">
        <p14:creationId xmlns:p14="http://schemas.microsoft.com/office/powerpoint/2010/main" val="218398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5_Custom Layout">
  <p:cSld name="25_Custom Layout">
    <p:spTree>
      <p:nvGrpSpPr>
        <p:cNvPr id="1" name="Shape 20"/>
        <p:cNvGrpSpPr/>
        <p:nvPr/>
      </p:nvGrpSpPr>
      <p:grpSpPr>
        <a:xfrm>
          <a:off x="0" y="0"/>
          <a:ext cx="0" cy="0"/>
          <a:chOff x="0" y="0"/>
          <a:chExt cx="0" cy="0"/>
        </a:xfrm>
      </p:grpSpPr>
      <p:sp>
        <p:nvSpPr>
          <p:cNvPr id="21" name="Google Shape;21;p63"/>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63"/>
          <p:cNvSpPr/>
          <p:nvPr/>
        </p:nvSpPr>
        <p:spPr>
          <a:xfrm>
            <a:off x="0" y="2060575"/>
            <a:ext cx="12192000" cy="4797425"/>
          </a:xfrm>
          <a:prstGeom prst="rect">
            <a:avLst/>
          </a:prstGeom>
          <a:solidFill>
            <a:srgbClr val="0F22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rgbClr val="0F2235"/>
              </a:solidFill>
              <a:latin typeface="Arial"/>
              <a:ea typeface="Arial"/>
              <a:cs typeface="Arial"/>
              <a:sym typeface="Arial"/>
            </a:endParaRPr>
          </a:p>
        </p:txBody>
      </p:sp>
      <p:pic>
        <p:nvPicPr>
          <p:cNvPr id="23" name="Google Shape;23;p63"/>
          <p:cNvPicPr preferRelativeResize="0"/>
          <p:nvPr/>
        </p:nvPicPr>
        <p:blipFill rotWithShape="1">
          <a:blip r:embed="rId2">
            <a:alphaModFix amt="20000"/>
          </a:blip>
          <a:srcRect/>
          <a:stretch/>
        </p:blipFill>
        <p:spPr>
          <a:xfrm>
            <a:off x="9443405" y="4040877"/>
            <a:ext cx="5106076" cy="5106076"/>
          </a:xfrm>
          <a:prstGeom prst="rect">
            <a:avLst/>
          </a:prstGeom>
          <a:noFill/>
          <a:ln>
            <a:noFill/>
          </a:ln>
        </p:spPr>
      </p:pic>
      <p:cxnSp>
        <p:nvCxnSpPr>
          <p:cNvPr id="24" name="Google Shape;24;p63"/>
          <p:cNvCxnSpPr/>
          <p:nvPr/>
        </p:nvCxnSpPr>
        <p:spPr>
          <a:xfrm>
            <a:off x="291548" y="1484245"/>
            <a:ext cx="536225" cy="0"/>
          </a:xfrm>
          <a:prstGeom prst="straightConnector1">
            <a:avLst/>
          </a:prstGeom>
          <a:noFill/>
          <a:ln w="9525" cap="flat" cmpd="sng">
            <a:solidFill>
              <a:srgbClr val="0F2235"/>
            </a:solidFill>
            <a:prstDash val="solid"/>
            <a:miter lim="8000"/>
            <a:headEnd type="none" w="sm" len="sm"/>
            <a:tailEnd type="none" w="sm" len="sm"/>
          </a:ln>
        </p:spPr>
      </p:cxnSp>
      <p:pic>
        <p:nvPicPr>
          <p:cNvPr id="25" name="Google Shape;25;p63"/>
          <p:cNvPicPr preferRelativeResize="0"/>
          <p:nvPr/>
        </p:nvPicPr>
        <p:blipFill rotWithShape="1">
          <a:blip r:embed="rId3">
            <a:alphaModFix/>
          </a:blip>
          <a:srcRect/>
          <a:stretch/>
        </p:blipFill>
        <p:spPr>
          <a:xfrm>
            <a:off x="985135" y="6422543"/>
            <a:ext cx="280187" cy="186791"/>
          </a:xfrm>
          <a:prstGeom prst="rect">
            <a:avLst/>
          </a:prstGeom>
          <a:noFill/>
          <a:ln>
            <a:noFill/>
          </a:ln>
        </p:spPr>
      </p:pic>
      <p:sp>
        <p:nvSpPr>
          <p:cNvPr id="26" name="Google Shape;26;p63"/>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sp>
        <p:nvSpPr>
          <p:cNvPr id="27" name="Google Shape;27;p63"/>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FFFFFF"/>
              </a:buClr>
              <a:buSzPts val="800"/>
              <a:buFont typeface="Arial"/>
              <a:buNone/>
            </a:pPr>
            <a:r>
              <a:rPr lang="en-GB" sz="800" b="0" i="0" u="none" strike="noStrike" cap="none">
                <a:solidFill>
                  <a:srgbClr val="FFFFFF"/>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FFFFFF"/>
              </a:buClr>
              <a:buSzPts val="800"/>
              <a:buFont typeface="Arial"/>
              <a:buNone/>
            </a:pPr>
            <a:r>
              <a:rPr lang="en-GB" sz="800" b="0" i="0" u="none" strike="noStrike" cap="none">
                <a:solidFill>
                  <a:srgbClr val="FFFFFF"/>
                </a:solidFill>
                <a:latin typeface="Arial"/>
                <a:ea typeface="Arial"/>
                <a:cs typeface="Arial"/>
                <a:sym typeface="Arial"/>
              </a:rPr>
              <a:t>European Union</a:t>
            </a:r>
            <a:endParaRPr sz="800" b="0" i="0" u="none" strike="noStrike" cap="none">
              <a:solidFill>
                <a:srgbClr val="FFFFFF"/>
              </a:solidFill>
              <a:latin typeface="Arial"/>
              <a:ea typeface="Arial"/>
              <a:cs typeface="Arial"/>
              <a:sym typeface="Arial"/>
            </a:endParaRPr>
          </a:p>
        </p:txBody>
      </p:sp>
      <p:pic>
        <p:nvPicPr>
          <p:cNvPr id="28" name="Google Shape;28;p63" descr="Une image contenant texte, logo, Police, Graphique&#10;&#10;Description générée automatiquement"/>
          <p:cNvPicPr preferRelativeResize="0"/>
          <p:nvPr/>
        </p:nvPicPr>
        <p:blipFill rotWithShape="1">
          <a:blip r:embed="rId4">
            <a:alphaModFix/>
          </a:blip>
          <a:srcRect l="7255" t="40988" b="42346"/>
          <a:stretch/>
        </p:blipFill>
        <p:spPr>
          <a:xfrm>
            <a:off x="914401" y="248666"/>
            <a:ext cx="2018068" cy="36265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29"/>
        <p:cNvGrpSpPr/>
        <p:nvPr/>
      </p:nvGrpSpPr>
      <p:grpSpPr>
        <a:xfrm>
          <a:off x="0" y="0"/>
          <a:ext cx="0" cy="0"/>
          <a:chOff x="0" y="0"/>
          <a:chExt cx="0" cy="0"/>
        </a:xfrm>
      </p:grpSpPr>
      <p:sp>
        <p:nvSpPr>
          <p:cNvPr id="30" name="Google Shape;30;p64"/>
          <p:cNvSpPr txBox="1">
            <a:spLocks noGrp="1"/>
          </p:cNvSpPr>
          <p:nvPr>
            <p:ph type="title"/>
          </p:nvPr>
        </p:nvSpPr>
        <p:spPr>
          <a:xfrm>
            <a:off x="1006141" y="1882941"/>
            <a:ext cx="3758364" cy="1861285"/>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3200"/>
              <a:buFont typeface="Arial"/>
              <a:buNone/>
              <a:defRPr sz="3200">
                <a:solidFill>
                  <a:srgbClr val="0F223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64"/>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400" b="0" i="0">
                <a:solidFill>
                  <a:srgbClr val="5792CE"/>
                </a:solidFill>
                <a:latin typeface="Arial"/>
                <a:ea typeface="Arial"/>
                <a:cs typeface="Arial"/>
                <a:sym typeface="Arial"/>
              </a:defRPr>
            </a:lvl1pPr>
            <a:lvl2pPr marL="0" lvl="1" indent="0" algn="r">
              <a:spcBef>
                <a:spcPts val="0"/>
              </a:spcBef>
              <a:buNone/>
              <a:defRPr sz="1400" b="0" i="0">
                <a:solidFill>
                  <a:srgbClr val="5792CE"/>
                </a:solidFill>
                <a:latin typeface="Arial"/>
                <a:ea typeface="Arial"/>
                <a:cs typeface="Arial"/>
                <a:sym typeface="Arial"/>
              </a:defRPr>
            </a:lvl2pPr>
            <a:lvl3pPr marL="0" lvl="2" indent="0" algn="r">
              <a:spcBef>
                <a:spcPts val="0"/>
              </a:spcBef>
              <a:buNone/>
              <a:defRPr sz="1400" b="0" i="0">
                <a:solidFill>
                  <a:srgbClr val="5792CE"/>
                </a:solidFill>
                <a:latin typeface="Arial"/>
                <a:ea typeface="Arial"/>
                <a:cs typeface="Arial"/>
                <a:sym typeface="Arial"/>
              </a:defRPr>
            </a:lvl3pPr>
            <a:lvl4pPr marL="0" lvl="3" indent="0" algn="r">
              <a:spcBef>
                <a:spcPts val="0"/>
              </a:spcBef>
              <a:buNone/>
              <a:defRPr sz="1400" b="0" i="0">
                <a:solidFill>
                  <a:srgbClr val="5792CE"/>
                </a:solidFill>
                <a:latin typeface="Arial"/>
                <a:ea typeface="Arial"/>
                <a:cs typeface="Arial"/>
                <a:sym typeface="Arial"/>
              </a:defRPr>
            </a:lvl4pPr>
            <a:lvl5pPr marL="0" lvl="4" indent="0" algn="r">
              <a:spcBef>
                <a:spcPts val="0"/>
              </a:spcBef>
              <a:buNone/>
              <a:defRPr sz="1400" b="0" i="0">
                <a:solidFill>
                  <a:srgbClr val="5792CE"/>
                </a:solidFill>
                <a:latin typeface="Arial"/>
                <a:ea typeface="Arial"/>
                <a:cs typeface="Arial"/>
                <a:sym typeface="Arial"/>
              </a:defRPr>
            </a:lvl5pPr>
            <a:lvl6pPr marL="0" lvl="5" indent="0" algn="r">
              <a:spcBef>
                <a:spcPts val="0"/>
              </a:spcBef>
              <a:buNone/>
              <a:defRPr sz="1400" b="0" i="0">
                <a:solidFill>
                  <a:srgbClr val="5792CE"/>
                </a:solidFill>
                <a:latin typeface="Arial"/>
                <a:ea typeface="Arial"/>
                <a:cs typeface="Arial"/>
                <a:sym typeface="Arial"/>
              </a:defRPr>
            </a:lvl6pPr>
            <a:lvl7pPr marL="0" lvl="6" indent="0" algn="r">
              <a:spcBef>
                <a:spcPts val="0"/>
              </a:spcBef>
              <a:buNone/>
              <a:defRPr sz="1400" b="0" i="0">
                <a:solidFill>
                  <a:srgbClr val="5792CE"/>
                </a:solidFill>
                <a:latin typeface="Arial"/>
                <a:ea typeface="Arial"/>
                <a:cs typeface="Arial"/>
                <a:sym typeface="Arial"/>
              </a:defRPr>
            </a:lvl7pPr>
            <a:lvl8pPr marL="0" lvl="7" indent="0" algn="r">
              <a:spcBef>
                <a:spcPts val="0"/>
              </a:spcBef>
              <a:buNone/>
              <a:defRPr sz="1400" b="0" i="0">
                <a:solidFill>
                  <a:srgbClr val="5792CE"/>
                </a:solidFill>
                <a:latin typeface="Arial"/>
                <a:ea typeface="Arial"/>
                <a:cs typeface="Arial"/>
                <a:sym typeface="Arial"/>
              </a:defRPr>
            </a:lvl8pPr>
            <a:lvl9pPr marL="0" lvl="8" indent="0" algn="r">
              <a:spcBef>
                <a:spcPts val="0"/>
              </a:spcBef>
              <a:buNone/>
              <a:defRPr sz="1400" b="0" i="0">
                <a:solidFill>
                  <a:srgbClr val="5792C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2" name="Google Shape;32;p64"/>
          <p:cNvPicPr preferRelativeResize="0"/>
          <p:nvPr/>
        </p:nvPicPr>
        <p:blipFill rotWithShape="1">
          <a:blip r:embed="rId2">
            <a:alphaModFix amt="20000"/>
          </a:blip>
          <a:srcRect/>
          <a:stretch/>
        </p:blipFill>
        <p:spPr>
          <a:xfrm>
            <a:off x="9258766" y="3962901"/>
            <a:ext cx="5106076" cy="5106076"/>
          </a:xfrm>
          <a:prstGeom prst="rect">
            <a:avLst/>
          </a:prstGeom>
          <a:noFill/>
          <a:ln>
            <a:noFill/>
          </a:ln>
        </p:spPr>
      </p:pic>
      <p:pic>
        <p:nvPicPr>
          <p:cNvPr id="33" name="Google Shape;33;p64" descr="Une image contenant texte, logo, Police, Graphique&#10;&#10;Description générée automatiquement"/>
          <p:cNvPicPr preferRelativeResize="0"/>
          <p:nvPr/>
        </p:nvPicPr>
        <p:blipFill rotWithShape="1">
          <a:blip r:embed="rId3">
            <a:alphaModFix/>
          </a:blip>
          <a:srcRect l="7255" t="40988" b="42346"/>
          <a:stretch/>
        </p:blipFill>
        <p:spPr>
          <a:xfrm>
            <a:off x="914401" y="248666"/>
            <a:ext cx="2018068" cy="36265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5_Custom Layout">
  <p:cSld name="5_Custom Layout">
    <p:spTree>
      <p:nvGrpSpPr>
        <p:cNvPr id="1" name="Shape 34"/>
        <p:cNvGrpSpPr/>
        <p:nvPr/>
      </p:nvGrpSpPr>
      <p:grpSpPr>
        <a:xfrm>
          <a:off x="0" y="0"/>
          <a:ext cx="0" cy="0"/>
          <a:chOff x="0" y="0"/>
          <a:chExt cx="0" cy="0"/>
        </a:xfrm>
      </p:grpSpPr>
      <p:sp>
        <p:nvSpPr>
          <p:cNvPr id="35" name="Google Shape;35;p65"/>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36" name="Google Shape;36;p65"/>
          <p:cNvCxnSpPr/>
          <p:nvPr/>
        </p:nvCxnSpPr>
        <p:spPr>
          <a:xfrm>
            <a:off x="291548" y="1484245"/>
            <a:ext cx="536225" cy="0"/>
          </a:xfrm>
          <a:prstGeom prst="straightConnector1">
            <a:avLst/>
          </a:prstGeom>
          <a:noFill/>
          <a:ln w="9525" cap="flat" cmpd="sng">
            <a:solidFill>
              <a:srgbClr val="0F2235"/>
            </a:solidFill>
            <a:prstDash val="solid"/>
            <a:miter lim="8000"/>
            <a:headEnd type="none" w="sm" len="sm"/>
            <a:tailEnd type="none" w="sm" len="sm"/>
          </a:ln>
        </p:spPr>
      </p:cxnSp>
      <p:sp>
        <p:nvSpPr>
          <p:cNvPr id="37" name="Google Shape;37;p65"/>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400" b="0" i="0">
                <a:solidFill>
                  <a:srgbClr val="5792CE"/>
                </a:solidFill>
                <a:latin typeface="Arial"/>
                <a:ea typeface="Arial"/>
                <a:cs typeface="Arial"/>
                <a:sym typeface="Arial"/>
              </a:defRPr>
            </a:lvl1pPr>
            <a:lvl2pPr marL="0" lvl="1" indent="0" algn="r">
              <a:spcBef>
                <a:spcPts val="0"/>
              </a:spcBef>
              <a:buNone/>
              <a:defRPr sz="1400" b="0" i="0">
                <a:solidFill>
                  <a:srgbClr val="5792CE"/>
                </a:solidFill>
                <a:latin typeface="Arial"/>
                <a:ea typeface="Arial"/>
                <a:cs typeface="Arial"/>
                <a:sym typeface="Arial"/>
              </a:defRPr>
            </a:lvl2pPr>
            <a:lvl3pPr marL="0" lvl="2" indent="0" algn="r">
              <a:spcBef>
                <a:spcPts val="0"/>
              </a:spcBef>
              <a:buNone/>
              <a:defRPr sz="1400" b="0" i="0">
                <a:solidFill>
                  <a:srgbClr val="5792CE"/>
                </a:solidFill>
                <a:latin typeface="Arial"/>
                <a:ea typeface="Arial"/>
                <a:cs typeface="Arial"/>
                <a:sym typeface="Arial"/>
              </a:defRPr>
            </a:lvl3pPr>
            <a:lvl4pPr marL="0" lvl="3" indent="0" algn="r">
              <a:spcBef>
                <a:spcPts val="0"/>
              </a:spcBef>
              <a:buNone/>
              <a:defRPr sz="1400" b="0" i="0">
                <a:solidFill>
                  <a:srgbClr val="5792CE"/>
                </a:solidFill>
                <a:latin typeface="Arial"/>
                <a:ea typeface="Arial"/>
                <a:cs typeface="Arial"/>
                <a:sym typeface="Arial"/>
              </a:defRPr>
            </a:lvl4pPr>
            <a:lvl5pPr marL="0" lvl="4" indent="0" algn="r">
              <a:spcBef>
                <a:spcPts val="0"/>
              </a:spcBef>
              <a:buNone/>
              <a:defRPr sz="1400" b="0" i="0">
                <a:solidFill>
                  <a:srgbClr val="5792CE"/>
                </a:solidFill>
                <a:latin typeface="Arial"/>
                <a:ea typeface="Arial"/>
                <a:cs typeface="Arial"/>
                <a:sym typeface="Arial"/>
              </a:defRPr>
            </a:lvl5pPr>
            <a:lvl6pPr marL="0" lvl="5" indent="0" algn="r">
              <a:spcBef>
                <a:spcPts val="0"/>
              </a:spcBef>
              <a:buNone/>
              <a:defRPr sz="1400" b="0" i="0">
                <a:solidFill>
                  <a:srgbClr val="5792CE"/>
                </a:solidFill>
                <a:latin typeface="Arial"/>
                <a:ea typeface="Arial"/>
                <a:cs typeface="Arial"/>
                <a:sym typeface="Arial"/>
              </a:defRPr>
            </a:lvl6pPr>
            <a:lvl7pPr marL="0" lvl="6" indent="0" algn="r">
              <a:spcBef>
                <a:spcPts val="0"/>
              </a:spcBef>
              <a:buNone/>
              <a:defRPr sz="1400" b="0" i="0">
                <a:solidFill>
                  <a:srgbClr val="5792CE"/>
                </a:solidFill>
                <a:latin typeface="Arial"/>
                <a:ea typeface="Arial"/>
                <a:cs typeface="Arial"/>
                <a:sym typeface="Arial"/>
              </a:defRPr>
            </a:lvl7pPr>
            <a:lvl8pPr marL="0" lvl="7" indent="0" algn="r">
              <a:spcBef>
                <a:spcPts val="0"/>
              </a:spcBef>
              <a:buNone/>
              <a:defRPr sz="1400" b="0" i="0">
                <a:solidFill>
                  <a:srgbClr val="5792CE"/>
                </a:solidFill>
                <a:latin typeface="Arial"/>
                <a:ea typeface="Arial"/>
                <a:cs typeface="Arial"/>
                <a:sym typeface="Arial"/>
              </a:defRPr>
            </a:lvl8pPr>
            <a:lvl9pPr marL="0" lvl="8" indent="0" algn="r">
              <a:spcBef>
                <a:spcPts val="0"/>
              </a:spcBef>
              <a:buNone/>
              <a:defRPr sz="1400" b="0" i="0">
                <a:solidFill>
                  <a:srgbClr val="5792C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8" name="Google Shape;38;p65" descr="Une image contenant texte, logo, Police, Graphique&#10;&#10;Description générée automatiquement"/>
          <p:cNvPicPr preferRelativeResize="0"/>
          <p:nvPr/>
        </p:nvPicPr>
        <p:blipFill rotWithShape="1">
          <a:blip r:embed="rId2">
            <a:alphaModFix/>
          </a:blip>
          <a:srcRect l="7255" t="40988" b="42346"/>
          <a:stretch/>
        </p:blipFill>
        <p:spPr>
          <a:xfrm>
            <a:off x="914401" y="248666"/>
            <a:ext cx="2018068" cy="362656"/>
          </a:xfrm>
          <a:prstGeom prst="rect">
            <a:avLst/>
          </a:prstGeom>
          <a:noFill/>
          <a:ln>
            <a:noFill/>
          </a:ln>
        </p:spPr>
      </p:pic>
      <p:sp>
        <p:nvSpPr>
          <p:cNvPr id="39" name="Google Shape;39;p65"/>
          <p:cNvSpPr txBox="1">
            <a:spLocks noGrp="1"/>
          </p:cNvSpPr>
          <p:nvPr>
            <p:ph type="body" idx="1"/>
          </p:nvPr>
        </p:nvSpPr>
        <p:spPr>
          <a:xfrm>
            <a:off x="1046163" y="2168525"/>
            <a:ext cx="10026650" cy="3978275"/>
          </a:xfrm>
          <a:prstGeom prst="rect">
            <a:avLst/>
          </a:prstGeom>
          <a:noFill/>
          <a:ln>
            <a:noFill/>
          </a:ln>
        </p:spPr>
        <p:txBody>
          <a:bodyPr spcFirstLastPara="1" wrap="square" lIns="0" tIns="0" rIns="0" bIns="0" anchor="t" anchorCtr="0">
            <a:normAutofit/>
          </a:bodyPr>
          <a:lstStyle>
            <a:lvl1pPr marL="457200" lvl="0" indent="-228600" algn="l">
              <a:lnSpc>
                <a:spcPct val="150000"/>
              </a:lnSpc>
              <a:spcBef>
                <a:spcPts val="1000"/>
              </a:spcBef>
              <a:spcAft>
                <a:spcPts val="0"/>
              </a:spcAft>
              <a:buClr>
                <a:srgbClr val="5792CE"/>
              </a:buClr>
              <a:buSzPts val="2400"/>
              <a:buNone/>
              <a:defRPr sz="2400">
                <a:solidFill>
                  <a:srgbClr val="5792CE"/>
                </a:solidFill>
              </a:defRPr>
            </a:lvl1pPr>
            <a:lvl2pPr marL="914400" lvl="1" indent="-228600" algn="l">
              <a:lnSpc>
                <a:spcPct val="150000"/>
              </a:lnSpc>
              <a:spcBef>
                <a:spcPts val="499"/>
              </a:spcBef>
              <a:spcAft>
                <a:spcPts val="0"/>
              </a:spcAft>
              <a:buClr>
                <a:srgbClr val="0F2235"/>
              </a:buClr>
              <a:buSzPts val="1800"/>
              <a:buNone/>
              <a:defRPr/>
            </a:lvl2pPr>
            <a:lvl3pPr marL="1371600" lvl="2" indent="-228600" algn="l">
              <a:lnSpc>
                <a:spcPct val="150000"/>
              </a:lnSpc>
              <a:spcBef>
                <a:spcPts val="499"/>
              </a:spcBef>
              <a:spcAft>
                <a:spcPts val="0"/>
              </a:spcAft>
              <a:buClr>
                <a:schemeClr val="dk1"/>
              </a:buClr>
              <a:buSzPts val="1200"/>
              <a:buNone/>
              <a:defRPr>
                <a:latin typeface="Arial"/>
                <a:ea typeface="Arial"/>
                <a:cs typeface="Arial"/>
                <a:sym typeface="Arial"/>
              </a:defRPr>
            </a:lvl3pPr>
            <a:lvl4pPr marL="1828800" lvl="3" indent="-228600" algn="l">
              <a:lnSpc>
                <a:spcPct val="150000"/>
              </a:lnSpc>
              <a:spcBef>
                <a:spcPts val="499"/>
              </a:spcBef>
              <a:spcAft>
                <a:spcPts val="0"/>
              </a:spcAft>
              <a:buClr>
                <a:schemeClr val="dk1"/>
              </a:buClr>
              <a:buSzPts val="1000"/>
              <a:buNone/>
              <a:defRPr>
                <a:latin typeface="Arial"/>
                <a:ea typeface="Arial"/>
                <a:cs typeface="Arial"/>
                <a:sym typeface="Arial"/>
              </a:defRPr>
            </a:lvl4pPr>
            <a:lvl5pPr marL="2286000" lvl="4" indent="-228600" algn="l">
              <a:lnSpc>
                <a:spcPct val="150000"/>
              </a:lnSpc>
              <a:spcBef>
                <a:spcPts val="499"/>
              </a:spcBef>
              <a:spcAft>
                <a:spcPts val="0"/>
              </a:spcAft>
              <a:buClr>
                <a:schemeClr val="dk1"/>
              </a:buClr>
              <a:buSzPts val="1000"/>
              <a:buNone/>
              <a:defRPr>
                <a:latin typeface="Arial"/>
                <a:ea typeface="Arial"/>
                <a:cs typeface="Arial"/>
                <a:sym typeface="Arial"/>
              </a:defRPr>
            </a:lvl5pPr>
            <a:lvl6pPr marL="2743200" lvl="5" indent="-342900" algn="l">
              <a:lnSpc>
                <a:spcPct val="90000"/>
              </a:lnSpc>
              <a:spcBef>
                <a:spcPts val="499"/>
              </a:spcBef>
              <a:spcAft>
                <a:spcPts val="0"/>
              </a:spcAft>
              <a:buClr>
                <a:schemeClr val="dk1"/>
              </a:buClr>
              <a:buSzPts val="1800"/>
              <a:buChar char="•"/>
              <a:defRPr/>
            </a:lvl6pPr>
            <a:lvl7pPr marL="3200400" lvl="6" indent="-342900" algn="l">
              <a:lnSpc>
                <a:spcPct val="90000"/>
              </a:lnSpc>
              <a:spcBef>
                <a:spcPts val="499"/>
              </a:spcBef>
              <a:spcAft>
                <a:spcPts val="0"/>
              </a:spcAft>
              <a:buClr>
                <a:schemeClr val="dk1"/>
              </a:buClr>
              <a:buSzPts val="1800"/>
              <a:buChar char="•"/>
              <a:defRPr/>
            </a:lvl7pPr>
            <a:lvl8pPr marL="3657600" lvl="7" indent="-342900" algn="l">
              <a:lnSpc>
                <a:spcPct val="90000"/>
              </a:lnSpc>
              <a:spcBef>
                <a:spcPts val="499"/>
              </a:spcBef>
              <a:spcAft>
                <a:spcPts val="0"/>
              </a:spcAft>
              <a:buClr>
                <a:schemeClr val="dk1"/>
              </a:buClr>
              <a:buSzPts val="1800"/>
              <a:buChar char="•"/>
              <a:defRPr/>
            </a:lvl8pPr>
            <a:lvl9pPr marL="4114800" lvl="8" indent="-342900" algn="l">
              <a:lnSpc>
                <a:spcPct val="90000"/>
              </a:lnSpc>
              <a:spcBef>
                <a:spcPts val="499"/>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40"/>
        <p:cNvGrpSpPr/>
        <p:nvPr/>
      </p:nvGrpSpPr>
      <p:grpSpPr>
        <a:xfrm>
          <a:off x="0" y="0"/>
          <a:ext cx="0" cy="0"/>
          <a:chOff x="0" y="0"/>
          <a:chExt cx="0" cy="0"/>
        </a:xfrm>
      </p:grpSpPr>
      <p:sp>
        <p:nvSpPr>
          <p:cNvPr id="41" name="Google Shape;41;p66"/>
          <p:cNvSpPr/>
          <p:nvPr/>
        </p:nvSpPr>
        <p:spPr>
          <a:xfrm>
            <a:off x="5380722" y="0"/>
            <a:ext cx="6937282" cy="6858000"/>
          </a:xfrm>
          <a:prstGeom prst="rect">
            <a:avLst/>
          </a:prstGeom>
          <a:gradFill>
            <a:gsLst>
              <a:gs pos="0">
                <a:srgbClr val="AED7BD"/>
              </a:gs>
              <a:gs pos="100000">
                <a:srgbClr val="5792CE"/>
              </a:gs>
            </a:gsLst>
            <a:lin ang="7200000" scaled="0"/>
          </a:gradFill>
          <a:ln>
            <a:noFill/>
          </a:ln>
        </p:spPr>
        <p:txBody>
          <a:bodyPr spcFirstLastPara="1" wrap="square" lIns="288000" tIns="0" rIns="251975" bIns="288000" anchor="b" anchorCtr="0">
            <a:noAutofit/>
          </a:bodyPr>
          <a:lstStyle/>
          <a:p>
            <a:pPr marL="0" marR="0" lvl="0" indent="0" algn="l" rtl="0">
              <a:spcBef>
                <a:spcPts val="0"/>
              </a:spcBef>
              <a:spcAft>
                <a:spcPts val="0"/>
              </a:spcAft>
              <a:buNone/>
            </a:pPr>
            <a:endParaRPr sz="1000">
              <a:solidFill>
                <a:schemeClr val="lt1"/>
              </a:solidFill>
              <a:latin typeface="Arial"/>
              <a:ea typeface="Arial"/>
              <a:cs typeface="Arial"/>
              <a:sym typeface="Arial"/>
            </a:endParaRPr>
          </a:p>
        </p:txBody>
      </p:sp>
      <p:sp>
        <p:nvSpPr>
          <p:cNvPr id="42" name="Google Shape;42;p66"/>
          <p:cNvSpPr txBox="1">
            <a:spLocks noGrp="1"/>
          </p:cNvSpPr>
          <p:nvPr>
            <p:ph type="title"/>
          </p:nvPr>
        </p:nvSpPr>
        <p:spPr>
          <a:xfrm>
            <a:off x="1058103" y="1882941"/>
            <a:ext cx="3758364" cy="1861285"/>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66"/>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pic>
        <p:nvPicPr>
          <p:cNvPr id="44" name="Google Shape;44;p66" descr="Une image contenant texte, logo, Police, Graphique&#10;&#10;Description générée automatiquement"/>
          <p:cNvPicPr preferRelativeResize="0"/>
          <p:nvPr/>
        </p:nvPicPr>
        <p:blipFill rotWithShape="1">
          <a:blip r:embed="rId2">
            <a:alphaModFix/>
          </a:blip>
          <a:srcRect l="7255" t="40988" b="42346"/>
          <a:stretch/>
        </p:blipFill>
        <p:spPr>
          <a:xfrm>
            <a:off x="914401" y="248666"/>
            <a:ext cx="2018068" cy="36265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28_Custom Layout">
  <p:cSld name="28_Custom Layout">
    <p:spTree>
      <p:nvGrpSpPr>
        <p:cNvPr id="1" name="Shape 45"/>
        <p:cNvGrpSpPr/>
        <p:nvPr/>
      </p:nvGrpSpPr>
      <p:grpSpPr>
        <a:xfrm>
          <a:off x="0" y="0"/>
          <a:ext cx="0" cy="0"/>
          <a:chOff x="0" y="0"/>
          <a:chExt cx="0" cy="0"/>
        </a:xfrm>
      </p:grpSpPr>
      <p:sp>
        <p:nvSpPr>
          <p:cNvPr id="46" name="Google Shape;46;p67"/>
          <p:cNvSpPr/>
          <p:nvPr/>
        </p:nvSpPr>
        <p:spPr>
          <a:xfrm>
            <a:off x="0" y="1"/>
            <a:ext cx="12192000" cy="6858000"/>
          </a:xfrm>
          <a:prstGeom prst="rect">
            <a:avLst/>
          </a:prstGeom>
          <a:solidFill>
            <a:srgbClr val="0F22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Arial"/>
              <a:ea typeface="Arial"/>
              <a:cs typeface="Arial"/>
              <a:sym typeface="Arial"/>
            </a:endParaRPr>
          </a:p>
        </p:txBody>
      </p:sp>
      <p:sp>
        <p:nvSpPr>
          <p:cNvPr id="47" name="Google Shape;47;p67"/>
          <p:cNvSpPr>
            <a:spLocks noGrp="1"/>
          </p:cNvSpPr>
          <p:nvPr>
            <p:ph type="pic" idx="2"/>
          </p:nvPr>
        </p:nvSpPr>
        <p:spPr>
          <a:xfrm>
            <a:off x="0" y="1"/>
            <a:ext cx="6096000" cy="6858000"/>
          </a:xfrm>
          <a:prstGeom prst="rect">
            <a:avLst/>
          </a:prstGeom>
          <a:gradFill>
            <a:gsLst>
              <a:gs pos="0">
                <a:srgbClr val="D8D8D8"/>
              </a:gs>
              <a:gs pos="99000">
                <a:srgbClr val="BFBFBF"/>
              </a:gs>
              <a:gs pos="100000">
                <a:srgbClr val="BFBFBF"/>
              </a:gs>
            </a:gsLst>
            <a:lin ang="5400000" scaled="0"/>
          </a:gradFill>
          <a:ln>
            <a:noFill/>
          </a:ln>
        </p:spPr>
      </p:sp>
      <p:pic>
        <p:nvPicPr>
          <p:cNvPr id="48" name="Google Shape;48;p67"/>
          <p:cNvPicPr preferRelativeResize="0"/>
          <p:nvPr/>
        </p:nvPicPr>
        <p:blipFill rotWithShape="1">
          <a:blip r:embed="rId2">
            <a:alphaModFix amt="20000"/>
          </a:blip>
          <a:srcRect/>
          <a:stretch/>
        </p:blipFill>
        <p:spPr>
          <a:xfrm>
            <a:off x="9443405" y="4040877"/>
            <a:ext cx="5106076" cy="5106076"/>
          </a:xfrm>
          <a:prstGeom prst="rect">
            <a:avLst/>
          </a:prstGeom>
          <a:noFill/>
          <a:ln>
            <a:noFill/>
          </a:ln>
        </p:spPr>
      </p:pic>
      <p:pic>
        <p:nvPicPr>
          <p:cNvPr id="49" name="Google Shape;49;p67"/>
          <p:cNvPicPr preferRelativeResize="0"/>
          <p:nvPr/>
        </p:nvPicPr>
        <p:blipFill rotWithShape="1">
          <a:blip r:embed="rId3">
            <a:alphaModFix/>
          </a:blip>
          <a:srcRect/>
          <a:stretch/>
        </p:blipFill>
        <p:spPr>
          <a:xfrm>
            <a:off x="985135" y="6422543"/>
            <a:ext cx="280187" cy="186791"/>
          </a:xfrm>
          <a:prstGeom prst="rect">
            <a:avLst/>
          </a:prstGeom>
          <a:noFill/>
          <a:ln>
            <a:noFill/>
          </a:ln>
        </p:spPr>
      </p:pic>
      <p:sp>
        <p:nvSpPr>
          <p:cNvPr id="50" name="Google Shape;50;p67"/>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sp>
        <p:nvSpPr>
          <p:cNvPr id="51" name="Google Shape;51;p67"/>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European Union</a:t>
            </a:r>
            <a:endParaRPr sz="800" b="0" i="0" u="none" strike="noStrike" cap="none">
              <a:solidFill>
                <a:srgbClr val="0F2235"/>
              </a:solidFill>
              <a:latin typeface="Arial"/>
              <a:ea typeface="Arial"/>
              <a:cs typeface="Arial"/>
              <a:sym typeface="Arial"/>
            </a:endParaRPr>
          </a:p>
        </p:txBody>
      </p:sp>
      <p:pic>
        <p:nvPicPr>
          <p:cNvPr id="52" name="Google Shape;52;p67" descr="Une image contenant noir, obscurité&#10;&#10;Description générée automatiquement"/>
          <p:cNvPicPr preferRelativeResize="0"/>
          <p:nvPr/>
        </p:nvPicPr>
        <p:blipFill rotWithShape="1">
          <a:blip r:embed="rId4">
            <a:alphaModFix/>
          </a:blip>
          <a:srcRect/>
          <a:stretch/>
        </p:blipFill>
        <p:spPr>
          <a:xfrm>
            <a:off x="985135" y="291001"/>
            <a:ext cx="1734360" cy="26959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6_Custom Layout">
  <p:cSld name="26_Custom Layout">
    <p:spTree>
      <p:nvGrpSpPr>
        <p:cNvPr id="1" name="Shape 53"/>
        <p:cNvGrpSpPr/>
        <p:nvPr/>
      </p:nvGrpSpPr>
      <p:grpSpPr>
        <a:xfrm>
          <a:off x="0" y="0"/>
          <a:ext cx="0" cy="0"/>
          <a:chOff x="0" y="0"/>
          <a:chExt cx="0" cy="0"/>
        </a:xfrm>
      </p:grpSpPr>
      <p:sp>
        <p:nvSpPr>
          <p:cNvPr id="54" name="Google Shape;54;p68"/>
          <p:cNvSpPr/>
          <p:nvPr/>
        </p:nvSpPr>
        <p:spPr>
          <a:xfrm>
            <a:off x="0" y="2060575"/>
            <a:ext cx="12192000" cy="4797425"/>
          </a:xfrm>
          <a:prstGeom prst="rect">
            <a:avLst/>
          </a:prstGeom>
          <a:solidFill>
            <a:srgbClr val="0F22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rgbClr val="0F2235"/>
              </a:solidFill>
              <a:latin typeface="Arial"/>
              <a:ea typeface="Arial"/>
              <a:cs typeface="Arial"/>
              <a:sym typeface="Arial"/>
            </a:endParaRPr>
          </a:p>
        </p:txBody>
      </p:sp>
      <p:sp>
        <p:nvSpPr>
          <p:cNvPr id="55" name="Google Shape;55;p68"/>
          <p:cNvSpPr>
            <a:spLocks noGrp="1"/>
          </p:cNvSpPr>
          <p:nvPr>
            <p:ph type="pic" idx="2"/>
          </p:nvPr>
        </p:nvSpPr>
        <p:spPr>
          <a:xfrm>
            <a:off x="0" y="2060575"/>
            <a:ext cx="6096000" cy="4797425"/>
          </a:xfrm>
          <a:prstGeom prst="rect">
            <a:avLst/>
          </a:prstGeom>
          <a:gradFill>
            <a:gsLst>
              <a:gs pos="0">
                <a:srgbClr val="D8D8D8"/>
              </a:gs>
              <a:gs pos="99000">
                <a:srgbClr val="BFBFBF"/>
              </a:gs>
              <a:gs pos="100000">
                <a:srgbClr val="BFBFBF"/>
              </a:gs>
            </a:gsLst>
            <a:lin ang="5400000" scaled="0"/>
          </a:gradFill>
          <a:ln>
            <a:noFill/>
          </a:ln>
        </p:spPr>
      </p:sp>
      <p:pic>
        <p:nvPicPr>
          <p:cNvPr id="56" name="Google Shape;56;p68"/>
          <p:cNvPicPr preferRelativeResize="0"/>
          <p:nvPr/>
        </p:nvPicPr>
        <p:blipFill rotWithShape="1">
          <a:blip r:embed="rId2">
            <a:alphaModFix amt="20000"/>
          </a:blip>
          <a:srcRect/>
          <a:stretch/>
        </p:blipFill>
        <p:spPr>
          <a:xfrm>
            <a:off x="9443405" y="4040877"/>
            <a:ext cx="5106076" cy="5106076"/>
          </a:xfrm>
          <a:prstGeom prst="rect">
            <a:avLst/>
          </a:prstGeom>
          <a:noFill/>
          <a:ln>
            <a:noFill/>
          </a:ln>
        </p:spPr>
      </p:pic>
      <p:cxnSp>
        <p:nvCxnSpPr>
          <p:cNvPr id="57" name="Google Shape;57;p68"/>
          <p:cNvCxnSpPr/>
          <p:nvPr/>
        </p:nvCxnSpPr>
        <p:spPr>
          <a:xfrm>
            <a:off x="291548" y="1484245"/>
            <a:ext cx="536225" cy="0"/>
          </a:xfrm>
          <a:prstGeom prst="straightConnector1">
            <a:avLst/>
          </a:prstGeom>
          <a:noFill/>
          <a:ln w="9525" cap="flat" cmpd="sng">
            <a:solidFill>
              <a:srgbClr val="0F2235"/>
            </a:solidFill>
            <a:prstDash val="solid"/>
            <a:miter lim="8000"/>
            <a:headEnd type="none" w="sm" len="sm"/>
            <a:tailEnd type="none" w="sm" len="sm"/>
          </a:ln>
        </p:spPr>
      </p:cxnSp>
      <p:sp>
        <p:nvSpPr>
          <p:cNvPr id="58" name="Google Shape;58;p68"/>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9" name="Google Shape;59;p68"/>
          <p:cNvPicPr preferRelativeResize="0"/>
          <p:nvPr/>
        </p:nvPicPr>
        <p:blipFill rotWithShape="1">
          <a:blip r:embed="rId3">
            <a:alphaModFix/>
          </a:blip>
          <a:srcRect/>
          <a:stretch/>
        </p:blipFill>
        <p:spPr>
          <a:xfrm>
            <a:off x="985135" y="6422543"/>
            <a:ext cx="280187" cy="186791"/>
          </a:xfrm>
          <a:prstGeom prst="rect">
            <a:avLst/>
          </a:prstGeom>
          <a:noFill/>
          <a:ln>
            <a:noFill/>
          </a:ln>
        </p:spPr>
      </p:pic>
      <p:sp>
        <p:nvSpPr>
          <p:cNvPr id="60" name="Google Shape;60;p68"/>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sp>
        <p:nvSpPr>
          <p:cNvPr id="61" name="Google Shape;61;p68"/>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European Union</a:t>
            </a:r>
            <a:endParaRPr sz="800" b="0" i="0" u="none" strike="noStrike" cap="none">
              <a:solidFill>
                <a:srgbClr val="0F2235"/>
              </a:solidFill>
              <a:latin typeface="Arial"/>
              <a:ea typeface="Arial"/>
              <a:cs typeface="Arial"/>
              <a:sym typeface="Arial"/>
            </a:endParaRPr>
          </a:p>
        </p:txBody>
      </p:sp>
      <p:pic>
        <p:nvPicPr>
          <p:cNvPr id="62" name="Google Shape;62;p68" descr="Une image contenant texte, logo, Police, Graphique&#10;&#10;Description générée automatiquement"/>
          <p:cNvPicPr preferRelativeResize="0"/>
          <p:nvPr/>
        </p:nvPicPr>
        <p:blipFill rotWithShape="1">
          <a:blip r:embed="rId4">
            <a:alphaModFix/>
          </a:blip>
          <a:srcRect l="7255" t="40988" b="42346"/>
          <a:stretch/>
        </p:blipFill>
        <p:spPr>
          <a:xfrm>
            <a:off x="914401" y="248666"/>
            <a:ext cx="2018068" cy="36265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9_Custom Layout">
  <p:cSld name="19_Custom Layout">
    <p:spTree>
      <p:nvGrpSpPr>
        <p:cNvPr id="1" name="Shape 63"/>
        <p:cNvGrpSpPr/>
        <p:nvPr/>
      </p:nvGrpSpPr>
      <p:grpSpPr>
        <a:xfrm>
          <a:off x="0" y="0"/>
          <a:ext cx="0" cy="0"/>
          <a:chOff x="0" y="0"/>
          <a:chExt cx="0" cy="0"/>
        </a:xfrm>
      </p:grpSpPr>
      <p:sp>
        <p:nvSpPr>
          <p:cNvPr id="64" name="Google Shape;64;p69"/>
          <p:cNvSpPr/>
          <p:nvPr/>
        </p:nvSpPr>
        <p:spPr>
          <a:xfrm>
            <a:off x="0" y="6206591"/>
            <a:ext cx="12192000" cy="651409"/>
          </a:xfrm>
          <a:prstGeom prst="rect">
            <a:avLst/>
          </a:prstGeom>
          <a:solidFill>
            <a:srgbClr val="0F223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rgbClr val="0F2235"/>
              </a:solidFill>
              <a:latin typeface="Arial"/>
              <a:ea typeface="Arial"/>
              <a:cs typeface="Arial"/>
              <a:sym typeface="Arial"/>
            </a:endParaRPr>
          </a:p>
        </p:txBody>
      </p:sp>
      <p:sp>
        <p:nvSpPr>
          <p:cNvPr id="65" name="Google Shape;65;p69"/>
          <p:cNvSpPr>
            <a:spLocks noGrp="1"/>
          </p:cNvSpPr>
          <p:nvPr>
            <p:ph type="pic" idx="2"/>
          </p:nvPr>
        </p:nvSpPr>
        <p:spPr>
          <a:xfrm>
            <a:off x="0" y="2679744"/>
            <a:ext cx="3980985" cy="4178256"/>
          </a:xfrm>
          <a:prstGeom prst="rect">
            <a:avLst/>
          </a:prstGeom>
          <a:gradFill>
            <a:gsLst>
              <a:gs pos="0">
                <a:srgbClr val="D8D8D8"/>
              </a:gs>
              <a:gs pos="99000">
                <a:srgbClr val="BFBFBF"/>
              </a:gs>
              <a:gs pos="100000">
                <a:srgbClr val="BFBFBF"/>
              </a:gs>
            </a:gsLst>
            <a:lin ang="5400000" scaled="0"/>
          </a:gradFill>
          <a:ln>
            <a:noFill/>
          </a:ln>
        </p:spPr>
      </p:sp>
      <p:sp>
        <p:nvSpPr>
          <p:cNvPr id="66" name="Google Shape;66;p69"/>
          <p:cNvSpPr>
            <a:spLocks noGrp="1"/>
          </p:cNvSpPr>
          <p:nvPr>
            <p:ph type="pic" idx="3"/>
          </p:nvPr>
        </p:nvSpPr>
        <p:spPr>
          <a:xfrm>
            <a:off x="4105507" y="2679744"/>
            <a:ext cx="3980985" cy="4178256"/>
          </a:xfrm>
          <a:prstGeom prst="rect">
            <a:avLst/>
          </a:prstGeom>
          <a:gradFill>
            <a:gsLst>
              <a:gs pos="0">
                <a:srgbClr val="D8D8D8"/>
              </a:gs>
              <a:gs pos="99000">
                <a:srgbClr val="BFBFBF"/>
              </a:gs>
              <a:gs pos="100000">
                <a:srgbClr val="BFBFBF"/>
              </a:gs>
            </a:gsLst>
            <a:lin ang="5400000" scaled="0"/>
          </a:gradFill>
          <a:ln>
            <a:noFill/>
          </a:ln>
        </p:spPr>
      </p:sp>
      <p:sp>
        <p:nvSpPr>
          <p:cNvPr id="67" name="Google Shape;67;p69"/>
          <p:cNvSpPr>
            <a:spLocks noGrp="1"/>
          </p:cNvSpPr>
          <p:nvPr>
            <p:ph type="pic" idx="4"/>
          </p:nvPr>
        </p:nvSpPr>
        <p:spPr>
          <a:xfrm>
            <a:off x="8211015" y="2679744"/>
            <a:ext cx="3980985" cy="4178256"/>
          </a:xfrm>
          <a:prstGeom prst="rect">
            <a:avLst/>
          </a:prstGeom>
          <a:gradFill>
            <a:gsLst>
              <a:gs pos="0">
                <a:srgbClr val="D8D8D8"/>
              </a:gs>
              <a:gs pos="99000">
                <a:srgbClr val="BFBFBF"/>
              </a:gs>
              <a:gs pos="100000">
                <a:srgbClr val="BFBFBF"/>
              </a:gs>
            </a:gsLst>
            <a:lin ang="5400000" scaled="0"/>
          </a:gradFill>
          <a:ln>
            <a:noFill/>
          </a:ln>
        </p:spPr>
      </p:sp>
      <p:sp>
        <p:nvSpPr>
          <p:cNvPr id="68" name="Google Shape;68;p69"/>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2800"/>
              <a:buFont typeface="Arial"/>
              <a:buNone/>
              <a:defRPr sz="28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69" name="Google Shape;69;p69"/>
          <p:cNvCxnSpPr/>
          <p:nvPr/>
        </p:nvCxnSpPr>
        <p:spPr>
          <a:xfrm>
            <a:off x="291548" y="1484245"/>
            <a:ext cx="536225" cy="0"/>
          </a:xfrm>
          <a:prstGeom prst="straightConnector1">
            <a:avLst/>
          </a:prstGeom>
          <a:noFill/>
          <a:ln w="9525" cap="flat" cmpd="sng">
            <a:solidFill>
              <a:srgbClr val="0F2235"/>
            </a:solidFill>
            <a:prstDash val="solid"/>
            <a:miter lim="8000"/>
            <a:headEnd type="none" w="sm" len="sm"/>
            <a:tailEnd type="none" w="sm" len="sm"/>
          </a:ln>
        </p:spPr>
      </p:cxnSp>
      <p:sp>
        <p:nvSpPr>
          <p:cNvPr id="70" name="Google Shape;70;p69"/>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a:t>
            </a:fld>
            <a:endParaRPr sz="1400" b="0" i="0">
              <a:solidFill>
                <a:schemeClr val="lt1"/>
              </a:solidFill>
              <a:latin typeface="Arial"/>
              <a:ea typeface="Arial"/>
              <a:cs typeface="Arial"/>
              <a:sym typeface="Arial"/>
            </a:endParaRPr>
          </a:p>
        </p:txBody>
      </p:sp>
      <p:pic>
        <p:nvPicPr>
          <p:cNvPr id="71" name="Google Shape;71;p69" descr="Une image contenant texte, logo, Police, Graphique&#10;&#10;Description générée automatiquement"/>
          <p:cNvPicPr preferRelativeResize="0"/>
          <p:nvPr/>
        </p:nvPicPr>
        <p:blipFill rotWithShape="1">
          <a:blip r:embed="rId2">
            <a:alphaModFix/>
          </a:blip>
          <a:srcRect l="7255" t="40988" b="42346"/>
          <a:stretch/>
        </p:blipFill>
        <p:spPr>
          <a:xfrm>
            <a:off x="914401" y="248666"/>
            <a:ext cx="2018068" cy="362656"/>
          </a:xfrm>
          <a:prstGeom prst="rect">
            <a:avLst/>
          </a:prstGeom>
          <a:noFill/>
          <a:ln>
            <a:noFill/>
          </a:ln>
        </p:spPr>
      </p:pic>
      <p:pic>
        <p:nvPicPr>
          <p:cNvPr id="72" name="Google Shape;72;p69"/>
          <p:cNvPicPr preferRelativeResize="0"/>
          <p:nvPr/>
        </p:nvPicPr>
        <p:blipFill rotWithShape="1">
          <a:blip r:embed="rId3">
            <a:alphaModFix/>
          </a:blip>
          <a:srcRect/>
          <a:stretch/>
        </p:blipFill>
        <p:spPr>
          <a:xfrm>
            <a:off x="985135" y="6422543"/>
            <a:ext cx="280187" cy="186791"/>
          </a:xfrm>
          <a:prstGeom prst="rect">
            <a:avLst/>
          </a:prstGeom>
          <a:noFill/>
          <a:ln>
            <a:noFill/>
          </a:ln>
        </p:spPr>
      </p:pic>
      <p:sp>
        <p:nvSpPr>
          <p:cNvPr id="73" name="Google Shape;73;p69"/>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European Union</a:t>
            </a:r>
            <a:endParaRPr sz="800" b="0" i="0" u="none" strike="noStrike" cap="none">
              <a:solidFill>
                <a:srgbClr val="0F2235"/>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7_Custom Layout">
  <p:cSld name="17_Custom Layout">
    <p:spTree>
      <p:nvGrpSpPr>
        <p:cNvPr id="1" name="Shape 74"/>
        <p:cNvGrpSpPr/>
        <p:nvPr/>
      </p:nvGrpSpPr>
      <p:grpSpPr>
        <a:xfrm>
          <a:off x="0" y="0"/>
          <a:ext cx="0" cy="0"/>
          <a:chOff x="0" y="0"/>
          <a:chExt cx="0" cy="0"/>
        </a:xfrm>
      </p:grpSpPr>
      <p:sp>
        <p:nvSpPr>
          <p:cNvPr id="75" name="Google Shape;75;p70"/>
          <p:cNvSpPr>
            <a:spLocks noGrp="1"/>
          </p:cNvSpPr>
          <p:nvPr>
            <p:ph type="pic" idx="2"/>
          </p:nvPr>
        </p:nvSpPr>
        <p:spPr>
          <a:xfrm>
            <a:off x="6677024" y="368300"/>
            <a:ext cx="4752976" cy="5911119"/>
          </a:xfrm>
          <a:prstGeom prst="rect">
            <a:avLst/>
          </a:prstGeom>
          <a:gradFill>
            <a:gsLst>
              <a:gs pos="0">
                <a:srgbClr val="D8D8D8"/>
              </a:gs>
              <a:gs pos="99000">
                <a:srgbClr val="BFBFBF"/>
              </a:gs>
              <a:gs pos="100000">
                <a:srgbClr val="BFBFBF"/>
              </a:gs>
            </a:gsLst>
            <a:lin ang="5400000" scaled="0"/>
          </a:gradFill>
          <a:ln>
            <a:noFill/>
          </a:ln>
        </p:spPr>
      </p:sp>
      <p:sp>
        <p:nvSpPr>
          <p:cNvPr id="76" name="Google Shape;76;p70"/>
          <p:cNvSpPr txBox="1">
            <a:spLocks noGrp="1"/>
          </p:cNvSpPr>
          <p:nvPr>
            <p:ph type="title"/>
          </p:nvPr>
        </p:nvSpPr>
        <p:spPr>
          <a:xfrm>
            <a:off x="986890" y="1882941"/>
            <a:ext cx="3758364" cy="1861285"/>
          </a:xfrm>
          <a:prstGeom prst="rect">
            <a:avLst/>
          </a:prstGeom>
          <a:noFill/>
          <a:ln>
            <a:noFill/>
          </a:ln>
        </p:spPr>
        <p:txBody>
          <a:bodyPr spcFirstLastPara="1" wrap="square" lIns="0" tIns="192000" rIns="0" bIns="0" anchor="t" anchorCtr="0">
            <a:noAutofit/>
          </a:bodyPr>
          <a:lstStyle>
            <a:lvl1pPr lvl="0" algn="l">
              <a:lnSpc>
                <a:spcPct val="90000"/>
              </a:lnSpc>
              <a:spcBef>
                <a:spcPts val="0"/>
              </a:spcBef>
              <a:spcAft>
                <a:spcPts val="0"/>
              </a:spcAft>
              <a:buClr>
                <a:srgbClr val="0F2235"/>
              </a:buClr>
              <a:buSzPts val="32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70"/>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400" b="0" i="0">
                <a:solidFill>
                  <a:srgbClr val="5792CE"/>
                </a:solidFill>
                <a:latin typeface="Arial"/>
                <a:ea typeface="Arial"/>
                <a:cs typeface="Arial"/>
                <a:sym typeface="Arial"/>
              </a:defRPr>
            </a:lvl1pPr>
            <a:lvl2pPr marL="0" lvl="1" indent="0" algn="r">
              <a:spcBef>
                <a:spcPts val="0"/>
              </a:spcBef>
              <a:buNone/>
              <a:defRPr sz="1400" b="0" i="0">
                <a:solidFill>
                  <a:srgbClr val="5792CE"/>
                </a:solidFill>
                <a:latin typeface="Arial"/>
                <a:ea typeface="Arial"/>
                <a:cs typeface="Arial"/>
                <a:sym typeface="Arial"/>
              </a:defRPr>
            </a:lvl2pPr>
            <a:lvl3pPr marL="0" lvl="2" indent="0" algn="r">
              <a:spcBef>
                <a:spcPts val="0"/>
              </a:spcBef>
              <a:buNone/>
              <a:defRPr sz="1400" b="0" i="0">
                <a:solidFill>
                  <a:srgbClr val="5792CE"/>
                </a:solidFill>
                <a:latin typeface="Arial"/>
                <a:ea typeface="Arial"/>
                <a:cs typeface="Arial"/>
                <a:sym typeface="Arial"/>
              </a:defRPr>
            </a:lvl3pPr>
            <a:lvl4pPr marL="0" lvl="3" indent="0" algn="r">
              <a:spcBef>
                <a:spcPts val="0"/>
              </a:spcBef>
              <a:buNone/>
              <a:defRPr sz="1400" b="0" i="0">
                <a:solidFill>
                  <a:srgbClr val="5792CE"/>
                </a:solidFill>
                <a:latin typeface="Arial"/>
                <a:ea typeface="Arial"/>
                <a:cs typeface="Arial"/>
                <a:sym typeface="Arial"/>
              </a:defRPr>
            </a:lvl4pPr>
            <a:lvl5pPr marL="0" lvl="4" indent="0" algn="r">
              <a:spcBef>
                <a:spcPts val="0"/>
              </a:spcBef>
              <a:buNone/>
              <a:defRPr sz="1400" b="0" i="0">
                <a:solidFill>
                  <a:srgbClr val="5792CE"/>
                </a:solidFill>
                <a:latin typeface="Arial"/>
                <a:ea typeface="Arial"/>
                <a:cs typeface="Arial"/>
                <a:sym typeface="Arial"/>
              </a:defRPr>
            </a:lvl5pPr>
            <a:lvl6pPr marL="0" lvl="5" indent="0" algn="r">
              <a:spcBef>
                <a:spcPts val="0"/>
              </a:spcBef>
              <a:buNone/>
              <a:defRPr sz="1400" b="0" i="0">
                <a:solidFill>
                  <a:srgbClr val="5792CE"/>
                </a:solidFill>
                <a:latin typeface="Arial"/>
                <a:ea typeface="Arial"/>
                <a:cs typeface="Arial"/>
                <a:sym typeface="Arial"/>
              </a:defRPr>
            </a:lvl6pPr>
            <a:lvl7pPr marL="0" lvl="6" indent="0" algn="r">
              <a:spcBef>
                <a:spcPts val="0"/>
              </a:spcBef>
              <a:buNone/>
              <a:defRPr sz="1400" b="0" i="0">
                <a:solidFill>
                  <a:srgbClr val="5792CE"/>
                </a:solidFill>
                <a:latin typeface="Arial"/>
                <a:ea typeface="Arial"/>
                <a:cs typeface="Arial"/>
                <a:sym typeface="Arial"/>
              </a:defRPr>
            </a:lvl7pPr>
            <a:lvl8pPr marL="0" lvl="7" indent="0" algn="r">
              <a:spcBef>
                <a:spcPts val="0"/>
              </a:spcBef>
              <a:buNone/>
              <a:defRPr sz="1400" b="0" i="0">
                <a:solidFill>
                  <a:srgbClr val="5792CE"/>
                </a:solidFill>
                <a:latin typeface="Arial"/>
                <a:ea typeface="Arial"/>
                <a:cs typeface="Arial"/>
                <a:sym typeface="Arial"/>
              </a:defRPr>
            </a:lvl8pPr>
            <a:lvl9pPr marL="0" lvl="8" indent="0" algn="r">
              <a:spcBef>
                <a:spcPts val="0"/>
              </a:spcBef>
              <a:buNone/>
              <a:defRPr sz="1400" b="0" i="0">
                <a:solidFill>
                  <a:srgbClr val="5792C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78" name="Google Shape;78;p70" descr="Une image contenant texte, logo, Police, Graphique&#10;&#10;Description générée automatiquement"/>
          <p:cNvPicPr preferRelativeResize="0"/>
          <p:nvPr/>
        </p:nvPicPr>
        <p:blipFill rotWithShape="1">
          <a:blip r:embed="rId2">
            <a:alphaModFix/>
          </a:blip>
          <a:srcRect l="7255" t="40988" b="42346"/>
          <a:stretch/>
        </p:blipFill>
        <p:spPr>
          <a:xfrm>
            <a:off x="914401" y="248666"/>
            <a:ext cx="2018068" cy="36265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1"/>
          <p:cNvSpPr txBox="1">
            <a:spLocks noGrp="1"/>
          </p:cNvSpPr>
          <p:nvPr>
            <p:ph type="title"/>
          </p:nvPr>
        </p:nvSpPr>
        <p:spPr>
          <a:xfrm>
            <a:off x="985135" y="1257300"/>
            <a:ext cx="10086975" cy="1028700"/>
          </a:xfrm>
          <a:prstGeom prst="rect">
            <a:avLst/>
          </a:prstGeom>
          <a:noFill/>
          <a:ln>
            <a:noFill/>
          </a:ln>
        </p:spPr>
        <p:txBody>
          <a:bodyPr spcFirstLastPara="1" wrap="square" lIns="0" tIns="192000" rIns="0" bIns="0" anchor="t" anchorCtr="0">
            <a:noAutofit/>
          </a:bodyPr>
          <a:lstStyle>
            <a:lvl1pPr marR="0" lvl="0" algn="l" rtl="0">
              <a:lnSpc>
                <a:spcPct val="80000"/>
              </a:lnSpc>
              <a:spcBef>
                <a:spcPts val="0"/>
              </a:spcBef>
              <a:spcAft>
                <a:spcPts val="0"/>
              </a:spcAft>
              <a:buClr>
                <a:srgbClr val="0F2235"/>
              </a:buClr>
              <a:buSzPts val="4400"/>
              <a:buFont typeface="Arial"/>
              <a:buNone/>
              <a:defRPr sz="4400" b="0" i="0" u="none" strike="noStrike" cap="none">
                <a:solidFill>
                  <a:srgbClr val="0F223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1"/>
          <p:cNvSpPr txBox="1">
            <a:spLocks noGrp="1"/>
          </p:cNvSpPr>
          <p:nvPr>
            <p:ph type="body" idx="1"/>
          </p:nvPr>
        </p:nvSpPr>
        <p:spPr>
          <a:xfrm>
            <a:off x="985135" y="2514600"/>
            <a:ext cx="10086976" cy="3429000"/>
          </a:xfrm>
          <a:prstGeom prst="rect">
            <a:avLst/>
          </a:prstGeom>
          <a:noFill/>
          <a:ln>
            <a:noFill/>
          </a:ln>
        </p:spPr>
        <p:txBody>
          <a:bodyPr spcFirstLastPara="1" wrap="square" lIns="0" tIns="0" rIns="0" bIns="0" anchor="t" anchorCtr="0">
            <a:normAutofit/>
          </a:bodyPr>
          <a:lstStyle>
            <a:lvl1pPr marL="457200" marR="0" lvl="0" indent="-228600" algn="l" rtl="0">
              <a:lnSpc>
                <a:spcPct val="150000"/>
              </a:lnSpc>
              <a:spcBef>
                <a:spcPts val="1000"/>
              </a:spcBef>
              <a:spcAft>
                <a:spcPts val="0"/>
              </a:spcAft>
              <a:buClr>
                <a:srgbClr val="0F2235"/>
              </a:buClr>
              <a:buSzPts val="2800"/>
              <a:buFont typeface="Arial"/>
              <a:buNone/>
              <a:defRPr sz="2800" b="0" i="0" u="none" strike="noStrike" cap="none">
                <a:solidFill>
                  <a:srgbClr val="0F2235"/>
                </a:solidFill>
                <a:latin typeface="Arial"/>
                <a:ea typeface="Arial"/>
                <a:cs typeface="Arial"/>
                <a:sym typeface="Arial"/>
              </a:defRPr>
            </a:lvl1pPr>
            <a:lvl2pPr marL="914400" marR="0" lvl="1" indent="-228600" algn="l" rtl="0">
              <a:lnSpc>
                <a:spcPct val="150000"/>
              </a:lnSpc>
              <a:spcBef>
                <a:spcPts val="499"/>
              </a:spcBef>
              <a:spcAft>
                <a:spcPts val="0"/>
              </a:spcAft>
              <a:buClr>
                <a:srgbClr val="0F2235"/>
              </a:buClr>
              <a:buSzPts val="1800"/>
              <a:buFont typeface="Arial"/>
              <a:buNone/>
              <a:defRPr sz="1800" b="0" i="0" u="none" strike="noStrike" cap="none">
                <a:solidFill>
                  <a:srgbClr val="0F2235"/>
                </a:solidFill>
                <a:latin typeface="Arial"/>
                <a:ea typeface="Arial"/>
                <a:cs typeface="Arial"/>
                <a:sym typeface="Arial"/>
              </a:defRPr>
            </a:lvl2pPr>
            <a:lvl3pPr marL="1371600" marR="0" lvl="2" indent="-228600" algn="l" rtl="0">
              <a:lnSpc>
                <a:spcPct val="150000"/>
              </a:lnSpc>
              <a:spcBef>
                <a:spcPts val="499"/>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50000"/>
              </a:lnSpc>
              <a:spcBef>
                <a:spcPts val="499"/>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4pPr>
            <a:lvl5pPr marL="2286000" marR="0" lvl="4" indent="-228600" algn="l" rtl="0">
              <a:lnSpc>
                <a:spcPct val="150000"/>
              </a:lnSpc>
              <a:spcBef>
                <a:spcPts val="499"/>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5pPr>
            <a:lvl6pPr marL="2743200" marR="0" lvl="5" indent="-342900" algn="l" rtl="0">
              <a:lnSpc>
                <a:spcPct val="90000"/>
              </a:lnSpc>
              <a:spcBef>
                <a:spcPts val="499"/>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6pPr>
            <a:lvl7pPr marL="3200400" marR="0" lvl="6" indent="-342900" algn="l" rtl="0">
              <a:lnSpc>
                <a:spcPct val="90000"/>
              </a:lnSpc>
              <a:spcBef>
                <a:spcPts val="499"/>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7pPr>
            <a:lvl8pPr marL="3657600" marR="0" lvl="7" indent="-342900" algn="l" rtl="0">
              <a:lnSpc>
                <a:spcPct val="90000"/>
              </a:lnSpc>
              <a:spcBef>
                <a:spcPts val="499"/>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8pPr>
            <a:lvl9pPr marL="4114800" marR="0" lvl="8" indent="-342900" algn="l" rtl="0">
              <a:lnSpc>
                <a:spcPct val="90000"/>
              </a:lnSpc>
              <a:spcBef>
                <a:spcPts val="499"/>
              </a:spcBef>
              <a:spcAft>
                <a:spcPts val="0"/>
              </a:spcAft>
              <a:buClr>
                <a:schemeClr val="dk1"/>
              </a:buClr>
              <a:buSzPts val="1800"/>
              <a:buFont typeface="Arial"/>
              <a:buChar char="•"/>
              <a:defRPr sz="1800" b="0" i="0" u="none" strike="noStrike" cap="none">
                <a:solidFill>
                  <a:schemeClr val="dk1"/>
                </a:solidFill>
                <a:latin typeface="Open Sans"/>
                <a:ea typeface="Open Sans"/>
                <a:cs typeface="Open Sans"/>
                <a:sym typeface="Open Sans"/>
              </a:defRPr>
            </a:lvl9pPr>
          </a:lstStyle>
          <a:p>
            <a:endParaRPr/>
          </a:p>
        </p:txBody>
      </p:sp>
      <p:sp>
        <p:nvSpPr>
          <p:cNvPr id="12" name="Google Shape;12;p61"/>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400" b="0" i="0" u="none" strike="noStrike" cap="none">
                <a:solidFill>
                  <a:srgbClr val="5792CE"/>
                </a:solidFill>
                <a:latin typeface="Arial"/>
                <a:ea typeface="Arial"/>
                <a:cs typeface="Arial"/>
                <a:sym typeface="Arial"/>
              </a:defRPr>
            </a:lvl1pPr>
            <a:lvl2pPr marL="0" marR="0" lvl="1" indent="0" algn="r" rtl="0">
              <a:spcBef>
                <a:spcPts val="0"/>
              </a:spcBef>
              <a:buNone/>
              <a:defRPr sz="1400" b="0" i="0" u="none" strike="noStrike" cap="none">
                <a:solidFill>
                  <a:srgbClr val="5792CE"/>
                </a:solidFill>
                <a:latin typeface="Arial"/>
                <a:ea typeface="Arial"/>
                <a:cs typeface="Arial"/>
                <a:sym typeface="Arial"/>
              </a:defRPr>
            </a:lvl2pPr>
            <a:lvl3pPr marL="0" marR="0" lvl="2" indent="0" algn="r" rtl="0">
              <a:spcBef>
                <a:spcPts val="0"/>
              </a:spcBef>
              <a:buNone/>
              <a:defRPr sz="1400" b="0" i="0" u="none" strike="noStrike" cap="none">
                <a:solidFill>
                  <a:srgbClr val="5792CE"/>
                </a:solidFill>
                <a:latin typeface="Arial"/>
                <a:ea typeface="Arial"/>
                <a:cs typeface="Arial"/>
                <a:sym typeface="Arial"/>
              </a:defRPr>
            </a:lvl3pPr>
            <a:lvl4pPr marL="0" marR="0" lvl="3" indent="0" algn="r" rtl="0">
              <a:spcBef>
                <a:spcPts val="0"/>
              </a:spcBef>
              <a:buNone/>
              <a:defRPr sz="1400" b="0" i="0" u="none" strike="noStrike" cap="none">
                <a:solidFill>
                  <a:srgbClr val="5792CE"/>
                </a:solidFill>
                <a:latin typeface="Arial"/>
                <a:ea typeface="Arial"/>
                <a:cs typeface="Arial"/>
                <a:sym typeface="Arial"/>
              </a:defRPr>
            </a:lvl4pPr>
            <a:lvl5pPr marL="0" marR="0" lvl="4" indent="0" algn="r" rtl="0">
              <a:spcBef>
                <a:spcPts val="0"/>
              </a:spcBef>
              <a:buNone/>
              <a:defRPr sz="1400" b="0" i="0" u="none" strike="noStrike" cap="none">
                <a:solidFill>
                  <a:srgbClr val="5792CE"/>
                </a:solidFill>
                <a:latin typeface="Arial"/>
                <a:ea typeface="Arial"/>
                <a:cs typeface="Arial"/>
                <a:sym typeface="Arial"/>
              </a:defRPr>
            </a:lvl5pPr>
            <a:lvl6pPr marL="0" marR="0" lvl="5" indent="0" algn="r" rtl="0">
              <a:spcBef>
                <a:spcPts val="0"/>
              </a:spcBef>
              <a:buNone/>
              <a:defRPr sz="1400" b="0" i="0" u="none" strike="noStrike" cap="none">
                <a:solidFill>
                  <a:srgbClr val="5792CE"/>
                </a:solidFill>
                <a:latin typeface="Arial"/>
                <a:ea typeface="Arial"/>
                <a:cs typeface="Arial"/>
                <a:sym typeface="Arial"/>
              </a:defRPr>
            </a:lvl6pPr>
            <a:lvl7pPr marL="0" marR="0" lvl="6" indent="0" algn="r" rtl="0">
              <a:spcBef>
                <a:spcPts val="0"/>
              </a:spcBef>
              <a:buNone/>
              <a:defRPr sz="1400" b="0" i="0" u="none" strike="noStrike" cap="none">
                <a:solidFill>
                  <a:srgbClr val="5792CE"/>
                </a:solidFill>
                <a:latin typeface="Arial"/>
                <a:ea typeface="Arial"/>
                <a:cs typeface="Arial"/>
                <a:sym typeface="Arial"/>
              </a:defRPr>
            </a:lvl7pPr>
            <a:lvl8pPr marL="0" marR="0" lvl="7" indent="0" algn="r" rtl="0">
              <a:spcBef>
                <a:spcPts val="0"/>
              </a:spcBef>
              <a:buNone/>
              <a:defRPr sz="1400" b="0" i="0" u="none" strike="noStrike" cap="none">
                <a:solidFill>
                  <a:srgbClr val="5792CE"/>
                </a:solidFill>
                <a:latin typeface="Arial"/>
                <a:ea typeface="Arial"/>
                <a:cs typeface="Arial"/>
                <a:sym typeface="Arial"/>
              </a:defRPr>
            </a:lvl8pPr>
            <a:lvl9pPr marL="0" marR="0" lvl="8" indent="0" algn="r" rtl="0">
              <a:spcBef>
                <a:spcPts val="0"/>
              </a:spcBef>
              <a:buNone/>
              <a:defRPr sz="1400" b="0" i="0" u="none" strike="noStrike" cap="none">
                <a:solidFill>
                  <a:srgbClr val="5792CE"/>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13" name="Google Shape;13;p61"/>
          <p:cNvPicPr preferRelativeResize="0"/>
          <p:nvPr/>
        </p:nvPicPr>
        <p:blipFill rotWithShape="1">
          <a:blip r:embed="rId13">
            <a:alphaModFix/>
          </a:blip>
          <a:srcRect/>
          <a:stretch/>
        </p:blipFill>
        <p:spPr>
          <a:xfrm>
            <a:off x="985135" y="6422543"/>
            <a:ext cx="280187" cy="186791"/>
          </a:xfrm>
          <a:prstGeom prst="rect">
            <a:avLst/>
          </a:prstGeom>
          <a:noFill/>
          <a:ln>
            <a:noFill/>
          </a:ln>
        </p:spPr>
      </p:pic>
      <p:sp>
        <p:nvSpPr>
          <p:cNvPr id="14" name="Google Shape;14;p61"/>
          <p:cNvSpPr/>
          <p:nvPr/>
        </p:nvSpPr>
        <p:spPr>
          <a:xfrm>
            <a:off x="1265322" y="6339901"/>
            <a:ext cx="864339" cy="33855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Funded by the </a:t>
            </a:r>
            <a:endParaRPr/>
          </a:p>
          <a:p>
            <a:pPr marL="0" marR="0" lvl="0" indent="0" algn="l" rtl="0">
              <a:lnSpc>
                <a:spcPct val="100000"/>
              </a:lnSpc>
              <a:spcBef>
                <a:spcPts val="0"/>
              </a:spcBef>
              <a:spcAft>
                <a:spcPts val="0"/>
              </a:spcAft>
              <a:buClr>
                <a:srgbClr val="0F2235"/>
              </a:buClr>
              <a:buSzPts val="800"/>
              <a:buFont typeface="Arial"/>
              <a:buNone/>
            </a:pPr>
            <a:r>
              <a:rPr lang="en-GB" sz="800" b="0" i="0" u="none" strike="noStrike" cap="none">
                <a:solidFill>
                  <a:srgbClr val="0F2235"/>
                </a:solidFill>
                <a:latin typeface="Arial"/>
                <a:ea typeface="Arial"/>
                <a:cs typeface="Arial"/>
                <a:sym typeface="Arial"/>
              </a:rPr>
              <a:t>European Union</a:t>
            </a:r>
            <a:endParaRPr sz="800" b="0" i="0" u="none" strike="noStrike" cap="none">
              <a:solidFill>
                <a:srgbClr val="0F2235"/>
              </a:solidFill>
              <a:latin typeface="Arial"/>
              <a:ea typeface="Arial"/>
              <a:cs typeface="Arial"/>
              <a:sym typeface="Arial"/>
            </a:endParaRPr>
          </a:p>
        </p:txBody>
      </p:sp>
      <p:pic>
        <p:nvPicPr>
          <p:cNvPr id="15" name="Google Shape;15;p61"/>
          <p:cNvPicPr preferRelativeResize="0"/>
          <p:nvPr/>
        </p:nvPicPr>
        <p:blipFill rotWithShape="1">
          <a:blip r:embed="rId14">
            <a:alphaModFix amt="20000"/>
          </a:blip>
          <a:srcRect/>
          <a:stretch/>
        </p:blipFill>
        <p:spPr>
          <a:xfrm>
            <a:off x="9267558" y="3956140"/>
            <a:ext cx="5106076" cy="51060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orient="horz" pos="232">
          <p15:clr>
            <a:srgbClr val="F26B43"/>
          </p15:clr>
        </p15:guide>
        <p15:guide id="4" orient="horz" pos="4032">
          <p15:clr>
            <a:srgbClr val="F26B43"/>
          </p15:clr>
        </p15:guide>
        <p15:guide id="5" pos="257">
          <p15:clr>
            <a:srgbClr val="F26B43"/>
          </p15:clr>
        </p15:guide>
        <p15:guide id="6" pos="7200">
          <p15:clr>
            <a:srgbClr val="F26B43"/>
          </p15:clr>
        </p15:guide>
        <p15:guide id="7">
          <p15:clr>
            <a:srgbClr val="F26B43"/>
          </p15:clr>
        </p15:guide>
        <p15:guide id="8" pos="7680">
          <p15:clr>
            <a:srgbClr val="F26B43"/>
          </p15:clr>
        </p15:guide>
        <p15:guide id="9" orient="horz">
          <p15:clr>
            <a:srgbClr val="F26B43"/>
          </p15:clr>
        </p15:guide>
        <p15:guide id="10" orient="horz" pos="4320">
          <p15:clr>
            <a:srgbClr val="F26B43"/>
          </p15:clr>
        </p15:guide>
        <p15:guide id="11" pos="846">
          <p15:clr>
            <a:srgbClr val="F26B43"/>
          </p15:clr>
        </p15:guide>
        <p15:guide id="12" orient="horz" pos="129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coe.int/en/web/gender-matters/what-is-gender-based-violence#:~:text=Defining%20gender%2Dbased%20violence%20against%20women&amp;text=Gender%2Dbased%20violence%20refers%20to,orientation%20and%2For%20gender%20identity."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hyperlink" Target="https://doi.org/10.7802/2475"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wom6QqeSki8&amp;ab_channel=UniSAFE" TargetMode="External"/><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3.jpg"/></Relationships>
</file>

<file path=ppt/slides/_rels/slide28.xml.rels><?xml version="1.0" encoding="UTF-8" standalone="yes"?>
<Relationships xmlns="http://schemas.openxmlformats.org/package/2006/relationships"><Relationship Id="rId3" Type="http://schemas.openxmlformats.org/officeDocument/2006/relationships/hyperlink" Target="http://www.youtube.com/watch?v=wom6QqeSki8"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14.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hyperlink" Target="https://unisafe-toolkit.eu/inspiring-practices/"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hyperlink" Target="http://www.unisafe-toolkit.eu" TargetMode="External"/><Relationship Id="rId5" Type="http://schemas.openxmlformats.org/officeDocument/2006/relationships/image" Target="../media/image18.jpg"/><Relationship Id="rId4" Type="http://schemas.openxmlformats.org/officeDocument/2006/relationships/image" Target="../media/image17.jp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slideLayout" Target="../slideLayouts/slideLayout11.xml"/><Relationship Id="rId4" Type="http://schemas.openxmlformats.org/officeDocument/2006/relationships/hyperlink" Target="https://www.linkedin.com/company/gendersafe-gbv"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p:nvPr/>
        </p:nvSpPr>
        <p:spPr>
          <a:xfrm>
            <a:off x="943030" y="3931094"/>
            <a:ext cx="7306448" cy="830997"/>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endParaRPr sz="4800">
              <a:solidFill>
                <a:srgbClr val="FFFFFF"/>
              </a:solidFill>
              <a:latin typeface="Arial"/>
              <a:ea typeface="Arial"/>
              <a:cs typeface="Arial"/>
              <a:sym typeface="Arial"/>
            </a:endParaRPr>
          </a:p>
        </p:txBody>
      </p:sp>
      <p:sp>
        <p:nvSpPr>
          <p:cNvPr id="85" name="Google Shape;85;p1"/>
          <p:cNvSpPr txBox="1"/>
          <p:nvPr/>
        </p:nvSpPr>
        <p:spPr>
          <a:xfrm>
            <a:off x="943030" y="4762091"/>
            <a:ext cx="7306448" cy="584775"/>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endParaRPr sz="3200">
              <a:solidFill>
                <a:srgbClr val="5792CE"/>
              </a:solidFill>
              <a:latin typeface="Arial"/>
              <a:ea typeface="Arial"/>
              <a:cs typeface="Arial"/>
              <a:sym typeface="Arial"/>
            </a:endParaRPr>
          </a:p>
        </p:txBody>
      </p:sp>
      <p:sp>
        <p:nvSpPr>
          <p:cNvPr id="86" name="Google Shape;86;p1"/>
          <p:cNvSpPr/>
          <p:nvPr/>
        </p:nvSpPr>
        <p:spPr>
          <a:xfrm>
            <a:off x="950874" y="2245254"/>
            <a:ext cx="9690600" cy="922200"/>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FFFFFF"/>
              </a:buClr>
              <a:buSzPts val="4000"/>
              <a:buFont typeface="Arial"/>
              <a:buNone/>
            </a:pPr>
            <a:r>
              <a:rPr lang="en-GB" sz="4000" b="1">
                <a:solidFill>
                  <a:schemeClr val="lt1"/>
                </a:solidFill>
              </a:rPr>
              <a:t>Students as Agents of Change: Addressing Gender-Based Violence in Higher Education</a:t>
            </a:r>
            <a:endParaRPr/>
          </a:p>
        </p:txBody>
      </p:sp>
      <p:sp>
        <p:nvSpPr>
          <p:cNvPr id="87" name="Google Shape;87;p1"/>
          <p:cNvSpPr txBox="1"/>
          <p:nvPr/>
        </p:nvSpPr>
        <p:spPr>
          <a:xfrm>
            <a:off x="950874" y="4526602"/>
            <a:ext cx="10080600" cy="892800"/>
          </a:xfrm>
          <a:prstGeom prst="rect">
            <a:avLst/>
          </a:prstGeom>
          <a:noFill/>
          <a:ln>
            <a:noFill/>
          </a:ln>
        </p:spPr>
        <p:txBody>
          <a:bodyPr spcFirstLastPara="1" wrap="square" lIns="91425" tIns="45700" rIns="91425" bIns="45700" anchor="t" anchorCtr="0">
            <a:spAutoFit/>
          </a:bodyPr>
          <a:lstStyle/>
          <a:p>
            <a:r>
              <a:rPr lang="en-US" sz="2800" dirty="0">
                <a:solidFill>
                  <a:srgbClr val="FF0000"/>
                </a:solidFill>
              </a:rPr>
              <a:t>Facilitator's name(s) (pronouns), </a:t>
            </a:r>
            <a:r>
              <a:rPr lang="en-US" sz="2800" dirty="0" err="1">
                <a:solidFill>
                  <a:srgbClr val="FF0000"/>
                </a:solidFill>
              </a:rPr>
              <a:t>organisation</a:t>
            </a:r>
            <a:endParaRPr lang="en-US" sz="2800" dirty="0" err="1"/>
          </a:p>
          <a:p>
            <a:r>
              <a:rPr lang="en-US" sz="2400" b="1">
                <a:solidFill>
                  <a:srgbClr val="FF0000"/>
                </a:solidFill>
              </a:rPr>
              <a:t>Day, xx Month 202x</a:t>
            </a:r>
            <a:endParaRPr/>
          </a:p>
        </p:txBody>
      </p:sp>
      <p:pic>
        <p:nvPicPr>
          <p:cNvPr id="88" name="Google Shape;88;p1" descr="Une image contenant texte, Police, Graphique, graphisme&#10;&#10;Description générée automatiquement"/>
          <p:cNvPicPr preferRelativeResize="0"/>
          <p:nvPr/>
        </p:nvPicPr>
        <p:blipFill rotWithShape="1">
          <a:blip r:embed="rId3">
            <a:alphaModFix/>
          </a:blip>
          <a:srcRect/>
          <a:stretch/>
        </p:blipFill>
        <p:spPr>
          <a:xfrm>
            <a:off x="3562350" y="624206"/>
            <a:ext cx="4857750" cy="75510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3e869ec7c7d_1_17"/>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10</a:t>
            </a:fld>
            <a:endParaRPr/>
          </a:p>
        </p:txBody>
      </p:sp>
      <p:sp>
        <p:nvSpPr>
          <p:cNvPr id="187" name="Google Shape;187;g3e869ec7c7d_1_17"/>
          <p:cNvSpPr/>
          <p:nvPr/>
        </p:nvSpPr>
        <p:spPr>
          <a:xfrm>
            <a:off x="943024" y="2413834"/>
            <a:ext cx="9690600" cy="922200"/>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FFFFFF"/>
              </a:buClr>
              <a:buSzPts val="4000"/>
              <a:buFont typeface="Arial"/>
              <a:buNone/>
            </a:pPr>
            <a:r>
              <a:rPr lang="en-GB" sz="4000" b="1">
                <a:solidFill>
                  <a:srgbClr val="0F2235"/>
                </a:solidFill>
              </a:rPr>
              <a:t>Part 1: Understanding gender-based violence and the continuum of violence</a:t>
            </a:r>
            <a:endParaRPr>
              <a:solidFill>
                <a:srgbClr val="0F2235"/>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8"/>
          <p:cNvSpPr txBox="1">
            <a:spLocks noGrp="1"/>
          </p:cNvSpPr>
          <p:nvPr>
            <p:ph type="title"/>
          </p:nvPr>
        </p:nvSpPr>
        <p:spPr>
          <a:xfrm>
            <a:off x="633425" y="1278325"/>
            <a:ext cx="4138200" cy="18612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200"/>
              <a:buFont typeface="Arial"/>
              <a:buNone/>
            </a:pPr>
            <a:r>
              <a:rPr lang="en-GB" sz="3000"/>
              <a:t>Definition of </a:t>
            </a:r>
            <a:endParaRPr sz="3000"/>
          </a:p>
          <a:p>
            <a:pPr marL="0" lvl="0" indent="0" algn="l" rtl="0">
              <a:lnSpc>
                <a:spcPct val="90000"/>
              </a:lnSpc>
              <a:spcBef>
                <a:spcPts val="0"/>
              </a:spcBef>
              <a:spcAft>
                <a:spcPts val="0"/>
              </a:spcAft>
              <a:buClr>
                <a:srgbClr val="0F2235"/>
              </a:buClr>
              <a:buSzPts val="3200"/>
              <a:buFont typeface="Arial"/>
              <a:buNone/>
            </a:pPr>
            <a:r>
              <a:rPr lang="en-GB" sz="3000"/>
              <a:t>Gender-Based Violence</a:t>
            </a:r>
            <a:endParaRPr sz="3000"/>
          </a:p>
        </p:txBody>
      </p:sp>
      <p:sp>
        <p:nvSpPr>
          <p:cNvPr id="194" name="Google Shape;194;p8"/>
          <p:cNvSpPr txBox="1"/>
          <p:nvPr/>
        </p:nvSpPr>
        <p:spPr>
          <a:xfrm>
            <a:off x="5979710" y="309652"/>
            <a:ext cx="5334000" cy="6238696"/>
          </a:xfrm>
          <a:prstGeom prst="rect">
            <a:avLst/>
          </a:prstGeom>
          <a:noFill/>
          <a:ln>
            <a:noFill/>
          </a:ln>
        </p:spPr>
        <p:txBody>
          <a:bodyPr spcFirstLastPara="1" wrap="square" lIns="0" tIns="45700" rIns="0" bIns="45700" anchor="t" anchorCtr="0">
            <a:spAutoFit/>
          </a:bodyPr>
          <a:lstStyle/>
          <a:p>
            <a:pPr marL="0" marR="0" lvl="0" indent="0" algn="l" rtl="0">
              <a:lnSpc>
                <a:spcPct val="150000"/>
              </a:lnSpc>
              <a:spcBef>
                <a:spcPts val="0"/>
              </a:spcBef>
              <a:spcAft>
                <a:spcPts val="0"/>
              </a:spcAft>
              <a:buNone/>
            </a:pPr>
            <a:r>
              <a:rPr lang="en-GB" sz="2000">
                <a:solidFill>
                  <a:srgbClr val="000000"/>
                </a:solidFill>
                <a:latin typeface="Arial"/>
                <a:ea typeface="Arial"/>
                <a:cs typeface="Arial"/>
                <a:sym typeface="Arial"/>
              </a:rPr>
              <a:t>Gender-based violence can be </a:t>
            </a:r>
            <a:r>
              <a:rPr lang="en-GB" sz="2000" b="1">
                <a:solidFill>
                  <a:srgbClr val="000000"/>
                </a:solidFill>
                <a:latin typeface="Arial"/>
                <a:ea typeface="Arial"/>
                <a:cs typeface="Arial"/>
                <a:sym typeface="Arial"/>
              </a:rPr>
              <a:t>sexual</a:t>
            </a:r>
            <a:r>
              <a:rPr lang="en-GB" sz="2000">
                <a:solidFill>
                  <a:srgbClr val="000000"/>
                </a:solidFill>
                <a:latin typeface="Arial"/>
                <a:ea typeface="Arial"/>
                <a:cs typeface="Arial"/>
                <a:sym typeface="Arial"/>
              </a:rPr>
              <a:t>, </a:t>
            </a:r>
            <a:r>
              <a:rPr lang="en-GB" sz="2000" b="1">
                <a:solidFill>
                  <a:srgbClr val="000000"/>
                </a:solidFill>
                <a:latin typeface="Arial"/>
                <a:ea typeface="Arial"/>
                <a:cs typeface="Arial"/>
                <a:sym typeface="Arial"/>
              </a:rPr>
              <a:t>physical</a:t>
            </a:r>
            <a:r>
              <a:rPr lang="en-GB" sz="2000">
                <a:solidFill>
                  <a:srgbClr val="000000"/>
                </a:solidFill>
                <a:latin typeface="Arial"/>
                <a:ea typeface="Arial"/>
                <a:cs typeface="Arial"/>
                <a:sym typeface="Arial"/>
              </a:rPr>
              <a:t>, </a:t>
            </a:r>
            <a:r>
              <a:rPr lang="en-GB" sz="2000" b="1">
                <a:solidFill>
                  <a:srgbClr val="000000"/>
                </a:solidFill>
                <a:latin typeface="Arial"/>
                <a:ea typeface="Arial"/>
                <a:cs typeface="Arial"/>
                <a:sym typeface="Arial"/>
              </a:rPr>
              <a:t>verbal</a:t>
            </a:r>
            <a:r>
              <a:rPr lang="en-GB" sz="2000">
                <a:solidFill>
                  <a:srgbClr val="000000"/>
                </a:solidFill>
                <a:latin typeface="Arial"/>
                <a:ea typeface="Arial"/>
                <a:cs typeface="Arial"/>
                <a:sym typeface="Arial"/>
              </a:rPr>
              <a:t>, </a:t>
            </a:r>
            <a:r>
              <a:rPr lang="en-GB" sz="2000" b="1">
                <a:solidFill>
                  <a:srgbClr val="000000"/>
                </a:solidFill>
                <a:latin typeface="Arial"/>
                <a:ea typeface="Arial"/>
                <a:cs typeface="Arial"/>
                <a:sym typeface="Arial"/>
              </a:rPr>
              <a:t>psychological </a:t>
            </a:r>
            <a:r>
              <a:rPr lang="en-GB" sz="2000">
                <a:solidFill>
                  <a:srgbClr val="000000"/>
                </a:solidFill>
                <a:latin typeface="Arial"/>
                <a:ea typeface="Arial"/>
                <a:cs typeface="Arial"/>
                <a:sym typeface="Arial"/>
              </a:rPr>
              <a:t>(emotional), or </a:t>
            </a:r>
            <a:r>
              <a:rPr lang="en-GB" sz="2000" b="1">
                <a:solidFill>
                  <a:srgbClr val="000000"/>
                </a:solidFill>
                <a:latin typeface="Arial"/>
                <a:ea typeface="Arial"/>
                <a:cs typeface="Arial"/>
                <a:sym typeface="Arial"/>
              </a:rPr>
              <a:t>socio-economic </a:t>
            </a:r>
            <a:r>
              <a:rPr lang="en-GB" sz="2000">
                <a:solidFill>
                  <a:srgbClr val="000000"/>
                </a:solidFill>
                <a:latin typeface="Arial"/>
                <a:ea typeface="Arial"/>
                <a:cs typeface="Arial"/>
                <a:sym typeface="Arial"/>
              </a:rPr>
              <a:t>and it can take many forms. From </a:t>
            </a:r>
            <a:r>
              <a:rPr lang="en-GB" sz="2000" b="1">
                <a:solidFill>
                  <a:srgbClr val="000000"/>
                </a:solidFill>
                <a:latin typeface="Arial"/>
                <a:ea typeface="Arial"/>
                <a:cs typeface="Arial"/>
                <a:sym typeface="Arial"/>
              </a:rPr>
              <a:t>verbal violence </a:t>
            </a:r>
            <a:r>
              <a:rPr lang="en-GB" sz="2000">
                <a:solidFill>
                  <a:srgbClr val="000000"/>
                </a:solidFill>
                <a:latin typeface="Arial"/>
                <a:ea typeface="Arial"/>
                <a:cs typeface="Arial"/>
                <a:sym typeface="Arial"/>
              </a:rPr>
              <a:t>and </a:t>
            </a:r>
            <a:r>
              <a:rPr lang="en-GB" sz="2000" b="1">
                <a:solidFill>
                  <a:srgbClr val="000000"/>
                </a:solidFill>
                <a:latin typeface="Arial"/>
                <a:ea typeface="Arial"/>
                <a:cs typeface="Arial"/>
                <a:sym typeface="Arial"/>
              </a:rPr>
              <a:t>hate speech on the Internet</a:t>
            </a:r>
            <a:r>
              <a:rPr lang="en-GB" sz="2000">
                <a:solidFill>
                  <a:srgbClr val="000000"/>
                </a:solidFill>
                <a:latin typeface="Arial"/>
                <a:ea typeface="Arial"/>
                <a:cs typeface="Arial"/>
                <a:sym typeface="Arial"/>
              </a:rPr>
              <a:t>, to </a:t>
            </a:r>
            <a:r>
              <a:rPr lang="en-GB" sz="2000" b="1">
                <a:solidFill>
                  <a:srgbClr val="000000"/>
                </a:solidFill>
                <a:latin typeface="Arial"/>
                <a:ea typeface="Arial"/>
                <a:cs typeface="Arial"/>
                <a:sym typeface="Arial"/>
              </a:rPr>
              <a:t>rape or murder</a:t>
            </a:r>
            <a:r>
              <a:rPr lang="en-GB" sz="2000">
                <a:solidFill>
                  <a:srgbClr val="000000"/>
                </a:solidFill>
                <a:latin typeface="Arial"/>
                <a:ea typeface="Arial"/>
                <a:cs typeface="Arial"/>
                <a:sym typeface="Arial"/>
              </a:rPr>
              <a:t>.</a:t>
            </a:r>
            <a:br>
              <a:rPr lang="en-GB" sz="2000">
                <a:solidFill>
                  <a:schemeClr val="dk1"/>
                </a:solidFill>
                <a:latin typeface="Arial"/>
                <a:ea typeface="Arial"/>
                <a:cs typeface="Arial"/>
                <a:sym typeface="Arial"/>
              </a:rPr>
            </a:br>
            <a:br>
              <a:rPr lang="en-GB" sz="2000">
                <a:solidFill>
                  <a:schemeClr val="dk1"/>
                </a:solidFill>
                <a:latin typeface="Arial"/>
                <a:ea typeface="Arial"/>
                <a:cs typeface="Arial"/>
                <a:sym typeface="Arial"/>
              </a:rPr>
            </a:br>
            <a:r>
              <a:rPr lang="en-GB" sz="2000">
                <a:solidFill>
                  <a:srgbClr val="000000"/>
                </a:solidFill>
                <a:latin typeface="Arial"/>
                <a:ea typeface="Arial"/>
                <a:cs typeface="Arial"/>
                <a:sym typeface="Arial"/>
              </a:rPr>
              <a:t>It can be perpetrated by anyone: a </a:t>
            </a:r>
            <a:r>
              <a:rPr lang="en-GB" sz="2000" b="1">
                <a:solidFill>
                  <a:srgbClr val="000000"/>
                </a:solidFill>
                <a:latin typeface="Arial"/>
                <a:ea typeface="Arial"/>
                <a:cs typeface="Arial"/>
                <a:sym typeface="Arial"/>
              </a:rPr>
              <a:t>current or former spouse/partner</a:t>
            </a:r>
            <a:r>
              <a:rPr lang="en-GB" sz="2000">
                <a:solidFill>
                  <a:srgbClr val="000000"/>
                </a:solidFill>
                <a:latin typeface="Arial"/>
                <a:ea typeface="Arial"/>
                <a:cs typeface="Arial"/>
                <a:sym typeface="Arial"/>
              </a:rPr>
              <a:t>, a </a:t>
            </a:r>
            <a:r>
              <a:rPr lang="en-GB" sz="2000" b="1">
                <a:solidFill>
                  <a:srgbClr val="000000"/>
                </a:solidFill>
                <a:latin typeface="Arial"/>
                <a:ea typeface="Arial"/>
                <a:cs typeface="Arial"/>
                <a:sym typeface="Arial"/>
              </a:rPr>
              <a:t>family member</a:t>
            </a:r>
            <a:r>
              <a:rPr lang="en-GB" sz="2000">
                <a:solidFill>
                  <a:srgbClr val="000000"/>
                </a:solidFill>
                <a:latin typeface="Arial"/>
                <a:ea typeface="Arial"/>
                <a:cs typeface="Arial"/>
                <a:sym typeface="Arial"/>
              </a:rPr>
              <a:t>, a </a:t>
            </a:r>
            <a:r>
              <a:rPr lang="en-GB" sz="2000" b="1">
                <a:solidFill>
                  <a:srgbClr val="000000"/>
                </a:solidFill>
                <a:latin typeface="Arial"/>
                <a:ea typeface="Arial"/>
                <a:cs typeface="Arial"/>
                <a:sym typeface="Arial"/>
              </a:rPr>
              <a:t>colleague from work</a:t>
            </a:r>
            <a:r>
              <a:rPr lang="en-GB" sz="2000">
                <a:solidFill>
                  <a:srgbClr val="000000"/>
                </a:solidFill>
                <a:latin typeface="Arial"/>
                <a:ea typeface="Arial"/>
                <a:cs typeface="Arial"/>
                <a:sym typeface="Arial"/>
              </a:rPr>
              <a:t>, </a:t>
            </a:r>
            <a:r>
              <a:rPr lang="en-GB" sz="2000" b="1">
                <a:solidFill>
                  <a:srgbClr val="000000"/>
                </a:solidFill>
                <a:latin typeface="Arial"/>
                <a:ea typeface="Arial"/>
                <a:cs typeface="Arial"/>
                <a:sym typeface="Arial"/>
              </a:rPr>
              <a:t>schoolmates</a:t>
            </a:r>
            <a:r>
              <a:rPr lang="en-GB" sz="2000">
                <a:solidFill>
                  <a:srgbClr val="000000"/>
                </a:solidFill>
                <a:latin typeface="Arial"/>
                <a:ea typeface="Arial"/>
                <a:cs typeface="Arial"/>
                <a:sym typeface="Arial"/>
              </a:rPr>
              <a:t>, </a:t>
            </a:r>
            <a:r>
              <a:rPr lang="en-GB" sz="2000" b="1">
                <a:solidFill>
                  <a:srgbClr val="000000"/>
                </a:solidFill>
                <a:latin typeface="Arial"/>
                <a:ea typeface="Arial"/>
                <a:cs typeface="Arial"/>
                <a:sym typeface="Arial"/>
              </a:rPr>
              <a:t>friends</a:t>
            </a:r>
            <a:r>
              <a:rPr lang="en-GB" sz="2000">
                <a:solidFill>
                  <a:srgbClr val="000000"/>
                </a:solidFill>
                <a:latin typeface="Arial"/>
                <a:ea typeface="Arial"/>
                <a:cs typeface="Arial"/>
                <a:sym typeface="Arial"/>
              </a:rPr>
              <a:t>, </a:t>
            </a:r>
            <a:r>
              <a:rPr lang="en-GB" sz="2000" b="1">
                <a:solidFill>
                  <a:srgbClr val="000000"/>
                </a:solidFill>
                <a:latin typeface="Arial"/>
                <a:ea typeface="Arial"/>
                <a:cs typeface="Arial"/>
                <a:sym typeface="Arial"/>
              </a:rPr>
              <a:t>an unknown person</a:t>
            </a:r>
            <a:r>
              <a:rPr lang="en-GB" sz="2000">
                <a:solidFill>
                  <a:srgbClr val="000000"/>
                </a:solidFill>
                <a:latin typeface="Arial"/>
                <a:ea typeface="Arial"/>
                <a:cs typeface="Arial"/>
                <a:sym typeface="Arial"/>
              </a:rPr>
              <a:t>, or </a:t>
            </a:r>
            <a:r>
              <a:rPr lang="en-GB" sz="2000" b="1">
                <a:solidFill>
                  <a:srgbClr val="000000"/>
                </a:solidFill>
                <a:latin typeface="Arial"/>
                <a:ea typeface="Arial"/>
                <a:cs typeface="Arial"/>
                <a:sym typeface="Arial"/>
              </a:rPr>
              <a:t>people who act on behalf of cultural, religious, state, or intra-state institutions</a:t>
            </a:r>
            <a:r>
              <a:rPr lang="en-GB" sz="2000">
                <a:solidFill>
                  <a:srgbClr val="000000"/>
                </a:solidFill>
                <a:latin typeface="Arial"/>
                <a:ea typeface="Arial"/>
                <a:cs typeface="Arial"/>
                <a:sym typeface="Arial"/>
              </a:rPr>
              <a:t>. </a:t>
            </a:r>
            <a:endParaRPr sz="2000">
              <a:solidFill>
                <a:srgbClr val="000000"/>
              </a:solidFill>
              <a:latin typeface="Arial"/>
              <a:ea typeface="Arial"/>
              <a:cs typeface="Arial"/>
              <a:sym typeface="Arial"/>
            </a:endParaRPr>
          </a:p>
          <a:p>
            <a:pPr marL="0" marR="0" lvl="0" indent="0" algn="l" rtl="0">
              <a:lnSpc>
                <a:spcPct val="150000"/>
              </a:lnSpc>
              <a:spcBef>
                <a:spcPts val="0"/>
              </a:spcBef>
              <a:spcAft>
                <a:spcPts val="0"/>
              </a:spcAft>
              <a:buNone/>
            </a:pPr>
            <a:br>
              <a:rPr lang="en-GB" sz="1400" i="1">
                <a:solidFill>
                  <a:schemeClr val="dk1"/>
                </a:solidFill>
                <a:latin typeface="Arial"/>
                <a:ea typeface="Arial"/>
                <a:cs typeface="Arial"/>
                <a:sym typeface="Arial"/>
              </a:rPr>
            </a:br>
            <a:r>
              <a:rPr lang="en-GB" sz="1400" i="1">
                <a:solidFill>
                  <a:srgbClr val="000000"/>
                </a:solidFill>
                <a:latin typeface="Arial"/>
                <a:ea typeface="Arial"/>
                <a:cs typeface="Arial"/>
                <a:sym typeface="Arial"/>
              </a:rPr>
              <a:t>Source: </a:t>
            </a:r>
            <a:r>
              <a:rPr lang="en-GB" sz="1400" i="1" u="sng">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Council of Europe</a:t>
            </a:r>
            <a:endParaRPr sz="1200" i="1">
              <a:solidFill>
                <a:srgbClr val="000000"/>
              </a:solidFill>
              <a:latin typeface="Arial"/>
              <a:ea typeface="Arial"/>
              <a:cs typeface="Arial"/>
              <a:sym typeface="Arial"/>
            </a:endParaRPr>
          </a:p>
        </p:txBody>
      </p:sp>
      <p:sp>
        <p:nvSpPr>
          <p:cNvPr id="195" name="Google Shape;195;p8"/>
          <p:cNvSpPr txBox="1"/>
          <p:nvPr/>
        </p:nvSpPr>
        <p:spPr>
          <a:xfrm>
            <a:off x="633425" y="2866900"/>
            <a:ext cx="4138200" cy="2801400"/>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2000" b="1">
                <a:solidFill>
                  <a:schemeClr val="dk1"/>
                </a:solidFill>
                <a:latin typeface="Arial"/>
                <a:ea typeface="Arial"/>
                <a:cs typeface="Arial"/>
                <a:sym typeface="Arial"/>
              </a:rPr>
              <a:t>Gender-based violence refers to any type of harm that is perpetrated against a person or group of people because of their factual or perceived sex, gender, sexual orientation and/or gender identity.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g3ea85d6f164_0_108"/>
          <p:cNvSpPr/>
          <p:nvPr/>
        </p:nvSpPr>
        <p:spPr>
          <a:xfrm>
            <a:off x="5373898" y="-4"/>
            <a:ext cx="6937200" cy="6858000"/>
          </a:xfrm>
          <a:prstGeom prst="rect">
            <a:avLst/>
          </a:prstGeom>
          <a:solidFill>
            <a:srgbClr val="0F2235"/>
          </a:solidFill>
          <a:ln>
            <a:noFill/>
          </a:ln>
        </p:spPr>
        <p:txBody>
          <a:bodyPr spcFirstLastPara="1" wrap="square" lIns="288000" tIns="0" rIns="251975" bIns="288000" anchor="b" anchorCtr="0">
            <a:noAutofit/>
          </a:bodyPr>
          <a:lstStyle/>
          <a:p>
            <a:pPr marL="342900" marR="0" lvl="0" indent="-215900" algn="l" rtl="0">
              <a:spcBef>
                <a:spcPts val="0"/>
              </a:spcBef>
              <a:spcAft>
                <a:spcPts val="0"/>
              </a:spcAft>
              <a:buClr>
                <a:srgbClr val="000000"/>
              </a:buClr>
              <a:buSzPts val="2000"/>
              <a:buFont typeface="Noto Sans Symbols"/>
              <a:buNone/>
            </a:pPr>
            <a:endParaRPr sz="2000">
              <a:solidFill>
                <a:srgbClr val="FFFFFF"/>
              </a:solidFill>
              <a:latin typeface="Arial"/>
              <a:ea typeface="Arial"/>
              <a:cs typeface="Arial"/>
              <a:sym typeface="Arial"/>
            </a:endParaRPr>
          </a:p>
        </p:txBody>
      </p:sp>
      <p:sp>
        <p:nvSpPr>
          <p:cNvPr id="202" name="Google Shape;202;g3ea85d6f164_0_108"/>
          <p:cNvSpPr txBox="1"/>
          <p:nvPr/>
        </p:nvSpPr>
        <p:spPr>
          <a:xfrm>
            <a:off x="762000" y="2080451"/>
            <a:ext cx="3758400" cy="5421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None/>
            </a:pPr>
            <a:r>
              <a:rPr lang="en-GB" sz="3000">
                <a:solidFill>
                  <a:srgbClr val="0F2235"/>
                </a:solidFill>
              </a:rPr>
              <a:t>Gender  - a social construct, a hierarchy, a relation, and a process – intersecting with other systems of inequalities </a:t>
            </a:r>
            <a:br>
              <a:rPr lang="en-GB" sz="3000">
                <a:solidFill>
                  <a:srgbClr val="0F2235"/>
                </a:solidFill>
              </a:rPr>
            </a:br>
            <a:endParaRPr sz="3000">
              <a:solidFill>
                <a:srgbClr val="0F2235"/>
              </a:solidFill>
            </a:endParaRPr>
          </a:p>
        </p:txBody>
      </p:sp>
      <p:sp>
        <p:nvSpPr>
          <p:cNvPr id="203" name="Google Shape;203;g3ea85d6f164_0_108"/>
          <p:cNvSpPr txBox="1"/>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rgbClr val="FFFFFF"/>
                </a:solidFill>
                <a:latin typeface="Arial"/>
                <a:ea typeface="Arial"/>
                <a:cs typeface="Arial"/>
                <a:sym typeface="Arial"/>
              </a:rPr>
              <a:t>12</a:t>
            </a:fld>
            <a:endParaRPr sz="1400" b="0" i="0">
              <a:solidFill>
                <a:srgbClr val="FFFFFF"/>
              </a:solidFill>
              <a:latin typeface="Arial"/>
              <a:ea typeface="Arial"/>
              <a:cs typeface="Arial"/>
              <a:sym typeface="Arial"/>
            </a:endParaRPr>
          </a:p>
        </p:txBody>
      </p:sp>
      <p:sp>
        <p:nvSpPr>
          <p:cNvPr id="204" name="Google Shape;204;g3ea85d6f164_0_108"/>
          <p:cNvSpPr/>
          <p:nvPr/>
        </p:nvSpPr>
        <p:spPr>
          <a:xfrm>
            <a:off x="6432660" y="3230267"/>
            <a:ext cx="2112600" cy="15297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2400">
                <a:solidFill>
                  <a:srgbClr val="5792CE"/>
                </a:solidFill>
                <a:latin typeface="Arial"/>
                <a:ea typeface="Arial"/>
                <a:cs typeface="Arial"/>
                <a:sym typeface="Arial"/>
              </a:rPr>
              <a:t>Power</a:t>
            </a:r>
            <a:endParaRPr/>
          </a:p>
        </p:txBody>
      </p:sp>
      <p:sp>
        <p:nvSpPr>
          <p:cNvPr id="205" name="Google Shape;205;g3ea85d6f164_0_108"/>
          <p:cNvSpPr/>
          <p:nvPr/>
        </p:nvSpPr>
        <p:spPr>
          <a:xfrm>
            <a:off x="6778703" y="1635620"/>
            <a:ext cx="1673400" cy="16389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2400">
                <a:solidFill>
                  <a:srgbClr val="5792CE"/>
                </a:solidFill>
                <a:latin typeface="Arial"/>
                <a:ea typeface="Arial"/>
                <a:cs typeface="Arial"/>
                <a:sym typeface="Arial"/>
              </a:rPr>
              <a:t>Privilege</a:t>
            </a:r>
            <a:endParaRPr/>
          </a:p>
        </p:txBody>
      </p:sp>
      <p:sp>
        <p:nvSpPr>
          <p:cNvPr id="206" name="Google Shape;206;g3ea85d6f164_0_108"/>
          <p:cNvSpPr/>
          <p:nvPr/>
        </p:nvSpPr>
        <p:spPr>
          <a:xfrm>
            <a:off x="9270821" y="2351541"/>
            <a:ext cx="2529900" cy="19017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2400">
                <a:solidFill>
                  <a:srgbClr val="5792CE"/>
                </a:solidFill>
                <a:latin typeface="Arial"/>
                <a:ea typeface="Arial"/>
                <a:cs typeface="Arial"/>
                <a:sym typeface="Arial"/>
              </a:rPr>
              <a:t>Inequalities</a:t>
            </a:r>
            <a:r>
              <a:rPr lang="en-GB" sz="3600">
                <a:solidFill>
                  <a:srgbClr val="5792CE"/>
                </a:solidFill>
                <a:latin typeface="Arial"/>
                <a:ea typeface="Arial"/>
                <a:cs typeface="Arial"/>
                <a:sym typeface="Arial"/>
              </a:rPr>
              <a:t> </a:t>
            </a:r>
            <a:endParaRPr sz="1200" b="1">
              <a:solidFill>
                <a:srgbClr val="5792CE"/>
              </a:solidFill>
              <a:latin typeface="Arial"/>
              <a:ea typeface="Arial"/>
              <a:cs typeface="Arial"/>
              <a:sym typeface="Arial"/>
            </a:endParaRPr>
          </a:p>
        </p:txBody>
      </p:sp>
      <p:sp>
        <p:nvSpPr>
          <p:cNvPr id="207" name="Google Shape;207;g3ea85d6f164_0_108"/>
          <p:cNvSpPr/>
          <p:nvPr/>
        </p:nvSpPr>
        <p:spPr>
          <a:xfrm>
            <a:off x="6826079" y="3329561"/>
            <a:ext cx="1860300" cy="14319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3600">
              <a:solidFill>
                <a:srgbClr val="5792CE"/>
              </a:solidFill>
              <a:latin typeface="Arial"/>
              <a:ea typeface="Arial"/>
              <a:cs typeface="Arial"/>
              <a:sym typeface="Arial"/>
            </a:endParaRPr>
          </a:p>
        </p:txBody>
      </p:sp>
      <p:sp>
        <p:nvSpPr>
          <p:cNvPr id="208" name="Google Shape;208;g3ea85d6f164_0_108"/>
          <p:cNvSpPr/>
          <p:nvPr/>
        </p:nvSpPr>
        <p:spPr>
          <a:xfrm>
            <a:off x="6931103" y="1788020"/>
            <a:ext cx="1673400" cy="16389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2400">
              <a:solidFill>
                <a:srgbClr val="5792CE"/>
              </a:solidFill>
              <a:latin typeface="Arial"/>
              <a:ea typeface="Arial"/>
              <a:cs typeface="Arial"/>
              <a:sym typeface="Arial"/>
            </a:endParaRPr>
          </a:p>
        </p:txBody>
      </p:sp>
      <p:sp>
        <p:nvSpPr>
          <p:cNvPr id="209" name="Google Shape;209;g3ea85d6f164_0_108"/>
          <p:cNvSpPr/>
          <p:nvPr/>
        </p:nvSpPr>
        <p:spPr>
          <a:xfrm>
            <a:off x="9457713" y="2503941"/>
            <a:ext cx="2495400" cy="19017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3600">
                <a:solidFill>
                  <a:srgbClr val="5792CE"/>
                </a:solidFill>
                <a:latin typeface="Arial"/>
                <a:ea typeface="Arial"/>
                <a:cs typeface="Arial"/>
                <a:sym typeface="Arial"/>
              </a:rPr>
              <a:t> </a:t>
            </a:r>
            <a:endParaRPr sz="1200" b="1">
              <a:solidFill>
                <a:srgbClr val="5792CE"/>
              </a:solidFill>
              <a:latin typeface="Arial"/>
              <a:ea typeface="Arial"/>
              <a:cs typeface="Arial"/>
              <a:sym typeface="Arial"/>
            </a:endParaRPr>
          </a:p>
        </p:txBody>
      </p:sp>
      <p:sp>
        <p:nvSpPr>
          <p:cNvPr id="210" name="Google Shape;210;g3ea85d6f164_0_108"/>
          <p:cNvSpPr/>
          <p:nvPr/>
        </p:nvSpPr>
        <p:spPr>
          <a:xfrm>
            <a:off x="8452022" y="3810674"/>
            <a:ext cx="3193500" cy="15297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2400">
                <a:solidFill>
                  <a:srgbClr val="5792CE"/>
                </a:solidFill>
                <a:latin typeface="Arial"/>
                <a:ea typeface="Arial"/>
                <a:cs typeface="Arial"/>
                <a:sym typeface="Arial"/>
              </a:rPr>
              <a:t>Intersectionality</a:t>
            </a:r>
            <a:r>
              <a:rPr lang="en-GB" sz="3600">
                <a:solidFill>
                  <a:srgbClr val="5792CE"/>
                </a:solidFill>
                <a:latin typeface="Arial"/>
                <a:ea typeface="Arial"/>
                <a:cs typeface="Arial"/>
                <a:sym typeface="Arial"/>
              </a:rPr>
              <a:t> </a:t>
            </a:r>
            <a:endParaRPr sz="1200" b="1">
              <a:solidFill>
                <a:srgbClr val="5792CE"/>
              </a:solidFill>
              <a:latin typeface="Arial"/>
              <a:ea typeface="Arial"/>
              <a:cs typeface="Arial"/>
              <a:sym typeface="Arial"/>
            </a:endParaRPr>
          </a:p>
        </p:txBody>
      </p:sp>
      <p:sp>
        <p:nvSpPr>
          <p:cNvPr id="211" name="Google Shape;211;g3ea85d6f164_0_108"/>
          <p:cNvSpPr/>
          <p:nvPr/>
        </p:nvSpPr>
        <p:spPr>
          <a:xfrm>
            <a:off x="8329939" y="3607221"/>
            <a:ext cx="3077400" cy="19017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3600">
                <a:solidFill>
                  <a:srgbClr val="5792CE"/>
                </a:solidFill>
                <a:latin typeface="Arial"/>
                <a:ea typeface="Arial"/>
                <a:cs typeface="Arial"/>
                <a:sym typeface="Arial"/>
              </a:rPr>
              <a:t> </a:t>
            </a:r>
            <a:endParaRPr sz="1200" b="1">
              <a:solidFill>
                <a:srgbClr val="5792CE"/>
              </a:solidFill>
              <a:latin typeface="Arial"/>
              <a:ea typeface="Arial"/>
              <a:cs typeface="Arial"/>
              <a:sym typeface="Arial"/>
            </a:endParaRPr>
          </a:p>
        </p:txBody>
      </p:sp>
      <p:sp>
        <p:nvSpPr>
          <p:cNvPr id="212" name="Google Shape;212;g3ea85d6f164_0_108"/>
          <p:cNvSpPr/>
          <p:nvPr/>
        </p:nvSpPr>
        <p:spPr>
          <a:xfrm>
            <a:off x="8304770" y="1483220"/>
            <a:ext cx="2320200" cy="14319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2400">
                <a:solidFill>
                  <a:srgbClr val="5792CE"/>
                </a:solidFill>
                <a:latin typeface="Arial"/>
                <a:ea typeface="Arial"/>
                <a:cs typeface="Arial"/>
                <a:sym typeface="Arial"/>
              </a:rPr>
              <a:t>Dominance</a:t>
            </a:r>
            <a:endParaRPr/>
          </a:p>
        </p:txBody>
      </p:sp>
      <p:sp>
        <p:nvSpPr>
          <p:cNvPr id="213" name="Google Shape;213;g3ea85d6f164_0_108"/>
          <p:cNvSpPr/>
          <p:nvPr/>
        </p:nvSpPr>
        <p:spPr>
          <a:xfrm>
            <a:off x="8428416" y="1635620"/>
            <a:ext cx="2176500" cy="14319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endParaRPr sz="2400">
              <a:solidFill>
                <a:srgbClr val="5792CE"/>
              </a:solidFill>
              <a:latin typeface="Arial"/>
              <a:ea typeface="Arial"/>
              <a:cs typeface="Arial"/>
              <a:sym typeface="Arial"/>
            </a:endParaRPr>
          </a:p>
        </p:txBody>
      </p:sp>
      <p:sp>
        <p:nvSpPr>
          <p:cNvPr id="214" name="Google Shape;214;g3ea85d6f164_0_108"/>
          <p:cNvSpPr/>
          <p:nvPr/>
        </p:nvSpPr>
        <p:spPr>
          <a:xfrm>
            <a:off x="5754805" y="4264617"/>
            <a:ext cx="3409200" cy="15585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2400">
                <a:solidFill>
                  <a:srgbClr val="5792CE"/>
                </a:solidFill>
                <a:latin typeface="Arial"/>
                <a:ea typeface="Arial"/>
                <a:cs typeface="Arial"/>
                <a:sym typeface="Arial"/>
              </a:rPr>
              <a:t>Marginalisation</a:t>
            </a:r>
            <a:r>
              <a:rPr lang="en-GB" sz="3600">
                <a:solidFill>
                  <a:srgbClr val="5792CE"/>
                </a:solidFill>
                <a:latin typeface="Arial"/>
                <a:ea typeface="Arial"/>
                <a:cs typeface="Arial"/>
                <a:sym typeface="Arial"/>
              </a:rPr>
              <a:t> </a:t>
            </a:r>
            <a:endParaRPr sz="1200" b="1">
              <a:solidFill>
                <a:srgbClr val="5792CE"/>
              </a:solidFill>
              <a:latin typeface="Arial"/>
              <a:ea typeface="Arial"/>
              <a:cs typeface="Arial"/>
              <a:sym typeface="Arial"/>
            </a:endParaRPr>
          </a:p>
        </p:txBody>
      </p:sp>
      <p:sp>
        <p:nvSpPr>
          <p:cNvPr id="215" name="Google Shape;215;g3ea85d6f164_0_108"/>
          <p:cNvSpPr/>
          <p:nvPr/>
        </p:nvSpPr>
        <p:spPr>
          <a:xfrm>
            <a:off x="5907205" y="4445771"/>
            <a:ext cx="2978100" cy="1529700"/>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3600">
                <a:solidFill>
                  <a:srgbClr val="5792CE"/>
                </a:solidFill>
                <a:latin typeface="Arial"/>
                <a:ea typeface="Arial"/>
                <a:cs typeface="Arial"/>
                <a:sym typeface="Arial"/>
              </a:rPr>
              <a:t> </a:t>
            </a:r>
            <a:endParaRPr sz="1200" b="1">
              <a:solidFill>
                <a:srgbClr val="5792CE"/>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16"/>
          <p:cNvSpPr txBox="1">
            <a:spLocks noGrp="1"/>
          </p:cNvSpPr>
          <p:nvPr>
            <p:ph type="title"/>
          </p:nvPr>
        </p:nvSpPr>
        <p:spPr>
          <a:xfrm>
            <a:off x="1052512" y="1154316"/>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The importance of Intersectionality	</a:t>
            </a:r>
            <a:endParaRPr b="1"/>
          </a:p>
        </p:txBody>
      </p:sp>
      <p:sp>
        <p:nvSpPr>
          <p:cNvPr id="222" name="Google Shape;222;p16"/>
          <p:cNvSpPr txBox="1"/>
          <p:nvPr/>
        </p:nvSpPr>
        <p:spPr>
          <a:xfrm>
            <a:off x="6432645" y="2377787"/>
            <a:ext cx="5322850" cy="16312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0" i="0">
                <a:solidFill>
                  <a:srgbClr val="FFFFFF"/>
                </a:solidFill>
                <a:latin typeface="Arial"/>
                <a:ea typeface="Arial"/>
                <a:cs typeface="Arial"/>
                <a:sym typeface="Arial"/>
              </a:rPr>
              <a:t>In the context of </a:t>
            </a:r>
            <a:r>
              <a:rPr lang="en-GB" sz="2000">
                <a:solidFill>
                  <a:srgbClr val="FFFFFF"/>
                </a:solidFill>
                <a:latin typeface="Arial"/>
                <a:ea typeface="Arial"/>
                <a:cs typeface="Arial"/>
                <a:sym typeface="Arial"/>
              </a:rPr>
              <a:t>addressing </a:t>
            </a:r>
            <a:r>
              <a:rPr lang="en-GB" sz="2000" b="0" i="0">
                <a:solidFill>
                  <a:srgbClr val="FFFFFF"/>
                </a:solidFill>
                <a:latin typeface="Arial"/>
                <a:ea typeface="Arial"/>
                <a:cs typeface="Arial"/>
                <a:sym typeface="Arial"/>
              </a:rPr>
              <a:t>gender-based violence in academia, intersectionality acknowledges that gender-based violence can </a:t>
            </a:r>
            <a:r>
              <a:rPr lang="en-GB" sz="2000" b="1" i="0">
                <a:solidFill>
                  <a:srgbClr val="FFFFFF"/>
                </a:solidFill>
                <a:latin typeface="Arial"/>
                <a:ea typeface="Arial"/>
                <a:cs typeface="Arial"/>
                <a:sym typeface="Arial"/>
              </a:rPr>
              <a:t>disproportionately impact individuals </a:t>
            </a:r>
            <a:r>
              <a:rPr lang="en-GB" sz="2000" b="0" i="0">
                <a:solidFill>
                  <a:srgbClr val="FFFFFF"/>
                </a:solidFill>
                <a:latin typeface="Arial"/>
                <a:ea typeface="Arial"/>
                <a:cs typeface="Arial"/>
                <a:sym typeface="Arial"/>
              </a:rPr>
              <a:t>who hold multiple identities.</a:t>
            </a:r>
            <a:r>
              <a:rPr lang="en-GB" sz="2000">
                <a:solidFill>
                  <a:srgbClr val="FFFFFF"/>
                </a:solidFill>
                <a:latin typeface="Arial"/>
                <a:ea typeface="Arial"/>
                <a:cs typeface="Arial"/>
                <a:sym typeface="Arial"/>
              </a:rPr>
              <a:t> </a:t>
            </a:r>
            <a:endParaRPr sz="2000">
              <a:solidFill>
                <a:srgbClr val="FFFFFF"/>
              </a:solidFill>
              <a:latin typeface="Arial"/>
              <a:ea typeface="Arial"/>
              <a:cs typeface="Arial"/>
              <a:sym typeface="Arial"/>
            </a:endParaRPr>
          </a:p>
        </p:txBody>
      </p:sp>
      <p:cxnSp>
        <p:nvCxnSpPr>
          <p:cNvPr id="223" name="Google Shape;223;p16"/>
          <p:cNvCxnSpPr/>
          <p:nvPr/>
        </p:nvCxnSpPr>
        <p:spPr>
          <a:xfrm>
            <a:off x="6256433" y="2443611"/>
            <a:ext cx="0" cy="1375687"/>
          </a:xfrm>
          <a:prstGeom prst="straightConnector1">
            <a:avLst/>
          </a:prstGeom>
          <a:noFill/>
          <a:ln w="57150" cap="flat" cmpd="sng">
            <a:solidFill>
              <a:srgbClr val="AED7BD"/>
            </a:solidFill>
            <a:prstDash val="solid"/>
            <a:miter lim="8000"/>
            <a:headEnd type="none" w="sm" len="sm"/>
            <a:tailEnd type="none" w="sm" len="sm"/>
          </a:ln>
        </p:spPr>
      </p:cxnSp>
      <p:pic>
        <p:nvPicPr>
          <p:cNvPr id="224" name="Google Shape;224;p16" descr="A diagram of a flower with text&#10;&#10;Description automatically generated"/>
          <p:cNvPicPr preferRelativeResize="0"/>
          <p:nvPr/>
        </p:nvPicPr>
        <p:blipFill rotWithShape="1">
          <a:blip r:embed="rId3">
            <a:alphaModFix/>
          </a:blip>
          <a:srcRect/>
          <a:stretch/>
        </p:blipFill>
        <p:spPr>
          <a:xfrm>
            <a:off x="1708484" y="2290010"/>
            <a:ext cx="3605463" cy="360546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9"/>
          <p:cNvSpPr/>
          <p:nvPr/>
        </p:nvSpPr>
        <p:spPr>
          <a:xfrm>
            <a:off x="5254718" y="0"/>
            <a:ext cx="6937282" cy="6858000"/>
          </a:xfrm>
          <a:prstGeom prst="rect">
            <a:avLst/>
          </a:prstGeom>
          <a:solidFill>
            <a:srgbClr val="0F2235"/>
          </a:solidFill>
          <a:ln>
            <a:noFill/>
          </a:ln>
        </p:spPr>
        <p:txBody>
          <a:bodyPr spcFirstLastPara="1" wrap="square" lIns="288000" tIns="0" rIns="251975" bIns="288000" anchor="b" anchorCtr="0">
            <a:noAutofit/>
          </a:bodyPr>
          <a:lstStyle/>
          <a:p>
            <a:pPr marL="0" marR="0" lvl="0" indent="0" algn="l" rtl="0">
              <a:spcBef>
                <a:spcPts val="0"/>
              </a:spcBef>
              <a:spcAft>
                <a:spcPts val="0"/>
              </a:spcAft>
              <a:buNone/>
            </a:pPr>
            <a:endParaRPr sz="1000">
              <a:solidFill>
                <a:schemeClr val="lt1"/>
              </a:solidFill>
              <a:latin typeface="Arial"/>
              <a:ea typeface="Arial"/>
              <a:cs typeface="Arial"/>
              <a:sym typeface="Arial"/>
            </a:endParaRPr>
          </a:p>
        </p:txBody>
      </p:sp>
      <p:sp>
        <p:nvSpPr>
          <p:cNvPr id="231" name="Google Shape;231;p9"/>
          <p:cNvSpPr txBox="1"/>
          <p:nvPr/>
        </p:nvSpPr>
        <p:spPr>
          <a:xfrm>
            <a:off x="574047" y="875753"/>
            <a:ext cx="4538622" cy="542183"/>
          </a:xfrm>
          <a:prstGeom prst="rect">
            <a:avLst/>
          </a:prstGeom>
          <a:noFill/>
          <a:ln>
            <a:noFill/>
          </a:ln>
        </p:spPr>
        <p:txBody>
          <a:bodyPr spcFirstLastPara="1" wrap="square" lIns="0" tIns="192000" rIns="0" bIns="0" anchor="t" anchorCtr="0">
            <a:normAutofit fontScale="82500" lnSpcReduction="20000"/>
          </a:bodyPr>
          <a:lstStyle/>
          <a:p>
            <a:pPr marL="0" marR="0" lvl="0" indent="0" algn="l" rtl="0">
              <a:lnSpc>
                <a:spcPct val="100000"/>
              </a:lnSpc>
              <a:spcBef>
                <a:spcPts val="0"/>
              </a:spcBef>
              <a:spcAft>
                <a:spcPts val="0"/>
              </a:spcAft>
              <a:buClr>
                <a:srgbClr val="0F2235"/>
              </a:buClr>
              <a:buSzPct val="100000"/>
              <a:buFont typeface="Arial"/>
              <a:buNone/>
            </a:pPr>
            <a:endParaRPr sz="3200" b="0" i="0">
              <a:solidFill>
                <a:srgbClr val="0F2235"/>
              </a:solidFill>
              <a:latin typeface="Arial"/>
              <a:ea typeface="Arial"/>
              <a:cs typeface="Arial"/>
              <a:sym typeface="Arial"/>
            </a:endParaRPr>
          </a:p>
        </p:txBody>
      </p:sp>
      <p:sp>
        <p:nvSpPr>
          <p:cNvPr id="232" name="Google Shape;232;p9"/>
          <p:cNvSpPr txBox="1"/>
          <p:nvPr/>
        </p:nvSpPr>
        <p:spPr>
          <a:xfrm>
            <a:off x="5668675" y="1383889"/>
            <a:ext cx="6269789" cy="4467057"/>
          </a:xfrm>
          <a:prstGeom prst="rect">
            <a:avLst/>
          </a:prstGeom>
          <a:noFill/>
          <a:ln>
            <a:noFill/>
          </a:ln>
        </p:spPr>
        <p:txBody>
          <a:bodyPr spcFirstLastPara="1" wrap="square" lIns="0" tIns="45700" rIns="0" bIns="45700" anchor="t" anchorCtr="0">
            <a:spAutoFit/>
          </a:bodyPr>
          <a:lstStyle/>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latin typeface="Arial"/>
                <a:ea typeface="Arial"/>
                <a:cs typeface="Arial"/>
                <a:sym typeface="Arial"/>
              </a:rPr>
              <a:t>Physical Violence</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latin typeface="Arial"/>
                <a:ea typeface="Arial"/>
                <a:cs typeface="Arial"/>
                <a:sym typeface="Arial"/>
              </a:rPr>
              <a:t>Sexual Violence</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latin typeface="Arial"/>
                <a:ea typeface="Arial"/>
                <a:cs typeface="Arial"/>
                <a:sym typeface="Arial"/>
              </a:rPr>
              <a:t>Psychological Violence</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latin typeface="Arial"/>
                <a:ea typeface="Arial"/>
                <a:cs typeface="Arial"/>
                <a:sym typeface="Arial"/>
              </a:rPr>
              <a:t>Economic and Financial Violence</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latin typeface="Arial"/>
                <a:ea typeface="Arial"/>
                <a:cs typeface="Arial"/>
                <a:sym typeface="Arial"/>
              </a:rPr>
              <a:t>Harassment (both gender and sexual) in both online and offline contexts</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latin typeface="Arial"/>
                <a:ea typeface="Arial"/>
                <a:cs typeface="Arial"/>
                <a:sym typeface="Arial"/>
              </a:rPr>
              <a:t>Online violence</a:t>
            </a:r>
            <a:endParaRPr/>
          </a:p>
          <a:p>
            <a:pPr marL="342900" marR="0" lvl="0" indent="-342900" algn="l" rtl="0">
              <a:lnSpc>
                <a:spcPct val="150000"/>
              </a:lnSpc>
              <a:spcBef>
                <a:spcPts val="0"/>
              </a:spcBef>
              <a:spcAft>
                <a:spcPts val="0"/>
              </a:spcAft>
              <a:buClr>
                <a:schemeClr val="lt1"/>
              </a:buClr>
              <a:buSzPts val="2400"/>
              <a:buFont typeface="Noto Sans Symbols"/>
              <a:buChar char="❑"/>
            </a:pPr>
            <a:r>
              <a:rPr lang="en-GB" sz="2400">
                <a:solidFill>
                  <a:schemeClr val="lt1"/>
                </a:solidFill>
                <a:latin typeface="Arial"/>
                <a:ea typeface="Arial"/>
                <a:cs typeface="Arial"/>
                <a:sym typeface="Arial"/>
              </a:rPr>
              <a:t>Organisational (gender-based) violence</a:t>
            </a:r>
            <a:endParaRPr/>
          </a:p>
        </p:txBody>
      </p:sp>
      <p:sp>
        <p:nvSpPr>
          <p:cNvPr id="233" name="Google Shape;233;p9"/>
          <p:cNvSpPr txBox="1"/>
          <p:nvPr/>
        </p:nvSpPr>
        <p:spPr>
          <a:xfrm>
            <a:off x="644860" y="2310206"/>
            <a:ext cx="4012500" cy="3250800"/>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1800" b="0" i="0">
                <a:solidFill>
                  <a:srgbClr val="0E2234"/>
                </a:solidFill>
                <a:latin typeface="Arial"/>
                <a:ea typeface="Arial"/>
                <a:cs typeface="Arial"/>
                <a:sym typeface="Arial"/>
              </a:rPr>
              <a:t>The term ‘gender-based violence’ (GBV) is used to capture </a:t>
            </a:r>
            <a:r>
              <a:rPr lang="en-GB" sz="1800" b="1" i="0">
                <a:solidFill>
                  <a:srgbClr val="0E2234"/>
                </a:solidFill>
                <a:latin typeface="Arial"/>
                <a:ea typeface="Arial"/>
                <a:cs typeface="Arial"/>
                <a:sym typeface="Arial"/>
              </a:rPr>
              <a:t>all forms of gender-based violence</a:t>
            </a:r>
            <a:r>
              <a:rPr lang="en-GB" sz="1800" b="0" i="0">
                <a:solidFill>
                  <a:srgbClr val="0E2234"/>
                </a:solidFill>
                <a:latin typeface="Arial"/>
                <a:ea typeface="Arial"/>
                <a:cs typeface="Arial"/>
                <a:sym typeface="Arial"/>
              </a:rPr>
              <a:t>: physical violence, sexual violence, psychological violence, economic violence, sexual harassment, harassment on the grounds of gender, and environmental harassment – in both </a:t>
            </a:r>
            <a:r>
              <a:rPr lang="en-GB" sz="1800" b="1" i="0">
                <a:solidFill>
                  <a:srgbClr val="0E2234"/>
                </a:solidFill>
                <a:latin typeface="Arial"/>
                <a:ea typeface="Arial"/>
                <a:cs typeface="Arial"/>
                <a:sym typeface="Arial"/>
              </a:rPr>
              <a:t>online and offline contexts</a:t>
            </a:r>
            <a:endParaRPr sz="1800">
              <a:solidFill>
                <a:schemeClr val="dk1"/>
              </a:solidFill>
              <a:latin typeface="Arial"/>
              <a:ea typeface="Arial"/>
              <a:cs typeface="Arial"/>
              <a:sym typeface="Arial"/>
            </a:endParaRPr>
          </a:p>
        </p:txBody>
      </p:sp>
      <p:sp>
        <p:nvSpPr>
          <p:cNvPr id="234" name="Google Shape;234;p9"/>
          <p:cNvSpPr txBox="1"/>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GB" sz="1400" b="0" i="0">
                <a:solidFill>
                  <a:schemeClr val="lt1"/>
                </a:solidFill>
                <a:latin typeface="Arial"/>
                <a:ea typeface="Arial"/>
                <a:cs typeface="Arial"/>
                <a:sym typeface="Arial"/>
              </a:rPr>
              <a:t>14</a:t>
            </a:fld>
            <a:endParaRPr sz="1400" b="0" i="0">
              <a:solidFill>
                <a:schemeClr val="lt1"/>
              </a:solidFill>
              <a:latin typeface="Arial"/>
              <a:ea typeface="Arial"/>
              <a:cs typeface="Arial"/>
              <a:sym typeface="Arial"/>
            </a:endParaRPr>
          </a:p>
        </p:txBody>
      </p:sp>
      <p:sp>
        <p:nvSpPr>
          <p:cNvPr id="235" name="Google Shape;235;p9"/>
          <p:cNvSpPr txBox="1"/>
          <p:nvPr/>
        </p:nvSpPr>
        <p:spPr>
          <a:xfrm>
            <a:off x="654747" y="1146844"/>
            <a:ext cx="4182430" cy="722667"/>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000"/>
              <a:buFont typeface="Arial"/>
              <a:buNone/>
            </a:pPr>
            <a:r>
              <a:rPr lang="en-GB" sz="2000" b="1" i="0">
                <a:solidFill>
                  <a:srgbClr val="0F2235"/>
                </a:solidFill>
                <a:latin typeface="Arial"/>
                <a:ea typeface="Arial"/>
                <a:cs typeface="Arial"/>
                <a:sym typeface="Arial"/>
              </a:rPr>
              <a:t>UniSAFE’s and GenderSAFE’s  understanding of gender-based violence </a:t>
            </a:r>
            <a:endParaRPr/>
          </a:p>
          <a:p>
            <a:pPr marL="0" marR="0" lvl="0" indent="0" algn="l" rtl="0">
              <a:lnSpc>
                <a:spcPct val="90000"/>
              </a:lnSpc>
              <a:spcBef>
                <a:spcPts val="0"/>
              </a:spcBef>
              <a:spcAft>
                <a:spcPts val="0"/>
              </a:spcAft>
              <a:buClr>
                <a:srgbClr val="0F2235"/>
              </a:buClr>
              <a:buSzPts val="2000"/>
              <a:buFont typeface="Arial"/>
              <a:buNone/>
            </a:pPr>
            <a:endParaRPr sz="2000" b="1" i="0">
              <a:solidFill>
                <a:srgbClr val="0F2235"/>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0"/>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15</a:t>
            </a:fld>
            <a:endParaRPr/>
          </a:p>
        </p:txBody>
      </p:sp>
      <p:pic>
        <p:nvPicPr>
          <p:cNvPr id="242" name="Google Shape;242;p10"/>
          <p:cNvPicPr preferRelativeResize="0"/>
          <p:nvPr/>
        </p:nvPicPr>
        <p:blipFill rotWithShape="1">
          <a:blip r:embed="rId3">
            <a:alphaModFix/>
          </a:blip>
          <a:srcRect/>
          <a:stretch/>
        </p:blipFill>
        <p:spPr>
          <a:xfrm>
            <a:off x="4757786" y="401"/>
            <a:ext cx="3815431" cy="6989684"/>
          </a:xfrm>
          <a:prstGeom prst="rect">
            <a:avLst/>
          </a:prstGeom>
          <a:noFill/>
          <a:ln>
            <a:noFill/>
          </a:ln>
        </p:spPr>
      </p:pic>
      <p:sp>
        <p:nvSpPr>
          <p:cNvPr id="243" name="Google Shape;243;p10"/>
          <p:cNvSpPr txBox="1"/>
          <p:nvPr/>
        </p:nvSpPr>
        <p:spPr>
          <a:xfrm>
            <a:off x="914400" y="5687046"/>
            <a:ext cx="4180935"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a:solidFill>
                  <a:srgbClr val="444444"/>
                </a:solidFill>
                <a:latin typeface="Calibri"/>
                <a:ea typeface="Calibri"/>
                <a:cs typeface="Calibri"/>
                <a:sym typeface="Calibri"/>
              </a:rPr>
              <a:t>Source: T</a:t>
            </a:r>
            <a:r>
              <a:rPr lang="en-GB" sz="1200">
                <a:solidFill>
                  <a:srgbClr val="444444"/>
                </a:solidFill>
                <a:latin typeface="Arial"/>
                <a:ea typeface="Arial"/>
                <a:cs typeface="Arial"/>
                <a:sym typeface="Arial"/>
              </a:rPr>
              <a:t>he continuum of violence against women,  Handbook for Gender Equality Rapporteurs, Council of Europe.​</a:t>
            </a:r>
            <a:endParaRPr/>
          </a:p>
          <a:p>
            <a:pPr marL="0" marR="0" lvl="0" indent="0" algn="l" rtl="0">
              <a:spcBef>
                <a:spcPts val="0"/>
              </a:spcBef>
              <a:spcAft>
                <a:spcPts val="0"/>
              </a:spcAft>
              <a:buNone/>
            </a:pPr>
            <a:r>
              <a:rPr lang="en-GB" sz="1200">
                <a:solidFill>
                  <a:srgbClr val="444444"/>
                </a:solidFill>
                <a:latin typeface="Calibri"/>
                <a:ea typeface="Calibri"/>
                <a:cs typeface="Calibri"/>
                <a:sym typeface="Calibri"/>
              </a:rPr>
              <a:t>​</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11"/>
          <p:cNvSpPr/>
          <p:nvPr/>
        </p:nvSpPr>
        <p:spPr>
          <a:xfrm>
            <a:off x="5161137" y="702199"/>
            <a:ext cx="2985571" cy="2985571"/>
          </a:xfrm>
          <a:prstGeom prst="ellipse">
            <a:avLst/>
          </a:prstGeom>
          <a:gradFill>
            <a:gsLst>
              <a:gs pos="0">
                <a:srgbClr val="AED7BD"/>
              </a:gs>
              <a:gs pos="100000">
                <a:srgbClr val="5792CE"/>
              </a:gs>
            </a:gsLst>
            <a:lin ang="7200000" scaled="0"/>
          </a:gradFill>
          <a:ln>
            <a:noFill/>
          </a:ln>
        </p:spPr>
        <p:txBody>
          <a:bodyPr spcFirstLastPara="1" wrap="square" lIns="0" tIns="0" rIns="0" bIns="0" anchor="ctr" anchorCtr="0">
            <a:noAutofit/>
          </a:bodyPr>
          <a:lstStyle/>
          <a:p>
            <a:pPr marL="0" marR="0" lvl="0" indent="0" algn="ctr" rtl="0">
              <a:spcBef>
                <a:spcPts val="0"/>
              </a:spcBef>
              <a:spcAft>
                <a:spcPts val="0"/>
              </a:spcAft>
              <a:buNone/>
            </a:pPr>
            <a:r>
              <a:rPr lang="en-GB" sz="3200">
                <a:solidFill>
                  <a:schemeClr val="lt1"/>
                </a:solidFill>
                <a:latin typeface="Arial"/>
                <a:ea typeface="Arial"/>
                <a:cs typeface="Arial"/>
                <a:sym typeface="Arial"/>
              </a:rPr>
              <a:t>Over </a:t>
            </a:r>
            <a:r>
              <a:rPr lang="en-GB" sz="3200" b="1">
                <a:solidFill>
                  <a:schemeClr val="lt1"/>
                </a:solidFill>
                <a:latin typeface="Arial"/>
                <a:ea typeface="Arial"/>
                <a:cs typeface="Arial"/>
                <a:sym typeface="Arial"/>
              </a:rPr>
              <a:t>42,000 </a:t>
            </a:r>
            <a:r>
              <a:rPr lang="en-GB" sz="3200">
                <a:solidFill>
                  <a:schemeClr val="lt1"/>
                </a:solidFill>
                <a:latin typeface="Arial"/>
                <a:ea typeface="Arial"/>
                <a:cs typeface="Arial"/>
                <a:sym typeface="Arial"/>
              </a:rPr>
              <a:t>responses collected</a:t>
            </a:r>
            <a:endParaRPr sz="900" b="1">
              <a:solidFill>
                <a:schemeClr val="lt1"/>
              </a:solidFill>
              <a:latin typeface="Arial"/>
              <a:ea typeface="Arial"/>
              <a:cs typeface="Arial"/>
              <a:sym typeface="Arial"/>
            </a:endParaRPr>
          </a:p>
        </p:txBody>
      </p:sp>
      <p:sp>
        <p:nvSpPr>
          <p:cNvPr id="250" name="Google Shape;250;p11"/>
          <p:cNvSpPr/>
          <p:nvPr/>
        </p:nvSpPr>
        <p:spPr>
          <a:xfrm>
            <a:off x="6989400" y="3624150"/>
            <a:ext cx="1960800" cy="1813500"/>
          </a:xfrm>
          <a:prstGeom prst="ellipse">
            <a:avLst/>
          </a:prstGeom>
          <a:noFill/>
          <a:ln w="9525" cap="flat" cmpd="sng">
            <a:solidFill>
              <a:srgbClr val="5792CE"/>
            </a:solidFill>
            <a:prstDash val="dash"/>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3600">
                <a:solidFill>
                  <a:srgbClr val="5792CE"/>
                </a:solidFill>
                <a:latin typeface="Arial"/>
                <a:ea typeface="Arial"/>
                <a:cs typeface="Arial"/>
                <a:sym typeface="Arial"/>
              </a:rPr>
              <a:t>46</a:t>
            </a:r>
            <a:endParaRPr/>
          </a:p>
          <a:p>
            <a:pPr marL="0" marR="0" lvl="0" indent="0" algn="ctr" rtl="0">
              <a:spcBef>
                <a:spcPts val="0"/>
              </a:spcBef>
              <a:spcAft>
                <a:spcPts val="0"/>
              </a:spcAft>
              <a:buNone/>
            </a:pPr>
            <a:r>
              <a:rPr lang="en-GB" sz="1400" b="1">
                <a:solidFill>
                  <a:srgbClr val="5792CE"/>
                </a:solidFill>
                <a:latin typeface="Arial"/>
                <a:ea typeface="Arial"/>
                <a:cs typeface="Arial"/>
                <a:sym typeface="Arial"/>
              </a:rPr>
              <a:t>Research Performing Organisations in 15 countries</a:t>
            </a:r>
            <a:endParaRPr/>
          </a:p>
        </p:txBody>
      </p:sp>
      <p:sp>
        <p:nvSpPr>
          <p:cNvPr id="251" name="Google Shape;251;p11"/>
          <p:cNvSpPr/>
          <p:nvPr/>
        </p:nvSpPr>
        <p:spPr>
          <a:xfrm>
            <a:off x="8333352" y="2099253"/>
            <a:ext cx="1431843" cy="1431843"/>
          </a:xfrm>
          <a:prstGeom prst="ellipse">
            <a:avLst/>
          </a:prstGeom>
          <a:noFill/>
          <a:ln w="9525" cap="flat" cmpd="sng">
            <a:solidFill>
              <a:srgbClr val="5792CE"/>
            </a:solidFill>
            <a:prstDash val="solid"/>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1800" b="1">
                <a:solidFill>
                  <a:srgbClr val="5792CE"/>
                </a:solidFill>
                <a:latin typeface="Arial"/>
                <a:ea typeface="Arial"/>
                <a:cs typeface="Arial"/>
                <a:sym typeface="Arial"/>
              </a:rPr>
              <a:t>Field time </a:t>
            </a:r>
            <a:r>
              <a:rPr lang="en-GB" sz="1400">
                <a:solidFill>
                  <a:srgbClr val="5792CE"/>
                </a:solidFill>
                <a:latin typeface="Arial"/>
                <a:ea typeface="Arial"/>
                <a:cs typeface="Arial"/>
                <a:sym typeface="Arial"/>
              </a:rPr>
              <a:t>between 17 January and</a:t>
            </a:r>
            <a:endParaRPr/>
          </a:p>
          <a:p>
            <a:pPr marL="0" marR="0" lvl="0" indent="0" algn="ctr" rtl="0">
              <a:spcBef>
                <a:spcPts val="0"/>
              </a:spcBef>
              <a:spcAft>
                <a:spcPts val="0"/>
              </a:spcAft>
              <a:buNone/>
            </a:pPr>
            <a:r>
              <a:rPr lang="en-GB" sz="1400">
                <a:solidFill>
                  <a:srgbClr val="5792CE"/>
                </a:solidFill>
                <a:latin typeface="Arial"/>
                <a:ea typeface="Arial"/>
                <a:cs typeface="Arial"/>
                <a:sym typeface="Arial"/>
              </a:rPr>
              <a:t> 1 May 2022</a:t>
            </a:r>
            <a:endParaRPr/>
          </a:p>
        </p:txBody>
      </p:sp>
      <p:sp>
        <p:nvSpPr>
          <p:cNvPr id="252" name="Google Shape;252;p11"/>
          <p:cNvSpPr/>
          <p:nvPr/>
        </p:nvSpPr>
        <p:spPr>
          <a:xfrm>
            <a:off x="8260045" y="507495"/>
            <a:ext cx="1360368" cy="1216409"/>
          </a:xfrm>
          <a:prstGeom prst="ellipse">
            <a:avLst/>
          </a:prstGeom>
          <a:noFill/>
          <a:ln w="9525" cap="flat" cmpd="sng">
            <a:solidFill>
              <a:srgbClr val="5792CE"/>
            </a:solidFill>
            <a:prstDash val="dash"/>
            <a:miter lim="8000"/>
            <a:headEnd type="none" w="sm" len="sm"/>
            <a:tailEnd type="none" w="sm" len="sm"/>
          </a:ln>
        </p:spPr>
        <p:txBody>
          <a:bodyPr spcFirstLastPara="1" wrap="square" lIns="0" tIns="0" rIns="0" bIns="0" anchor="ctr" anchorCtr="0">
            <a:noAutofit/>
          </a:bodyPr>
          <a:lstStyle/>
          <a:p>
            <a:pPr marL="0" marR="0" lvl="0" indent="0" algn="ctr" rtl="0">
              <a:lnSpc>
                <a:spcPct val="70000"/>
              </a:lnSpc>
              <a:spcBef>
                <a:spcPts val="0"/>
              </a:spcBef>
              <a:spcAft>
                <a:spcPts val="0"/>
              </a:spcAft>
              <a:buNone/>
            </a:pPr>
            <a:r>
              <a:rPr lang="en-GB" sz="3200">
                <a:solidFill>
                  <a:srgbClr val="5792CE"/>
                </a:solidFill>
                <a:latin typeface="Arial"/>
                <a:ea typeface="Arial"/>
                <a:cs typeface="Arial"/>
                <a:sym typeface="Arial"/>
              </a:rPr>
              <a:t>14</a:t>
            </a:r>
            <a:endParaRPr/>
          </a:p>
          <a:p>
            <a:pPr marL="0" marR="0" lvl="0" indent="0" algn="ctr" rtl="0">
              <a:spcBef>
                <a:spcPts val="0"/>
              </a:spcBef>
              <a:spcAft>
                <a:spcPts val="0"/>
              </a:spcAft>
              <a:buNone/>
            </a:pPr>
            <a:r>
              <a:rPr lang="en-GB" sz="1400" b="1">
                <a:solidFill>
                  <a:srgbClr val="5792CE"/>
                </a:solidFill>
                <a:latin typeface="Arial"/>
                <a:ea typeface="Arial"/>
                <a:cs typeface="Arial"/>
                <a:sym typeface="Arial"/>
              </a:rPr>
              <a:t>languages</a:t>
            </a:r>
            <a:endParaRPr/>
          </a:p>
        </p:txBody>
      </p:sp>
      <p:sp>
        <p:nvSpPr>
          <p:cNvPr id="253" name="Google Shape;253;p11"/>
          <p:cNvSpPr txBox="1">
            <a:spLocks noGrp="1"/>
          </p:cNvSpPr>
          <p:nvPr>
            <p:ph type="title"/>
          </p:nvPr>
        </p:nvSpPr>
        <p:spPr>
          <a:xfrm>
            <a:off x="1158816" y="1554273"/>
            <a:ext cx="3518452" cy="1186427"/>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200"/>
              <a:buFont typeface="Arial"/>
              <a:buNone/>
            </a:pPr>
            <a:r>
              <a:rPr lang="en-GB"/>
              <a:t>UniSAFE survey</a:t>
            </a:r>
            <a:endParaRPr/>
          </a:p>
        </p:txBody>
      </p:sp>
      <p:sp>
        <p:nvSpPr>
          <p:cNvPr id="254" name="Google Shape;254;p11"/>
          <p:cNvSpPr txBox="1"/>
          <p:nvPr/>
        </p:nvSpPr>
        <p:spPr>
          <a:xfrm>
            <a:off x="1216324" y="2261958"/>
            <a:ext cx="2472743" cy="1503617"/>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1800">
                <a:solidFill>
                  <a:schemeClr val="dk1"/>
                </a:solidFill>
                <a:latin typeface="Arial"/>
                <a:ea typeface="Arial"/>
                <a:cs typeface="Arial"/>
                <a:sym typeface="Arial"/>
              </a:rPr>
              <a:t>Largest cross-cultural survey in Europe in the research sector on gender-based violence</a:t>
            </a:r>
            <a:endParaRPr/>
          </a:p>
        </p:txBody>
      </p:sp>
      <p:sp>
        <p:nvSpPr>
          <p:cNvPr id="255" name="Google Shape;255;p11"/>
          <p:cNvSpPr txBox="1"/>
          <p:nvPr/>
        </p:nvSpPr>
        <p:spPr>
          <a:xfrm>
            <a:off x="407990" y="5508587"/>
            <a:ext cx="11487000" cy="892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300" b="0">
                <a:solidFill>
                  <a:srgbClr val="7F7F7F"/>
                </a:solidFill>
                <a:latin typeface="Arial"/>
                <a:ea typeface="Arial"/>
                <a:cs typeface="Arial"/>
                <a:sym typeface="Arial"/>
              </a:rPr>
              <a:t>Lipinsky, Anke, Schredl, Claudia, Baumann, Horst, Humbert, Anne Laure, Tanwar, Jagriti, Bondestam, Fredrik, Freund, Frederike, Lomazzi, Vera (2022). UniSAFE Survey – Gender-based violence and institutional responses. GESIS - Leibniz Institut für Sozialwissenschaften. Datenfile Version 1.0.0, https://doi.org/10.7802/2475.</a:t>
            </a:r>
            <a:endParaRPr/>
          </a:p>
          <a:p>
            <a:pPr marL="0" marR="0" lvl="0" indent="0" algn="l" rtl="0">
              <a:spcBef>
                <a:spcPts val="0"/>
              </a:spcBef>
              <a:spcAft>
                <a:spcPts val="0"/>
              </a:spcAft>
              <a:buNone/>
            </a:pPr>
            <a:endParaRPr sz="1300" b="0">
              <a:solidFill>
                <a:srgbClr val="7F7F7F"/>
              </a:solidFill>
              <a:latin typeface="Arial"/>
              <a:ea typeface="Arial"/>
              <a:cs typeface="Arial"/>
              <a:sym typeface="Arial"/>
            </a:endParaRPr>
          </a:p>
        </p:txBody>
      </p:sp>
      <p:sp>
        <p:nvSpPr>
          <p:cNvPr id="256" name="Google Shape;256;p11"/>
          <p:cNvSpPr/>
          <p:nvPr/>
        </p:nvSpPr>
        <p:spPr>
          <a:xfrm>
            <a:off x="9765199" y="2581949"/>
            <a:ext cx="1960800" cy="2097900"/>
          </a:xfrm>
          <a:prstGeom prst="ellipse">
            <a:avLst/>
          </a:prstGeom>
          <a:noFill/>
          <a:ln w="9525" cap="flat" cmpd="sng">
            <a:solidFill>
              <a:srgbClr val="5792CE"/>
            </a:solidFill>
            <a:prstDash val="dash"/>
            <a:miter lim="8000"/>
            <a:headEnd type="none" w="sm" len="sm"/>
            <a:tailEnd type="none" w="sm" len="sm"/>
          </a:ln>
        </p:spPr>
        <p:txBody>
          <a:bodyPr spcFirstLastPara="1" wrap="square" lIns="0" tIns="0" rIns="0" bIns="0" anchor="ctr" anchorCtr="0">
            <a:noAutofit/>
          </a:bodyPr>
          <a:lstStyle/>
          <a:p>
            <a:pPr marL="0" marR="0" lvl="0" indent="0" algn="ctr" rtl="0">
              <a:spcBef>
                <a:spcPts val="0"/>
              </a:spcBef>
              <a:spcAft>
                <a:spcPts val="0"/>
              </a:spcAft>
              <a:buNone/>
            </a:pPr>
            <a:r>
              <a:rPr lang="en-GB" sz="3600">
                <a:solidFill>
                  <a:srgbClr val="5792CE"/>
                </a:solidFill>
              </a:rPr>
              <a:t>58%</a:t>
            </a:r>
            <a:endParaRPr/>
          </a:p>
          <a:p>
            <a:pPr marL="0" marR="0" lvl="0" indent="0" algn="ctr" rtl="0">
              <a:spcBef>
                <a:spcPts val="0"/>
              </a:spcBef>
              <a:spcAft>
                <a:spcPts val="0"/>
              </a:spcAft>
              <a:buNone/>
            </a:pPr>
            <a:r>
              <a:rPr lang="en-GB" b="1">
                <a:solidFill>
                  <a:srgbClr val="5792CE"/>
                </a:solidFill>
              </a:rPr>
              <a:t>of students experienced at least one form of gender-based violence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12"/>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UniSAFE Survey - Facts and Figures</a:t>
            </a:r>
            <a:endParaRPr b="1"/>
          </a:p>
        </p:txBody>
      </p:sp>
      <p:sp>
        <p:nvSpPr>
          <p:cNvPr id="263" name="Google Shape;263;p12"/>
          <p:cNvSpPr txBox="1"/>
          <p:nvPr/>
        </p:nvSpPr>
        <p:spPr>
          <a:xfrm>
            <a:off x="941194" y="2223899"/>
            <a:ext cx="10388489" cy="778381"/>
          </a:xfrm>
          <a:prstGeom prst="rect">
            <a:avLst/>
          </a:prstGeom>
          <a:noFill/>
          <a:ln>
            <a:noFill/>
          </a:ln>
        </p:spPr>
        <p:txBody>
          <a:bodyPr spcFirstLastPara="1" wrap="square" lIns="0" tIns="192000" rIns="0" bIns="0" anchor="t" anchorCtr="0">
            <a:noAutofit/>
          </a:bodyPr>
          <a:lstStyle/>
          <a:p>
            <a:pPr marL="0" marR="0" lvl="0" indent="0" algn="l" rtl="0">
              <a:lnSpc>
                <a:spcPct val="100000"/>
              </a:lnSpc>
              <a:spcBef>
                <a:spcPts val="0"/>
              </a:spcBef>
              <a:spcAft>
                <a:spcPts val="0"/>
              </a:spcAft>
              <a:buClr>
                <a:srgbClr val="FFFFFF"/>
              </a:buClr>
              <a:buSzPts val="2400"/>
              <a:buFont typeface="Arial"/>
              <a:buNone/>
            </a:pPr>
            <a:r>
              <a:rPr lang="en-GB" sz="2300" b="0" i="0">
                <a:solidFill>
                  <a:srgbClr val="FFFFFF"/>
                </a:solidFill>
                <a:latin typeface="Arial"/>
                <a:ea typeface="Arial"/>
                <a:cs typeface="Arial"/>
                <a:sym typeface="Arial"/>
              </a:rPr>
              <a:t>NEARLY 2 IN 3 RESPONDENTS HAVE EXPERIENCED GENDER-BASED VIOLENCE</a:t>
            </a:r>
            <a:endParaRPr sz="1300"/>
          </a:p>
        </p:txBody>
      </p:sp>
      <p:cxnSp>
        <p:nvCxnSpPr>
          <p:cNvPr id="264" name="Google Shape;264;p12"/>
          <p:cNvCxnSpPr/>
          <p:nvPr/>
        </p:nvCxnSpPr>
        <p:spPr>
          <a:xfrm>
            <a:off x="661737" y="2430379"/>
            <a:ext cx="0" cy="685800"/>
          </a:xfrm>
          <a:prstGeom prst="straightConnector1">
            <a:avLst/>
          </a:prstGeom>
          <a:noFill/>
          <a:ln w="57150" cap="flat" cmpd="sng">
            <a:solidFill>
              <a:srgbClr val="AED7BD"/>
            </a:solidFill>
            <a:prstDash val="solid"/>
            <a:miter lim="8000"/>
            <a:headEnd type="none" w="sm" len="sm"/>
            <a:tailEnd type="none" w="sm" len="sm"/>
          </a:ln>
        </p:spPr>
      </p:cxnSp>
      <p:sp>
        <p:nvSpPr>
          <p:cNvPr id="265" name="Google Shape;265;p12"/>
          <p:cNvSpPr txBox="1"/>
          <p:nvPr/>
        </p:nvSpPr>
        <p:spPr>
          <a:xfrm>
            <a:off x="1185137" y="4362299"/>
            <a:ext cx="10388400" cy="877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700" b="0" i="0">
                <a:solidFill>
                  <a:srgbClr val="FFFFFF"/>
                </a:solidFill>
                <a:latin typeface="Arial"/>
                <a:ea typeface="Arial"/>
                <a:cs typeface="Arial"/>
                <a:sym typeface="Arial"/>
              </a:rPr>
              <a:t>Respondents who identify as LGBQ+ (68%), who reported a disability or chronic illness (72%), and those who </a:t>
            </a:r>
            <a:r>
              <a:rPr lang="en-GB" sz="1700">
                <a:solidFill>
                  <a:srgbClr val="FFFFFF"/>
                </a:solidFill>
                <a:latin typeface="Arial"/>
                <a:ea typeface="Arial"/>
                <a:cs typeface="Arial"/>
                <a:sym typeface="Arial"/>
              </a:rPr>
              <a:t>belong </a:t>
            </a:r>
            <a:r>
              <a:rPr lang="en-GB" sz="1700" b="0" i="0">
                <a:solidFill>
                  <a:srgbClr val="FFFFFF"/>
                </a:solidFill>
                <a:latin typeface="Arial"/>
                <a:ea typeface="Arial"/>
                <a:cs typeface="Arial"/>
                <a:sym typeface="Arial"/>
              </a:rPr>
              <a:t>to an ethnic minority group (69%) were </a:t>
            </a:r>
            <a:r>
              <a:rPr lang="en-GB" sz="1700" b="1" i="0">
                <a:solidFill>
                  <a:srgbClr val="FFFFFF"/>
                </a:solidFill>
                <a:latin typeface="Arial"/>
                <a:ea typeface="Arial"/>
                <a:cs typeface="Arial"/>
                <a:sym typeface="Arial"/>
              </a:rPr>
              <a:t>more likely to have experienced at least one incident of gender-based violence</a:t>
            </a:r>
            <a:r>
              <a:rPr lang="en-GB" sz="1700" b="0" i="0">
                <a:solidFill>
                  <a:srgbClr val="FFFFFF"/>
                </a:solidFill>
                <a:latin typeface="Arial"/>
                <a:ea typeface="Arial"/>
                <a:cs typeface="Arial"/>
                <a:sym typeface="Arial"/>
              </a:rPr>
              <a:t>, compared to those who do not identify with these characteristics.</a:t>
            </a:r>
            <a:endParaRPr sz="1700">
              <a:solidFill>
                <a:srgbClr val="FFFFFF"/>
              </a:solidFill>
              <a:latin typeface="Arial"/>
              <a:ea typeface="Arial"/>
              <a:cs typeface="Arial"/>
              <a:sym typeface="Arial"/>
            </a:endParaRPr>
          </a:p>
        </p:txBody>
      </p:sp>
      <p:sp>
        <p:nvSpPr>
          <p:cNvPr id="266" name="Google Shape;266;p12"/>
          <p:cNvSpPr/>
          <p:nvPr/>
        </p:nvSpPr>
        <p:spPr>
          <a:xfrm>
            <a:off x="408000" y="4342496"/>
            <a:ext cx="640500" cy="916800"/>
          </a:xfrm>
          <a:prstGeom prst="chevron">
            <a:avLst>
              <a:gd name="adj" fmla="val 50000"/>
            </a:avLst>
          </a:prstGeom>
          <a:solidFill>
            <a:srgbClr val="AED7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267" name="Google Shape;267;p12"/>
          <p:cNvSpPr txBox="1"/>
          <p:nvPr/>
        </p:nvSpPr>
        <p:spPr>
          <a:xfrm>
            <a:off x="941200" y="5523475"/>
            <a:ext cx="10632300" cy="642900"/>
          </a:xfrm>
          <a:prstGeom prst="rect">
            <a:avLst/>
          </a:prstGeom>
          <a:noFill/>
          <a:ln>
            <a:noFill/>
          </a:ln>
        </p:spPr>
        <p:txBody>
          <a:bodyPr spcFirstLastPara="1" wrap="square" lIns="0" tIns="192000" rIns="0" bIns="0" anchor="t" anchorCtr="0">
            <a:noAutofit/>
          </a:bodyPr>
          <a:lstStyle/>
          <a:p>
            <a:pPr marL="0" marR="0" lvl="0" indent="0" algn="l" rtl="0">
              <a:lnSpc>
                <a:spcPct val="100000"/>
              </a:lnSpc>
              <a:spcBef>
                <a:spcPts val="0"/>
              </a:spcBef>
              <a:spcAft>
                <a:spcPts val="0"/>
              </a:spcAft>
              <a:buClr>
                <a:srgbClr val="FFFFFF"/>
              </a:buClr>
              <a:buSzPts val="2400"/>
              <a:buFont typeface="Arial"/>
              <a:buNone/>
            </a:pPr>
            <a:r>
              <a:rPr lang="en-GB" sz="2200" b="0" i="0">
                <a:solidFill>
                  <a:srgbClr val="FFFFFF"/>
                </a:solidFill>
                <a:latin typeface="Arial"/>
                <a:ea typeface="Arial"/>
                <a:cs typeface="Arial"/>
                <a:sym typeface="Arial"/>
              </a:rPr>
              <a:t>ALMOST 1 IN 3 RESPONDENTS HAVE EXPERIENCED SEXUAL HARASSMENT</a:t>
            </a:r>
            <a:endParaRPr sz="1200"/>
          </a:p>
        </p:txBody>
      </p:sp>
      <p:cxnSp>
        <p:nvCxnSpPr>
          <p:cNvPr id="268" name="Google Shape;268;p12"/>
          <p:cNvCxnSpPr/>
          <p:nvPr/>
        </p:nvCxnSpPr>
        <p:spPr>
          <a:xfrm>
            <a:off x="661715" y="5556560"/>
            <a:ext cx="0" cy="719700"/>
          </a:xfrm>
          <a:prstGeom prst="straightConnector1">
            <a:avLst/>
          </a:prstGeom>
          <a:noFill/>
          <a:ln w="57150" cap="flat" cmpd="sng">
            <a:solidFill>
              <a:srgbClr val="AED7BD"/>
            </a:solidFill>
            <a:prstDash val="solid"/>
            <a:miter lim="8000"/>
            <a:headEnd type="none" w="sm" len="sm"/>
            <a:tailEnd type="none" w="sm" len="sm"/>
          </a:ln>
        </p:spPr>
      </p:cxnSp>
      <p:sp>
        <p:nvSpPr>
          <p:cNvPr id="269" name="Google Shape;269;p12"/>
          <p:cNvSpPr/>
          <p:nvPr/>
        </p:nvSpPr>
        <p:spPr>
          <a:xfrm>
            <a:off x="408000" y="3312133"/>
            <a:ext cx="640500" cy="916800"/>
          </a:xfrm>
          <a:prstGeom prst="chevron">
            <a:avLst>
              <a:gd name="adj" fmla="val 50000"/>
            </a:avLst>
          </a:prstGeom>
          <a:solidFill>
            <a:srgbClr val="AED7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Arial"/>
              <a:ea typeface="Arial"/>
              <a:cs typeface="Arial"/>
              <a:sym typeface="Arial"/>
            </a:endParaRPr>
          </a:p>
        </p:txBody>
      </p:sp>
      <p:sp>
        <p:nvSpPr>
          <p:cNvPr id="270" name="Google Shape;270;p12"/>
          <p:cNvSpPr txBox="1"/>
          <p:nvPr/>
        </p:nvSpPr>
        <p:spPr>
          <a:xfrm>
            <a:off x="1236162" y="3462724"/>
            <a:ext cx="10388400" cy="615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700">
                <a:solidFill>
                  <a:srgbClr val="FFFFFF"/>
                </a:solidFill>
              </a:rPr>
              <a:t>More than half of student respondents (58%) reported experiencing at least one form of gender-based violence since they started studying at their institution.</a:t>
            </a:r>
            <a:endParaRPr sz="1700">
              <a:solidFill>
                <a:srgbClr val="FFFFFF"/>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3"/>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18</a:t>
            </a:fld>
            <a:endParaRPr/>
          </a:p>
        </p:txBody>
      </p:sp>
      <p:sp>
        <p:nvSpPr>
          <p:cNvPr id="277" name="Google Shape;277;p13"/>
          <p:cNvSpPr/>
          <p:nvPr/>
        </p:nvSpPr>
        <p:spPr>
          <a:xfrm>
            <a:off x="1006817" y="1089826"/>
            <a:ext cx="11223290"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800"/>
              <a:buFont typeface="Arial"/>
              <a:buNone/>
            </a:pPr>
            <a:r>
              <a:rPr lang="en-GB" sz="2800" b="1" i="0">
                <a:solidFill>
                  <a:srgbClr val="0F2235"/>
                </a:solidFill>
                <a:latin typeface="Arial"/>
                <a:ea typeface="Arial"/>
                <a:cs typeface="Arial"/>
                <a:sym typeface="Arial"/>
              </a:rPr>
              <a:t>Reasons for not reporting incidents of gender-based violence</a:t>
            </a:r>
            <a:endParaRPr sz="2800" b="1" i="0">
              <a:solidFill>
                <a:srgbClr val="0F2235"/>
              </a:solidFill>
              <a:latin typeface="Arial"/>
              <a:ea typeface="Arial"/>
              <a:cs typeface="Arial"/>
              <a:sym typeface="Arial"/>
            </a:endParaRPr>
          </a:p>
        </p:txBody>
      </p:sp>
      <p:pic>
        <p:nvPicPr>
          <p:cNvPr id="278" name="Google Shape;278;p13" descr="A picture containing graphical user interface&#10;&#10;Description automatically generated"/>
          <p:cNvPicPr preferRelativeResize="0"/>
          <p:nvPr/>
        </p:nvPicPr>
        <p:blipFill rotWithShape="1">
          <a:blip r:embed="rId3">
            <a:alphaModFix/>
          </a:blip>
          <a:srcRect/>
          <a:stretch/>
        </p:blipFill>
        <p:spPr>
          <a:xfrm>
            <a:off x="712605" y="1973413"/>
            <a:ext cx="8073915" cy="4542526"/>
          </a:xfrm>
          <a:prstGeom prst="rect">
            <a:avLst/>
          </a:prstGeom>
          <a:noFill/>
          <a:ln>
            <a:noFill/>
          </a:ln>
        </p:spPr>
      </p:pic>
      <p:sp>
        <p:nvSpPr>
          <p:cNvPr id="279" name="Google Shape;279;p13"/>
          <p:cNvSpPr/>
          <p:nvPr/>
        </p:nvSpPr>
        <p:spPr>
          <a:xfrm>
            <a:off x="7272126" y="5113283"/>
            <a:ext cx="914399" cy="914399"/>
          </a:xfrm>
          <a:prstGeom prst="rect">
            <a:avLst/>
          </a:prstGeom>
          <a:solidFill>
            <a:srgbClr val="FFFFFF"/>
          </a:solidFill>
          <a:ln w="12700"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280" name="Google Shape;280;p13"/>
          <p:cNvSpPr txBox="1"/>
          <p:nvPr/>
        </p:nvSpPr>
        <p:spPr>
          <a:xfrm>
            <a:off x="7661876" y="5575566"/>
            <a:ext cx="390675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latin typeface="Open Sans"/>
                <a:ea typeface="Open Sans"/>
                <a:cs typeface="Open Sans"/>
                <a:sym typeface="Open Sans"/>
              </a:rPr>
              <a:t>Lipinsky, A., Schredl, C., Baumann, H., Humbert, A., Tanwar, J. (2022). </a:t>
            </a:r>
            <a:r>
              <a:rPr lang="en-GB" sz="900" b="1">
                <a:solidFill>
                  <a:schemeClr val="dk1"/>
                </a:solidFill>
                <a:latin typeface="Open Sans"/>
                <a:ea typeface="Open Sans"/>
                <a:cs typeface="Open Sans"/>
                <a:sym typeface="Open Sans"/>
              </a:rPr>
              <a:t>Gender-based violence and its consequences in European Academia, Summary results from the UniSAFE survey.</a:t>
            </a:r>
            <a:r>
              <a:rPr lang="en-GB" sz="900">
                <a:solidFill>
                  <a:schemeClr val="dk1"/>
                </a:solidFill>
                <a:latin typeface="Open Sans"/>
                <a:ea typeface="Open Sans"/>
                <a:cs typeface="Open Sans"/>
                <a:sym typeface="Open Sans"/>
              </a:rPr>
              <a:t> Report, November 2022. UniSAFE project no.101006261.</a:t>
            </a:r>
            <a:endParaRPr sz="900">
              <a:solidFill>
                <a:schemeClr val="dk1"/>
              </a:solidFill>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4"/>
          <p:cNvSpPr txBox="1"/>
          <p:nvPr/>
        </p:nvSpPr>
        <p:spPr>
          <a:xfrm>
            <a:off x="1141190" y="1082365"/>
            <a:ext cx="11276764"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400"/>
              <a:buFont typeface="Arial"/>
              <a:buNone/>
            </a:pPr>
            <a:r>
              <a:rPr lang="en-GB" sz="2400" b="1" i="0">
                <a:solidFill>
                  <a:srgbClr val="0F2235"/>
                </a:solidFill>
                <a:latin typeface="Arial"/>
                <a:ea typeface="Arial"/>
                <a:cs typeface="Arial"/>
                <a:sym typeface="Arial"/>
              </a:rPr>
              <a:t>Impact and consequences of experiencing gender-based violence</a:t>
            </a:r>
            <a:endParaRPr sz="2400" b="1" i="0">
              <a:solidFill>
                <a:srgbClr val="0F2235"/>
              </a:solidFill>
              <a:latin typeface="Arial"/>
              <a:ea typeface="Arial"/>
              <a:cs typeface="Arial"/>
              <a:sym typeface="Arial"/>
            </a:endParaRPr>
          </a:p>
        </p:txBody>
      </p:sp>
      <p:graphicFrame>
        <p:nvGraphicFramePr>
          <p:cNvPr id="287" name="Google Shape;287;p14"/>
          <p:cNvGraphicFramePr/>
          <p:nvPr/>
        </p:nvGraphicFramePr>
        <p:xfrm>
          <a:off x="1357263" y="2181951"/>
          <a:ext cx="9477450" cy="4088955"/>
        </p:xfrm>
        <a:graphic>
          <a:graphicData uri="http://schemas.openxmlformats.org/drawingml/2006/table">
            <a:tbl>
              <a:tblPr firstRow="1" bandRow="1">
                <a:noFill/>
                <a:tableStyleId>{69964CAB-FE7E-477D-8E83-B085DBC46344}</a:tableStyleId>
              </a:tblPr>
              <a:tblGrid>
                <a:gridCol w="9477450">
                  <a:extLst>
                    <a:ext uri="{9D8B030D-6E8A-4147-A177-3AD203B41FA5}">
                      <a16:colId xmlns:a16="http://schemas.microsoft.com/office/drawing/2014/main" val="20000"/>
                    </a:ext>
                  </a:extLst>
                </a:gridCol>
              </a:tblGrid>
              <a:tr h="510525">
                <a:tc>
                  <a:txBody>
                    <a:bodyPr/>
                    <a:lstStyle/>
                    <a:p>
                      <a:pPr marL="0" marR="0" lvl="0" indent="0" algn="ctr" rtl="0">
                        <a:spcBef>
                          <a:spcPts val="0"/>
                        </a:spcBef>
                        <a:spcAft>
                          <a:spcPts val="0"/>
                        </a:spcAft>
                        <a:buNone/>
                      </a:pPr>
                      <a:r>
                        <a:rPr lang="en-GB" sz="2000" u="none" strike="noStrike" cap="none">
                          <a:solidFill>
                            <a:srgbClr val="FFFFFF"/>
                          </a:solidFill>
                          <a:latin typeface="Calibri"/>
                          <a:ea typeface="Calibri"/>
                          <a:cs typeface="Calibri"/>
                          <a:sym typeface="Calibri"/>
                        </a:rPr>
                        <a:t>Study-related consequences for students</a:t>
                      </a:r>
                      <a:endParaRPr sz="2000" u="none" strike="noStrike" cap="none">
                        <a:solidFill>
                          <a:srgbClr val="FFFFFF"/>
                        </a:solidFill>
                        <a:latin typeface="Calibri"/>
                        <a:ea typeface="Calibri"/>
                        <a:cs typeface="Calibri"/>
                        <a:sym typeface="Calibri"/>
                      </a:endParaRPr>
                    </a:p>
                  </a:txBody>
                  <a:tcPr marL="91450" marR="91450" marT="45725" marB="45725">
                    <a:lnL w="12700" cap="flat" cmpd="sng">
                      <a:solidFill>
                        <a:srgbClr val="0F2235"/>
                      </a:solidFill>
                      <a:prstDash val="solid"/>
                      <a:round/>
                      <a:headEnd type="none" w="sm" len="sm"/>
                      <a:tailEnd type="none" w="sm" len="sm"/>
                    </a:lnL>
                    <a:lnR w="12700" cap="flat" cmpd="sng">
                      <a:solidFill>
                        <a:srgbClr val="0F2235"/>
                      </a:solidFill>
                      <a:prstDash val="solid"/>
                      <a:round/>
                      <a:headEnd type="none" w="sm" len="sm"/>
                      <a:tailEnd type="none" w="sm" len="sm"/>
                    </a:lnR>
                    <a:lnT w="12700" cap="flat" cmpd="sng">
                      <a:solidFill>
                        <a:srgbClr val="0F2235"/>
                      </a:solidFill>
                      <a:prstDash val="solid"/>
                      <a:round/>
                      <a:headEnd type="none" w="sm" len="sm"/>
                      <a:tailEnd type="none" w="sm" len="sm"/>
                    </a:lnT>
                    <a:lnB w="38100" cap="flat" cmpd="sng">
                      <a:solidFill>
                        <a:srgbClr val="0F2235"/>
                      </a:solidFill>
                      <a:prstDash val="solid"/>
                      <a:round/>
                      <a:headEnd type="none" w="sm" len="sm"/>
                      <a:tailEnd type="none" w="sm" len="sm"/>
                    </a:lnB>
                    <a:solidFill>
                      <a:srgbClr val="0F2235"/>
                    </a:solidFill>
                  </a:tcPr>
                </a:tc>
                <a:extLst>
                  <a:ext uri="{0D108BD9-81ED-4DB2-BD59-A6C34878D82A}">
                    <a16:rowId xmlns:a16="http://schemas.microsoft.com/office/drawing/2014/main" val="10000"/>
                  </a:ext>
                </a:extLst>
              </a:tr>
              <a:tr h="352300">
                <a:tc>
                  <a:txBody>
                    <a:bodyPr/>
                    <a:lstStyle/>
                    <a:p>
                      <a:pPr marL="0" marR="0" lvl="0" indent="0" algn="ctr" rtl="0">
                        <a:lnSpc>
                          <a:spcPct val="100000"/>
                        </a:lnSpc>
                        <a:spcBef>
                          <a:spcPts val="0"/>
                        </a:spcBef>
                        <a:spcAft>
                          <a:spcPts val="0"/>
                        </a:spcAft>
                        <a:buClr>
                          <a:schemeClr val="dk1"/>
                        </a:buClr>
                        <a:buSzPts val="1600"/>
                        <a:buFont typeface="Calibri"/>
                        <a:buNone/>
                      </a:pPr>
                      <a:r>
                        <a:rPr lang="en-GB" sz="1600" b="1" i="0" u="none" strike="noStrike" cap="none">
                          <a:solidFill>
                            <a:schemeClr val="dk1"/>
                          </a:solidFill>
                          <a:latin typeface="Calibri"/>
                          <a:ea typeface="Calibri"/>
                          <a:cs typeface="Calibri"/>
                          <a:sym typeface="Calibri"/>
                        </a:rPr>
                        <a:t>Missed classes</a:t>
                      </a:r>
                      <a:endParaRPr sz="1600" b="1" u="none" strike="noStrike" cap="none">
                        <a:solidFill>
                          <a:schemeClr val="dk1"/>
                        </a:solidFill>
                        <a:latin typeface="Calibri"/>
                        <a:ea typeface="Calibri"/>
                        <a:cs typeface="Calibri"/>
                        <a:sym typeface="Calibri"/>
                      </a:endParaRPr>
                    </a:p>
                  </a:txBody>
                  <a:tcPr marL="91450" marR="91450" marT="45725" marB="45725">
                    <a:lnT w="38100" cap="flat" cmpd="sng">
                      <a:solidFill>
                        <a:srgbClr val="0F2235"/>
                      </a:solidFill>
                      <a:prstDash val="solid"/>
                      <a:round/>
                      <a:headEnd type="none" w="sm" len="sm"/>
                      <a:tailEnd type="none" w="sm" len="sm"/>
                    </a:lnT>
                    <a:solidFill>
                      <a:srgbClr val="F5F5F5"/>
                    </a:solidFill>
                  </a:tcPr>
                </a:tc>
                <a:extLst>
                  <a:ext uri="{0D108BD9-81ED-4DB2-BD59-A6C34878D82A}">
                    <a16:rowId xmlns:a16="http://schemas.microsoft.com/office/drawing/2014/main" val="10001"/>
                  </a:ext>
                </a:extLst>
              </a:tr>
              <a:tr h="352300">
                <a:tc>
                  <a:txBody>
                    <a:bodyPr/>
                    <a:lstStyle/>
                    <a:p>
                      <a:pPr marL="0" marR="0" lvl="0" indent="0" algn="ctr" rtl="0">
                        <a:lnSpc>
                          <a:spcPct val="100000"/>
                        </a:lnSpc>
                        <a:spcBef>
                          <a:spcPts val="0"/>
                        </a:spcBef>
                        <a:spcAft>
                          <a:spcPts val="0"/>
                        </a:spcAft>
                        <a:buClr>
                          <a:schemeClr val="dk1"/>
                        </a:buClr>
                        <a:buSzPts val="1600"/>
                        <a:buFont typeface="Calibri"/>
                        <a:buNone/>
                      </a:pPr>
                      <a:r>
                        <a:rPr lang="en-GB" sz="1600" b="1" i="0" u="none" strike="noStrike" cap="none">
                          <a:solidFill>
                            <a:schemeClr val="dk1"/>
                          </a:solidFill>
                          <a:latin typeface="Calibri"/>
                          <a:ea typeface="Calibri"/>
                          <a:cs typeface="Calibri"/>
                          <a:sym typeface="Calibri"/>
                        </a:rPr>
                        <a:t>Felt dissatisfied with the course of studies</a:t>
                      </a:r>
                      <a:endParaRPr sz="1600" u="none" strike="noStrike" cap="none">
                        <a:solidFill>
                          <a:schemeClr val="dk1"/>
                        </a:solidFill>
                        <a:latin typeface="Calibri"/>
                        <a:ea typeface="Calibri"/>
                        <a:cs typeface="Calibri"/>
                        <a:sym typeface="Calibri"/>
                      </a:endParaRPr>
                    </a:p>
                  </a:txBody>
                  <a:tcPr marL="91450" marR="91450" marT="45725" marB="45725">
                    <a:solidFill>
                      <a:srgbClr val="F5F5F5"/>
                    </a:solidFill>
                  </a:tcPr>
                </a:tc>
                <a:extLst>
                  <a:ext uri="{0D108BD9-81ED-4DB2-BD59-A6C34878D82A}">
                    <a16:rowId xmlns:a16="http://schemas.microsoft.com/office/drawing/2014/main" val="10002"/>
                  </a:ext>
                </a:extLst>
              </a:tr>
              <a:tr h="366150">
                <a:tc>
                  <a:txBody>
                    <a:bodyPr/>
                    <a:lstStyle/>
                    <a:p>
                      <a:pPr marL="0" marR="0" lvl="0" indent="0" algn="ctr" rtl="0">
                        <a:lnSpc>
                          <a:spcPct val="100000"/>
                        </a:lnSpc>
                        <a:spcBef>
                          <a:spcPts val="0"/>
                        </a:spcBef>
                        <a:spcAft>
                          <a:spcPts val="0"/>
                        </a:spcAft>
                        <a:buClr>
                          <a:schemeClr val="dk1"/>
                        </a:buClr>
                        <a:buSzPts val="1600"/>
                        <a:buFont typeface="Calibri"/>
                        <a:buNone/>
                      </a:pPr>
                      <a:r>
                        <a:rPr lang="en-GB" sz="1600" b="1" i="0" u="none" strike="noStrike" cap="none">
                          <a:solidFill>
                            <a:schemeClr val="dk1"/>
                          </a:solidFill>
                          <a:latin typeface="Calibri"/>
                          <a:ea typeface="Calibri"/>
                          <a:cs typeface="Calibri"/>
                          <a:sym typeface="Calibri"/>
                        </a:rPr>
                        <a:t>Experienced reduced learning achievements</a:t>
                      </a:r>
                      <a:endParaRPr sz="1600" u="none" strike="noStrike" cap="none">
                        <a:solidFill>
                          <a:schemeClr val="dk1"/>
                        </a:solidFill>
                        <a:latin typeface="Calibri"/>
                        <a:ea typeface="Calibri"/>
                        <a:cs typeface="Calibri"/>
                        <a:sym typeface="Calibri"/>
                      </a:endParaRPr>
                    </a:p>
                  </a:txBody>
                  <a:tcPr marL="91450" marR="91450" marT="45725" marB="45725">
                    <a:solidFill>
                      <a:srgbClr val="F5F5F5"/>
                    </a:solidFill>
                  </a:tcPr>
                </a:tc>
                <a:extLst>
                  <a:ext uri="{0D108BD9-81ED-4DB2-BD59-A6C34878D82A}">
                    <a16:rowId xmlns:a16="http://schemas.microsoft.com/office/drawing/2014/main" val="10003"/>
                  </a:ext>
                </a:extLst>
              </a:tr>
              <a:tr h="415300">
                <a:tc>
                  <a:txBody>
                    <a:bodyPr/>
                    <a:lstStyle/>
                    <a:p>
                      <a:pPr marL="0" marR="0" lvl="0" indent="0" algn="ctr" rtl="0">
                        <a:lnSpc>
                          <a:spcPct val="10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Felt disengaged from fellow students</a:t>
                      </a:r>
                      <a:endParaRPr/>
                    </a:p>
                  </a:txBody>
                  <a:tcPr marL="91450" marR="91450" marT="45725" marB="45725">
                    <a:solidFill>
                      <a:srgbClr val="F5F5F5"/>
                    </a:solidFill>
                  </a:tcPr>
                </a:tc>
                <a:extLst>
                  <a:ext uri="{0D108BD9-81ED-4DB2-BD59-A6C34878D82A}">
                    <a16:rowId xmlns:a16="http://schemas.microsoft.com/office/drawing/2014/main" val="10004"/>
                  </a:ext>
                </a:extLst>
              </a:tr>
              <a:tr h="317325">
                <a:tc>
                  <a:txBody>
                    <a:bodyPr/>
                    <a:lstStyle/>
                    <a:p>
                      <a:pPr marL="0" marR="0" lvl="0" indent="0" algn="ctr" rtl="0">
                        <a:lnSpc>
                          <a:spcPct val="10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Considered opting out of university altogether</a:t>
                      </a:r>
                      <a:endParaRPr sz="1600" b="0" u="none" strike="noStrike" cap="none">
                        <a:solidFill>
                          <a:schemeClr val="dk1"/>
                        </a:solidFill>
                        <a:latin typeface="Calibri"/>
                        <a:ea typeface="Calibri"/>
                        <a:cs typeface="Calibri"/>
                        <a:sym typeface="Calibri"/>
                      </a:endParaRPr>
                    </a:p>
                  </a:txBody>
                  <a:tcPr marL="91450" marR="91450" marT="45725" marB="45725">
                    <a:solidFill>
                      <a:srgbClr val="F5F5F5"/>
                    </a:solidFill>
                  </a:tcPr>
                </a:tc>
                <a:extLst>
                  <a:ext uri="{0D108BD9-81ED-4DB2-BD59-A6C34878D82A}">
                    <a16:rowId xmlns:a16="http://schemas.microsoft.com/office/drawing/2014/main" val="10005"/>
                  </a:ext>
                </a:extLst>
              </a:tr>
              <a:tr h="364900">
                <a:tc>
                  <a:txBody>
                    <a:bodyPr/>
                    <a:lstStyle/>
                    <a:p>
                      <a:pPr marL="0" marR="0" lvl="0" indent="0" algn="ctr" rtl="0">
                        <a:lnSpc>
                          <a:spcPct val="10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Dropped a course</a:t>
                      </a:r>
                      <a:endParaRPr sz="1600" u="none" strike="noStrike" cap="none">
                        <a:solidFill>
                          <a:schemeClr val="dk1"/>
                        </a:solidFill>
                        <a:latin typeface="Calibri"/>
                        <a:ea typeface="Calibri"/>
                        <a:cs typeface="Calibri"/>
                        <a:sym typeface="Calibri"/>
                      </a:endParaRPr>
                    </a:p>
                  </a:txBody>
                  <a:tcPr marL="91450" marR="91450" marT="45725" marB="45725">
                    <a:solidFill>
                      <a:srgbClr val="F5F5F5"/>
                    </a:solidFill>
                  </a:tcPr>
                </a:tc>
                <a:extLst>
                  <a:ext uri="{0D108BD9-81ED-4DB2-BD59-A6C34878D82A}">
                    <a16:rowId xmlns:a16="http://schemas.microsoft.com/office/drawing/2014/main" val="10006"/>
                  </a:ext>
                </a:extLst>
              </a:tr>
              <a:tr h="352300">
                <a:tc>
                  <a:txBody>
                    <a:bodyPr/>
                    <a:lstStyle/>
                    <a:p>
                      <a:pPr marL="0" marR="0" lvl="0" indent="0" algn="ctr" rtl="0">
                        <a:lnSpc>
                          <a:spcPct val="10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Decided not to pursue further studies</a:t>
                      </a:r>
                      <a:endParaRPr/>
                    </a:p>
                  </a:txBody>
                  <a:tcPr marL="91450" marR="91450" marT="45725" marB="45725">
                    <a:solidFill>
                      <a:srgbClr val="F5F5F5"/>
                    </a:solidFill>
                  </a:tcPr>
                </a:tc>
                <a:extLst>
                  <a:ext uri="{0D108BD9-81ED-4DB2-BD59-A6C34878D82A}">
                    <a16:rowId xmlns:a16="http://schemas.microsoft.com/office/drawing/2014/main" val="10007"/>
                  </a:ext>
                </a:extLst>
              </a:tr>
              <a:tr h="311475">
                <a:tc>
                  <a:txBody>
                    <a:bodyPr/>
                    <a:lstStyle/>
                    <a:p>
                      <a:pPr marL="0" marR="0" lvl="0" indent="0" algn="ctr" rtl="0">
                        <a:lnSpc>
                          <a:spcPct val="10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Felt afraid to study at the institution or to use the necessary online tools for collaborative work</a:t>
                      </a:r>
                      <a:endParaRPr sz="1600" u="none" strike="noStrike" cap="none">
                        <a:solidFill>
                          <a:schemeClr val="dk1"/>
                        </a:solidFill>
                        <a:latin typeface="Calibri"/>
                        <a:ea typeface="Calibri"/>
                        <a:cs typeface="Calibri"/>
                        <a:sym typeface="Calibri"/>
                      </a:endParaRPr>
                    </a:p>
                  </a:txBody>
                  <a:tcPr marL="91450" marR="91450" marT="45725" marB="45725">
                    <a:solidFill>
                      <a:srgbClr val="F5F5F5"/>
                    </a:solidFill>
                  </a:tcPr>
                </a:tc>
                <a:extLst>
                  <a:ext uri="{0D108BD9-81ED-4DB2-BD59-A6C34878D82A}">
                    <a16:rowId xmlns:a16="http://schemas.microsoft.com/office/drawing/2014/main" val="10008"/>
                  </a:ext>
                </a:extLst>
              </a:tr>
              <a:tr h="352300">
                <a:tc>
                  <a:txBody>
                    <a:bodyPr/>
                    <a:lstStyle/>
                    <a:p>
                      <a:pPr marL="0" marR="0" lvl="0" indent="0" algn="ctr" rtl="0">
                        <a:lnSpc>
                          <a:spcPct val="10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Changed or tried to change supervisor or lecturer</a:t>
                      </a:r>
                      <a:endParaRPr/>
                    </a:p>
                  </a:txBody>
                  <a:tcPr marL="91450" marR="91450" marT="45725" marB="45725">
                    <a:solidFill>
                      <a:srgbClr val="F5F5F5"/>
                    </a:solidFill>
                  </a:tcPr>
                </a:tc>
                <a:extLst>
                  <a:ext uri="{0D108BD9-81ED-4DB2-BD59-A6C34878D82A}">
                    <a16:rowId xmlns:a16="http://schemas.microsoft.com/office/drawing/2014/main" val="10009"/>
                  </a:ext>
                </a:extLst>
              </a:tr>
              <a:tr h="352300">
                <a:tc>
                  <a:txBody>
                    <a:bodyPr/>
                    <a:lstStyle/>
                    <a:p>
                      <a:pPr marL="0" marR="0" lvl="0" indent="0" algn="ctr" rtl="0">
                        <a:lnSpc>
                          <a:spcPct val="100000"/>
                        </a:lnSpc>
                        <a:spcBef>
                          <a:spcPts val="0"/>
                        </a:spcBef>
                        <a:spcAft>
                          <a:spcPts val="0"/>
                        </a:spcAft>
                        <a:buClr>
                          <a:schemeClr val="dk1"/>
                        </a:buClr>
                        <a:buSzPts val="1600"/>
                        <a:buFont typeface="Calibri"/>
                        <a:buNone/>
                      </a:pPr>
                      <a:r>
                        <a:rPr lang="en-GB" sz="1600" b="0" i="0" u="none" strike="noStrike" cap="none">
                          <a:solidFill>
                            <a:schemeClr val="dk1"/>
                          </a:solidFill>
                          <a:latin typeface="Calibri"/>
                          <a:ea typeface="Calibri"/>
                          <a:cs typeface="Calibri"/>
                          <a:sym typeface="Calibri"/>
                        </a:rPr>
                        <a:t>Tried to change institution</a:t>
                      </a:r>
                      <a:endParaRPr sz="1600" u="none" strike="noStrike" cap="none">
                        <a:solidFill>
                          <a:schemeClr val="dk1"/>
                        </a:solidFill>
                        <a:latin typeface="Calibri"/>
                        <a:ea typeface="Calibri"/>
                        <a:cs typeface="Calibri"/>
                        <a:sym typeface="Calibri"/>
                      </a:endParaRPr>
                    </a:p>
                  </a:txBody>
                  <a:tcPr marL="91450" marR="91450" marT="45725" marB="45725">
                    <a:solidFill>
                      <a:srgbClr val="F5F5F5"/>
                    </a:solidFill>
                  </a:tcPr>
                </a:tc>
                <a:extLst>
                  <a:ext uri="{0D108BD9-81ED-4DB2-BD59-A6C34878D82A}">
                    <a16:rowId xmlns:a16="http://schemas.microsoft.com/office/drawing/2014/main" val="10010"/>
                  </a:ext>
                </a:extLst>
              </a:tr>
            </a:tbl>
          </a:graphicData>
        </a:graphic>
      </p:graphicFrame>
      <p:sp>
        <p:nvSpPr>
          <p:cNvPr id="288" name="Google Shape;288;p14"/>
          <p:cNvSpPr txBox="1"/>
          <p:nvPr/>
        </p:nvSpPr>
        <p:spPr>
          <a:xfrm>
            <a:off x="3026004" y="279400"/>
            <a:ext cx="845267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900">
                <a:solidFill>
                  <a:schemeClr val="dk1"/>
                </a:solidFill>
                <a:latin typeface="Calibri"/>
                <a:ea typeface="Calibri"/>
                <a:cs typeface="Calibri"/>
                <a:sym typeface="Calibri"/>
              </a:rPr>
              <a:t>Source of data: Lipinsky, Anke; Schredl, Claudia; Baumann, Horst; Humbert, Anne Laure;, Tanwar, Jagriti; Bondestam, Fredrik; Freund, Frederike; Lomazzi, Vera (2022). UniSAFE Survey – Gender-based violence and institutional responses. GESIS - Leibniz Institut für Sozialwissenschaften. Datenfile Version 1.0.0, </a:t>
            </a:r>
            <a:r>
              <a:rPr lang="en-GB" sz="9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https://doi.org/10.7802/2475</a:t>
            </a:r>
            <a:r>
              <a:rPr lang="en-GB" sz="900">
                <a:solidFill>
                  <a:schemeClr val="dk1"/>
                </a:solidFill>
                <a:latin typeface="Calibri"/>
                <a:ea typeface="Calibri"/>
                <a:cs typeface="Calibri"/>
                <a:sym typeface="Calibri"/>
              </a:rPr>
              <a:t> </a:t>
            </a:r>
            <a:endParaRPr sz="9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g3eab99b62f3_0_0"/>
          <p:cNvSpPr txBox="1">
            <a:spLocks noGrp="1"/>
          </p:cNvSpPr>
          <p:nvPr>
            <p:ph type="title"/>
          </p:nvPr>
        </p:nvSpPr>
        <p:spPr>
          <a:xfrm>
            <a:off x="1046922" y="1129932"/>
            <a:ext cx="10086900" cy="778500"/>
          </a:xfrm>
          <a:prstGeom prst="rect">
            <a:avLst/>
          </a:prstGeom>
        </p:spPr>
        <p:txBody>
          <a:bodyPr spcFirstLastPara="1" wrap="square" lIns="0" tIns="192000" rIns="0" bIns="0" anchor="t" anchorCtr="0">
            <a:noAutofit/>
          </a:bodyPr>
          <a:lstStyle/>
          <a:p>
            <a:r>
              <a:rPr lang="en-GB"/>
              <a:t>About Us: </a:t>
            </a:r>
            <a:r>
              <a:rPr lang="en-GB">
                <a:solidFill>
                  <a:srgbClr val="FF0000"/>
                </a:solidFill>
              </a:rPr>
              <a:t>Name &amp; Surname (pronouns)</a:t>
            </a:r>
            <a:endParaRPr>
              <a:solidFill>
                <a:srgbClr val="FF0000"/>
              </a:solidFill>
            </a:endParaRPr>
          </a:p>
        </p:txBody>
      </p:sp>
      <p:sp>
        <p:nvSpPr>
          <p:cNvPr id="95" name="Google Shape;95;g3eab99b62f3_0_0"/>
          <p:cNvSpPr txBox="1"/>
          <p:nvPr/>
        </p:nvSpPr>
        <p:spPr>
          <a:xfrm>
            <a:off x="1045382" y="2561771"/>
            <a:ext cx="8067900" cy="1447800"/>
          </a:xfrm>
          <a:prstGeom prst="rect">
            <a:avLst/>
          </a:prstGeom>
          <a:noFill/>
          <a:ln>
            <a:noFill/>
          </a:ln>
        </p:spPr>
        <p:txBody>
          <a:bodyPr spcFirstLastPara="1" wrap="square" lIns="91425" tIns="91425" rIns="91425" bIns="91425" anchor="t" anchorCtr="0">
            <a:noAutofit/>
          </a:bodyPr>
          <a:lstStyle/>
          <a:p>
            <a:pPr>
              <a:lnSpc>
                <a:spcPct val="115000"/>
              </a:lnSpc>
            </a:pPr>
            <a:r>
              <a:rPr lang="en-GB" sz="2000">
                <a:solidFill>
                  <a:srgbClr val="FF0000"/>
                </a:solidFill>
              </a:rPr>
              <a:t>ADD BIO &amp; PICTURE</a:t>
            </a:r>
            <a:endParaRPr lang="en-GB" sz="200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g3ea85d6f164_0_137"/>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20</a:t>
            </a:fld>
            <a:endParaRPr/>
          </a:p>
        </p:txBody>
      </p:sp>
      <p:sp>
        <p:nvSpPr>
          <p:cNvPr id="295" name="Google Shape;295;g3ea85d6f164_0_137"/>
          <p:cNvSpPr/>
          <p:nvPr/>
        </p:nvSpPr>
        <p:spPr>
          <a:xfrm>
            <a:off x="7272126" y="5113283"/>
            <a:ext cx="914400" cy="914400"/>
          </a:xfrm>
          <a:prstGeom prst="rect">
            <a:avLst/>
          </a:prstGeom>
          <a:solidFill>
            <a:srgbClr val="FFFFFF"/>
          </a:solidFill>
          <a:ln w="12700"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296" name="Google Shape;296;g3ea85d6f164_0_137"/>
          <p:cNvSpPr txBox="1"/>
          <p:nvPr/>
        </p:nvSpPr>
        <p:spPr>
          <a:xfrm>
            <a:off x="287495" y="740864"/>
            <a:ext cx="9454500" cy="631200"/>
          </a:xfrm>
          <a:prstGeom prst="rect">
            <a:avLst/>
          </a:prstGeom>
          <a:noFill/>
          <a:ln>
            <a:noFill/>
          </a:ln>
        </p:spPr>
        <p:txBody>
          <a:bodyPr spcFirstLastPara="1" wrap="square" lIns="0" tIns="192000" rIns="0" bIns="0" anchor="t" anchorCtr="0">
            <a:noAutofit/>
          </a:bodyPr>
          <a:lstStyle/>
          <a:p>
            <a:pPr marL="0" lvl="0" indent="0" algn="l" rtl="0">
              <a:lnSpc>
                <a:spcPct val="80000"/>
              </a:lnSpc>
              <a:spcBef>
                <a:spcPts val="0"/>
              </a:spcBef>
              <a:spcAft>
                <a:spcPts val="0"/>
              </a:spcAft>
              <a:buNone/>
            </a:pPr>
            <a:r>
              <a:rPr lang="en-GB" sz="3200" b="1">
                <a:solidFill>
                  <a:srgbClr val="0F2235"/>
                </a:solidFill>
              </a:rPr>
              <a:t>Consequences for students</a:t>
            </a:r>
            <a:endParaRPr sz="3600">
              <a:solidFill>
                <a:srgbClr val="0F2235"/>
              </a:solidFill>
            </a:endParaRPr>
          </a:p>
        </p:txBody>
      </p:sp>
      <p:sp>
        <p:nvSpPr>
          <p:cNvPr id="297" name="Google Shape;297;g3ea85d6f164_0_137"/>
          <p:cNvSpPr txBox="1"/>
          <p:nvPr/>
        </p:nvSpPr>
        <p:spPr>
          <a:xfrm>
            <a:off x="476006" y="1076325"/>
            <a:ext cx="11240100" cy="5106000"/>
          </a:xfrm>
          <a:prstGeom prst="rect">
            <a:avLst/>
          </a:prstGeom>
          <a:noFill/>
          <a:ln>
            <a:noFill/>
          </a:ln>
        </p:spPr>
        <p:txBody>
          <a:bodyPr spcFirstLastPara="1" wrap="square" lIns="0" tIns="0" rIns="0" bIns="0" anchor="t" anchorCtr="0">
            <a:normAutofit/>
          </a:bodyPr>
          <a:lstStyle/>
          <a:p>
            <a:pPr marL="0" lvl="0" indent="0" algn="l" rtl="0">
              <a:lnSpc>
                <a:spcPct val="150000"/>
              </a:lnSpc>
              <a:spcBef>
                <a:spcPts val="0"/>
              </a:spcBef>
              <a:spcAft>
                <a:spcPts val="0"/>
              </a:spcAft>
              <a:buNone/>
            </a:pPr>
            <a:endParaRPr sz="1200" i="1">
              <a:solidFill>
                <a:srgbClr val="0F2235"/>
              </a:solidFill>
            </a:endParaRPr>
          </a:p>
        </p:txBody>
      </p:sp>
      <p:pic>
        <p:nvPicPr>
          <p:cNvPr id="298" name="Google Shape;298;g3ea85d6f164_0_137"/>
          <p:cNvPicPr preferRelativeResize="0"/>
          <p:nvPr/>
        </p:nvPicPr>
        <p:blipFill rotWithShape="1">
          <a:blip r:embed="rId3">
            <a:alphaModFix/>
          </a:blip>
          <a:srcRect/>
          <a:stretch/>
        </p:blipFill>
        <p:spPr>
          <a:xfrm>
            <a:off x="1343026" y="1726448"/>
            <a:ext cx="8757000" cy="3956100"/>
          </a:xfrm>
          <a:prstGeom prst="rect">
            <a:avLst/>
          </a:prstGeom>
          <a:noFill/>
          <a:ln>
            <a:noFill/>
          </a:ln>
        </p:spPr>
      </p:pic>
      <p:sp>
        <p:nvSpPr>
          <p:cNvPr id="299" name="Google Shape;299;g3ea85d6f164_0_137"/>
          <p:cNvSpPr txBox="1"/>
          <p:nvPr/>
        </p:nvSpPr>
        <p:spPr>
          <a:xfrm>
            <a:off x="287500" y="5810179"/>
            <a:ext cx="5197200" cy="246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i="1">
                <a:solidFill>
                  <a:srgbClr val="000000"/>
                </a:solidFill>
                <a:latin typeface="Arial"/>
                <a:ea typeface="Arial"/>
                <a:cs typeface="Arial"/>
                <a:sym typeface="Arial"/>
              </a:rPr>
              <a:t>Note: weighted percentages. Source: Humbert 2023, using data from Lipinsky et al. 2022</a:t>
            </a:r>
            <a:endParaRPr sz="1800">
              <a:solidFill>
                <a:srgbClr val="000000"/>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15"/>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Root and cause factors</a:t>
            </a:r>
            <a:endParaRPr/>
          </a:p>
        </p:txBody>
      </p:sp>
      <p:sp>
        <p:nvSpPr>
          <p:cNvPr id="306" name="Google Shape;306;p15"/>
          <p:cNvSpPr txBox="1"/>
          <p:nvPr/>
        </p:nvSpPr>
        <p:spPr>
          <a:xfrm>
            <a:off x="894510" y="2283208"/>
            <a:ext cx="10239387" cy="867930"/>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FFFFFF"/>
              </a:buClr>
              <a:buSzPts val="3200"/>
              <a:buFont typeface="Arial"/>
              <a:buNone/>
            </a:pPr>
            <a:r>
              <a:rPr lang="en-GB" sz="3200" b="1" i="0">
                <a:solidFill>
                  <a:srgbClr val="FFFFFF"/>
                </a:solidFill>
                <a:latin typeface="Arial"/>
                <a:ea typeface="Arial"/>
                <a:cs typeface="Arial"/>
                <a:sym typeface="Arial"/>
              </a:rPr>
              <a:t>What causes gender-based violence in an academic context?</a:t>
            </a:r>
            <a:endParaRPr/>
          </a:p>
        </p:txBody>
      </p:sp>
      <p:cxnSp>
        <p:nvCxnSpPr>
          <p:cNvPr id="307" name="Google Shape;307;p15"/>
          <p:cNvCxnSpPr/>
          <p:nvPr/>
        </p:nvCxnSpPr>
        <p:spPr>
          <a:xfrm>
            <a:off x="622163" y="2359971"/>
            <a:ext cx="13368" cy="1020010"/>
          </a:xfrm>
          <a:prstGeom prst="straightConnector1">
            <a:avLst/>
          </a:prstGeom>
          <a:noFill/>
          <a:ln w="57150" cap="flat" cmpd="sng">
            <a:solidFill>
              <a:srgbClr val="AED7BD"/>
            </a:solidFill>
            <a:prstDash val="solid"/>
            <a:miter lim="8000"/>
            <a:headEnd type="none" w="sm" len="sm"/>
            <a:tailEnd type="none" w="sm" len="sm"/>
          </a:ln>
        </p:spPr>
      </p:cxnSp>
      <p:sp>
        <p:nvSpPr>
          <p:cNvPr id="308" name="Google Shape;308;p15"/>
          <p:cNvSpPr txBox="1"/>
          <p:nvPr/>
        </p:nvSpPr>
        <p:spPr>
          <a:xfrm>
            <a:off x="540166" y="3695116"/>
            <a:ext cx="9898500" cy="1785600"/>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0"/>
              </a:spcAft>
              <a:buClr>
                <a:srgbClr val="FFFFFF"/>
              </a:buClr>
              <a:buSzPts val="2000"/>
              <a:buFont typeface="Noto Sans Symbols"/>
              <a:buChar char="❑"/>
            </a:pPr>
            <a:r>
              <a:rPr lang="en-GB" sz="2000" b="0" i="0">
                <a:solidFill>
                  <a:srgbClr val="FFFFFF"/>
                </a:solidFill>
                <a:latin typeface="Arial"/>
                <a:ea typeface="Arial"/>
                <a:cs typeface="Arial"/>
                <a:sym typeface="Arial"/>
              </a:rPr>
              <a:t>Discrimination and biased practices</a:t>
            </a:r>
            <a:r>
              <a:rPr lang="en-GB" sz="2000">
                <a:solidFill>
                  <a:srgbClr val="FFFFFF"/>
                </a:solidFill>
                <a:latin typeface="Arial"/>
                <a:ea typeface="Arial"/>
                <a:cs typeface="Arial"/>
                <a:sym typeface="Arial"/>
              </a:rPr>
              <a:t> </a:t>
            </a:r>
            <a:endParaRPr sz="2000" b="0" i="0">
              <a:solidFill>
                <a:srgbClr val="FFFFFF"/>
              </a:solidFill>
              <a:latin typeface="Arial"/>
              <a:ea typeface="Arial"/>
              <a:cs typeface="Arial"/>
              <a:sym typeface="Arial"/>
            </a:endParaRPr>
          </a:p>
          <a:p>
            <a:pPr marL="342900" marR="0" lvl="0" indent="-342900" algn="l" rtl="0">
              <a:lnSpc>
                <a:spcPct val="150000"/>
              </a:lnSpc>
              <a:spcBef>
                <a:spcPts val="0"/>
              </a:spcBef>
              <a:spcAft>
                <a:spcPts val="0"/>
              </a:spcAft>
              <a:buClr>
                <a:srgbClr val="FFFFFF"/>
              </a:buClr>
              <a:buSzPts val="2000"/>
              <a:buFont typeface="Noto Sans Symbols"/>
              <a:buChar char="❑"/>
            </a:pPr>
            <a:r>
              <a:rPr lang="en-GB" sz="2000">
                <a:solidFill>
                  <a:srgbClr val="FFFFFF"/>
                </a:solidFill>
                <a:latin typeface="Arial"/>
                <a:ea typeface="Arial"/>
                <a:cs typeface="Arial"/>
                <a:sym typeface="Arial"/>
              </a:rPr>
              <a:t>G</a:t>
            </a:r>
            <a:r>
              <a:rPr lang="en-GB" sz="2000" b="0" i="0">
                <a:solidFill>
                  <a:srgbClr val="FFFFFF"/>
                </a:solidFill>
                <a:latin typeface="Arial"/>
                <a:ea typeface="Arial"/>
                <a:cs typeface="Arial"/>
                <a:sym typeface="Arial"/>
              </a:rPr>
              <a:t>ender stereotypes and harmful gender and cultural norms</a:t>
            </a:r>
            <a:endParaRPr/>
          </a:p>
          <a:p>
            <a:pPr marL="342900" marR="0" lvl="0" indent="-342900" algn="l" rtl="0">
              <a:lnSpc>
                <a:spcPct val="150000"/>
              </a:lnSpc>
              <a:spcBef>
                <a:spcPts val="0"/>
              </a:spcBef>
              <a:spcAft>
                <a:spcPts val="0"/>
              </a:spcAft>
              <a:buClr>
                <a:srgbClr val="FFFFFF"/>
              </a:buClr>
              <a:buSzPts val="2000"/>
              <a:buFont typeface="Noto Sans Symbols"/>
              <a:buChar char="❑"/>
            </a:pPr>
            <a:r>
              <a:rPr lang="en-GB" sz="2000">
                <a:solidFill>
                  <a:srgbClr val="FFFFFF"/>
                </a:solidFill>
                <a:latin typeface="Arial"/>
                <a:ea typeface="Arial"/>
                <a:cs typeface="Arial"/>
                <a:sym typeface="Arial"/>
              </a:rPr>
              <a:t>Power inequalities &amp; power dynamics</a:t>
            </a:r>
            <a:endParaRPr/>
          </a:p>
          <a:p>
            <a:pPr marL="342900" marR="0" lvl="0" indent="-342900" algn="l" rtl="0">
              <a:lnSpc>
                <a:spcPct val="150000"/>
              </a:lnSpc>
              <a:spcBef>
                <a:spcPts val="0"/>
              </a:spcBef>
              <a:spcAft>
                <a:spcPts val="0"/>
              </a:spcAft>
              <a:buClr>
                <a:srgbClr val="FFFFFF"/>
              </a:buClr>
              <a:buSzPts val="2000"/>
              <a:buFont typeface="Noto Sans Symbols"/>
              <a:buChar char="❑"/>
            </a:pPr>
            <a:r>
              <a:rPr lang="en-GB" sz="2000">
                <a:solidFill>
                  <a:srgbClr val="FFFFFF"/>
                </a:solidFill>
                <a:latin typeface="Arial"/>
                <a:ea typeface="Arial"/>
                <a:cs typeface="Arial"/>
                <a:sym typeface="Arial"/>
              </a:rPr>
              <a:t>Systemic issues (patriarchal power structures &amp; toxic masculinity)</a:t>
            </a:r>
            <a:endParaRPr sz="2000">
              <a:solidFill>
                <a:srgbClr val="FFFFFF"/>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3e869ec7c7d_1_26"/>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22</a:t>
            </a:fld>
            <a:endParaRPr/>
          </a:p>
        </p:txBody>
      </p:sp>
      <p:sp>
        <p:nvSpPr>
          <p:cNvPr id="315" name="Google Shape;315;g3e869ec7c7d_1_26"/>
          <p:cNvSpPr txBox="1"/>
          <p:nvPr/>
        </p:nvSpPr>
        <p:spPr>
          <a:xfrm>
            <a:off x="1420797" y="2865780"/>
            <a:ext cx="9350400" cy="554100"/>
          </a:xfrm>
          <a:prstGeom prst="rect">
            <a:avLst/>
          </a:prstGeom>
          <a:noFill/>
          <a:ln>
            <a:noFill/>
          </a:ln>
        </p:spPr>
        <p:txBody>
          <a:bodyPr spcFirstLastPara="1" wrap="square" lIns="0" tIns="45700" rIns="0" bIns="45700" anchor="t" anchorCtr="0">
            <a:spAutoFit/>
          </a:bodyPr>
          <a:lstStyle/>
          <a:p>
            <a:pPr marL="0" lvl="0" indent="0" algn="ctr" rtl="0">
              <a:spcBef>
                <a:spcPts val="0"/>
              </a:spcBef>
              <a:spcAft>
                <a:spcPts val="0"/>
              </a:spcAft>
              <a:buClr>
                <a:schemeClr val="dk1"/>
              </a:buClr>
              <a:buSzPts val="1100"/>
              <a:buFont typeface="Arial"/>
              <a:buNone/>
            </a:pPr>
            <a:r>
              <a:rPr lang="en-GB" sz="3000" b="1">
                <a:solidFill>
                  <a:srgbClr val="964091"/>
                </a:solidFill>
              </a:rPr>
              <a:t>Any questions?</a:t>
            </a:r>
            <a:endParaRPr sz="4900" b="1">
              <a:solidFill>
                <a:srgbClr val="96409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g3e869ec7c7d_1_32"/>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23</a:t>
            </a:fld>
            <a:endParaRPr/>
          </a:p>
        </p:txBody>
      </p:sp>
      <p:sp>
        <p:nvSpPr>
          <p:cNvPr id="322" name="Google Shape;322;g3e869ec7c7d_1_32"/>
          <p:cNvSpPr/>
          <p:nvPr/>
        </p:nvSpPr>
        <p:spPr>
          <a:xfrm>
            <a:off x="943024" y="2413834"/>
            <a:ext cx="9690600" cy="922200"/>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FFFFFF"/>
              </a:buClr>
              <a:buSzPts val="4000"/>
              <a:buFont typeface="Arial"/>
              <a:buNone/>
            </a:pPr>
            <a:r>
              <a:rPr lang="en-GB" sz="4000" b="1">
                <a:solidFill>
                  <a:srgbClr val="0F2235"/>
                </a:solidFill>
              </a:rPr>
              <a:t>Exercice: Categorisation of the forms of gender-based violence</a:t>
            </a:r>
            <a:endParaRPr sz="4000">
              <a:solidFill>
                <a:schemeClr val="dk1"/>
              </a:solidFill>
            </a:endParaRPr>
          </a:p>
          <a:p>
            <a:pPr marL="0" marR="0" lvl="0" indent="0" algn="l" rtl="0">
              <a:lnSpc>
                <a:spcPct val="90000"/>
              </a:lnSpc>
              <a:spcBef>
                <a:spcPts val="0"/>
              </a:spcBef>
              <a:spcAft>
                <a:spcPts val="0"/>
              </a:spcAft>
              <a:buClr>
                <a:srgbClr val="FFFFFF"/>
              </a:buClr>
              <a:buSzPts val="4000"/>
              <a:buFont typeface="Arial"/>
              <a:buNone/>
            </a:pPr>
            <a:endParaRPr sz="5000" b="1">
              <a:solidFill>
                <a:srgbClr val="0F2235"/>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17"/>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24</a:t>
            </a:fld>
            <a:endParaRPr/>
          </a:p>
        </p:txBody>
      </p:sp>
      <p:pic>
        <p:nvPicPr>
          <p:cNvPr id="329" name="Google Shape;329;p17"/>
          <p:cNvPicPr preferRelativeResize="0"/>
          <p:nvPr/>
        </p:nvPicPr>
        <p:blipFill rotWithShape="1">
          <a:blip r:embed="rId3">
            <a:alphaModFix/>
          </a:blip>
          <a:srcRect/>
          <a:stretch/>
        </p:blipFill>
        <p:spPr>
          <a:xfrm>
            <a:off x="5214943" y="1335461"/>
            <a:ext cx="6377815" cy="5065339"/>
          </a:xfrm>
          <a:prstGeom prst="rect">
            <a:avLst/>
          </a:prstGeom>
          <a:noFill/>
          <a:ln>
            <a:noFill/>
          </a:ln>
        </p:spPr>
      </p:pic>
      <p:sp>
        <p:nvSpPr>
          <p:cNvPr id="330" name="Google Shape;330;p17"/>
          <p:cNvSpPr txBox="1">
            <a:spLocks noGrp="1"/>
          </p:cNvSpPr>
          <p:nvPr>
            <p:ph type="title"/>
          </p:nvPr>
        </p:nvSpPr>
        <p:spPr>
          <a:xfrm>
            <a:off x="400279" y="1802834"/>
            <a:ext cx="4550689"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chemeClr val="dk1"/>
              </a:buClr>
              <a:buSzPts val="2000"/>
              <a:buFont typeface="Arial"/>
              <a:buNone/>
            </a:pPr>
            <a:r>
              <a:rPr lang="en-GB" sz="2000">
                <a:solidFill>
                  <a:schemeClr val="dk1"/>
                </a:solidFill>
              </a:rPr>
              <a:t>1. Open the Miro link sent in the chatbox.</a:t>
            </a:r>
            <a:br>
              <a:rPr lang="en-GB" sz="2000">
                <a:solidFill>
                  <a:schemeClr val="dk1"/>
                </a:solidFill>
              </a:rPr>
            </a:br>
            <a:br>
              <a:rPr lang="en-GB" sz="2000">
                <a:solidFill>
                  <a:schemeClr val="dk1"/>
                </a:solidFill>
              </a:rPr>
            </a:br>
            <a:r>
              <a:rPr lang="en-GB" sz="2000">
                <a:solidFill>
                  <a:schemeClr val="dk1"/>
                </a:solidFill>
              </a:rPr>
              <a:t>2. Locate your working board (your room number = group number)</a:t>
            </a:r>
            <a:br>
              <a:rPr lang="en-GB" sz="2000">
                <a:solidFill>
                  <a:schemeClr val="dk1"/>
                </a:solidFill>
              </a:rPr>
            </a:br>
            <a:br>
              <a:rPr lang="en-GB" sz="2000">
                <a:solidFill>
                  <a:schemeClr val="dk1"/>
                </a:solidFill>
              </a:rPr>
            </a:br>
            <a:r>
              <a:rPr lang="en-GB" sz="2000">
                <a:solidFill>
                  <a:schemeClr val="dk1"/>
                </a:solidFill>
              </a:rPr>
              <a:t>3. Assign a person who will be responsible for moving the sticky notes to the category you agreed.</a:t>
            </a:r>
            <a:br>
              <a:rPr lang="en-GB" sz="2000">
                <a:solidFill>
                  <a:schemeClr val="dk1"/>
                </a:solidFill>
              </a:rPr>
            </a:br>
            <a:endParaRPr sz="2000">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g3eab99b62f3_0_36"/>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25</a:t>
            </a:fld>
            <a:endParaRPr/>
          </a:p>
        </p:txBody>
      </p:sp>
      <p:sp>
        <p:nvSpPr>
          <p:cNvPr id="337" name="Google Shape;337;g3eab99b62f3_0_36"/>
          <p:cNvSpPr/>
          <p:nvPr/>
        </p:nvSpPr>
        <p:spPr>
          <a:xfrm>
            <a:off x="1250699" y="2752009"/>
            <a:ext cx="9690600" cy="922200"/>
          </a:xfrm>
          <a:prstGeom prst="rect">
            <a:avLst/>
          </a:prstGeom>
          <a:noFill/>
          <a:ln>
            <a:noFill/>
          </a:ln>
        </p:spPr>
        <p:txBody>
          <a:bodyPr spcFirstLastPara="1" wrap="square" lIns="0" tIns="192000" rIns="0" bIns="0" anchor="t" anchorCtr="0">
            <a:noAutofit/>
          </a:bodyPr>
          <a:lstStyle/>
          <a:p>
            <a:pPr marL="0" marR="0" lvl="0" indent="0" algn="ctr" rtl="0">
              <a:lnSpc>
                <a:spcPct val="90000"/>
              </a:lnSpc>
              <a:spcBef>
                <a:spcPts val="0"/>
              </a:spcBef>
              <a:spcAft>
                <a:spcPts val="0"/>
              </a:spcAft>
              <a:buClr>
                <a:srgbClr val="FFFFFF"/>
              </a:buClr>
              <a:buSzPts val="4000"/>
              <a:buFont typeface="Arial"/>
              <a:buNone/>
            </a:pPr>
            <a:r>
              <a:rPr lang="en-GB" sz="3000" b="1">
                <a:solidFill>
                  <a:srgbClr val="964091"/>
                </a:solidFill>
              </a:rPr>
              <a:t>Short Debrief: How was that exercise for your team? </a:t>
            </a:r>
            <a:endParaRPr sz="3000">
              <a:solidFill>
                <a:srgbClr val="964091"/>
              </a:solidFill>
            </a:endParaRPr>
          </a:p>
          <a:p>
            <a:pPr marL="0" marR="0" lvl="0" indent="0" algn="l" rtl="0">
              <a:lnSpc>
                <a:spcPct val="90000"/>
              </a:lnSpc>
              <a:spcBef>
                <a:spcPts val="0"/>
              </a:spcBef>
              <a:spcAft>
                <a:spcPts val="0"/>
              </a:spcAft>
              <a:buClr>
                <a:srgbClr val="FFFFFF"/>
              </a:buClr>
              <a:buSzPts val="4000"/>
              <a:buFont typeface="Arial"/>
              <a:buNone/>
            </a:pPr>
            <a:endParaRPr sz="5000" b="1">
              <a:solidFill>
                <a:srgbClr val="0F2235"/>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g3e869ec7c7d_1_39"/>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26</a:t>
            </a:fld>
            <a:endParaRPr/>
          </a:p>
        </p:txBody>
      </p:sp>
      <p:sp>
        <p:nvSpPr>
          <p:cNvPr id="344" name="Google Shape;344;g3e869ec7c7d_1_39"/>
          <p:cNvSpPr/>
          <p:nvPr/>
        </p:nvSpPr>
        <p:spPr>
          <a:xfrm>
            <a:off x="943024" y="2413834"/>
            <a:ext cx="9690600" cy="922200"/>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FFFFFF"/>
              </a:buClr>
              <a:buSzPts val="4000"/>
              <a:buFont typeface="Arial"/>
              <a:buNone/>
            </a:pPr>
            <a:r>
              <a:rPr lang="en-GB" sz="4000" b="1">
                <a:solidFill>
                  <a:srgbClr val="0F2235"/>
                </a:solidFill>
              </a:rPr>
              <a:t>Part 2: Institutional responses and the 7P framework</a:t>
            </a:r>
            <a:endParaRPr sz="5000" b="1">
              <a:solidFill>
                <a:srgbClr val="0F2235"/>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18"/>
          <p:cNvSpPr txBox="1">
            <a:spLocks noGrp="1"/>
          </p:cNvSpPr>
          <p:nvPr>
            <p:ph type="title"/>
          </p:nvPr>
        </p:nvSpPr>
        <p:spPr>
          <a:xfrm>
            <a:off x="670799" y="1465949"/>
            <a:ext cx="4550689"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200"/>
              <a:buFont typeface="Arial"/>
              <a:buNone/>
            </a:pPr>
            <a:r>
              <a:rPr lang="en-GB" sz="3200"/>
              <a:t>7P model to address gender-based violence in research performing organisations.</a:t>
            </a:r>
            <a:endParaRPr/>
          </a:p>
        </p:txBody>
      </p:sp>
      <p:sp>
        <p:nvSpPr>
          <p:cNvPr id="351" name="Google Shape;351;p18"/>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27</a:t>
            </a:fld>
            <a:endParaRPr/>
          </a:p>
        </p:txBody>
      </p:sp>
      <p:pic>
        <p:nvPicPr>
          <p:cNvPr id="352" name="Google Shape;352;p18" descr="Diagram&#10;&#10;Description automatically generated">
            <a:hlinkClick r:id="rId3"/>
          </p:cNvPr>
          <p:cNvPicPr preferRelativeResize="0"/>
          <p:nvPr/>
        </p:nvPicPr>
        <p:blipFill rotWithShape="1">
          <a:blip r:embed="rId4">
            <a:alphaModFix/>
          </a:blip>
          <a:srcRect/>
          <a:stretch/>
        </p:blipFill>
        <p:spPr>
          <a:xfrm>
            <a:off x="5716326" y="1253916"/>
            <a:ext cx="4481847" cy="473648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g3eab99b62f3_1_1"/>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28</a:t>
            </a:fld>
            <a:endParaRPr/>
          </a:p>
        </p:txBody>
      </p:sp>
      <p:pic>
        <p:nvPicPr>
          <p:cNvPr id="359" name="Google Shape;359;g3eab99b62f3_1_1" descr="The UniSAFE project relies on a 7P model to address and combat violence, to assess the efficiency of modes of intervention and regulation and the institutional responses put into place to eradicate gender-based violence, including sexual harassment, in RPOs." title="The UniSAFE 7P conceptual framework">
            <a:hlinkClick r:id="rId3"/>
          </p:cNvPr>
          <p:cNvPicPr preferRelativeResize="0"/>
          <p:nvPr/>
        </p:nvPicPr>
        <p:blipFill>
          <a:blip r:embed="rId4">
            <a:alphaModFix/>
          </a:blip>
          <a:stretch>
            <a:fillRect/>
          </a:stretch>
        </p:blipFill>
        <p:spPr>
          <a:xfrm>
            <a:off x="748200" y="190800"/>
            <a:ext cx="10695600" cy="60162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9"/>
                                        </p:tgtEl>
                                        <p:attrNameLst>
                                          <p:attrName>style.visibility</p:attrName>
                                        </p:attrNameLst>
                                      </p:cBhvr>
                                      <p:to>
                                        <p:strVal val="visible"/>
                                      </p:to>
                                    </p:set>
                                    <p:animEffect transition="in" filter="fade">
                                      <p:cBhvr>
                                        <p:cTn id="7" dur="1000"/>
                                        <p:tgtEl>
                                          <p:spTgt spid="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9"/>
          <p:cNvSpPr txBox="1"/>
          <p:nvPr/>
        </p:nvSpPr>
        <p:spPr>
          <a:xfrm>
            <a:off x="730411" y="1914768"/>
            <a:ext cx="2709075" cy="707886"/>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4000" b="1">
                <a:solidFill>
                  <a:srgbClr val="5792CE"/>
                </a:solidFill>
                <a:latin typeface="Arial"/>
                <a:ea typeface="Arial"/>
                <a:cs typeface="Arial"/>
                <a:sym typeface="Arial"/>
              </a:rPr>
              <a:t>Prevalence</a:t>
            </a:r>
            <a:endParaRPr/>
          </a:p>
        </p:txBody>
      </p:sp>
      <p:sp>
        <p:nvSpPr>
          <p:cNvPr id="366" name="Google Shape;366;p19"/>
          <p:cNvSpPr txBox="1"/>
          <p:nvPr/>
        </p:nvSpPr>
        <p:spPr>
          <a:xfrm>
            <a:off x="4154391" y="1969352"/>
            <a:ext cx="2649764" cy="707886"/>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4000" b="1">
                <a:solidFill>
                  <a:srgbClr val="5792CE"/>
                </a:solidFill>
                <a:latin typeface="Arial"/>
                <a:ea typeface="Arial"/>
                <a:cs typeface="Arial"/>
                <a:sym typeface="Arial"/>
              </a:rPr>
              <a:t>Prevention</a:t>
            </a:r>
            <a:endParaRPr/>
          </a:p>
        </p:txBody>
      </p:sp>
      <p:sp>
        <p:nvSpPr>
          <p:cNvPr id="367" name="Google Shape;367;p19"/>
          <p:cNvSpPr txBox="1"/>
          <p:nvPr/>
        </p:nvSpPr>
        <p:spPr>
          <a:xfrm>
            <a:off x="8233964" y="1942060"/>
            <a:ext cx="2535951" cy="707886"/>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4000" b="1">
                <a:solidFill>
                  <a:srgbClr val="5792CE"/>
                </a:solidFill>
                <a:latin typeface="Arial"/>
                <a:ea typeface="Arial"/>
                <a:cs typeface="Arial"/>
                <a:sym typeface="Arial"/>
              </a:rPr>
              <a:t>Protection</a:t>
            </a:r>
            <a:endParaRPr/>
          </a:p>
        </p:txBody>
      </p:sp>
      <p:sp>
        <p:nvSpPr>
          <p:cNvPr id="368" name="Google Shape;368;p19"/>
          <p:cNvSpPr txBox="1">
            <a:spLocks noGrp="1"/>
          </p:cNvSpPr>
          <p:nvPr>
            <p:ph type="title"/>
          </p:nvPr>
        </p:nvSpPr>
        <p:spPr>
          <a:xfrm>
            <a:off x="1046922" y="932935"/>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600"/>
              <a:buFont typeface="Arial"/>
              <a:buNone/>
            </a:pPr>
            <a:r>
              <a:rPr lang="en-GB" sz="3600" b="1"/>
              <a:t>UniSAFE 7P Conceptual Framework </a:t>
            </a:r>
            <a:endParaRPr/>
          </a:p>
        </p:txBody>
      </p:sp>
      <p:sp>
        <p:nvSpPr>
          <p:cNvPr id="369" name="Google Shape;369;p19"/>
          <p:cNvSpPr txBox="1"/>
          <p:nvPr/>
        </p:nvSpPr>
        <p:spPr>
          <a:xfrm>
            <a:off x="776675" y="2826107"/>
            <a:ext cx="2814221" cy="3295774"/>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1800" b="0" i="0">
                <a:solidFill>
                  <a:srgbClr val="0E2234"/>
                </a:solidFill>
                <a:latin typeface="Arial"/>
                <a:ea typeface="Arial"/>
                <a:cs typeface="Arial"/>
                <a:sym typeface="Arial"/>
              </a:rPr>
              <a:t>Prevalence refers to </a:t>
            </a:r>
            <a:r>
              <a:rPr lang="en-GB" sz="1800" b="1" i="0">
                <a:solidFill>
                  <a:srgbClr val="0E2234"/>
                </a:solidFill>
                <a:latin typeface="Arial"/>
                <a:ea typeface="Arial"/>
                <a:cs typeface="Arial"/>
                <a:sym typeface="Arial"/>
              </a:rPr>
              <a:t>data and data collection </a:t>
            </a:r>
            <a:r>
              <a:rPr lang="en-GB" sz="1800" b="0" i="0">
                <a:solidFill>
                  <a:srgbClr val="0E2234"/>
                </a:solidFill>
                <a:latin typeface="Arial"/>
                <a:ea typeface="Arial"/>
                <a:cs typeface="Arial"/>
                <a:sym typeface="Arial"/>
              </a:rPr>
              <a:t>estimating the extent of the gender-based violence</a:t>
            </a:r>
            <a:r>
              <a:rPr lang="en-GB" sz="1800">
                <a:solidFill>
                  <a:srgbClr val="0E2234"/>
                </a:solidFill>
                <a:latin typeface="Arial"/>
                <a:ea typeface="Arial"/>
                <a:cs typeface="Arial"/>
                <a:sym typeface="Arial"/>
              </a:rPr>
              <a:t> for different groups of people,</a:t>
            </a:r>
            <a:r>
              <a:rPr lang="en-GB" sz="1800" b="0" i="0">
                <a:solidFill>
                  <a:srgbClr val="0E2234"/>
                </a:solidFill>
                <a:latin typeface="Arial"/>
                <a:ea typeface="Arial"/>
                <a:cs typeface="Arial"/>
                <a:sym typeface="Arial"/>
              </a:rPr>
              <a:t> and ideally </a:t>
            </a:r>
            <a:r>
              <a:rPr lang="en-GB" sz="1800" b="1" i="0">
                <a:solidFill>
                  <a:srgbClr val="0E2234"/>
                </a:solidFill>
                <a:latin typeface="Arial"/>
                <a:ea typeface="Arial"/>
                <a:cs typeface="Arial"/>
                <a:sym typeface="Arial"/>
              </a:rPr>
              <a:t>providing information </a:t>
            </a:r>
            <a:r>
              <a:rPr lang="en-GB" sz="1800" b="0" i="0">
                <a:solidFill>
                  <a:srgbClr val="0E2234"/>
                </a:solidFill>
                <a:latin typeface="Arial"/>
                <a:ea typeface="Arial"/>
                <a:cs typeface="Arial"/>
                <a:sym typeface="Arial"/>
              </a:rPr>
              <a:t>on different forms of gender-based violence. </a:t>
            </a:r>
            <a:endParaRPr sz="1800">
              <a:solidFill>
                <a:schemeClr val="dk1"/>
              </a:solidFill>
              <a:latin typeface="Arial"/>
              <a:ea typeface="Arial"/>
              <a:cs typeface="Arial"/>
              <a:sym typeface="Arial"/>
            </a:endParaRPr>
          </a:p>
        </p:txBody>
      </p:sp>
      <p:sp>
        <p:nvSpPr>
          <p:cNvPr id="370" name="Google Shape;370;p19"/>
          <p:cNvSpPr txBox="1">
            <a:spLocks noGrp="1"/>
          </p:cNvSpPr>
          <p:nvPr>
            <p:ph type="sldNum" idx="12"/>
          </p:nvPr>
        </p:nvSpPr>
        <p:spPr>
          <a:xfrm>
            <a:off x="8024110" y="6096756"/>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latin typeface="Arial"/>
                <a:ea typeface="Arial"/>
                <a:cs typeface="Arial"/>
                <a:sym typeface="Arial"/>
              </a:rPr>
              <a:t>29</a:t>
            </a:fld>
            <a:endParaRPr>
              <a:latin typeface="Arial"/>
              <a:ea typeface="Arial"/>
              <a:cs typeface="Arial"/>
              <a:sym typeface="Arial"/>
            </a:endParaRPr>
          </a:p>
        </p:txBody>
      </p:sp>
      <p:sp>
        <p:nvSpPr>
          <p:cNvPr id="371" name="Google Shape;371;p19"/>
          <p:cNvSpPr txBox="1"/>
          <p:nvPr/>
        </p:nvSpPr>
        <p:spPr>
          <a:xfrm>
            <a:off x="4193366" y="2865217"/>
            <a:ext cx="3380600" cy="3295774"/>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1800" b="0" i="0">
                <a:solidFill>
                  <a:srgbClr val="000000"/>
                </a:solidFill>
                <a:latin typeface="Arial"/>
                <a:ea typeface="Arial"/>
                <a:cs typeface="Arial"/>
                <a:sym typeface="Arial"/>
              </a:rPr>
              <a:t>Prevention refers to </a:t>
            </a:r>
            <a:r>
              <a:rPr lang="en-GB" sz="1800" b="1" i="0">
                <a:solidFill>
                  <a:srgbClr val="000000"/>
                </a:solidFill>
                <a:latin typeface="Arial"/>
                <a:ea typeface="Arial"/>
                <a:cs typeface="Arial"/>
                <a:sym typeface="Arial"/>
              </a:rPr>
              <a:t>measures</a:t>
            </a:r>
            <a:r>
              <a:rPr lang="en-GB" sz="1800" b="0" i="0">
                <a:solidFill>
                  <a:srgbClr val="000000"/>
                </a:solidFill>
                <a:latin typeface="Arial"/>
                <a:ea typeface="Arial"/>
                <a:cs typeface="Arial"/>
                <a:sym typeface="Arial"/>
              </a:rPr>
              <a:t> to </a:t>
            </a:r>
            <a:r>
              <a:rPr lang="en-GB" sz="1800" b="1" i="0">
                <a:solidFill>
                  <a:srgbClr val="000000"/>
                </a:solidFill>
                <a:latin typeface="Arial"/>
                <a:ea typeface="Arial"/>
                <a:cs typeface="Arial"/>
                <a:sym typeface="Arial"/>
              </a:rPr>
              <a:t>promote changes </a:t>
            </a:r>
            <a:r>
              <a:rPr lang="en-GB" sz="1800" b="0" i="0">
                <a:solidFill>
                  <a:srgbClr val="000000"/>
                </a:solidFill>
                <a:latin typeface="Arial"/>
                <a:ea typeface="Arial"/>
                <a:cs typeface="Arial"/>
                <a:sym typeface="Arial"/>
              </a:rPr>
              <a:t>in the </a:t>
            </a:r>
            <a:r>
              <a:rPr lang="en-GB" sz="1800" b="1" i="0">
                <a:solidFill>
                  <a:srgbClr val="000000"/>
                </a:solidFill>
                <a:latin typeface="Arial"/>
                <a:ea typeface="Arial"/>
                <a:cs typeface="Arial"/>
                <a:sym typeface="Arial"/>
              </a:rPr>
              <a:t>social and cultural patterns of behaviour and attitudes </a:t>
            </a:r>
            <a:r>
              <a:rPr lang="en-GB" sz="1800" b="0" i="0">
                <a:solidFill>
                  <a:srgbClr val="000000"/>
                </a:solidFill>
                <a:latin typeface="Arial"/>
                <a:ea typeface="Arial"/>
                <a:cs typeface="Arial"/>
                <a:sym typeface="Arial"/>
              </a:rPr>
              <a:t>of all members of the institutional community. It addresses the culture and values of the organisation and what it stands for.</a:t>
            </a:r>
            <a:r>
              <a:rPr lang="en-GB" sz="1800">
                <a:solidFill>
                  <a:srgbClr val="000000"/>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372" name="Google Shape;372;p19"/>
          <p:cNvSpPr txBox="1"/>
          <p:nvPr/>
        </p:nvSpPr>
        <p:spPr>
          <a:xfrm>
            <a:off x="8233963" y="2716379"/>
            <a:ext cx="3781573" cy="3295774"/>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1800" b="0" i="0">
                <a:solidFill>
                  <a:srgbClr val="000000"/>
                </a:solidFill>
                <a:latin typeface="Arial"/>
                <a:ea typeface="Arial"/>
                <a:cs typeface="Arial"/>
                <a:sym typeface="Arial"/>
              </a:rPr>
              <a:t>Protection aims to </a:t>
            </a:r>
            <a:r>
              <a:rPr lang="en-GB" sz="1800" b="1" i="0">
                <a:solidFill>
                  <a:srgbClr val="000000"/>
                </a:solidFill>
                <a:latin typeface="Arial"/>
                <a:ea typeface="Arial"/>
                <a:cs typeface="Arial"/>
                <a:sym typeface="Arial"/>
              </a:rPr>
              <a:t>ensure the safety and meet the needs of (potential) victims</a:t>
            </a:r>
            <a:r>
              <a:rPr lang="en-GB" sz="1800" b="0" i="0">
                <a:solidFill>
                  <a:srgbClr val="000000"/>
                </a:solidFill>
                <a:latin typeface="Arial"/>
                <a:ea typeface="Arial"/>
                <a:cs typeface="Arial"/>
                <a:sym typeface="Arial"/>
              </a:rPr>
              <a:t>. This includes clear </a:t>
            </a:r>
            <a:r>
              <a:rPr lang="en-GB" sz="1800" b="1" i="0">
                <a:solidFill>
                  <a:srgbClr val="000000"/>
                </a:solidFill>
                <a:latin typeface="Arial"/>
                <a:ea typeface="Arial"/>
                <a:cs typeface="Arial"/>
                <a:sym typeface="Arial"/>
              </a:rPr>
              <a:t>procedures </a:t>
            </a:r>
            <a:r>
              <a:rPr lang="en-GB" sz="1800" b="0" i="0">
                <a:solidFill>
                  <a:srgbClr val="000000"/>
                </a:solidFill>
                <a:latin typeface="Arial"/>
                <a:ea typeface="Arial"/>
                <a:cs typeface="Arial"/>
                <a:sym typeface="Arial"/>
              </a:rPr>
              <a:t>and </a:t>
            </a:r>
            <a:r>
              <a:rPr lang="en-GB" sz="1800" b="1" i="0">
                <a:solidFill>
                  <a:srgbClr val="000000"/>
                </a:solidFill>
                <a:latin typeface="Arial"/>
                <a:ea typeface="Arial"/>
                <a:cs typeface="Arial"/>
                <a:sym typeface="Arial"/>
              </a:rPr>
              <a:t>infrastructure</a:t>
            </a:r>
            <a:r>
              <a:rPr lang="en-GB" sz="1800" b="0" i="0">
                <a:solidFill>
                  <a:srgbClr val="000000"/>
                </a:solidFill>
                <a:latin typeface="Arial"/>
                <a:ea typeface="Arial"/>
                <a:cs typeface="Arial"/>
                <a:sym typeface="Arial"/>
              </a:rPr>
              <a:t>, within each institution, for </a:t>
            </a:r>
            <a:r>
              <a:rPr lang="en-GB" sz="1800" b="1" i="0">
                <a:solidFill>
                  <a:srgbClr val="000000"/>
                </a:solidFill>
                <a:latin typeface="Arial"/>
                <a:ea typeface="Arial"/>
                <a:cs typeface="Arial"/>
                <a:sym typeface="Arial"/>
              </a:rPr>
              <a:t>reporting and supporting </a:t>
            </a:r>
            <a:r>
              <a:rPr lang="en-GB" sz="1800" b="0" i="0">
                <a:solidFill>
                  <a:srgbClr val="000000"/>
                </a:solidFill>
                <a:latin typeface="Arial"/>
                <a:ea typeface="Arial"/>
                <a:cs typeface="Arial"/>
                <a:sym typeface="Arial"/>
              </a:rPr>
              <a:t>people who report gender-based violence, including victims, survivors, bystanders, whistle-blowers, intermediaries etc.   </a:t>
            </a:r>
            <a:endParaRPr sz="1800">
              <a:solidFill>
                <a:srgbClr val="0C0C0C"/>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g3eab99b62f3_0_5"/>
          <p:cNvSpPr txBox="1">
            <a:spLocks noGrp="1"/>
          </p:cNvSpPr>
          <p:nvPr>
            <p:ph type="title"/>
          </p:nvPr>
        </p:nvSpPr>
        <p:spPr>
          <a:xfrm>
            <a:off x="1046925" y="2307894"/>
            <a:ext cx="3758400" cy="702000"/>
          </a:xfrm>
          <a:prstGeom prst="rect">
            <a:avLst/>
          </a:prstGeom>
        </p:spPr>
        <p:txBody>
          <a:bodyPr spcFirstLastPara="1" wrap="square" lIns="0" tIns="192000" rIns="0" bIns="0" anchor="t" anchorCtr="0">
            <a:noAutofit/>
          </a:bodyPr>
          <a:lstStyle/>
          <a:p>
            <a:pPr marL="0" lvl="0" indent="0" algn="l" rtl="0">
              <a:spcBef>
                <a:spcPts val="0"/>
              </a:spcBef>
              <a:spcAft>
                <a:spcPts val="0"/>
              </a:spcAft>
              <a:buNone/>
            </a:pPr>
            <a:r>
              <a:rPr lang="en-GB"/>
              <a:t>Your Turn!</a:t>
            </a:r>
            <a:endParaRPr/>
          </a:p>
        </p:txBody>
      </p:sp>
      <p:sp>
        <p:nvSpPr>
          <p:cNvPr id="127" name="Google Shape;127;g3eab99b62f3_0_5"/>
          <p:cNvSpPr txBox="1">
            <a:spLocks noGrp="1"/>
          </p:cNvSpPr>
          <p:nvPr>
            <p:ph type="title"/>
          </p:nvPr>
        </p:nvSpPr>
        <p:spPr>
          <a:xfrm>
            <a:off x="1046925" y="2924350"/>
            <a:ext cx="6649200" cy="1025400"/>
          </a:xfrm>
          <a:prstGeom prst="rect">
            <a:avLst/>
          </a:prstGeom>
        </p:spPr>
        <p:txBody>
          <a:bodyPr spcFirstLastPara="1" wrap="square" lIns="0" tIns="192000" rIns="0" bIns="0" anchor="t" anchorCtr="0">
            <a:noAutofit/>
          </a:bodyPr>
          <a:lstStyle/>
          <a:p>
            <a:pPr marL="0" lvl="0" indent="0" algn="l" rtl="0">
              <a:spcBef>
                <a:spcPts val="0"/>
              </a:spcBef>
              <a:spcAft>
                <a:spcPts val="0"/>
              </a:spcAft>
              <a:buNone/>
            </a:pPr>
            <a:r>
              <a:rPr lang="en-GB" sz="2300" i="1"/>
              <a:t>Please add your name, pronouns and place of study in your Zoom profile. </a:t>
            </a:r>
            <a:endParaRPr sz="2300" i="1"/>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20"/>
          <p:cNvSpPr txBox="1"/>
          <p:nvPr/>
        </p:nvSpPr>
        <p:spPr>
          <a:xfrm>
            <a:off x="1041369" y="2168655"/>
            <a:ext cx="2962349" cy="707886"/>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4000" b="1">
                <a:solidFill>
                  <a:srgbClr val="5792CE"/>
                </a:solidFill>
                <a:latin typeface="Arial"/>
                <a:ea typeface="Arial"/>
                <a:cs typeface="Arial"/>
                <a:sym typeface="Arial"/>
              </a:rPr>
              <a:t>Prosecution</a:t>
            </a:r>
            <a:endParaRPr/>
          </a:p>
        </p:txBody>
      </p:sp>
      <p:sp>
        <p:nvSpPr>
          <p:cNvPr id="379" name="Google Shape;379;p20"/>
          <p:cNvSpPr txBox="1"/>
          <p:nvPr/>
        </p:nvSpPr>
        <p:spPr>
          <a:xfrm>
            <a:off x="5934459" y="2178917"/>
            <a:ext cx="5216172" cy="707886"/>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4000" b="1">
                <a:solidFill>
                  <a:srgbClr val="5792CE"/>
                </a:solidFill>
                <a:latin typeface="Arial"/>
                <a:ea typeface="Arial"/>
                <a:cs typeface="Arial"/>
                <a:sym typeface="Arial"/>
              </a:rPr>
              <a:t>Provision of Services</a:t>
            </a:r>
            <a:endParaRPr/>
          </a:p>
        </p:txBody>
      </p:sp>
      <p:sp>
        <p:nvSpPr>
          <p:cNvPr id="380" name="Google Shape;380;p20"/>
          <p:cNvSpPr txBox="1">
            <a:spLocks noGrp="1"/>
          </p:cNvSpPr>
          <p:nvPr>
            <p:ph type="title"/>
          </p:nvPr>
        </p:nvSpPr>
        <p:spPr>
          <a:xfrm>
            <a:off x="1046922" y="1093356"/>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600"/>
              <a:buFont typeface="Arial"/>
              <a:buNone/>
            </a:pPr>
            <a:r>
              <a:rPr lang="en-GB" sz="3600" b="1"/>
              <a:t>UniSAFE 7P Conceptual Framework </a:t>
            </a:r>
            <a:endParaRPr/>
          </a:p>
        </p:txBody>
      </p:sp>
      <p:sp>
        <p:nvSpPr>
          <p:cNvPr id="381" name="Google Shape;381;p20"/>
          <p:cNvSpPr txBox="1"/>
          <p:nvPr/>
        </p:nvSpPr>
        <p:spPr>
          <a:xfrm>
            <a:off x="1041369" y="3062728"/>
            <a:ext cx="4340970" cy="2935675"/>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1800" i="0">
                <a:solidFill>
                  <a:srgbClr val="0E2234"/>
                </a:solidFill>
                <a:latin typeface="Arial"/>
                <a:ea typeface="Arial"/>
                <a:cs typeface="Arial"/>
                <a:sym typeface="Arial"/>
              </a:rPr>
              <a:t>Prosecution </a:t>
            </a:r>
            <a:r>
              <a:rPr lang="en-GB" sz="1800" b="0" i="0">
                <a:solidFill>
                  <a:srgbClr val="0E2234"/>
                </a:solidFill>
                <a:latin typeface="Arial"/>
                <a:ea typeface="Arial"/>
                <a:cs typeface="Arial"/>
                <a:sym typeface="Arial"/>
              </a:rPr>
              <a:t>and disciplinary measures cover </a:t>
            </a:r>
            <a:r>
              <a:rPr lang="en-GB" sz="1800" b="1" i="0">
                <a:solidFill>
                  <a:srgbClr val="0E2234"/>
                </a:solidFill>
                <a:latin typeface="Arial"/>
                <a:ea typeface="Arial"/>
                <a:cs typeface="Arial"/>
                <a:sym typeface="Arial"/>
              </a:rPr>
              <a:t>legal proceedings against suspected perpetrators</a:t>
            </a:r>
            <a:r>
              <a:rPr lang="en-GB" sz="1800" b="0" i="0">
                <a:solidFill>
                  <a:srgbClr val="0E2234"/>
                </a:solidFill>
                <a:latin typeface="Arial"/>
                <a:ea typeface="Arial"/>
                <a:cs typeface="Arial"/>
                <a:sym typeface="Arial"/>
              </a:rPr>
              <a:t>, and related </a:t>
            </a:r>
            <a:r>
              <a:rPr lang="en-GB" sz="1800" b="1" i="0">
                <a:solidFill>
                  <a:srgbClr val="0E2234"/>
                </a:solidFill>
                <a:latin typeface="Arial"/>
                <a:ea typeface="Arial"/>
                <a:cs typeface="Arial"/>
                <a:sym typeface="Arial"/>
              </a:rPr>
              <a:t>investigative measures </a:t>
            </a:r>
            <a:r>
              <a:rPr lang="en-GB" sz="1800" b="0" i="0">
                <a:solidFill>
                  <a:srgbClr val="0E2234"/>
                </a:solidFill>
                <a:latin typeface="Arial"/>
                <a:ea typeface="Arial"/>
                <a:cs typeface="Arial"/>
                <a:sym typeface="Arial"/>
              </a:rPr>
              <a:t>and </a:t>
            </a:r>
            <a:r>
              <a:rPr lang="en-GB" sz="1800" b="1" i="0">
                <a:solidFill>
                  <a:srgbClr val="0E2234"/>
                </a:solidFill>
                <a:latin typeface="Arial"/>
                <a:ea typeface="Arial"/>
                <a:cs typeface="Arial"/>
                <a:sym typeface="Arial"/>
              </a:rPr>
              <a:t>judicial proceedings</a:t>
            </a:r>
            <a:r>
              <a:rPr lang="en-GB" sz="1800" b="0" i="0">
                <a:solidFill>
                  <a:srgbClr val="0E2234"/>
                </a:solidFill>
                <a:latin typeface="Arial"/>
                <a:ea typeface="Arial"/>
                <a:cs typeface="Arial"/>
                <a:sym typeface="Arial"/>
              </a:rPr>
              <a:t>, including court cases, including criminal and civil offences, as well as internal disciplinary grievance procedures </a:t>
            </a:r>
            <a:endParaRPr sz="1800">
              <a:solidFill>
                <a:schemeClr val="dk1"/>
              </a:solidFill>
              <a:latin typeface="Arial"/>
              <a:ea typeface="Arial"/>
              <a:cs typeface="Arial"/>
              <a:sym typeface="Arial"/>
            </a:endParaRPr>
          </a:p>
        </p:txBody>
      </p:sp>
      <p:sp>
        <p:nvSpPr>
          <p:cNvPr id="382" name="Google Shape;382;p20"/>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latin typeface="Arial"/>
                <a:ea typeface="Arial"/>
                <a:cs typeface="Arial"/>
                <a:sym typeface="Arial"/>
              </a:rPr>
              <a:t>30</a:t>
            </a:fld>
            <a:endParaRPr>
              <a:latin typeface="Arial"/>
              <a:ea typeface="Arial"/>
              <a:cs typeface="Arial"/>
              <a:sym typeface="Arial"/>
            </a:endParaRPr>
          </a:p>
        </p:txBody>
      </p:sp>
      <p:sp>
        <p:nvSpPr>
          <p:cNvPr id="383" name="Google Shape;383;p20"/>
          <p:cNvSpPr txBox="1"/>
          <p:nvPr/>
        </p:nvSpPr>
        <p:spPr>
          <a:xfrm>
            <a:off x="5954267" y="3102833"/>
            <a:ext cx="4343184" cy="2215478"/>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1800" b="0" i="0">
                <a:solidFill>
                  <a:srgbClr val="000000"/>
                </a:solidFill>
                <a:latin typeface="Arial"/>
                <a:ea typeface="Arial"/>
                <a:cs typeface="Arial"/>
                <a:sym typeface="Arial"/>
              </a:rPr>
              <a:t>Provision of Services refers to the </a:t>
            </a:r>
            <a:r>
              <a:rPr lang="en-GB" sz="1800" b="1" i="0">
                <a:solidFill>
                  <a:srgbClr val="000000"/>
                </a:solidFill>
                <a:latin typeface="Arial"/>
                <a:ea typeface="Arial"/>
                <a:cs typeface="Arial"/>
                <a:sym typeface="Arial"/>
              </a:rPr>
              <a:t>services</a:t>
            </a:r>
            <a:r>
              <a:rPr lang="en-GB" sz="1800" b="0" i="0">
                <a:solidFill>
                  <a:srgbClr val="000000"/>
                </a:solidFill>
                <a:latin typeface="Arial"/>
                <a:ea typeface="Arial"/>
                <a:cs typeface="Arial"/>
                <a:sym typeface="Arial"/>
              </a:rPr>
              <a:t> offered to </a:t>
            </a:r>
            <a:r>
              <a:rPr lang="en-GB" sz="1800" b="1" i="0">
                <a:solidFill>
                  <a:srgbClr val="000000"/>
                </a:solidFill>
                <a:latin typeface="Arial"/>
                <a:ea typeface="Arial"/>
                <a:cs typeface="Arial"/>
                <a:sym typeface="Arial"/>
              </a:rPr>
              <a:t>support victims and their families</a:t>
            </a:r>
            <a:r>
              <a:rPr lang="en-GB" sz="1800" b="0" i="0">
                <a:solidFill>
                  <a:srgbClr val="000000"/>
                </a:solidFill>
                <a:latin typeface="Arial"/>
                <a:ea typeface="Arial"/>
                <a:cs typeface="Arial"/>
                <a:sym typeface="Arial"/>
              </a:rPr>
              <a:t>, </a:t>
            </a:r>
            <a:r>
              <a:rPr lang="en-GB" sz="1800" b="1" i="0">
                <a:solidFill>
                  <a:srgbClr val="000000"/>
                </a:solidFill>
                <a:latin typeface="Arial"/>
                <a:ea typeface="Arial"/>
                <a:cs typeface="Arial"/>
                <a:sym typeface="Arial"/>
              </a:rPr>
              <a:t>offenders</a:t>
            </a:r>
            <a:r>
              <a:rPr lang="en-GB" sz="1800" b="0" i="0">
                <a:solidFill>
                  <a:srgbClr val="000000"/>
                </a:solidFill>
                <a:latin typeface="Arial"/>
                <a:ea typeface="Arial"/>
                <a:cs typeface="Arial"/>
                <a:sym typeface="Arial"/>
              </a:rPr>
              <a:t>, </a:t>
            </a:r>
            <a:r>
              <a:rPr lang="en-GB" sz="1800" b="1" i="0">
                <a:solidFill>
                  <a:srgbClr val="000000"/>
                </a:solidFill>
                <a:latin typeface="Arial"/>
                <a:ea typeface="Arial"/>
                <a:cs typeface="Arial"/>
                <a:sym typeface="Arial"/>
              </a:rPr>
              <a:t>bystanders</a:t>
            </a:r>
            <a:r>
              <a:rPr lang="en-GB" sz="1800" b="0" i="0">
                <a:solidFill>
                  <a:srgbClr val="000000"/>
                </a:solidFill>
                <a:latin typeface="Arial"/>
                <a:ea typeface="Arial"/>
                <a:cs typeface="Arial"/>
                <a:sym typeface="Arial"/>
              </a:rPr>
              <a:t> of gender-based violence and other institutional community members who are affected by it.</a:t>
            </a:r>
            <a:r>
              <a:rPr lang="en-GB" sz="1800">
                <a:solidFill>
                  <a:srgbClr val="000000"/>
                </a:solidFill>
                <a:latin typeface="Arial"/>
                <a:ea typeface="Arial"/>
                <a:cs typeface="Arial"/>
                <a:sym typeface="Arial"/>
              </a:rPr>
              <a:t> </a:t>
            </a:r>
            <a:endParaRPr sz="1800" b="1">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1"/>
          <p:cNvSpPr txBox="1"/>
          <p:nvPr/>
        </p:nvSpPr>
        <p:spPr>
          <a:xfrm>
            <a:off x="1046922" y="2043570"/>
            <a:ext cx="3135474" cy="707886"/>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4000" b="1">
                <a:solidFill>
                  <a:srgbClr val="5792CE"/>
                </a:solidFill>
                <a:latin typeface="Arial"/>
                <a:ea typeface="Arial"/>
                <a:cs typeface="Arial"/>
                <a:sym typeface="Arial"/>
              </a:rPr>
              <a:t>Partnerships</a:t>
            </a:r>
            <a:endParaRPr/>
          </a:p>
        </p:txBody>
      </p:sp>
      <p:sp>
        <p:nvSpPr>
          <p:cNvPr id="390" name="Google Shape;390;p21"/>
          <p:cNvSpPr txBox="1"/>
          <p:nvPr/>
        </p:nvSpPr>
        <p:spPr>
          <a:xfrm>
            <a:off x="6390879" y="2047302"/>
            <a:ext cx="1938031" cy="707886"/>
          </a:xfrm>
          <a:prstGeom prst="rect">
            <a:avLst/>
          </a:prstGeom>
          <a:noFill/>
          <a:ln>
            <a:noFill/>
          </a:ln>
        </p:spPr>
        <p:txBody>
          <a:bodyPr spcFirstLastPara="1" wrap="square" lIns="0" tIns="45700" rIns="0" bIns="45700" anchor="t" anchorCtr="0">
            <a:spAutoFit/>
          </a:bodyPr>
          <a:lstStyle/>
          <a:p>
            <a:pPr marL="0" marR="0" lvl="0" indent="0" algn="l" rtl="0">
              <a:spcBef>
                <a:spcPts val="0"/>
              </a:spcBef>
              <a:spcAft>
                <a:spcPts val="0"/>
              </a:spcAft>
              <a:buNone/>
            </a:pPr>
            <a:r>
              <a:rPr lang="en-GB" sz="4000" b="1">
                <a:solidFill>
                  <a:srgbClr val="5792CE"/>
                </a:solidFill>
                <a:latin typeface="Arial"/>
                <a:ea typeface="Arial"/>
                <a:cs typeface="Arial"/>
                <a:sym typeface="Arial"/>
              </a:rPr>
              <a:t>Policies</a:t>
            </a:r>
            <a:endParaRPr/>
          </a:p>
        </p:txBody>
      </p:sp>
      <p:sp>
        <p:nvSpPr>
          <p:cNvPr id="391" name="Google Shape;391;p21"/>
          <p:cNvSpPr txBox="1">
            <a:spLocks noGrp="1"/>
          </p:cNvSpPr>
          <p:nvPr>
            <p:ph type="title"/>
          </p:nvPr>
        </p:nvSpPr>
        <p:spPr>
          <a:xfrm>
            <a:off x="1046922" y="1093357"/>
            <a:ext cx="10086975" cy="50359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3600"/>
              <a:buFont typeface="Arial"/>
              <a:buNone/>
            </a:pPr>
            <a:r>
              <a:rPr lang="en-GB" sz="3600" b="1"/>
              <a:t>UniSAFE 7P Conceptual Framework </a:t>
            </a:r>
            <a:endParaRPr/>
          </a:p>
        </p:txBody>
      </p:sp>
      <p:sp>
        <p:nvSpPr>
          <p:cNvPr id="392" name="Google Shape;392;p21"/>
          <p:cNvSpPr txBox="1"/>
          <p:nvPr/>
        </p:nvSpPr>
        <p:spPr>
          <a:xfrm>
            <a:off x="1081475" y="3062728"/>
            <a:ext cx="4505636" cy="2944011"/>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1800" i="0">
                <a:solidFill>
                  <a:srgbClr val="000000"/>
                </a:solidFill>
                <a:latin typeface="Arial"/>
                <a:ea typeface="Arial"/>
                <a:cs typeface="Arial"/>
                <a:sym typeface="Arial"/>
              </a:rPr>
              <a:t>Partnerships</a:t>
            </a:r>
            <a:r>
              <a:rPr lang="en-GB" sz="1800" b="0" i="0">
                <a:solidFill>
                  <a:srgbClr val="000000"/>
                </a:solidFill>
                <a:latin typeface="Arial"/>
                <a:ea typeface="Arial"/>
                <a:cs typeface="Arial"/>
                <a:sym typeface="Arial"/>
              </a:rPr>
              <a:t> relate to the involvement of relevant </a:t>
            </a:r>
            <a:r>
              <a:rPr lang="en-GB" sz="1800" b="1" i="0">
                <a:solidFill>
                  <a:srgbClr val="000000"/>
                </a:solidFill>
                <a:latin typeface="Arial"/>
                <a:ea typeface="Arial"/>
                <a:cs typeface="Arial"/>
                <a:sym typeface="Arial"/>
              </a:rPr>
              <a:t>actors at all levels</a:t>
            </a:r>
            <a:r>
              <a:rPr lang="en-GB" sz="1800" b="0" i="0">
                <a:solidFill>
                  <a:srgbClr val="000000"/>
                </a:solidFill>
                <a:latin typeface="Arial"/>
                <a:ea typeface="Arial"/>
                <a:cs typeface="Arial"/>
                <a:sym typeface="Arial"/>
              </a:rPr>
              <a:t>, such as </a:t>
            </a:r>
            <a:r>
              <a:rPr lang="en-GB" sz="1800" b="1" i="0">
                <a:solidFill>
                  <a:srgbClr val="000000"/>
                </a:solidFill>
                <a:latin typeface="Arial"/>
                <a:ea typeface="Arial"/>
                <a:cs typeface="Arial"/>
                <a:sym typeface="Arial"/>
              </a:rPr>
              <a:t>governmental agencies</a:t>
            </a:r>
            <a:r>
              <a:rPr lang="en-GB" sz="1800" b="0" i="0">
                <a:solidFill>
                  <a:srgbClr val="000000"/>
                </a:solidFill>
                <a:latin typeface="Arial"/>
                <a:ea typeface="Arial"/>
                <a:cs typeface="Arial"/>
                <a:sym typeface="Arial"/>
              </a:rPr>
              <a:t>, </a:t>
            </a:r>
            <a:r>
              <a:rPr lang="en-GB" sz="1800" b="1" i="0">
                <a:solidFill>
                  <a:srgbClr val="000000"/>
                </a:solidFill>
                <a:latin typeface="Arial"/>
                <a:ea typeface="Arial"/>
                <a:cs typeface="Arial"/>
                <a:sym typeface="Arial"/>
              </a:rPr>
              <a:t>civil society organisations</a:t>
            </a:r>
            <a:r>
              <a:rPr lang="en-GB" sz="1800" b="0" i="0">
                <a:solidFill>
                  <a:srgbClr val="000000"/>
                </a:solidFill>
                <a:latin typeface="Arial"/>
                <a:ea typeface="Arial"/>
                <a:cs typeface="Arial"/>
                <a:sym typeface="Arial"/>
              </a:rPr>
              <a:t>, </a:t>
            </a:r>
            <a:r>
              <a:rPr lang="en-GB" sz="1800" b="1" i="0">
                <a:solidFill>
                  <a:srgbClr val="000000"/>
                </a:solidFill>
                <a:latin typeface="Arial"/>
                <a:ea typeface="Arial"/>
                <a:cs typeface="Arial"/>
                <a:sym typeface="Arial"/>
              </a:rPr>
              <a:t>service providers</a:t>
            </a:r>
            <a:r>
              <a:rPr lang="en-GB" sz="1800" b="0" i="0">
                <a:solidFill>
                  <a:srgbClr val="000000"/>
                </a:solidFill>
                <a:latin typeface="Arial"/>
                <a:ea typeface="Arial"/>
                <a:cs typeface="Arial"/>
                <a:sym typeface="Arial"/>
              </a:rPr>
              <a:t>, </a:t>
            </a:r>
            <a:r>
              <a:rPr lang="en-GB" sz="1800" b="1" i="0">
                <a:solidFill>
                  <a:srgbClr val="000000"/>
                </a:solidFill>
                <a:latin typeface="Arial"/>
                <a:ea typeface="Arial"/>
                <a:cs typeface="Arial"/>
                <a:sym typeface="Arial"/>
              </a:rPr>
              <a:t>trade unions</a:t>
            </a:r>
            <a:r>
              <a:rPr lang="en-GB" sz="1800" b="0" i="0">
                <a:solidFill>
                  <a:srgbClr val="000000"/>
                </a:solidFill>
                <a:latin typeface="Arial"/>
                <a:ea typeface="Arial"/>
                <a:cs typeface="Arial"/>
                <a:sym typeface="Arial"/>
              </a:rPr>
              <a:t>, or </a:t>
            </a:r>
            <a:r>
              <a:rPr lang="en-GB" sz="1800" b="1" i="0">
                <a:solidFill>
                  <a:srgbClr val="000000"/>
                </a:solidFill>
                <a:latin typeface="Arial"/>
                <a:ea typeface="Arial"/>
                <a:cs typeface="Arial"/>
                <a:sym typeface="Arial"/>
              </a:rPr>
              <a:t>staff and student associations</a:t>
            </a:r>
            <a:r>
              <a:rPr lang="en-GB" sz="1800" b="0" i="0">
                <a:solidFill>
                  <a:srgbClr val="000000"/>
                </a:solidFill>
                <a:latin typeface="Arial"/>
                <a:ea typeface="Arial"/>
                <a:cs typeface="Arial"/>
                <a:sym typeface="Arial"/>
              </a:rPr>
              <a:t>. External partnerships complement the available skills, competencies and expertise available within the institution.</a:t>
            </a:r>
            <a:endParaRPr sz="1600">
              <a:solidFill>
                <a:schemeClr val="dk1"/>
              </a:solidFill>
              <a:latin typeface="Arial"/>
              <a:ea typeface="Arial"/>
              <a:cs typeface="Arial"/>
              <a:sym typeface="Arial"/>
            </a:endParaRPr>
          </a:p>
        </p:txBody>
      </p:sp>
      <p:sp>
        <p:nvSpPr>
          <p:cNvPr id="393" name="Google Shape;393;p21"/>
          <p:cNvSpPr txBox="1">
            <a:spLocks noGrp="1"/>
          </p:cNvSpPr>
          <p:nvPr>
            <p:ph type="sldNum" idx="12"/>
          </p:nvPr>
        </p:nvSpPr>
        <p:spPr>
          <a:xfrm>
            <a:off x="8328910" y="6333377"/>
            <a:ext cx="2743200" cy="2362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latin typeface="Arial"/>
                <a:ea typeface="Arial"/>
                <a:cs typeface="Arial"/>
                <a:sym typeface="Arial"/>
              </a:rPr>
              <a:t>31</a:t>
            </a:fld>
            <a:endParaRPr>
              <a:latin typeface="Arial"/>
              <a:ea typeface="Arial"/>
              <a:cs typeface="Arial"/>
              <a:sym typeface="Arial"/>
            </a:endParaRPr>
          </a:p>
        </p:txBody>
      </p:sp>
      <p:sp>
        <p:nvSpPr>
          <p:cNvPr id="394" name="Google Shape;394;p21"/>
          <p:cNvSpPr txBox="1"/>
          <p:nvPr/>
        </p:nvSpPr>
        <p:spPr>
          <a:xfrm>
            <a:off x="6413318" y="3062728"/>
            <a:ext cx="4658792" cy="3295774"/>
          </a:xfrm>
          <a:prstGeom prst="rect">
            <a:avLst/>
          </a:prstGeom>
          <a:noFill/>
          <a:ln>
            <a:noFill/>
          </a:ln>
        </p:spPr>
        <p:txBody>
          <a:bodyPr spcFirstLastPara="1" wrap="square" lIns="0" tIns="45700" rIns="0" bIns="45700" anchor="t" anchorCtr="0">
            <a:spAutoFit/>
          </a:bodyPr>
          <a:lstStyle/>
          <a:p>
            <a:pPr marL="0" marR="0" lvl="0" indent="0" algn="l" rtl="0">
              <a:lnSpc>
                <a:spcPct val="130000"/>
              </a:lnSpc>
              <a:spcBef>
                <a:spcPts val="0"/>
              </a:spcBef>
              <a:spcAft>
                <a:spcPts val="0"/>
              </a:spcAft>
              <a:buNone/>
            </a:pPr>
            <a:r>
              <a:rPr lang="en-GB" sz="1800" i="0">
                <a:solidFill>
                  <a:srgbClr val="0E2234"/>
                </a:solidFill>
                <a:latin typeface="Arial"/>
                <a:ea typeface="Arial"/>
                <a:cs typeface="Arial"/>
                <a:sym typeface="Arial"/>
              </a:rPr>
              <a:t>Policies</a:t>
            </a:r>
            <a:r>
              <a:rPr lang="en-GB" sz="1800" b="1" i="0">
                <a:solidFill>
                  <a:srgbClr val="0E2234"/>
                </a:solidFill>
                <a:latin typeface="Arial"/>
                <a:ea typeface="Arial"/>
                <a:cs typeface="Arial"/>
                <a:sym typeface="Arial"/>
              </a:rPr>
              <a:t> </a:t>
            </a:r>
            <a:r>
              <a:rPr lang="en-GB" sz="1800" b="0" i="0">
                <a:solidFill>
                  <a:srgbClr val="0E2234"/>
                </a:solidFill>
                <a:latin typeface="Arial"/>
                <a:ea typeface="Arial"/>
                <a:cs typeface="Arial"/>
                <a:sym typeface="Arial"/>
              </a:rPr>
              <a:t>refer to </a:t>
            </a:r>
            <a:r>
              <a:rPr lang="en-GB" sz="1800" b="1" i="0">
                <a:solidFill>
                  <a:srgbClr val="0E2234"/>
                </a:solidFill>
                <a:latin typeface="Arial"/>
                <a:ea typeface="Arial"/>
                <a:cs typeface="Arial"/>
                <a:sym typeface="Arial"/>
              </a:rPr>
              <a:t>policy frameworks </a:t>
            </a:r>
            <a:r>
              <a:rPr lang="en-GB" sz="1800" b="0" i="0">
                <a:solidFill>
                  <a:srgbClr val="0E2234"/>
                </a:solidFill>
                <a:latin typeface="Arial"/>
                <a:ea typeface="Arial"/>
                <a:cs typeface="Arial"/>
                <a:sym typeface="Arial"/>
              </a:rPr>
              <a:t>which are the existence of a coherent set of measures with a clear vision and comprehensive strategy that respond to the problems of gender-based violence in an integral and structural way. Policies also refer to </a:t>
            </a:r>
            <a:r>
              <a:rPr lang="en-GB" sz="1800" b="1" i="0">
                <a:solidFill>
                  <a:srgbClr val="0E2234"/>
                </a:solidFill>
                <a:latin typeface="Arial"/>
                <a:ea typeface="Arial"/>
                <a:cs typeface="Arial"/>
                <a:sym typeface="Arial"/>
              </a:rPr>
              <a:t>policy documents </a:t>
            </a:r>
            <a:r>
              <a:rPr lang="en-GB" sz="1800" b="0" i="0">
                <a:solidFill>
                  <a:srgbClr val="0E2234"/>
                </a:solidFill>
                <a:latin typeface="Arial"/>
                <a:ea typeface="Arial"/>
                <a:cs typeface="Arial"/>
                <a:sym typeface="Arial"/>
              </a:rPr>
              <a:t>which formalise explicitly and specifically the organisation’s commitment to fight gender-based violence.</a:t>
            </a:r>
            <a:endParaRPr sz="1800">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g3e869ec7c7d_1_83"/>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32</a:t>
            </a:fld>
            <a:endParaRPr/>
          </a:p>
        </p:txBody>
      </p:sp>
      <p:sp>
        <p:nvSpPr>
          <p:cNvPr id="401" name="Google Shape;401;g3e869ec7c7d_1_83"/>
          <p:cNvSpPr txBox="1"/>
          <p:nvPr/>
        </p:nvSpPr>
        <p:spPr>
          <a:xfrm>
            <a:off x="1420797" y="2865780"/>
            <a:ext cx="9350400" cy="554100"/>
          </a:xfrm>
          <a:prstGeom prst="rect">
            <a:avLst/>
          </a:prstGeom>
          <a:noFill/>
          <a:ln>
            <a:noFill/>
          </a:ln>
        </p:spPr>
        <p:txBody>
          <a:bodyPr spcFirstLastPara="1" wrap="square" lIns="0" tIns="45700" rIns="0" bIns="45700" anchor="t" anchorCtr="0">
            <a:spAutoFit/>
          </a:bodyPr>
          <a:lstStyle/>
          <a:p>
            <a:pPr marL="0" lvl="0" indent="0" algn="ctr" rtl="0">
              <a:spcBef>
                <a:spcPts val="0"/>
              </a:spcBef>
              <a:spcAft>
                <a:spcPts val="0"/>
              </a:spcAft>
              <a:buClr>
                <a:schemeClr val="dk1"/>
              </a:buClr>
              <a:buSzPts val="1100"/>
              <a:buFont typeface="Arial"/>
              <a:buNone/>
            </a:pPr>
            <a:r>
              <a:rPr lang="en-GB" sz="3000" b="1">
                <a:solidFill>
                  <a:srgbClr val="964091"/>
                </a:solidFill>
              </a:rPr>
              <a:t>Any questions?</a:t>
            </a:r>
            <a:endParaRPr sz="4900" b="1">
              <a:solidFill>
                <a:srgbClr val="96409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g3e869ec7c7d_1_45"/>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33</a:t>
            </a:fld>
            <a:endParaRPr/>
          </a:p>
        </p:txBody>
      </p:sp>
      <p:sp>
        <p:nvSpPr>
          <p:cNvPr id="408" name="Google Shape;408;g3e869ec7c7d_1_45"/>
          <p:cNvSpPr txBox="1"/>
          <p:nvPr/>
        </p:nvSpPr>
        <p:spPr>
          <a:xfrm>
            <a:off x="1420797" y="2865780"/>
            <a:ext cx="9350400" cy="554100"/>
          </a:xfrm>
          <a:prstGeom prst="rect">
            <a:avLst/>
          </a:prstGeom>
          <a:noFill/>
          <a:ln>
            <a:noFill/>
          </a:ln>
        </p:spPr>
        <p:txBody>
          <a:bodyPr spcFirstLastPara="1" wrap="square" lIns="0" tIns="45700" rIns="0" bIns="45700" anchor="t" anchorCtr="0">
            <a:spAutoFit/>
          </a:bodyPr>
          <a:lstStyle/>
          <a:p>
            <a:pPr marL="0" lvl="0" indent="0" algn="ctr" rtl="0">
              <a:spcBef>
                <a:spcPts val="0"/>
              </a:spcBef>
              <a:spcAft>
                <a:spcPts val="0"/>
              </a:spcAft>
              <a:buClr>
                <a:schemeClr val="dk1"/>
              </a:buClr>
              <a:buSzPts val="1100"/>
              <a:buFont typeface="Arial"/>
              <a:buNone/>
            </a:pPr>
            <a:r>
              <a:rPr lang="en-GB" sz="3000" b="1">
                <a:solidFill>
                  <a:srgbClr val="964091"/>
                </a:solidFill>
              </a:rPr>
              <a:t>Reflection: Looking at my own institution</a:t>
            </a:r>
            <a:endParaRPr sz="4900" b="1">
              <a:solidFill>
                <a:srgbClr val="964091"/>
              </a:solidFill>
            </a:endParaRPr>
          </a:p>
        </p:txBody>
      </p:sp>
      <p:sp>
        <p:nvSpPr>
          <p:cNvPr id="409" name="Google Shape;409;g3e869ec7c7d_1_45"/>
          <p:cNvSpPr txBox="1">
            <a:spLocks noGrp="1"/>
          </p:cNvSpPr>
          <p:nvPr>
            <p:ph type="title"/>
          </p:nvPr>
        </p:nvSpPr>
        <p:spPr>
          <a:xfrm>
            <a:off x="1052550" y="3873371"/>
            <a:ext cx="10086900" cy="765900"/>
          </a:xfrm>
          <a:prstGeom prst="rect">
            <a:avLst/>
          </a:prstGeom>
          <a:noFill/>
          <a:ln>
            <a:noFill/>
          </a:ln>
        </p:spPr>
        <p:txBody>
          <a:bodyPr spcFirstLastPara="1" wrap="square" lIns="0" tIns="192000" rIns="0" bIns="0" anchor="t" anchorCtr="0">
            <a:noAutofit/>
          </a:bodyPr>
          <a:lstStyle/>
          <a:p>
            <a:pPr marL="0" lvl="0" indent="0" algn="ctr" rtl="0">
              <a:lnSpc>
                <a:spcPct val="90000"/>
              </a:lnSpc>
              <a:spcBef>
                <a:spcPts val="0"/>
              </a:spcBef>
              <a:spcAft>
                <a:spcPts val="0"/>
              </a:spcAft>
              <a:buClr>
                <a:srgbClr val="0F2235"/>
              </a:buClr>
              <a:buSzPts val="3600"/>
              <a:buFont typeface="Arial"/>
              <a:buNone/>
            </a:pPr>
            <a:r>
              <a:rPr lang="en-GB" sz="2600" i="1">
                <a:solidFill>
                  <a:srgbClr val="7F6000"/>
                </a:solidFill>
              </a:rPr>
              <a:t>Let’s go back to Miro</a:t>
            </a:r>
            <a:endParaRPr sz="2200" i="1">
              <a:solidFill>
                <a:srgbClr val="7F6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g3eab99b62f3_1_10"/>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34</a:t>
            </a:fld>
            <a:endParaRPr/>
          </a:p>
        </p:txBody>
      </p:sp>
      <p:sp>
        <p:nvSpPr>
          <p:cNvPr id="416" name="Google Shape;416;g3eab99b62f3_1_10"/>
          <p:cNvSpPr txBox="1"/>
          <p:nvPr/>
        </p:nvSpPr>
        <p:spPr>
          <a:xfrm>
            <a:off x="1420797" y="848730"/>
            <a:ext cx="9350400" cy="554100"/>
          </a:xfrm>
          <a:prstGeom prst="rect">
            <a:avLst/>
          </a:prstGeom>
          <a:noFill/>
          <a:ln>
            <a:noFill/>
          </a:ln>
        </p:spPr>
        <p:txBody>
          <a:bodyPr spcFirstLastPara="1" wrap="square" lIns="0" tIns="45700" rIns="0" bIns="45700" anchor="t" anchorCtr="0">
            <a:spAutoFit/>
          </a:bodyPr>
          <a:lstStyle/>
          <a:p>
            <a:pPr marL="0" lvl="0" indent="0" algn="ctr" rtl="0">
              <a:spcBef>
                <a:spcPts val="0"/>
              </a:spcBef>
              <a:spcAft>
                <a:spcPts val="0"/>
              </a:spcAft>
              <a:buClr>
                <a:schemeClr val="dk1"/>
              </a:buClr>
              <a:buSzPts val="1100"/>
              <a:buFont typeface="Arial"/>
              <a:buNone/>
            </a:pPr>
            <a:r>
              <a:rPr lang="en-GB" sz="3000" b="1">
                <a:solidFill>
                  <a:srgbClr val="964091"/>
                </a:solidFill>
              </a:rPr>
              <a:t>Reflection: Looking at my own institution</a:t>
            </a:r>
            <a:endParaRPr sz="4900" b="1">
              <a:solidFill>
                <a:srgbClr val="964091"/>
              </a:solidFill>
            </a:endParaRPr>
          </a:p>
        </p:txBody>
      </p:sp>
      <p:pic>
        <p:nvPicPr>
          <p:cNvPr id="417" name="Google Shape;417;g3eab99b62f3_1_10" title="Screenshot_1262.png"/>
          <p:cNvPicPr preferRelativeResize="0"/>
          <p:nvPr/>
        </p:nvPicPr>
        <p:blipFill>
          <a:blip r:embed="rId3">
            <a:alphaModFix/>
          </a:blip>
          <a:stretch>
            <a:fillRect/>
          </a:stretch>
        </p:blipFill>
        <p:spPr>
          <a:xfrm>
            <a:off x="564575" y="1555230"/>
            <a:ext cx="7978009" cy="4625747"/>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23"/>
          <p:cNvSpPr txBox="1"/>
          <p:nvPr/>
        </p:nvSpPr>
        <p:spPr>
          <a:xfrm>
            <a:off x="951672" y="3045515"/>
            <a:ext cx="10086975" cy="778381"/>
          </a:xfrm>
          <a:prstGeom prst="rect">
            <a:avLst/>
          </a:prstGeom>
          <a:noFill/>
          <a:ln>
            <a:noFill/>
          </a:ln>
        </p:spPr>
        <p:txBody>
          <a:bodyPr spcFirstLastPara="1" wrap="square" lIns="0" tIns="192000" rIns="0" bIns="0" anchor="t" anchorCtr="0">
            <a:noAutofit/>
          </a:bodyPr>
          <a:lstStyle/>
          <a:p>
            <a:pPr marL="0" marR="0" lvl="0" indent="0" algn="ctr" rtl="0">
              <a:lnSpc>
                <a:spcPct val="90000"/>
              </a:lnSpc>
              <a:spcBef>
                <a:spcPts val="0"/>
              </a:spcBef>
              <a:spcAft>
                <a:spcPts val="0"/>
              </a:spcAft>
              <a:buClr>
                <a:schemeClr val="lt1"/>
              </a:buClr>
              <a:buSzPts val="4000"/>
              <a:buFont typeface="Calibri"/>
              <a:buNone/>
            </a:pPr>
            <a:r>
              <a:rPr lang="en-GB" sz="4000" b="0" i="0">
                <a:solidFill>
                  <a:schemeClr val="lt1"/>
                </a:solidFill>
                <a:latin typeface="Calibri"/>
                <a:ea typeface="Calibri"/>
                <a:cs typeface="Calibri"/>
                <a:sym typeface="Calibri"/>
              </a:rPr>
              <a:t>Break </a:t>
            </a:r>
            <a:r>
              <a:rPr lang="en-GB" sz="4000">
                <a:solidFill>
                  <a:schemeClr val="lt1"/>
                </a:solidFill>
                <a:latin typeface="Calibri"/>
                <a:ea typeface="Calibri"/>
                <a:cs typeface="Calibri"/>
                <a:sym typeface="Calibri"/>
              </a:rPr>
              <a:t>20</a:t>
            </a:r>
            <a:r>
              <a:rPr lang="en-GB" sz="4000" b="0" i="0">
                <a:solidFill>
                  <a:schemeClr val="lt1"/>
                </a:solidFill>
                <a:latin typeface="Calibri"/>
                <a:ea typeface="Calibri"/>
                <a:cs typeface="Calibri"/>
                <a:sym typeface="Calibri"/>
              </a:rPr>
              <a:t> minutes</a:t>
            </a:r>
            <a:endParaRPr sz="4000" b="0" i="0">
              <a:solidFill>
                <a:schemeClr val="lt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g3e869ec7c7d_1_51"/>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36</a:t>
            </a:fld>
            <a:endParaRPr/>
          </a:p>
        </p:txBody>
      </p:sp>
      <p:sp>
        <p:nvSpPr>
          <p:cNvPr id="429" name="Google Shape;429;g3e869ec7c7d_1_51"/>
          <p:cNvSpPr/>
          <p:nvPr/>
        </p:nvSpPr>
        <p:spPr>
          <a:xfrm>
            <a:off x="943024" y="2413834"/>
            <a:ext cx="9690600" cy="922200"/>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FFFFFF"/>
              </a:buClr>
              <a:buSzPts val="4000"/>
              <a:buFont typeface="Arial"/>
              <a:buNone/>
            </a:pPr>
            <a:r>
              <a:rPr lang="en-GB" sz="4000" b="1">
                <a:solidFill>
                  <a:srgbClr val="0F2235"/>
                </a:solidFill>
              </a:rPr>
              <a:t>Part 3: Student as agents of change</a:t>
            </a:r>
            <a:endParaRPr sz="5000" b="1">
              <a:solidFill>
                <a:srgbClr val="0F2235"/>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g3ea85d6f164_0_33"/>
          <p:cNvSpPr txBox="1">
            <a:spLocks noGrp="1"/>
          </p:cNvSpPr>
          <p:nvPr>
            <p:ph type="title"/>
          </p:nvPr>
        </p:nvSpPr>
        <p:spPr>
          <a:xfrm>
            <a:off x="1046922" y="1129932"/>
            <a:ext cx="100869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solidFill>
                  <a:schemeClr val="dk1"/>
                </a:solidFill>
              </a:rPr>
              <a:t>Peer support and informal care</a:t>
            </a:r>
            <a:endParaRPr b="1"/>
          </a:p>
        </p:txBody>
      </p:sp>
      <p:sp>
        <p:nvSpPr>
          <p:cNvPr id="436" name="Google Shape;436;g3ea85d6f164_0_33"/>
          <p:cNvSpPr txBox="1"/>
          <p:nvPr/>
        </p:nvSpPr>
        <p:spPr>
          <a:xfrm>
            <a:off x="941194" y="4973972"/>
            <a:ext cx="9438300" cy="867900"/>
          </a:xfrm>
          <a:prstGeom prst="rect">
            <a:avLst/>
          </a:prstGeom>
          <a:noFill/>
          <a:ln>
            <a:noFill/>
          </a:ln>
        </p:spPr>
        <p:txBody>
          <a:bodyPr spcFirstLastPara="1" wrap="square" lIns="0" tIns="192000" rIns="0" bIns="0" anchor="t" anchorCtr="0">
            <a:noAutofit/>
          </a:bodyPr>
          <a:lstStyle/>
          <a:p>
            <a:pPr marL="0" marR="0" lvl="0" indent="0" algn="l" rtl="0">
              <a:lnSpc>
                <a:spcPct val="100000"/>
              </a:lnSpc>
              <a:spcBef>
                <a:spcPts val="0"/>
              </a:spcBef>
              <a:spcAft>
                <a:spcPts val="0"/>
              </a:spcAft>
              <a:buClr>
                <a:srgbClr val="FFFFFF"/>
              </a:buClr>
              <a:buSzPts val="2800"/>
              <a:buFont typeface="Calibri"/>
              <a:buNone/>
            </a:pPr>
            <a:endParaRPr/>
          </a:p>
        </p:txBody>
      </p:sp>
      <p:sp>
        <p:nvSpPr>
          <p:cNvPr id="437" name="Google Shape;437;g3ea85d6f164_0_33"/>
          <p:cNvSpPr txBox="1"/>
          <p:nvPr/>
        </p:nvSpPr>
        <p:spPr>
          <a:xfrm>
            <a:off x="1343026" y="3059053"/>
            <a:ext cx="9311700" cy="1215677"/>
          </a:xfrm>
          <a:prstGeom prst="rect">
            <a:avLst/>
          </a:prstGeom>
          <a:noFill/>
          <a:ln>
            <a:noFill/>
          </a:ln>
        </p:spPr>
        <p:txBody>
          <a:bodyPr spcFirstLastPara="1" wrap="square" lIns="91425" tIns="45700" rIns="91425" bIns="45700" anchor="t" anchorCtr="0">
            <a:spAutoFit/>
          </a:bodyPr>
          <a:lstStyle/>
          <a:p>
            <a:pPr marL="457200" lvl="0" indent="-361950" algn="l" rtl="0">
              <a:spcBef>
                <a:spcPts val="1200"/>
              </a:spcBef>
              <a:spcAft>
                <a:spcPts val="0"/>
              </a:spcAft>
              <a:buClr>
                <a:schemeClr val="lt1"/>
              </a:buClr>
              <a:buSzPts val="2100"/>
              <a:buFont typeface="Calibri"/>
              <a:buChar char="-"/>
            </a:pPr>
            <a:r>
              <a:rPr lang="en-GB" sz="2100">
                <a:solidFill>
                  <a:schemeClr val="lt1"/>
                </a:solidFill>
                <a:ea typeface="Calibri"/>
                <a:sym typeface="Calibri"/>
              </a:rPr>
              <a:t>Listen, validate, and provide informal emotional support to peers </a:t>
            </a:r>
            <a:endParaRPr lang="en-US" sz="2100">
              <a:solidFill>
                <a:schemeClr val="lt1"/>
              </a:solidFill>
              <a:ea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Guide peers toward professional or institutional support services</a:t>
            </a:r>
            <a:endParaRPr sz="2100">
              <a:solidFill>
                <a:schemeClr val="lt1"/>
              </a:solidFill>
              <a:ea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Create safe spaces or student-led support collectives </a:t>
            </a:r>
            <a:endParaRPr sz="2100">
              <a:solidFill>
                <a:schemeClr val="lt1"/>
              </a:solidFill>
              <a:ea typeface="Calibri"/>
            </a:endParaRPr>
          </a:p>
        </p:txBody>
      </p:sp>
      <p:sp>
        <p:nvSpPr>
          <p:cNvPr id="438" name="Google Shape;438;g3ea85d6f164_0_33"/>
          <p:cNvSpPr/>
          <p:nvPr/>
        </p:nvSpPr>
        <p:spPr>
          <a:xfrm>
            <a:off x="702525" y="2887222"/>
            <a:ext cx="640500" cy="1446300"/>
          </a:xfrm>
          <a:prstGeom prst="chevron">
            <a:avLst>
              <a:gd name="adj" fmla="val 50000"/>
            </a:avLst>
          </a:prstGeom>
          <a:solidFill>
            <a:srgbClr val="AED7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00000"/>
              </a:solidFill>
              <a:latin typeface="Calibri"/>
              <a:ea typeface="Calibri"/>
              <a:cs typeface="Calibri"/>
              <a:sym typeface="Calibri"/>
            </a:endParaRPr>
          </a:p>
        </p:txBody>
      </p:sp>
      <p:cxnSp>
        <p:nvCxnSpPr>
          <p:cNvPr id="439" name="Google Shape;439;g3ea85d6f164_0_33"/>
          <p:cNvCxnSpPr/>
          <p:nvPr/>
        </p:nvCxnSpPr>
        <p:spPr>
          <a:xfrm>
            <a:off x="889954" y="4894237"/>
            <a:ext cx="18300" cy="891600"/>
          </a:xfrm>
          <a:prstGeom prst="straightConnector1">
            <a:avLst/>
          </a:prstGeom>
          <a:noFill/>
          <a:ln w="57150" cap="flat" cmpd="sng">
            <a:solidFill>
              <a:srgbClr val="AED7BD"/>
            </a:solidFill>
            <a:prstDash val="solid"/>
            <a:miter lim="8000"/>
            <a:headEnd type="none" w="sm" len="sm"/>
            <a:tailEnd type="none" w="sm" len="sm"/>
          </a:ln>
        </p:spPr>
      </p:cxnSp>
      <p:sp>
        <p:nvSpPr>
          <p:cNvPr id="440" name="Google Shape;440;g3ea85d6f164_0_33"/>
          <p:cNvSpPr txBox="1"/>
          <p:nvPr/>
        </p:nvSpPr>
        <p:spPr>
          <a:xfrm>
            <a:off x="1045757" y="5165423"/>
            <a:ext cx="9311700" cy="415500"/>
          </a:xfrm>
          <a:prstGeom prst="rect">
            <a:avLst/>
          </a:prstGeom>
          <a:noFill/>
          <a:ln>
            <a:noFill/>
          </a:ln>
        </p:spPr>
        <p:txBody>
          <a:bodyPr spcFirstLastPara="1" wrap="square" lIns="91425" tIns="45700" rIns="91425" bIns="45700" anchor="t" anchorCtr="0">
            <a:spAutoFit/>
          </a:bodyPr>
          <a:lstStyle/>
          <a:p>
            <a:pPr marL="457200" marR="0" lvl="0" indent="0" algn="l" rtl="0">
              <a:spcBef>
                <a:spcPts val="0"/>
              </a:spcBef>
              <a:spcAft>
                <a:spcPts val="0"/>
              </a:spcAft>
              <a:buNone/>
            </a:pPr>
            <a:r>
              <a:rPr lang="en-GB" sz="2100">
                <a:solidFill>
                  <a:schemeClr val="lt1"/>
                </a:solidFill>
                <a:ea typeface="Calibri"/>
                <a:sym typeface="Calibri"/>
              </a:rPr>
              <a:t>Key example: Peer Support Network at Central European University</a:t>
            </a:r>
            <a:endParaRPr lang="en-US" sz="2100">
              <a:solidFill>
                <a:schemeClr val="lt1"/>
              </a:solidFill>
              <a:ea typeface="Calibri"/>
            </a:endParaRPr>
          </a:p>
        </p:txBody>
      </p:sp>
      <p:sp>
        <p:nvSpPr>
          <p:cNvPr id="441" name="Google Shape;441;g3ea85d6f164_0_33"/>
          <p:cNvSpPr txBox="1"/>
          <p:nvPr/>
        </p:nvSpPr>
        <p:spPr>
          <a:xfrm>
            <a:off x="5727700" y="5932500"/>
            <a:ext cx="3000000" cy="35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100" u="sng">
                <a:solidFill>
                  <a:schemeClr val="hlink"/>
                </a:solidFill>
                <a:hlinkClick r:id="rId3"/>
              </a:rPr>
              <a:t>https://unisafe-toolkit.eu/inspiring-practices/</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24"/>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solidFill>
                  <a:schemeClr val="dk1"/>
                </a:solidFill>
              </a:rPr>
              <a:t>Awareness-Raising and Education</a:t>
            </a:r>
            <a:endParaRPr b="1"/>
          </a:p>
        </p:txBody>
      </p:sp>
      <p:sp>
        <p:nvSpPr>
          <p:cNvPr id="448" name="Google Shape;448;p24"/>
          <p:cNvSpPr txBox="1"/>
          <p:nvPr/>
        </p:nvSpPr>
        <p:spPr>
          <a:xfrm>
            <a:off x="1695594" y="4906072"/>
            <a:ext cx="9438300" cy="867900"/>
          </a:xfrm>
          <a:prstGeom prst="rect">
            <a:avLst/>
          </a:prstGeom>
          <a:noFill/>
          <a:ln>
            <a:noFill/>
          </a:ln>
        </p:spPr>
        <p:txBody>
          <a:bodyPr spcFirstLastPara="1" wrap="square" lIns="0" tIns="192000" rIns="0" bIns="0" anchor="t" anchorCtr="0">
            <a:noAutofit/>
          </a:bodyPr>
          <a:lstStyle/>
          <a:p>
            <a:pPr marL="0" marR="0" lvl="0" indent="0" algn="l" rtl="0">
              <a:lnSpc>
                <a:spcPct val="100000"/>
              </a:lnSpc>
              <a:spcBef>
                <a:spcPts val="0"/>
              </a:spcBef>
              <a:spcAft>
                <a:spcPts val="0"/>
              </a:spcAft>
              <a:buClr>
                <a:srgbClr val="FFFFFF"/>
              </a:buClr>
              <a:buSzPts val="2800"/>
              <a:buFont typeface="Calibri"/>
              <a:buNone/>
            </a:pPr>
            <a:r>
              <a:rPr lang="en-GB" sz="2100">
                <a:solidFill>
                  <a:schemeClr val="lt1"/>
                </a:solidFill>
                <a:ea typeface="Calibri"/>
                <a:sym typeface="Calibri"/>
              </a:rPr>
              <a:t>⇒ MESSAGE, APPROVAL, CHANNEL, TIME FRAME, IMPACT</a:t>
            </a:r>
            <a:endParaRPr sz="2100">
              <a:solidFill>
                <a:schemeClr val="lt1"/>
              </a:solidFill>
              <a:ea typeface="Calibri"/>
              <a:sym typeface="Calibri"/>
            </a:endParaRPr>
          </a:p>
        </p:txBody>
      </p:sp>
      <p:sp>
        <p:nvSpPr>
          <p:cNvPr id="449" name="Google Shape;449;p24"/>
          <p:cNvSpPr txBox="1"/>
          <p:nvPr/>
        </p:nvSpPr>
        <p:spPr>
          <a:xfrm>
            <a:off x="1343026" y="2917666"/>
            <a:ext cx="9311700" cy="1385400"/>
          </a:xfrm>
          <a:prstGeom prst="rect">
            <a:avLst/>
          </a:prstGeom>
          <a:noFill/>
          <a:ln>
            <a:noFill/>
          </a:ln>
        </p:spPr>
        <p:txBody>
          <a:bodyPr spcFirstLastPara="1" wrap="square" lIns="91425" tIns="45700" rIns="91425" bIns="45700" anchor="t" anchorCtr="0">
            <a:spAutoFit/>
          </a:bodyPr>
          <a:lstStyle/>
          <a:p>
            <a:pPr marL="457200" marR="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Organise campaigns, workshops, and discussion events on consent, harassment, and GBV </a:t>
            </a:r>
            <a:endParaRPr sz="2100">
              <a:solidFill>
                <a:schemeClr val="lt1"/>
              </a:solidFill>
              <a:ea typeface="Calibri"/>
              <a:sym typeface="Calibri"/>
            </a:endParaRPr>
          </a:p>
          <a:p>
            <a:pPr marL="457200" marR="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Share information on reporting mechanisms and support services </a:t>
            </a:r>
            <a:endParaRPr sz="2100">
              <a:solidFill>
                <a:schemeClr val="lt1"/>
              </a:solidFill>
              <a:ea typeface="Calibri"/>
              <a:sym typeface="Calibri"/>
            </a:endParaRPr>
          </a:p>
          <a:p>
            <a:pPr marL="457200" marR="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Challenge myths around sexual violence and victim-blaming narratives</a:t>
            </a:r>
            <a:endParaRPr sz="2100">
              <a:solidFill>
                <a:schemeClr val="lt1"/>
              </a:solidFill>
              <a:ea typeface="Calibri"/>
              <a:sym typeface="Calibri"/>
            </a:endParaRPr>
          </a:p>
        </p:txBody>
      </p:sp>
      <p:sp>
        <p:nvSpPr>
          <p:cNvPr id="450" name="Google Shape;450;p24"/>
          <p:cNvSpPr/>
          <p:nvPr/>
        </p:nvSpPr>
        <p:spPr>
          <a:xfrm>
            <a:off x="702525" y="2887222"/>
            <a:ext cx="640500" cy="1446300"/>
          </a:xfrm>
          <a:prstGeom prst="chevron">
            <a:avLst>
              <a:gd name="adj" fmla="val 50000"/>
            </a:avLst>
          </a:prstGeom>
          <a:solidFill>
            <a:srgbClr val="AED7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00000"/>
              </a:solidFill>
              <a:latin typeface="Calibri"/>
              <a:ea typeface="Calibri"/>
              <a:cs typeface="Calibri"/>
              <a:sym typeface="Calibri"/>
            </a:endParaRPr>
          </a:p>
        </p:txBody>
      </p:sp>
      <p:cxnSp>
        <p:nvCxnSpPr>
          <p:cNvPr id="451" name="Google Shape;451;p24"/>
          <p:cNvCxnSpPr/>
          <p:nvPr/>
        </p:nvCxnSpPr>
        <p:spPr>
          <a:xfrm>
            <a:off x="889954" y="4894237"/>
            <a:ext cx="18300" cy="891600"/>
          </a:xfrm>
          <a:prstGeom prst="straightConnector1">
            <a:avLst/>
          </a:prstGeom>
          <a:noFill/>
          <a:ln w="57150" cap="flat" cmpd="sng">
            <a:solidFill>
              <a:srgbClr val="AED7BD"/>
            </a:solidFill>
            <a:prstDash val="solid"/>
            <a:miter lim="8000"/>
            <a:headEnd type="none" w="sm" len="sm"/>
            <a:tailEnd type="none" w="sm" len="sm"/>
          </a:ln>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g3ea85d6f164_0_43"/>
          <p:cNvSpPr txBox="1">
            <a:spLocks noGrp="1"/>
          </p:cNvSpPr>
          <p:nvPr>
            <p:ph type="title"/>
          </p:nvPr>
        </p:nvSpPr>
        <p:spPr>
          <a:xfrm>
            <a:off x="1046922" y="1129932"/>
            <a:ext cx="100869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solidFill>
                  <a:schemeClr val="dk1"/>
                </a:solidFill>
              </a:rPr>
              <a:t>Advocacy, Institutional Accountability and Campaign</a:t>
            </a:r>
            <a:endParaRPr b="1"/>
          </a:p>
        </p:txBody>
      </p:sp>
      <p:sp>
        <p:nvSpPr>
          <p:cNvPr id="458" name="Google Shape;458;g3ea85d6f164_0_43"/>
          <p:cNvSpPr txBox="1"/>
          <p:nvPr/>
        </p:nvSpPr>
        <p:spPr>
          <a:xfrm>
            <a:off x="941194" y="4973972"/>
            <a:ext cx="9438300" cy="867900"/>
          </a:xfrm>
          <a:prstGeom prst="rect">
            <a:avLst/>
          </a:prstGeom>
          <a:noFill/>
          <a:ln>
            <a:noFill/>
          </a:ln>
        </p:spPr>
        <p:txBody>
          <a:bodyPr spcFirstLastPara="1" wrap="square" lIns="0" tIns="192000" rIns="0" bIns="0" anchor="t" anchorCtr="0">
            <a:noAutofit/>
          </a:bodyPr>
          <a:lstStyle/>
          <a:p>
            <a:pPr marL="0" marR="0" lvl="0" indent="0" algn="l" rtl="0">
              <a:lnSpc>
                <a:spcPct val="100000"/>
              </a:lnSpc>
              <a:spcBef>
                <a:spcPts val="0"/>
              </a:spcBef>
              <a:spcAft>
                <a:spcPts val="0"/>
              </a:spcAft>
              <a:buClr>
                <a:srgbClr val="FFFFFF"/>
              </a:buClr>
              <a:buSzPts val="2800"/>
              <a:buFont typeface="Calibri"/>
              <a:buNone/>
            </a:pPr>
            <a:endParaRPr/>
          </a:p>
        </p:txBody>
      </p:sp>
      <p:sp>
        <p:nvSpPr>
          <p:cNvPr id="459" name="Google Shape;459;g3ea85d6f164_0_43"/>
          <p:cNvSpPr txBox="1"/>
          <p:nvPr/>
        </p:nvSpPr>
        <p:spPr>
          <a:xfrm>
            <a:off x="1343026" y="2590244"/>
            <a:ext cx="9311700" cy="2185173"/>
          </a:xfrm>
          <a:prstGeom prst="rect">
            <a:avLst/>
          </a:prstGeom>
          <a:noFill/>
          <a:ln>
            <a:noFill/>
          </a:ln>
        </p:spPr>
        <p:txBody>
          <a:bodyPr spcFirstLastPara="1" wrap="square" lIns="91425" tIns="45700" rIns="91425" bIns="45700" anchor="t" anchorCtr="0">
            <a:spAutoFit/>
          </a:bodyPr>
          <a:lstStyle/>
          <a:p>
            <a:pPr marL="457200" lvl="0" indent="-361950" algn="l" rtl="0">
              <a:spcBef>
                <a:spcPts val="1200"/>
              </a:spcBef>
              <a:spcAft>
                <a:spcPts val="0"/>
              </a:spcAft>
              <a:buClr>
                <a:schemeClr val="lt1"/>
              </a:buClr>
              <a:buSzPts val="2100"/>
              <a:buFont typeface="Calibri"/>
              <a:buChar char="-"/>
            </a:pPr>
            <a:r>
              <a:rPr lang="en-GB" sz="2100">
                <a:solidFill>
                  <a:schemeClr val="lt1"/>
                </a:solidFill>
                <a:ea typeface="Calibri"/>
                <a:sym typeface="Calibri"/>
              </a:rPr>
              <a:t>Demand transparent procedures and survivor-centred policies </a:t>
            </a:r>
            <a:endParaRPr sz="2100">
              <a:solidFill>
                <a:schemeClr val="lt1"/>
              </a:solidFill>
              <a:ea typeface="Calibri"/>
              <a:sym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Monitor implementation of institutional commitments </a:t>
            </a:r>
            <a:endParaRPr sz="2100">
              <a:solidFill>
                <a:schemeClr val="lt1"/>
              </a:solidFill>
              <a:ea typeface="Calibri"/>
              <a:sym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Use media and public platforms to highlight institutional gaps </a:t>
            </a:r>
            <a:endParaRPr sz="2100">
              <a:solidFill>
                <a:schemeClr val="lt1"/>
              </a:solidFill>
              <a:ea typeface="Calibri"/>
              <a:sym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Organise protests, petitions, and public statements </a:t>
            </a:r>
            <a:endParaRPr sz="2100">
              <a:solidFill>
                <a:schemeClr val="lt1"/>
              </a:solidFill>
              <a:ea typeface="Calibri"/>
              <a:sym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Share testimonies and raise visibility of systemic issues </a:t>
            </a:r>
            <a:endParaRPr sz="2100">
              <a:solidFill>
                <a:schemeClr val="lt1"/>
              </a:solidFill>
              <a:ea typeface="Calibri"/>
              <a:sym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Build digital and offline campaigns on campuses and beyond</a:t>
            </a:r>
            <a:endParaRPr sz="2100">
              <a:solidFill>
                <a:schemeClr val="lt1"/>
              </a:solidFill>
              <a:ea typeface="Calibri"/>
              <a:sym typeface="Calibri"/>
            </a:endParaRPr>
          </a:p>
        </p:txBody>
      </p:sp>
      <p:sp>
        <p:nvSpPr>
          <p:cNvPr id="460" name="Google Shape;460;g3ea85d6f164_0_43"/>
          <p:cNvSpPr/>
          <p:nvPr/>
        </p:nvSpPr>
        <p:spPr>
          <a:xfrm>
            <a:off x="702525" y="2887222"/>
            <a:ext cx="640500" cy="1446300"/>
          </a:xfrm>
          <a:prstGeom prst="chevron">
            <a:avLst>
              <a:gd name="adj" fmla="val 50000"/>
            </a:avLst>
          </a:prstGeom>
          <a:solidFill>
            <a:srgbClr val="AED7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00000"/>
              </a:solidFill>
              <a:latin typeface="Calibri"/>
              <a:ea typeface="Calibri"/>
              <a:cs typeface="Calibri"/>
              <a:sym typeface="Calibri"/>
            </a:endParaRPr>
          </a:p>
        </p:txBody>
      </p:sp>
      <p:cxnSp>
        <p:nvCxnSpPr>
          <p:cNvPr id="461" name="Google Shape;461;g3ea85d6f164_0_43"/>
          <p:cNvCxnSpPr/>
          <p:nvPr/>
        </p:nvCxnSpPr>
        <p:spPr>
          <a:xfrm>
            <a:off x="889954" y="4894237"/>
            <a:ext cx="18300" cy="891600"/>
          </a:xfrm>
          <a:prstGeom prst="straightConnector1">
            <a:avLst/>
          </a:prstGeom>
          <a:noFill/>
          <a:ln w="57150" cap="flat" cmpd="sng">
            <a:solidFill>
              <a:srgbClr val="AED7BD"/>
            </a:solidFill>
            <a:prstDash val="solid"/>
            <a:miter lim="8000"/>
            <a:headEnd type="none" w="sm" len="sm"/>
            <a:tailEnd type="none" w="sm" len="sm"/>
          </a:ln>
        </p:spPr>
      </p:cxnSp>
      <p:sp>
        <p:nvSpPr>
          <p:cNvPr id="462" name="Google Shape;462;g3ea85d6f164_0_43"/>
          <p:cNvSpPr txBox="1"/>
          <p:nvPr/>
        </p:nvSpPr>
        <p:spPr>
          <a:xfrm>
            <a:off x="1033891" y="5106097"/>
            <a:ext cx="9311700" cy="400200"/>
          </a:xfrm>
          <a:prstGeom prst="rect">
            <a:avLst/>
          </a:prstGeom>
          <a:noFill/>
          <a:ln>
            <a:noFill/>
          </a:ln>
        </p:spPr>
        <p:txBody>
          <a:bodyPr spcFirstLastPara="1" wrap="square" lIns="91425" tIns="45700" rIns="91425" bIns="45700" anchor="t" anchorCtr="0">
            <a:spAutoFit/>
          </a:bodyPr>
          <a:lstStyle/>
          <a:p>
            <a:pPr marL="457200" marR="0" lvl="0" indent="0" algn="l" rtl="0">
              <a:spcBef>
                <a:spcPts val="0"/>
              </a:spcBef>
              <a:spcAft>
                <a:spcPts val="0"/>
              </a:spcAft>
              <a:buNone/>
            </a:pPr>
            <a:r>
              <a:rPr lang="en-GB" sz="2000">
                <a:solidFill>
                  <a:schemeClr val="lt1"/>
                </a:solidFill>
                <a:ea typeface="Calibri"/>
                <a:sym typeface="Calibri"/>
              </a:rPr>
              <a:t>Key example: #sciencesporcs movement in France</a:t>
            </a:r>
            <a:endParaRPr sz="2600">
              <a:solidFill>
                <a:schemeClr val="lt1"/>
              </a:solidFill>
              <a:ea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3"/>
          <p:cNvSpPr txBox="1"/>
          <p:nvPr/>
        </p:nvSpPr>
        <p:spPr>
          <a:xfrm>
            <a:off x="1052512" y="1103075"/>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800"/>
              <a:buFont typeface="Arial"/>
              <a:buNone/>
            </a:pPr>
            <a:r>
              <a:rPr lang="en-GB" sz="2800" b="1" i="0">
                <a:solidFill>
                  <a:srgbClr val="0F2235"/>
                </a:solidFill>
                <a:latin typeface="Arial"/>
                <a:ea typeface="Arial"/>
                <a:cs typeface="Arial"/>
                <a:sym typeface="Arial"/>
              </a:rPr>
              <a:t>Learning Objectives</a:t>
            </a:r>
            <a:endParaRPr sz="2800">
              <a:solidFill>
                <a:srgbClr val="FF0000"/>
              </a:solidFill>
              <a:highlight>
                <a:srgbClr val="FFFF00"/>
              </a:highlight>
            </a:endParaRPr>
          </a:p>
          <a:p>
            <a:pPr marL="0" marR="0" lvl="0" indent="0" algn="l" rtl="0">
              <a:lnSpc>
                <a:spcPct val="90000"/>
              </a:lnSpc>
              <a:spcBef>
                <a:spcPts val="0"/>
              </a:spcBef>
              <a:spcAft>
                <a:spcPts val="0"/>
              </a:spcAft>
              <a:buClr>
                <a:srgbClr val="0F2235"/>
              </a:buClr>
              <a:buSzPts val="2800"/>
              <a:buFont typeface="Arial"/>
              <a:buNone/>
            </a:pPr>
            <a:endParaRPr sz="2800" b="1">
              <a:solidFill>
                <a:srgbClr val="0F2235"/>
              </a:solidFill>
            </a:endParaRPr>
          </a:p>
        </p:txBody>
      </p:sp>
      <p:sp>
        <p:nvSpPr>
          <p:cNvPr id="134" name="Google Shape;134;p3"/>
          <p:cNvSpPr txBox="1"/>
          <p:nvPr/>
        </p:nvSpPr>
        <p:spPr>
          <a:xfrm>
            <a:off x="702250" y="2704225"/>
            <a:ext cx="10437300" cy="2986200"/>
          </a:xfrm>
          <a:prstGeom prst="rect">
            <a:avLst/>
          </a:prstGeom>
          <a:noFill/>
          <a:ln>
            <a:noFill/>
          </a:ln>
        </p:spPr>
        <p:txBody>
          <a:bodyPr spcFirstLastPara="1" wrap="square" lIns="0" tIns="45700" rIns="0" bIns="45700" anchor="t" anchorCtr="0">
            <a:spAutoFit/>
          </a:bodyPr>
          <a:lstStyle/>
          <a:p>
            <a:pPr marL="342900" marR="0" lvl="0" indent="-355600" algn="l" rtl="0">
              <a:lnSpc>
                <a:spcPct val="150000"/>
              </a:lnSpc>
              <a:spcBef>
                <a:spcPts val="0"/>
              </a:spcBef>
              <a:spcAft>
                <a:spcPts val="0"/>
              </a:spcAft>
              <a:buClr>
                <a:schemeClr val="lt1"/>
              </a:buClr>
              <a:buSzPts val="1900"/>
              <a:buFont typeface="Noto Sans Symbols"/>
              <a:buChar char="❑"/>
            </a:pPr>
            <a:r>
              <a:rPr lang="en-GB" sz="1900">
                <a:solidFill>
                  <a:schemeClr val="lt1"/>
                </a:solidFill>
              </a:rPr>
              <a:t>Understand gender-based violence and the continuum of violence in academia</a:t>
            </a:r>
            <a:endParaRPr sz="1900">
              <a:solidFill>
                <a:schemeClr val="lt1"/>
              </a:solidFill>
            </a:endParaRPr>
          </a:p>
          <a:p>
            <a:pPr marL="342900" marR="0" lvl="0" indent="-355600" algn="l" rtl="0">
              <a:lnSpc>
                <a:spcPct val="150000"/>
              </a:lnSpc>
              <a:spcBef>
                <a:spcPts val="0"/>
              </a:spcBef>
              <a:spcAft>
                <a:spcPts val="0"/>
              </a:spcAft>
              <a:buClr>
                <a:schemeClr val="lt1"/>
              </a:buClr>
              <a:buSzPts val="1900"/>
              <a:buFont typeface="Noto Sans Symbols"/>
              <a:buChar char="❑"/>
            </a:pPr>
            <a:r>
              <a:rPr lang="en-GB" sz="1900">
                <a:solidFill>
                  <a:schemeClr val="lt1"/>
                </a:solidFill>
              </a:rPr>
              <a:t>Become familiar with the UniSAFE 7P framework</a:t>
            </a:r>
            <a:endParaRPr sz="1900">
              <a:solidFill>
                <a:schemeClr val="lt1"/>
              </a:solidFill>
            </a:endParaRPr>
          </a:p>
          <a:p>
            <a:pPr marL="342900" marR="0" lvl="0" indent="-355600" algn="l" rtl="0">
              <a:lnSpc>
                <a:spcPct val="150000"/>
              </a:lnSpc>
              <a:spcBef>
                <a:spcPts val="0"/>
              </a:spcBef>
              <a:spcAft>
                <a:spcPts val="0"/>
              </a:spcAft>
              <a:buClr>
                <a:schemeClr val="lt1"/>
              </a:buClr>
              <a:buSzPts val="1900"/>
              <a:buFont typeface="Noto Sans Symbols"/>
              <a:buChar char="❑"/>
            </a:pPr>
            <a:r>
              <a:rPr lang="en-GB" sz="1900">
                <a:solidFill>
                  <a:schemeClr val="lt1"/>
                </a:solidFill>
              </a:rPr>
              <a:t>Identify different roles students can play in addressing gender-based violence (e.g. awareness-raising, advocacy, policy engagement)</a:t>
            </a:r>
            <a:endParaRPr sz="1900">
              <a:solidFill>
                <a:schemeClr val="lt1"/>
              </a:solidFill>
            </a:endParaRPr>
          </a:p>
          <a:p>
            <a:pPr marL="342900" marR="0" lvl="0" indent="-355600" algn="l" rtl="0">
              <a:lnSpc>
                <a:spcPct val="150000"/>
              </a:lnSpc>
              <a:spcBef>
                <a:spcPts val="0"/>
              </a:spcBef>
              <a:spcAft>
                <a:spcPts val="0"/>
              </a:spcAft>
              <a:buClr>
                <a:schemeClr val="lt1"/>
              </a:buClr>
              <a:buSzPts val="1900"/>
              <a:buFont typeface="Noto Sans Symbols"/>
              <a:buChar char="❑"/>
            </a:pPr>
            <a:r>
              <a:rPr lang="en-GB" sz="1900">
                <a:solidFill>
                  <a:schemeClr val="lt1"/>
                </a:solidFill>
              </a:rPr>
              <a:t>Leave the session with at least one concrete takeaway, action idea or next step relevant to their own context</a:t>
            </a:r>
            <a:endParaRPr sz="1900">
              <a:solidFill>
                <a:schemeClr val="lt1"/>
              </a:solidFill>
            </a:endParaRPr>
          </a:p>
          <a:p>
            <a:pPr marL="0" marR="0" lvl="0" indent="0" algn="l" rtl="0">
              <a:lnSpc>
                <a:spcPct val="150000"/>
              </a:lnSpc>
              <a:spcBef>
                <a:spcPts val="0"/>
              </a:spcBef>
              <a:spcAft>
                <a:spcPts val="0"/>
              </a:spcAft>
              <a:buClr>
                <a:schemeClr val="dk1"/>
              </a:buClr>
              <a:buSzPts val="1700"/>
              <a:buFont typeface="Noto Sans Symbols"/>
              <a:buNone/>
            </a:pPr>
            <a:endParaRPr sz="1700">
              <a:solidFill>
                <a:schemeClr val="lt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g3ea85d6f164_0_53"/>
          <p:cNvSpPr txBox="1">
            <a:spLocks noGrp="1"/>
          </p:cNvSpPr>
          <p:nvPr>
            <p:ph type="title"/>
          </p:nvPr>
        </p:nvSpPr>
        <p:spPr>
          <a:xfrm>
            <a:off x="1046922" y="1129932"/>
            <a:ext cx="100869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solidFill>
                  <a:schemeClr val="dk1"/>
                </a:solidFill>
              </a:rPr>
              <a:t>Student Representation and Governance</a:t>
            </a:r>
            <a:endParaRPr b="1"/>
          </a:p>
        </p:txBody>
      </p:sp>
      <p:sp>
        <p:nvSpPr>
          <p:cNvPr id="469" name="Google Shape;469;g3ea85d6f164_0_53"/>
          <p:cNvSpPr txBox="1"/>
          <p:nvPr/>
        </p:nvSpPr>
        <p:spPr>
          <a:xfrm>
            <a:off x="1343026" y="3051611"/>
            <a:ext cx="9311700" cy="1215677"/>
          </a:xfrm>
          <a:prstGeom prst="rect">
            <a:avLst/>
          </a:prstGeom>
          <a:noFill/>
          <a:ln>
            <a:noFill/>
          </a:ln>
        </p:spPr>
        <p:txBody>
          <a:bodyPr spcFirstLastPara="1" wrap="square" lIns="91425" tIns="45700" rIns="91425" bIns="45700" anchor="t" anchorCtr="0">
            <a:spAutoFit/>
          </a:bodyPr>
          <a:lstStyle/>
          <a:p>
            <a:pPr marL="457200" lvl="0" indent="-361950" algn="l" rtl="0">
              <a:spcBef>
                <a:spcPts val="1200"/>
              </a:spcBef>
              <a:spcAft>
                <a:spcPts val="0"/>
              </a:spcAft>
              <a:buClr>
                <a:schemeClr val="lt1"/>
              </a:buClr>
              <a:buSzPts val="2100"/>
              <a:buFont typeface="Calibri"/>
              <a:buChar char="-"/>
            </a:pPr>
            <a:r>
              <a:rPr lang="en-GB" sz="2100">
                <a:solidFill>
                  <a:schemeClr val="lt1"/>
                </a:solidFill>
                <a:ea typeface="Calibri"/>
                <a:sym typeface="Calibri"/>
              </a:rPr>
              <a:t>Sit on university boards, equality committees, and ethics councils</a:t>
            </a:r>
            <a:endParaRPr lang="en-US" sz="2100">
              <a:solidFill>
                <a:schemeClr val="lt1"/>
              </a:solidFill>
              <a:ea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Contribute to policy design and monitoring </a:t>
            </a:r>
            <a:endParaRPr sz="2100">
              <a:solidFill>
                <a:schemeClr val="lt1"/>
              </a:solidFill>
              <a:ea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Ensure student perspectives are included in institutional decision-making </a:t>
            </a:r>
            <a:endParaRPr sz="2100">
              <a:solidFill>
                <a:schemeClr val="lt1"/>
              </a:solidFill>
              <a:ea typeface="Calibri"/>
            </a:endParaRPr>
          </a:p>
        </p:txBody>
      </p:sp>
      <p:sp>
        <p:nvSpPr>
          <p:cNvPr id="470" name="Google Shape;470;g3ea85d6f164_0_53"/>
          <p:cNvSpPr/>
          <p:nvPr/>
        </p:nvSpPr>
        <p:spPr>
          <a:xfrm>
            <a:off x="702525" y="2887222"/>
            <a:ext cx="640500" cy="1446300"/>
          </a:xfrm>
          <a:prstGeom prst="chevron">
            <a:avLst>
              <a:gd name="adj" fmla="val 50000"/>
            </a:avLst>
          </a:prstGeom>
          <a:solidFill>
            <a:srgbClr val="AED7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g3ea85d6f164_0_63"/>
          <p:cNvSpPr txBox="1">
            <a:spLocks noGrp="1"/>
          </p:cNvSpPr>
          <p:nvPr>
            <p:ph type="title"/>
          </p:nvPr>
        </p:nvSpPr>
        <p:spPr>
          <a:xfrm>
            <a:off x="1046922" y="1129932"/>
            <a:ext cx="10086900" cy="778500"/>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solidFill>
                  <a:schemeClr val="dk1"/>
                </a:solidFill>
              </a:rPr>
              <a:t>Policy engagement and Co-Creation</a:t>
            </a:r>
            <a:endParaRPr b="1"/>
          </a:p>
        </p:txBody>
      </p:sp>
      <p:sp>
        <p:nvSpPr>
          <p:cNvPr id="477" name="Google Shape;477;g3ea85d6f164_0_63"/>
          <p:cNvSpPr txBox="1"/>
          <p:nvPr/>
        </p:nvSpPr>
        <p:spPr>
          <a:xfrm>
            <a:off x="1343026" y="3051611"/>
            <a:ext cx="9311700" cy="1215677"/>
          </a:xfrm>
          <a:prstGeom prst="rect">
            <a:avLst/>
          </a:prstGeom>
          <a:noFill/>
          <a:ln>
            <a:noFill/>
          </a:ln>
        </p:spPr>
        <p:txBody>
          <a:bodyPr spcFirstLastPara="1" wrap="square" lIns="91425" tIns="45700" rIns="91425" bIns="45700" anchor="t" anchorCtr="0">
            <a:spAutoFit/>
          </a:bodyPr>
          <a:lstStyle/>
          <a:p>
            <a:pPr marL="457200" lvl="0" indent="-361950" algn="l" rtl="0">
              <a:spcBef>
                <a:spcPts val="1200"/>
              </a:spcBef>
              <a:spcAft>
                <a:spcPts val="0"/>
              </a:spcAft>
              <a:buClr>
                <a:schemeClr val="lt1"/>
              </a:buClr>
              <a:buSzPts val="2100"/>
              <a:buFont typeface="Calibri"/>
              <a:buChar char="-"/>
            </a:pPr>
            <a:r>
              <a:rPr lang="en-GB" sz="2100">
                <a:solidFill>
                  <a:schemeClr val="lt1"/>
                </a:solidFill>
                <a:ea typeface="Calibri"/>
                <a:sym typeface="Calibri"/>
              </a:rPr>
              <a:t>Co-design codes of conduct and reporting systems</a:t>
            </a:r>
            <a:endParaRPr lang="en-US" sz="2100">
              <a:solidFill>
                <a:schemeClr val="lt1"/>
              </a:solidFill>
              <a:ea typeface="Calibri"/>
            </a:endParaRPr>
          </a:p>
          <a:p>
            <a:pPr marL="457200" lvl="0" indent="-361950" algn="l" rtl="0">
              <a:spcBef>
                <a:spcPts val="0"/>
              </a:spcBef>
              <a:spcAft>
                <a:spcPts val="0"/>
              </a:spcAft>
              <a:buClr>
                <a:schemeClr val="lt1"/>
              </a:buClr>
              <a:buSzPts val="2100"/>
              <a:buFont typeface="Calibri"/>
              <a:buChar char="-"/>
            </a:pPr>
            <a:r>
              <a:rPr lang="en-GB" sz="2100">
                <a:solidFill>
                  <a:schemeClr val="lt1"/>
                </a:solidFill>
                <a:ea typeface="Calibri"/>
                <a:sym typeface="Calibri"/>
              </a:rPr>
              <a:t>Participate in EU-funded research and consultations </a:t>
            </a:r>
            <a:endParaRPr sz="2100">
              <a:solidFill>
                <a:schemeClr val="lt1"/>
              </a:solidFill>
              <a:ea typeface="Calibri"/>
            </a:endParaRPr>
          </a:p>
          <a:p>
            <a:pPr marL="457200" lvl="0" indent="-361950" algn="l" rtl="0">
              <a:spcBef>
                <a:spcPts val="0"/>
              </a:spcBef>
              <a:spcAft>
                <a:spcPts val="0"/>
              </a:spcAft>
              <a:buClr>
                <a:schemeClr val="lt1"/>
              </a:buClr>
              <a:buSzPts val="2100"/>
              <a:buChar char="-"/>
            </a:pPr>
            <a:r>
              <a:rPr lang="en-GB" sz="2100">
                <a:solidFill>
                  <a:schemeClr val="lt1"/>
                </a:solidFill>
                <a:ea typeface="Calibri"/>
                <a:sym typeface="Calibri"/>
              </a:rPr>
              <a:t>Contribute to national policy debates on GBV in education  </a:t>
            </a:r>
            <a:endParaRPr sz="2100">
              <a:solidFill>
                <a:schemeClr val="lt1"/>
              </a:solidFill>
              <a:ea typeface="Calibri"/>
            </a:endParaRPr>
          </a:p>
        </p:txBody>
      </p:sp>
      <p:sp>
        <p:nvSpPr>
          <p:cNvPr id="478" name="Google Shape;478;g3ea85d6f164_0_63"/>
          <p:cNvSpPr/>
          <p:nvPr/>
        </p:nvSpPr>
        <p:spPr>
          <a:xfrm>
            <a:off x="702525" y="2887222"/>
            <a:ext cx="640500" cy="1446300"/>
          </a:xfrm>
          <a:prstGeom prst="chevron">
            <a:avLst>
              <a:gd name="adj" fmla="val 50000"/>
            </a:avLst>
          </a:prstGeom>
          <a:solidFill>
            <a:srgbClr val="AED7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g3ea85d6f164_0_73"/>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42</a:t>
            </a:fld>
            <a:endParaRPr/>
          </a:p>
        </p:txBody>
      </p:sp>
      <p:sp>
        <p:nvSpPr>
          <p:cNvPr id="485" name="Google Shape;485;g3ea85d6f164_0_73"/>
          <p:cNvSpPr txBox="1"/>
          <p:nvPr/>
        </p:nvSpPr>
        <p:spPr>
          <a:xfrm>
            <a:off x="1420797" y="2865780"/>
            <a:ext cx="9350400" cy="1369800"/>
          </a:xfrm>
          <a:prstGeom prst="rect">
            <a:avLst/>
          </a:prstGeom>
          <a:noFill/>
          <a:ln>
            <a:noFill/>
          </a:ln>
        </p:spPr>
        <p:txBody>
          <a:bodyPr spcFirstLastPara="1" wrap="square" lIns="0" tIns="45700" rIns="0" bIns="45700" anchor="t" anchorCtr="0">
            <a:spAutoFit/>
          </a:bodyPr>
          <a:lstStyle/>
          <a:p>
            <a:pPr marL="0" lvl="0" indent="0" algn="ctr" rtl="0">
              <a:spcBef>
                <a:spcPts val="0"/>
              </a:spcBef>
              <a:spcAft>
                <a:spcPts val="0"/>
              </a:spcAft>
              <a:buClr>
                <a:schemeClr val="dk1"/>
              </a:buClr>
              <a:buSzPts val="1100"/>
              <a:buFont typeface="Arial"/>
              <a:buNone/>
            </a:pPr>
            <a:r>
              <a:rPr lang="en-GB" sz="3000" b="1">
                <a:solidFill>
                  <a:srgbClr val="964091"/>
                </a:solidFill>
              </a:rPr>
              <a:t>What are the main </a:t>
            </a:r>
            <a:r>
              <a:rPr lang="en-GB" sz="3000" b="1" u="sng">
                <a:solidFill>
                  <a:srgbClr val="964091"/>
                </a:solidFill>
              </a:rPr>
              <a:t>obstacles</a:t>
            </a:r>
            <a:r>
              <a:rPr lang="en-GB" sz="3000" b="1">
                <a:solidFill>
                  <a:srgbClr val="964091"/>
                </a:solidFill>
              </a:rPr>
              <a:t> to student action? </a:t>
            </a:r>
            <a:endParaRPr sz="3000" b="1">
              <a:solidFill>
                <a:srgbClr val="964091"/>
              </a:solidFill>
            </a:endParaRPr>
          </a:p>
          <a:p>
            <a:pPr marL="0" lvl="0" indent="0" algn="ctr" rtl="0">
              <a:spcBef>
                <a:spcPts val="0"/>
              </a:spcBef>
              <a:spcAft>
                <a:spcPts val="0"/>
              </a:spcAft>
              <a:buClr>
                <a:schemeClr val="dk1"/>
              </a:buClr>
              <a:buSzPts val="1100"/>
              <a:buFont typeface="Arial"/>
              <a:buNone/>
            </a:pPr>
            <a:endParaRPr sz="3000" b="1">
              <a:solidFill>
                <a:srgbClr val="964091"/>
              </a:solidFill>
            </a:endParaRPr>
          </a:p>
          <a:p>
            <a:pPr marL="0" lvl="0" indent="0" algn="ctr" rtl="0">
              <a:spcBef>
                <a:spcPts val="0"/>
              </a:spcBef>
              <a:spcAft>
                <a:spcPts val="0"/>
              </a:spcAft>
              <a:buClr>
                <a:schemeClr val="dk1"/>
              </a:buClr>
              <a:buSzPts val="1100"/>
              <a:buFont typeface="Arial"/>
              <a:buNone/>
            </a:pPr>
            <a:r>
              <a:rPr lang="en-GB" sz="2300" b="1" i="1">
                <a:solidFill>
                  <a:srgbClr val="964091"/>
                </a:solidFill>
              </a:rPr>
              <a:t>Share your thoughts</a:t>
            </a:r>
            <a:endParaRPr sz="3000" b="1">
              <a:solidFill>
                <a:srgbClr val="96409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g3e869ec7c7d_1_89"/>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43</a:t>
            </a:fld>
            <a:endParaRPr/>
          </a:p>
        </p:txBody>
      </p:sp>
      <p:sp>
        <p:nvSpPr>
          <p:cNvPr id="492" name="Google Shape;492;g3e869ec7c7d_1_89"/>
          <p:cNvSpPr txBox="1"/>
          <p:nvPr/>
        </p:nvSpPr>
        <p:spPr>
          <a:xfrm>
            <a:off x="1420797" y="2865780"/>
            <a:ext cx="9350400" cy="554100"/>
          </a:xfrm>
          <a:prstGeom prst="rect">
            <a:avLst/>
          </a:prstGeom>
          <a:noFill/>
          <a:ln>
            <a:noFill/>
          </a:ln>
        </p:spPr>
        <p:txBody>
          <a:bodyPr spcFirstLastPara="1" wrap="square" lIns="0" tIns="45700" rIns="0" bIns="45700" anchor="t" anchorCtr="0">
            <a:spAutoFit/>
          </a:bodyPr>
          <a:lstStyle/>
          <a:p>
            <a:pPr marL="0" lvl="0" indent="0" algn="ctr" rtl="0">
              <a:spcBef>
                <a:spcPts val="0"/>
              </a:spcBef>
              <a:spcAft>
                <a:spcPts val="0"/>
              </a:spcAft>
              <a:buClr>
                <a:schemeClr val="dk1"/>
              </a:buClr>
              <a:buSzPts val="1100"/>
              <a:buFont typeface="Arial"/>
              <a:buNone/>
            </a:pPr>
            <a:r>
              <a:rPr lang="en-GB" sz="3000" b="1">
                <a:solidFill>
                  <a:srgbClr val="964091"/>
                </a:solidFill>
              </a:rPr>
              <a:t>Any questions?</a:t>
            </a:r>
            <a:endParaRPr sz="4900" b="1">
              <a:solidFill>
                <a:srgbClr val="96409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g3e869ec7c7d_1_57"/>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44</a:t>
            </a:fld>
            <a:endParaRPr/>
          </a:p>
        </p:txBody>
      </p:sp>
      <p:sp>
        <p:nvSpPr>
          <p:cNvPr id="499" name="Google Shape;499;g3e869ec7c7d_1_57"/>
          <p:cNvSpPr/>
          <p:nvPr/>
        </p:nvSpPr>
        <p:spPr>
          <a:xfrm>
            <a:off x="943024" y="2413834"/>
            <a:ext cx="9690600" cy="922200"/>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FFFFFF"/>
              </a:buClr>
              <a:buSzPts val="4000"/>
              <a:buFont typeface="Arial"/>
              <a:buNone/>
            </a:pPr>
            <a:r>
              <a:rPr lang="en-GB" sz="4000" b="1">
                <a:solidFill>
                  <a:srgbClr val="0F2235"/>
                </a:solidFill>
              </a:rPr>
              <a:t>Exercice: What can students do? What can you do?</a:t>
            </a:r>
            <a:endParaRPr sz="4000" b="1">
              <a:solidFill>
                <a:srgbClr val="0F2235"/>
              </a:solidFill>
            </a:endParaRPr>
          </a:p>
          <a:p>
            <a:pPr marL="0" marR="0" lvl="0" indent="0" algn="l" rtl="0">
              <a:lnSpc>
                <a:spcPct val="90000"/>
              </a:lnSpc>
              <a:spcBef>
                <a:spcPts val="0"/>
              </a:spcBef>
              <a:spcAft>
                <a:spcPts val="0"/>
              </a:spcAft>
              <a:buClr>
                <a:srgbClr val="FFFFFF"/>
              </a:buClr>
              <a:buSzPts val="4000"/>
              <a:buFont typeface="Arial"/>
              <a:buNone/>
            </a:pPr>
            <a:endParaRPr sz="4000" b="1">
              <a:solidFill>
                <a:srgbClr val="0F2235"/>
              </a:solidFill>
            </a:endParaRPr>
          </a:p>
        </p:txBody>
      </p:sp>
      <p:sp>
        <p:nvSpPr>
          <p:cNvPr id="500" name="Google Shape;500;g3e869ec7c7d_1_57"/>
          <p:cNvSpPr txBox="1">
            <a:spLocks noGrp="1"/>
          </p:cNvSpPr>
          <p:nvPr>
            <p:ph type="title"/>
          </p:nvPr>
        </p:nvSpPr>
        <p:spPr>
          <a:xfrm>
            <a:off x="1052550" y="3873371"/>
            <a:ext cx="10086900" cy="765900"/>
          </a:xfrm>
          <a:prstGeom prst="rect">
            <a:avLst/>
          </a:prstGeom>
          <a:noFill/>
          <a:ln>
            <a:noFill/>
          </a:ln>
        </p:spPr>
        <p:txBody>
          <a:bodyPr spcFirstLastPara="1" wrap="square" lIns="0" tIns="192000" rIns="0" bIns="0" anchor="t" anchorCtr="0">
            <a:noAutofit/>
          </a:bodyPr>
          <a:lstStyle/>
          <a:p>
            <a:pPr marL="0" lvl="0" indent="0" algn="ctr" rtl="0">
              <a:lnSpc>
                <a:spcPct val="90000"/>
              </a:lnSpc>
              <a:spcBef>
                <a:spcPts val="0"/>
              </a:spcBef>
              <a:spcAft>
                <a:spcPts val="0"/>
              </a:spcAft>
              <a:buClr>
                <a:srgbClr val="0F2235"/>
              </a:buClr>
              <a:buSzPts val="3600"/>
              <a:buFont typeface="Arial"/>
              <a:buNone/>
            </a:pPr>
            <a:r>
              <a:rPr lang="en-GB" sz="2600" i="1">
                <a:solidFill>
                  <a:srgbClr val="7F6000"/>
                </a:solidFill>
              </a:rPr>
              <a:t>Let’s go back to Miro</a:t>
            </a:r>
            <a:endParaRPr sz="2200" i="1">
              <a:solidFill>
                <a:srgbClr val="7F60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g3e869ec7c7d_1_63"/>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45</a:t>
            </a:fld>
            <a:endParaRPr/>
          </a:p>
        </p:txBody>
      </p:sp>
      <p:sp>
        <p:nvSpPr>
          <p:cNvPr id="507" name="Google Shape;507;g3e869ec7c7d_1_63"/>
          <p:cNvSpPr/>
          <p:nvPr/>
        </p:nvSpPr>
        <p:spPr>
          <a:xfrm>
            <a:off x="943024" y="2413834"/>
            <a:ext cx="9690600" cy="922200"/>
          </a:xfrm>
          <a:prstGeom prst="rect">
            <a:avLst/>
          </a:prstGeom>
          <a:noFill/>
          <a:ln>
            <a:noFill/>
          </a:ln>
        </p:spPr>
        <p:txBody>
          <a:bodyPr spcFirstLastPara="1" wrap="square" lIns="0" tIns="192000" rIns="0" bIns="0" anchor="t" anchorCtr="0">
            <a:noAutofit/>
          </a:bodyPr>
          <a:lstStyle/>
          <a:p>
            <a:pPr marL="0" marR="0" lvl="0" indent="0" algn="ctr" rtl="0">
              <a:lnSpc>
                <a:spcPct val="90000"/>
              </a:lnSpc>
              <a:spcBef>
                <a:spcPts val="0"/>
              </a:spcBef>
              <a:spcAft>
                <a:spcPts val="0"/>
              </a:spcAft>
              <a:buClr>
                <a:srgbClr val="FFFFFF"/>
              </a:buClr>
              <a:buSzPts val="4000"/>
              <a:buFont typeface="Arial"/>
              <a:buNone/>
            </a:pPr>
            <a:r>
              <a:rPr lang="en-GB" sz="5000" b="1" i="1">
                <a:solidFill>
                  <a:srgbClr val="964091"/>
                </a:solidFill>
              </a:rPr>
              <a:t>From learning to action</a:t>
            </a:r>
            <a:endParaRPr sz="5000" b="1" i="1">
              <a:solidFill>
                <a:srgbClr val="964091"/>
              </a:solidFill>
            </a:endParaRPr>
          </a:p>
          <a:p>
            <a:pPr marL="0" marR="0" lvl="0" indent="0" algn="ctr" rtl="0">
              <a:lnSpc>
                <a:spcPct val="90000"/>
              </a:lnSpc>
              <a:spcBef>
                <a:spcPts val="0"/>
              </a:spcBef>
              <a:spcAft>
                <a:spcPts val="0"/>
              </a:spcAft>
              <a:buClr>
                <a:srgbClr val="FFFFFF"/>
              </a:buClr>
              <a:buSzPts val="4000"/>
              <a:buFont typeface="Arial"/>
              <a:buNone/>
            </a:pPr>
            <a:endParaRPr sz="4000" b="1">
              <a:solidFill>
                <a:srgbClr val="0F2235"/>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22"/>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latin typeface="Arial"/>
                <a:ea typeface="Arial"/>
                <a:cs typeface="Arial"/>
                <a:sym typeface="Arial"/>
              </a:rPr>
              <a:t>UniSAFE Toolkit</a:t>
            </a:r>
            <a:endParaRPr/>
          </a:p>
        </p:txBody>
      </p:sp>
      <p:pic>
        <p:nvPicPr>
          <p:cNvPr id="514" name="Google Shape;514;p22"/>
          <p:cNvPicPr preferRelativeResize="0"/>
          <p:nvPr/>
        </p:nvPicPr>
        <p:blipFill rotWithShape="1">
          <a:blip r:embed="rId3">
            <a:alphaModFix/>
          </a:blip>
          <a:srcRect/>
          <a:stretch/>
        </p:blipFill>
        <p:spPr>
          <a:xfrm>
            <a:off x="452527" y="5608044"/>
            <a:ext cx="342900" cy="342900"/>
          </a:xfrm>
          <a:prstGeom prst="rect">
            <a:avLst/>
          </a:prstGeom>
          <a:noFill/>
          <a:ln>
            <a:noFill/>
          </a:ln>
        </p:spPr>
      </p:pic>
      <p:pic>
        <p:nvPicPr>
          <p:cNvPr id="515" name="Google Shape;515;p22" descr="A screenshot of a web page&#10;&#10;Description automatically generated"/>
          <p:cNvPicPr preferRelativeResize="0"/>
          <p:nvPr/>
        </p:nvPicPr>
        <p:blipFill rotWithShape="1">
          <a:blip r:embed="rId4">
            <a:alphaModFix/>
          </a:blip>
          <a:srcRect/>
          <a:stretch/>
        </p:blipFill>
        <p:spPr>
          <a:xfrm>
            <a:off x="1504950" y="2305050"/>
            <a:ext cx="5295900" cy="2447925"/>
          </a:xfrm>
          <a:prstGeom prst="rect">
            <a:avLst/>
          </a:prstGeom>
          <a:noFill/>
          <a:ln>
            <a:noFill/>
          </a:ln>
        </p:spPr>
      </p:pic>
      <p:pic>
        <p:nvPicPr>
          <p:cNvPr id="516" name="Google Shape;516;p22" descr="A screenshot of a computer screen&#10;&#10;Description automatically generated"/>
          <p:cNvPicPr preferRelativeResize="0"/>
          <p:nvPr/>
        </p:nvPicPr>
        <p:blipFill rotWithShape="1">
          <a:blip r:embed="rId5">
            <a:alphaModFix/>
          </a:blip>
          <a:srcRect/>
          <a:stretch/>
        </p:blipFill>
        <p:spPr>
          <a:xfrm>
            <a:off x="5810250" y="3438525"/>
            <a:ext cx="4933950" cy="2990850"/>
          </a:xfrm>
          <a:prstGeom prst="rect">
            <a:avLst/>
          </a:prstGeom>
          <a:noFill/>
          <a:ln>
            <a:noFill/>
          </a:ln>
        </p:spPr>
      </p:pic>
      <p:sp>
        <p:nvSpPr>
          <p:cNvPr id="517" name="Google Shape;517;p22"/>
          <p:cNvSpPr txBox="1"/>
          <p:nvPr/>
        </p:nvSpPr>
        <p:spPr>
          <a:xfrm>
            <a:off x="965771" y="5398673"/>
            <a:ext cx="9454510" cy="631077"/>
          </a:xfrm>
          <a:prstGeom prst="rect">
            <a:avLst/>
          </a:prstGeom>
          <a:noFill/>
          <a:ln>
            <a:noFill/>
          </a:ln>
        </p:spPr>
        <p:txBody>
          <a:bodyPr spcFirstLastPara="1" wrap="square" lIns="0" tIns="192000" rIns="0" bIns="0" anchor="t" anchorCtr="0">
            <a:noAutofit/>
          </a:bodyPr>
          <a:lstStyle/>
          <a:p>
            <a:pPr marL="0" marR="0" lvl="0" indent="0" algn="l" rtl="0">
              <a:spcBef>
                <a:spcPts val="0"/>
              </a:spcBef>
              <a:spcAft>
                <a:spcPts val="0"/>
              </a:spcAft>
              <a:buNone/>
            </a:pPr>
            <a:r>
              <a:rPr lang="en-GB" sz="2000" b="1" u="sng">
                <a:solidFill>
                  <a:srgbClr val="5792CE"/>
                </a:solidFill>
                <a:latin typeface="Arial"/>
                <a:ea typeface="Arial"/>
                <a:cs typeface="Arial"/>
                <a:sym typeface="Arial"/>
                <a:hlinkClick r:id="rId6">
                  <a:extLst>
                    <a:ext uri="{A12FA001-AC4F-418D-AE19-62706E023703}">
                      <ahyp:hlinkClr xmlns:ahyp="http://schemas.microsoft.com/office/drawing/2018/hyperlinkcolor" val="tx"/>
                    </a:ext>
                  </a:extLst>
                </a:hlinkClick>
              </a:rPr>
              <a:t>www.unisafe-toolkit.eu</a:t>
            </a:r>
            <a:endParaRPr sz="2000" b="1" u="sng">
              <a:solidFill>
                <a:srgbClr val="5792CE"/>
              </a:solidFill>
              <a:latin typeface="Open Sans"/>
              <a:ea typeface="Open Sans"/>
              <a:cs typeface="Open Sans"/>
              <a:sym typeface="Open Sans"/>
              <a:hlinkClick r:id="rId6">
                <a:extLst>
                  <a:ext uri="{A12FA001-AC4F-418D-AE19-62706E023703}">
                    <ahyp:hlinkClr xmlns:ahyp="http://schemas.microsoft.com/office/drawing/2018/hyperlinkcolor" val="tx"/>
                  </a:ext>
                </a:extLst>
              </a:hlinkClick>
            </a:endParaRPr>
          </a:p>
          <a:p>
            <a:pPr marL="0" marR="0" lvl="0" indent="0" algn="l" rtl="0">
              <a:spcBef>
                <a:spcPts val="0"/>
              </a:spcBef>
              <a:spcAft>
                <a:spcPts val="0"/>
              </a:spcAft>
              <a:buNone/>
            </a:pPr>
            <a:endParaRPr sz="2000" b="1">
              <a:solidFill>
                <a:srgbClr val="5792CE"/>
              </a:solidFill>
              <a:latin typeface="Open Sans"/>
              <a:ea typeface="Open Sans"/>
              <a:cs typeface="Open Sans"/>
              <a:sym typeface="Open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g3e869ec7c7d_1_69"/>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47</a:t>
            </a:fld>
            <a:endParaRPr/>
          </a:p>
        </p:txBody>
      </p:sp>
      <p:sp>
        <p:nvSpPr>
          <p:cNvPr id="524" name="Google Shape;524;g3e869ec7c7d_1_69"/>
          <p:cNvSpPr/>
          <p:nvPr/>
        </p:nvSpPr>
        <p:spPr>
          <a:xfrm>
            <a:off x="943024" y="2413834"/>
            <a:ext cx="9690600" cy="922200"/>
          </a:xfrm>
          <a:prstGeom prst="rect">
            <a:avLst/>
          </a:prstGeom>
          <a:noFill/>
          <a:ln>
            <a:noFill/>
          </a:ln>
        </p:spPr>
        <p:txBody>
          <a:bodyPr spcFirstLastPara="1" wrap="square" lIns="0" tIns="192000" rIns="0" bIns="0" anchor="t" anchorCtr="0">
            <a:noAutofit/>
          </a:bodyPr>
          <a:lstStyle/>
          <a:p>
            <a:pPr marL="0" marR="0" lvl="0" indent="0" algn="ctr" rtl="0">
              <a:lnSpc>
                <a:spcPct val="90000"/>
              </a:lnSpc>
              <a:spcBef>
                <a:spcPts val="0"/>
              </a:spcBef>
              <a:spcAft>
                <a:spcPts val="0"/>
              </a:spcAft>
              <a:buClr>
                <a:srgbClr val="FFFFFF"/>
              </a:buClr>
              <a:buSzPts val="4000"/>
              <a:buFont typeface="Arial"/>
              <a:buNone/>
            </a:pPr>
            <a:r>
              <a:rPr lang="en-GB" sz="5000" b="1" i="1">
                <a:solidFill>
                  <a:srgbClr val="964091"/>
                </a:solidFill>
              </a:rPr>
              <a:t>Closing and next steps</a:t>
            </a:r>
            <a:endParaRPr sz="5000" b="1" i="1">
              <a:solidFill>
                <a:srgbClr val="964091"/>
              </a:solidFill>
            </a:endParaRPr>
          </a:p>
          <a:p>
            <a:pPr marL="0" marR="0" lvl="0" indent="0" algn="ctr" rtl="0">
              <a:lnSpc>
                <a:spcPct val="90000"/>
              </a:lnSpc>
              <a:spcBef>
                <a:spcPts val="0"/>
              </a:spcBef>
              <a:spcAft>
                <a:spcPts val="0"/>
              </a:spcAft>
              <a:buClr>
                <a:srgbClr val="FFFFFF"/>
              </a:buClr>
              <a:buSzPts val="4000"/>
              <a:buFont typeface="Arial"/>
              <a:buNone/>
            </a:pPr>
            <a:endParaRPr sz="4000" b="1">
              <a:solidFill>
                <a:srgbClr val="0F2235"/>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59"/>
          <p:cNvSpPr txBox="1">
            <a:spLocks noGrp="1"/>
          </p:cNvSpPr>
          <p:nvPr>
            <p:ph type="title"/>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lvl="0" indent="0" algn="l" rtl="0">
              <a:lnSpc>
                <a:spcPct val="90000"/>
              </a:lnSpc>
              <a:spcBef>
                <a:spcPts val="0"/>
              </a:spcBef>
              <a:spcAft>
                <a:spcPts val="0"/>
              </a:spcAft>
              <a:buClr>
                <a:srgbClr val="0F2235"/>
              </a:buClr>
              <a:buSzPts val="2800"/>
              <a:buFont typeface="Arial"/>
              <a:buNone/>
            </a:pPr>
            <a:r>
              <a:rPr lang="en-GB" b="1"/>
              <a:t>Exit questionnaire</a:t>
            </a:r>
            <a:endParaRPr/>
          </a:p>
        </p:txBody>
      </p:sp>
      <p:sp>
        <p:nvSpPr>
          <p:cNvPr id="530" name="Google Shape;530;p59"/>
          <p:cNvSpPr txBox="1"/>
          <p:nvPr/>
        </p:nvSpPr>
        <p:spPr>
          <a:xfrm>
            <a:off x="4724400" y="3200400"/>
            <a:ext cx="2743200" cy="6001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100">
              <a:solidFill>
                <a:schemeClr val="dk1"/>
              </a:solidFill>
              <a:latin typeface="Calibri"/>
              <a:ea typeface="Calibri"/>
              <a:cs typeface="Calibri"/>
              <a:sym typeface="Calibri"/>
            </a:endParaRPr>
          </a:p>
          <a:p>
            <a:pPr marL="0" marR="0" lvl="0" indent="0" algn="l" rtl="0">
              <a:spcBef>
                <a:spcPts val="0"/>
              </a:spcBef>
              <a:spcAft>
                <a:spcPts val="0"/>
              </a:spcAft>
              <a:buNone/>
            </a:pPr>
            <a:endParaRPr sz="1100">
              <a:solidFill>
                <a:schemeClr val="dk1"/>
              </a:solidFill>
              <a:latin typeface="Calibri"/>
              <a:ea typeface="Calibri"/>
              <a:cs typeface="Calibri"/>
              <a:sym typeface="Calibri"/>
            </a:endParaRPr>
          </a:p>
          <a:p>
            <a:pPr marL="0" marR="0" lvl="0" indent="0" algn="l" rtl="0">
              <a:spcBef>
                <a:spcPts val="0"/>
              </a:spcBef>
              <a:spcAft>
                <a:spcPts val="0"/>
              </a:spcAft>
              <a:buNone/>
            </a:pPr>
            <a:endParaRPr sz="1100">
              <a:solidFill>
                <a:schemeClr val="dk1"/>
              </a:solidFill>
              <a:latin typeface="Calibri"/>
              <a:ea typeface="Calibri"/>
              <a:cs typeface="Calibri"/>
              <a:sym typeface="Calibri"/>
            </a:endParaRPr>
          </a:p>
        </p:txBody>
      </p:sp>
      <p:sp>
        <p:nvSpPr>
          <p:cNvPr id="531" name="Google Shape;531;p59"/>
          <p:cNvSpPr txBox="1"/>
          <p:nvPr/>
        </p:nvSpPr>
        <p:spPr>
          <a:xfrm>
            <a:off x="642457" y="2346320"/>
            <a:ext cx="5630005"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i="0" u="none" strike="noStrike">
                <a:solidFill>
                  <a:schemeClr val="lt1"/>
                </a:solidFill>
                <a:latin typeface="Arial"/>
                <a:ea typeface="Arial"/>
                <a:cs typeface="Arial"/>
                <a:sym typeface="Arial"/>
              </a:rPr>
              <a:t>Your opinion is important to us!</a:t>
            </a:r>
            <a:r>
              <a:rPr lang="en-GB" sz="2400">
                <a:solidFill>
                  <a:schemeClr val="lt1"/>
                </a:solidFill>
                <a:latin typeface="Arial"/>
                <a:ea typeface="Arial"/>
                <a:cs typeface="Arial"/>
                <a:sym typeface="Arial"/>
              </a:rPr>
              <a:t> </a:t>
            </a:r>
            <a:endParaRPr sz="2400">
              <a:solidFill>
                <a:schemeClr val="lt1"/>
              </a:solidFill>
              <a:latin typeface="Arial"/>
              <a:ea typeface="Arial"/>
              <a:cs typeface="Arial"/>
              <a:sym typeface="Arial"/>
            </a:endParaRPr>
          </a:p>
          <a:p>
            <a:pPr marL="0" marR="0" lvl="0" indent="0" algn="l" rtl="0">
              <a:spcBef>
                <a:spcPts val="0"/>
              </a:spcBef>
              <a:spcAft>
                <a:spcPts val="0"/>
              </a:spcAft>
              <a:buNone/>
            </a:pPr>
            <a:br>
              <a:rPr lang="en-GB" sz="2400">
                <a:solidFill>
                  <a:schemeClr val="lt1"/>
                </a:solidFill>
                <a:latin typeface="Arial"/>
                <a:ea typeface="Arial"/>
                <a:cs typeface="Arial"/>
                <a:sym typeface="Arial"/>
              </a:rPr>
            </a:br>
            <a:r>
              <a:rPr lang="en-GB" sz="2400">
                <a:solidFill>
                  <a:schemeClr val="lt1"/>
                </a:solidFill>
                <a:latin typeface="Arial"/>
                <a:ea typeface="Arial"/>
                <a:cs typeface="Arial"/>
                <a:sym typeface="Arial"/>
              </a:rPr>
              <a:t>Please fill this survey before you go, it won’t take more than 2 minutes. </a:t>
            </a:r>
            <a:endParaRPr/>
          </a:p>
          <a:p>
            <a:pPr marL="0" marR="0" lvl="0" indent="0" algn="l" rtl="0">
              <a:spcBef>
                <a:spcPts val="0"/>
              </a:spcBef>
              <a:spcAft>
                <a:spcPts val="0"/>
              </a:spcAft>
              <a:buNone/>
            </a:pPr>
            <a:endParaRPr sz="2400" i="0" u="none" strike="noStrike">
              <a:solidFill>
                <a:srgbClr val="AED7BD"/>
              </a:solidFill>
              <a:latin typeface="Arial"/>
              <a:ea typeface="Arial"/>
              <a:cs typeface="Arial"/>
              <a:sym typeface="Arial"/>
            </a:endParaRPr>
          </a:p>
        </p:txBody>
      </p:sp>
      <p:pic>
        <p:nvPicPr>
          <p:cNvPr id="532" name="Google Shape;532;p59" title="exit questionnaire.png"/>
          <p:cNvPicPr preferRelativeResize="0"/>
          <p:nvPr/>
        </p:nvPicPr>
        <p:blipFill rotWithShape="1">
          <a:blip r:embed="rId3">
            <a:alphaModFix/>
          </a:blip>
          <a:srcRect t="13350" b="15713"/>
          <a:stretch/>
        </p:blipFill>
        <p:spPr>
          <a:xfrm>
            <a:off x="6743125" y="2530900"/>
            <a:ext cx="3421424" cy="3033750"/>
          </a:xfrm>
          <a:prstGeom prst="rect">
            <a:avLst/>
          </a:prstGeom>
          <a:noFill/>
          <a:ln>
            <a:noFill/>
          </a:ln>
        </p:spPr>
      </p:pic>
      <p:sp>
        <p:nvSpPr>
          <p:cNvPr id="2" name="Rectangle 1">
            <a:extLst>
              <a:ext uri="{FF2B5EF4-FFF2-40B4-BE49-F238E27FC236}">
                <a16:creationId xmlns:a16="http://schemas.microsoft.com/office/drawing/2014/main" id="{69CA2CE0-0DD7-4FE1-0FB8-DB76F61D273B}"/>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
        <p:nvSpPr>
          <p:cNvPr id="3" name="Rectangle 2">
            <a:extLst>
              <a:ext uri="{FF2B5EF4-FFF2-40B4-BE49-F238E27FC236}">
                <a16:creationId xmlns:a16="http://schemas.microsoft.com/office/drawing/2014/main" id="{ED061982-BC58-DC09-929C-F2DE5C9B712F}"/>
              </a:ext>
            </a:extLst>
          </p:cNvPr>
          <p:cNvSpPr/>
          <p:nvPr/>
        </p:nvSpPr>
        <p:spPr>
          <a:xfrm>
            <a:off x="5808167" y="4164097"/>
            <a:ext cx="3017520" cy="9753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330" rtl="0" eaLnBrk="1" latinLnBrk="0" hangingPunct="1">
              <a:defRPr sz="1800" kern="1200">
                <a:solidFill>
                  <a:schemeClr val="lt1"/>
                </a:solidFill>
                <a:latin typeface="+mn-lt"/>
                <a:ea typeface="+mn-ea"/>
                <a:cs typeface="+mn-cs"/>
              </a:defRPr>
            </a:lvl1pPr>
            <a:lvl2pPr marL="457165" algn="l" defTabSz="914330" rtl="0" eaLnBrk="1" latinLnBrk="0" hangingPunct="1">
              <a:defRPr sz="1800" kern="1200">
                <a:solidFill>
                  <a:schemeClr val="lt1"/>
                </a:solidFill>
                <a:latin typeface="+mn-lt"/>
                <a:ea typeface="+mn-ea"/>
                <a:cs typeface="+mn-cs"/>
              </a:defRPr>
            </a:lvl2pPr>
            <a:lvl3pPr marL="914330" algn="l" defTabSz="914330" rtl="0" eaLnBrk="1" latinLnBrk="0" hangingPunct="1">
              <a:defRPr sz="1800" kern="1200">
                <a:solidFill>
                  <a:schemeClr val="lt1"/>
                </a:solidFill>
                <a:latin typeface="+mn-lt"/>
                <a:ea typeface="+mn-ea"/>
                <a:cs typeface="+mn-cs"/>
              </a:defRPr>
            </a:lvl3pPr>
            <a:lvl4pPr marL="1371495" algn="l" defTabSz="914330" rtl="0" eaLnBrk="1" latinLnBrk="0" hangingPunct="1">
              <a:defRPr sz="1800" kern="1200">
                <a:solidFill>
                  <a:schemeClr val="lt1"/>
                </a:solidFill>
                <a:latin typeface="+mn-lt"/>
                <a:ea typeface="+mn-ea"/>
                <a:cs typeface="+mn-cs"/>
              </a:defRPr>
            </a:lvl4pPr>
            <a:lvl5pPr marL="1828660" algn="l" defTabSz="914330" rtl="0" eaLnBrk="1" latinLnBrk="0" hangingPunct="1">
              <a:defRPr sz="1800" kern="1200">
                <a:solidFill>
                  <a:schemeClr val="lt1"/>
                </a:solidFill>
                <a:latin typeface="+mn-lt"/>
                <a:ea typeface="+mn-ea"/>
                <a:cs typeface="+mn-cs"/>
              </a:defRPr>
            </a:lvl5pPr>
            <a:lvl6pPr marL="2285825" algn="l" defTabSz="914330" rtl="0" eaLnBrk="1" latinLnBrk="0" hangingPunct="1">
              <a:defRPr sz="1800" kern="1200">
                <a:solidFill>
                  <a:schemeClr val="lt1"/>
                </a:solidFill>
                <a:latin typeface="+mn-lt"/>
                <a:ea typeface="+mn-ea"/>
                <a:cs typeface="+mn-cs"/>
              </a:defRPr>
            </a:lvl6pPr>
            <a:lvl7pPr marL="2742990" algn="l" defTabSz="914330" rtl="0" eaLnBrk="1" latinLnBrk="0" hangingPunct="1">
              <a:defRPr sz="1800" kern="1200">
                <a:solidFill>
                  <a:schemeClr val="lt1"/>
                </a:solidFill>
                <a:latin typeface="+mn-lt"/>
                <a:ea typeface="+mn-ea"/>
                <a:cs typeface="+mn-cs"/>
              </a:defRPr>
            </a:lvl7pPr>
            <a:lvl8pPr marL="3200155" algn="l" defTabSz="914330" rtl="0" eaLnBrk="1" latinLnBrk="0" hangingPunct="1">
              <a:defRPr sz="1800" kern="1200">
                <a:solidFill>
                  <a:schemeClr val="lt1"/>
                </a:solidFill>
                <a:latin typeface="+mn-lt"/>
                <a:ea typeface="+mn-ea"/>
                <a:cs typeface="+mn-cs"/>
              </a:defRPr>
            </a:lvl8pPr>
            <a:lvl9pPr marL="3657320" algn="l" defTabSz="914330" rtl="0" eaLnBrk="1" latinLnBrk="0" hangingPunct="1">
              <a:defRPr sz="1800" kern="1200">
                <a:solidFill>
                  <a:schemeClr val="lt1"/>
                </a:solidFill>
                <a:latin typeface="+mn-lt"/>
                <a:ea typeface="+mn-ea"/>
                <a:cs typeface="+mn-cs"/>
              </a:defRPr>
            </a:lvl9pPr>
          </a:lstStyle>
          <a:p>
            <a:pPr algn="ctr"/>
            <a:r>
              <a:rPr lang="en-US" dirty="0">
                <a:latin typeface="Arial"/>
                <a:cs typeface="Arial"/>
              </a:rPr>
              <a:t>TO BE REPLACED</a:t>
            </a:r>
            <a:endParaRPr lang="en-GB" dirty="0">
              <a:latin typeface="Arial"/>
              <a:cs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58B6A-A497-D4CF-1F4E-3F725315E04B}"/>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BBBE5800-2092-A0AB-292C-E685F96BB3A7}"/>
              </a:ext>
            </a:extLst>
          </p:cNvPr>
          <p:cNvSpPr txBox="1">
            <a:spLocks/>
          </p:cNvSpPr>
          <p:nvPr/>
        </p:nvSpPr>
        <p:spPr>
          <a:xfrm>
            <a:off x="927704" y="3057689"/>
            <a:ext cx="10510107" cy="620431"/>
          </a:xfrm>
          <a:prstGeom prst="rect">
            <a:avLst/>
          </a:prstGeom>
        </p:spPr>
        <p:txBody>
          <a:bodyPr lIns="91440" tIns="45720" rIns="91440" bIns="45720" anchor="t"/>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pPr algn="just">
              <a:lnSpc>
                <a:spcPct val="100000"/>
              </a:lnSpc>
            </a:pPr>
            <a:r>
              <a:rPr lang="en-US" sz="1800" u="sng" dirty="0">
                <a:latin typeface="Arial"/>
                <a:cs typeface="Arial"/>
              </a:rPr>
              <a:t>Important note for the use of the training materials</a:t>
            </a:r>
            <a:r>
              <a:rPr lang="en-US" sz="1800" dirty="0">
                <a:latin typeface="Arial"/>
                <a:cs typeface="Arial"/>
              </a:rPr>
              <a:t>: The training materials are offered under the Creative Commons Attribution-</a:t>
            </a:r>
            <a:r>
              <a:rPr lang="en-US" sz="1800" dirty="0" err="1">
                <a:latin typeface="Arial"/>
                <a:cs typeface="Arial"/>
              </a:rPr>
              <a:t>NonCommercial</a:t>
            </a:r>
            <a:r>
              <a:rPr lang="en-US" sz="1800" dirty="0">
                <a:latin typeface="Arial"/>
                <a:cs typeface="Arial"/>
              </a:rPr>
              <a:t>-</a:t>
            </a:r>
            <a:r>
              <a:rPr lang="en-US" sz="1800" dirty="0" err="1">
                <a:latin typeface="Arial"/>
                <a:cs typeface="Arial"/>
              </a:rPr>
              <a:t>ShareAlike</a:t>
            </a:r>
            <a:r>
              <a:rPr lang="en-US" sz="1800" dirty="0">
                <a:latin typeface="Arial"/>
                <a:cs typeface="Arial"/>
              </a:rPr>
              <a:t> 4.0 International (CC BY-NC-SA 4.0) license, are freely available for non-commercial use with necessary credit given to the authors. This license permits personal or educational </a:t>
            </a:r>
            <a:r>
              <a:rPr lang="en-US" sz="1800" dirty="0" err="1">
                <a:latin typeface="Arial"/>
                <a:cs typeface="Arial"/>
              </a:rPr>
              <a:t>utilisation</a:t>
            </a:r>
            <a:r>
              <a:rPr lang="en-US" sz="1800" dirty="0">
                <a:latin typeface="Arial"/>
                <a:cs typeface="Arial"/>
              </a:rPr>
              <a:t> and adaptation, provided the adaptations are shared under the same terms. Designed to promote collaborative learning, this approach ensures </a:t>
            </a:r>
            <a:r>
              <a:rPr lang="en-US" sz="1800" dirty="0" err="1">
                <a:latin typeface="Arial"/>
                <a:cs typeface="Arial"/>
              </a:rPr>
              <a:t>GenderSAFE’s</a:t>
            </a:r>
            <a:r>
              <a:rPr lang="en-US" sz="1800" dirty="0">
                <a:latin typeface="Arial"/>
                <a:cs typeface="Arial"/>
              </a:rPr>
              <a:t> content remains accessible and encourages further development within the community, maintaining</a:t>
            </a:r>
            <a:r>
              <a:rPr lang="en-US" sz="1800">
                <a:latin typeface="Arial"/>
                <a:cs typeface="Arial"/>
              </a:rPr>
              <a:t> the ethos of open, shared knowledge. </a:t>
            </a:r>
            <a:endParaRPr lang="en-US">
              <a:latin typeface="Arial"/>
              <a:cs typeface="Arial"/>
            </a:endParaRPr>
          </a:p>
        </p:txBody>
      </p:sp>
      <p:pic>
        <p:nvPicPr>
          <p:cNvPr id="8" name="Picture 7" descr="A sign with a person and a euro symbol&#10;&#10;Description automatically generated">
            <a:extLst>
              <a:ext uri="{FF2B5EF4-FFF2-40B4-BE49-F238E27FC236}">
                <a16:creationId xmlns:a16="http://schemas.microsoft.com/office/drawing/2014/main" id="{1A6EBF50-9977-916C-F9BE-E4D598F772E9}"/>
              </a:ext>
            </a:extLst>
          </p:cNvPr>
          <p:cNvPicPr>
            <a:picLocks noChangeAspect="1"/>
          </p:cNvPicPr>
          <p:nvPr/>
        </p:nvPicPr>
        <p:blipFill>
          <a:blip r:embed="rId2"/>
          <a:stretch>
            <a:fillRect/>
          </a:stretch>
        </p:blipFill>
        <p:spPr>
          <a:xfrm>
            <a:off x="1021174" y="1429809"/>
            <a:ext cx="2257778" cy="788341"/>
          </a:xfrm>
          <a:prstGeom prst="rect">
            <a:avLst/>
          </a:prstGeom>
        </p:spPr>
      </p:pic>
      <p:sp>
        <p:nvSpPr>
          <p:cNvPr id="10" name="TextBox 9">
            <a:extLst>
              <a:ext uri="{FF2B5EF4-FFF2-40B4-BE49-F238E27FC236}">
                <a16:creationId xmlns:a16="http://schemas.microsoft.com/office/drawing/2014/main" id="{91649310-10E0-6C85-D660-39C45832F3E4}"/>
              </a:ext>
            </a:extLst>
          </p:cNvPr>
          <p:cNvSpPr txBox="1"/>
          <p:nvPr/>
        </p:nvSpPr>
        <p:spPr>
          <a:xfrm>
            <a:off x="932510" y="2306931"/>
            <a:ext cx="5273791" cy="923330"/>
          </a:xfrm>
          <a:prstGeom prst="rect">
            <a:avLst/>
          </a:prstGeom>
        </p:spPr>
        <p:txBody>
          <a:bodyPr lIns="91440" tIns="45720" rIns="91440" bIns="45720" anchor="t"/>
          <a:lstStyle/>
          <a:p>
            <a:pPr defTabSz="914318">
              <a:spcBef>
                <a:spcPct val="0"/>
              </a:spcBef>
            </a:pPr>
            <a:r>
              <a:rPr lang="en-GB" dirty="0">
                <a:solidFill>
                  <a:srgbClr val="0F2235"/>
                </a:solidFill>
                <a:latin typeface="Arial"/>
                <a:cs typeface="Arial"/>
              </a:rPr>
              <a:t>Attribution-</a:t>
            </a:r>
            <a:r>
              <a:rPr lang="en-GB" dirty="0" err="1">
                <a:solidFill>
                  <a:srgbClr val="0F2235"/>
                </a:solidFill>
                <a:latin typeface="Arial"/>
                <a:cs typeface="Arial"/>
              </a:rPr>
              <a:t>NonCommercial</a:t>
            </a:r>
            <a:r>
              <a:rPr lang="en-GB" dirty="0">
                <a:solidFill>
                  <a:srgbClr val="0F2235"/>
                </a:solidFill>
                <a:latin typeface="Arial"/>
                <a:cs typeface="Arial"/>
              </a:rPr>
              <a:t>-</a:t>
            </a:r>
            <a:r>
              <a:rPr lang="en-GB" dirty="0" err="1">
                <a:solidFill>
                  <a:srgbClr val="0F2235"/>
                </a:solidFill>
                <a:latin typeface="Arial"/>
                <a:cs typeface="Arial"/>
              </a:rPr>
              <a:t>ShareAlike</a:t>
            </a:r>
            <a:r>
              <a:rPr lang="en-GB" dirty="0">
                <a:solidFill>
                  <a:srgbClr val="0F2235"/>
                </a:solidFill>
                <a:latin typeface="Arial"/>
                <a:cs typeface="Arial"/>
              </a:rPr>
              <a:t> </a:t>
            </a:r>
            <a:br>
              <a:rPr lang="en-GB" dirty="0">
                <a:latin typeface="Arial"/>
                <a:cs typeface="Arial"/>
              </a:rPr>
            </a:br>
            <a:r>
              <a:rPr lang="en-GB" dirty="0">
                <a:solidFill>
                  <a:srgbClr val="0F2235"/>
                </a:solidFill>
                <a:latin typeface="Arial"/>
                <a:cs typeface="Arial"/>
              </a:rPr>
              <a:t>CC-BY-NC-SA </a:t>
            </a:r>
          </a:p>
        </p:txBody>
      </p:sp>
    </p:spTree>
    <p:extLst>
      <p:ext uri="{BB962C8B-B14F-4D97-AF65-F5344CB8AC3E}">
        <p14:creationId xmlns:p14="http://schemas.microsoft.com/office/powerpoint/2010/main" val="3469301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4"/>
          <p:cNvSpPr txBox="1"/>
          <p:nvPr/>
        </p:nvSpPr>
        <p:spPr>
          <a:xfrm>
            <a:off x="1046922" y="1129932"/>
            <a:ext cx="10086975" cy="778381"/>
          </a:xfrm>
          <a:prstGeom prst="rect">
            <a:avLst/>
          </a:prstGeom>
          <a:noFill/>
          <a:ln>
            <a:noFill/>
          </a:ln>
        </p:spPr>
        <p:txBody>
          <a:bodyPr spcFirstLastPara="1" wrap="square" lIns="0" tIns="192000" rIns="0" bIns="0" anchor="t" anchorCtr="0">
            <a:noAutofit/>
          </a:bodyPr>
          <a:lstStyle/>
          <a:p>
            <a:pPr>
              <a:lnSpc>
                <a:spcPct val="90000"/>
              </a:lnSpc>
              <a:buClr>
                <a:srgbClr val="0F2235"/>
              </a:buClr>
              <a:buSzPts val="2800"/>
            </a:pPr>
            <a:r>
              <a:rPr lang="en-GB" sz="2800" b="1" i="0">
                <a:solidFill>
                  <a:srgbClr val="0F2235"/>
                </a:solidFill>
                <a:latin typeface="Arial"/>
                <a:ea typeface="Arial"/>
                <a:cs typeface="Arial"/>
                <a:sym typeface="Arial"/>
              </a:rPr>
              <a:t>Programme of the day</a:t>
            </a:r>
            <a:r>
              <a:rPr lang="en-GB" sz="2800" b="1">
                <a:solidFill>
                  <a:srgbClr val="0F2235"/>
                </a:solidFill>
              </a:rPr>
              <a:t> </a:t>
            </a:r>
            <a:r>
              <a:rPr lang="en-GB" sz="2800" b="1">
                <a:solidFill>
                  <a:srgbClr val="FF0000"/>
                </a:solidFill>
              </a:rPr>
              <a:t>(time to be adapted)</a:t>
            </a:r>
            <a:endParaRPr lang="en-GB" sz="2800"/>
          </a:p>
          <a:p>
            <a:pPr>
              <a:lnSpc>
                <a:spcPct val="90000"/>
              </a:lnSpc>
              <a:buSzPts val="2800"/>
            </a:pPr>
            <a:endParaRPr lang="en-GB" sz="2800" b="1" i="0" dirty="0">
              <a:solidFill>
                <a:srgbClr val="0F2235"/>
              </a:solidFill>
              <a:latin typeface="Arial"/>
              <a:ea typeface="Arial"/>
              <a:cs typeface="Arial"/>
            </a:endParaRPr>
          </a:p>
        </p:txBody>
      </p:sp>
      <p:sp>
        <p:nvSpPr>
          <p:cNvPr id="141" name="Google Shape;141;p4"/>
          <p:cNvSpPr txBox="1"/>
          <p:nvPr/>
        </p:nvSpPr>
        <p:spPr>
          <a:xfrm>
            <a:off x="4724400" y="3200400"/>
            <a:ext cx="2743200" cy="6001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100">
              <a:solidFill>
                <a:schemeClr val="dk1"/>
              </a:solidFill>
              <a:latin typeface="Arial"/>
              <a:ea typeface="Arial"/>
              <a:cs typeface="Arial"/>
              <a:sym typeface="Arial"/>
            </a:endParaRPr>
          </a:p>
          <a:p>
            <a:pPr marL="0" marR="0" lvl="0" indent="0" algn="l" rtl="0">
              <a:spcBef>
                <a:spcPts val="0"/>
              </a:spcBef>
              <a:spcAft>
                <a:spcPts val="0"/>
              </a:spcAft>
              <a:buNone/>
            </a:pPr>
            <a:endParaRPr sz="1100">
              <a:solidFill>
                <a:schemeClr val="dk1"/>
              </a:solidFill>
              <a:latin typeface="Arial"/>
              <a:ea typeface="Arial"/>
              <a:cs typeface="Arial"/>
              <a:sym typeface="Arial"/>
            </a:endParaRPr>
          </a:p>
          <a:p>
            <a:pPr marL="0" marR="0" lvl="0" indent="0" algn="l" rtl="0">
              <a:spcBef>
                <a:spcPts val="0"/>
              </a:spcBef>
              <a:spcAft>
                <a:spcPts val="0"/>
              </a:spcAft>
              <a:buNone/>
            </a:pPr>
            <a:endParaRPr sz="1100">
              <a:solidFill>
                <a:schemeClr val="dk1"/>
              </a:solidFill>
              <a:latin typeface="Arial"/>
              <a:ea typeface="Arial"/>
              <a:cs typeface="Arial"/>
              <a:sym typeface="Arial"/>
            </a:endParaRPr>
          </a:p>
        </p:txBody>
      </p:sp>
      <p:sp>
        <p:nvSpPr>
          <p:cNvPr id="142" name="Google Shape;142;p4"/>
          <p:cNvSpPr txBox="1"/>
          <p:nvPr/>
        </p:nvSpPr>
        <p:spPr>
          <a:xfrm>
            <a:off x="570608" y="2277070"/>
            <a:ext cx="11155200" cy="3786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a:solidFill>
                  <a:schemeClr val="lt1"/>
                </a:solidFill>
              </a:rPr>
              <a:t>15:05</a:t>
            </a:r>
            <a:r>
              <a:rPr lang="en-GB" sz="1600" b="1">
                <a:solidFill>
                  <a:schemeClr val="lt1"/>
                </a:solidFill>
                <a:latin typeface="Arial"/>
                <a:ea typeface="Arial"/>
                <a:cs typeface="Arial"/>
                <a:sym typeface="Arial"/>
              </a:rPr>
              <a:t> –</a:t>
            </a:r>
            <a:r>
              <a:rPr lang="en-GB" sz="1600" b="1">
                <a:solidFill>
                  <a:schemeClr val="lt1"/>
                </a:solidFill>
              </a:rPr>
              <a:t> 15:10</a:t>
            </a:r>
            <a:r>
              <a:rPr lang="en-GB" sz="1600" b="1">
                <a:solidFill>
                  <a:schemeClr val="lt1"/>
                </a:solidFill>
                <a:latin typeface="Arial"/>
                <a:ea typeface="Arial"/>
                <a:cs typeface="Arial"/>
                <a:sym typeface="Arial"/>
              </a:rPr>
              <a:t>  </a:t>
            </a:r>
            <a:r>
              <a:rPr lang="en-GB" sz="1600">
                <a:solidFill>
                  <a:schemeClr val="lt1"/>
                </a:solidFill>
              </a:rPr>
              <a:t>Welcome </a:t>
            </a:r>
            <a:endParaRPr sz="1600">
              <a:solidFill>
                <a:schemeClr val="lt1"/>
              </a:solidFill>
            </a:endParaRPr>
          </a:p>
          <a:p>
            <a:pPr marL="0" marR="0" lvl="0" indent="0" algn="l" rtl="0">
              <a:spcBef>
                <a:spcPts val="0"/>
              </a:spcBef>
              <a:spcAft>
                <a:spcPts val="0"/>
              </a:spcAft>
              <a:buNone/>
            </a:pPr>
            <a:endParaRPr sz="1600">
              <a:solidFill>
                <a:schemeClr val="lt1"/>
              </a:solidFill>
            </a:endParaRPr>
          </a:p>
          <a:p>
            <a:pPr marL="0" marR="0" lvl="0" indent="0" algn="l" rtl="0">
              <a:spcBef>
                <a:spcPts val="0"/>
              </a:spcBef>
              <a:spcAft>
                <a:spcPts val="0"/>
              </a:spcAft>
              <a:buNone/>
            </a:pPr>
            <a:r>
              <a:rPr lang="en-GB" sz="1600" b="1">
                <a:solidFill>
                  <a:schemeClr val="lt1"/>
                </a:solidFill>
              </a:rPr>
              <a:t>15</a:t>
            </a:r>
            <a:r>
              <a:rPr lang="en-GB" sz="1600" b="1">
                <a:solidFill>
                  <a:schemeClr val="lt1"/>
                </a:solidFill>
                <a:latin typeface="Arial"/>
                <a:ea typeface="Arial"/>
                <a:cs typeface="Arial"/>
                <a:sym typeface="Arial"/>
              </a:rPr>
              <a:t>:</a:t>
            </a:r>
            <a:r>
              <a:rPr lang="en-GB" sz="1600" b="1">
                <a:solidFill>
                  <a:schemeClr val="lt1"/>
                </a:solidFill>
              </a:rPr>
              <a:t>10</a:t>
            </a:r>
            <a:r>
              <a:rPr lang="en-GB" sz="1600" b="1">
                <a:solidFill>
                  <a:schemeClr val="lt1"/>
                </a:solidFill>
                <a:latin typeface="Arial"/>
                <a:ea typeface="Arial"/>
                <a:cs typeface="Arial"/>
                <a:sym typeface="Arial"/>
              </a:rPr>
              <a:t> – </a:t>
            </a:r>
            <a:r>
              <a:rPr lang="en-GB" sz="1600" b="1">
                <a:solidFill>
                  <a:schemeClr val="lt1"/>
                </a:solidFill>
              </a:rPr>
              <a:t>15</a:t>
            </a:r>
            <a:r>
              <a:rPr lang="en-GB" sz="1600" b="1">
                <a:solidFill>
                  <a:schemeClr val="lt1"/>
                </a:solidFill>
                <a:latin typeface="Arial"/>
                <a:ea typeface="Arial"/>
                <a:cs typeface="Arial"/>
                <a:sym typeface="Arial"/>
              </a:rPr>
              <a:t>:</a:t>
            </a:r>
            <a:r>
              <a:rPr lang="en-GB" sz="1600" b="1">
                <a:solidFill>
                  <a:schemeClr val="lt1"/>
                </a:solidFill>
              </a:rPr>
              <a:t>15</a:t>
            </a:r>
            <a:r>
              <a:rPr lang="en-GB" sz="1600" b="1">
                <a:solidFill>
                  <a:schemeClr val="lt1"/>
                </a:solidFill>
                <a:latin typeface="Arial"/>
                <a:ea typeface="Arial"/>
                <a:cs typeface="Arial"/>
                <a:sym typeface="Arial"/>
              </a:rPr>
              <a:t>  </a:t>
            </a:r>
            <a:r>
              <a:rPr lang="en-GB" sz="1600">
                <a:solidFill>
                  <a:schemeClr val="lt1"/>
                </a:solidFill>
                <a:latin typeface="Arial"/>
                <a:ea typeface="Arial"/>
                <a:cs typeface="Arial"/>
                <a:sym typeface="Arial"/>
              </a:rPr>
              <a:t>Introduction</a:t>
            </a:r>
            <a:r>
              <a:rPr lang="en-GB" sz="1600">
                <a:solidFill>
                  <a:schemeClr val="lt1"/>
                </a:solidFill>
              </a:rPr>
              <a:t>, Objectives and Working Principles</a:t>
            </a:r>
            <a:r>
              <a:rPr lang="en-GB" sz="1600">
                <a:solidFill>
                  <a:schemeClr val="lt1"/>
                </a:solidFill>
                <a:latin typeface="Arial"/>
                <a:ea typeface="Arial"/>
                <a:cs typeface="Arial"/>
                <a:sym typeface="Arial"/>
              </a:rPr>
              <a:t> </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15:15</a:t>
            </a:r>
            <a:r>
              <a:rPr lang="en-GB" sz="1600" b="1">
                <a:solidFill>
                  <a:schemeClr val="lt1"/>
                </a:solidFill>
                <a:latin typeface="Arial"/>
                <a:ea typeface="Arial"/>
                <a:cs typeface="Arial"/>
                <a:sym typeface="Arial"/>
              </a:rPr>
              <a:t> – 1</a:t>
            </a:r>
            <a:r>
              <a:rPr lang="en-GB" sz="1600" b="1">
                <a:solidFill>
                  <a:schemeClr val="lt1"/>
                </a:solidFill>
              </a:rPr>
              <a:t>5</a:t>
            </a:r>
            <a:r>
              <a:rPr lang="en-GB" sz="1600" b="1">
                <a:solidFill>
                  <a:schemeClr val="lt1"/>
                </a:solidFill>
                <a:latin typeface="Arial"/>
                <a:ea typeface="Arial"/>
                <a:cs typeface="Arial"/>
                <a:sym typeface="Arial"/>
              </a:rPr>
              <a:t>:</a:t>
            </a:r>
            <a:r>
              <a:rPr lang="en-GB" sz="1600" b="1">
                <a:solidFill>
                  <a:schemeClr val="lt1"/>
                </a:solidFill>
              </a:rPr>
              <a:t>25</a:t>
            </a:r>
            <a:r>
              <a:rPr lang="en-GB" sz="1600" b="1">
                <a:solidFill>
                  <a:schemeClr val="lt1"/>
                </a:solidFill>
                <a:latin typeface="Arial"/>
                <a:ea typeface="Arial"/>
                <a:cs typeface="Arial"/>
                <a:sym typeface="Arial"/>
              </a:rPr>
              <a:t>  </a:t>
            </a:r>
            <a:r>
              <a:rPr lang="en-GB" sz="1600">
                <a:solidFill>
                  <a:schemeClr val="lt1"/>
                </a:solidFill>
              </a:rPr>
              <a:t>Short Icebreaker</a:t>
            </a:r>
            <a:endParaRPr sz="1600">
              <a:solidFill>
                <a:schemeClr val="lt1"/>
              </a:solidFill>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15</a:t>
            </a:r>
            <a:r>
              <a:rPr lang="en-GB" sz="1600" b="1">
                <a:solidFill>
                  <a:schemeClr val="lt1"/>
                </a:solidFill>
                <a:latin typeface="Arial"/>
                <a:ea typeface="Arial"/>
                <a:cs typeface="Arial"/>
                <a:sym typeface="Arial"/>
              </a:rPr>
              <a:t>:</a:t>
            </a:r>
            <a:r>
              <a:rPr lang="en-GB" sz="1600" b="1">
                <a:solidFill>
                  <a:schemeClr val="lt1"/>
                </a:solidFill>
              </a:rPr>
              <a:t>25</a:t>
            </a:r>
            <a:r>
              <a:rPr lang="en-GB" sz="1600" b="1">
                <a:solidFill>
                  <a:schemeClr val="lt1"/>
                </a:solidFill>
                <a:latin typeface="Arial"/>
                <a:ea typeface="Arial"/>
                <a:cs typeface="Arial"/>
                <a:sym typeface="Arial"/>
              </a:rPr>
              <a:t> – </a:t>
            </a:r>
            <a:r>
              <a:rPr lang="en-GB" sz="1600" b="1">
                <a:solidFill>
                  <a:schemeClr val="lt1"/>
                </a:solidFill>
              </a:rPr>
              <a:t>15:35</a:t>
            </a:r>
            <a:r>
              <a:rPr lang="en-GB" sz="1600" b="1">
                <a:solidFill>
                  <a:schemeClr val="lt1"/>
                </a:solidFill>
                <a:latin typeface="Arial"/>
                <a:ea typeface="Arial"/>
                <a:cs typeface="Arial"/>
                <a:sym typeface="Arial"/>
              </a:rPr>
              <a:t>  </a:t>
            </a:r>
            <a:r>
              <a:rPr lang="en-GB" sz="1600">
                <a:solidFill>
                  <a:schemeClr val="lt1"/>
                </a:solidFill>
              </a:rPr>
              <a:t>What do we mean by Gender-Based Violence in Academia?</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15</a:t>
            </a:r>
            <a:r>
              <a:rPr lang="en-GB" sz="1600" b="1">
                <a:solidFill>
                  <a:schemeClr val="lt1"/>
                </a:solidFill>
                <a:latin typeface="Arial"/>
                <a:ea typeface="Arial"/>
                <a:cs typeface="Arial"/>
                <a:sym typeface="Arial"/>
              </a:rPr>
              <a:t>:3</a:t>
            </a:r>
            <a:r>
              <a:rPr lang="en-GB" sz="1600" b="1">
                <a:solidFill>
                  <a:schemeClr val="lt1"/>
                </a:solidFill>
              </a:rPr>
              <a:t>5 </a:t>
            </a:r>
            <a:r>
              <a:rPr lang="en-GB" sz="1600" b="1">
                <a:solidFill>
                  <a:schemeClr val="lt1"/>
                </a:solidFill>
                <a:latin typeface="Arial"/>
                <a:ea typeface="Arial"/>
                <a:cs typeface="Arial"/>
                <a:sym typeface="Arial"/>
              </a:rPr>
              <a:t>–  1</a:t>
            </a:r>
            <a:r>
              <a:rPr lang="en-GB" sz="1600" b="1">
                <a:solidFill>
                  <a:schemeClr val="lt1"/>
                </a:solidFill>
              </a:rPr>
              <a:t>5</a:t>
            </a:r>
            <a:r>
              <a:rPr lang="en-GB" sz="1600" b="1">
                <a:solidFill>
                  <a:schemeClr val="lt1"/>
                </a:solidFill>
                <a:latin typeface="Arial"/>
                <a:ea typeface="Arial"/>
                <a:cs typeface="Arial"/>
                <a:sym typeface="Arial"/>
              </a:rPr>
              <a:t>:</a:t>
            </a:r>
            <a:r>
              <a:rPr lang="en-GB" sz="1600" b="1">
                <a:solidFill>
                  <a:schemeClr val="lt1"/>
                </a:solidFill>
              </a:rPr>
              <a:t>55</a:t>
            </a:r>
            <a:r>
              <a:rPr lang="en-GB" sz="1600" b="1">
                <a:solidFill>
                  <a:schemeClr val="lt1"/>
                </a:solidFill>
                <a:latin typeface="Arial"/>
                <a:ea typeface="Arial"/>
                <a:cs typeface="Arial"/>
                <a:sym typeface="Arial"/>
              </a:rPr>
              <a:t> </a:t>
            </a:r>
            <a:r>
              <a:rPr lang="en-GB" sz="1600">
                <a:solidFill>
                  <a:schemeClr val="lt1"/>
                </a:solidFill>
              </a:rPr>
              <a:t>Part 1: Understanding Gender-Based Violence and the Continuum of Violence</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15:55</a:t>
            </a:r>
            <a:r>
              <a:rPr lang="en-GB" sz="1600" b="1">
                <a:solidFill>
                  <a:schemeClr val="lt1"/>
                </a:solidFill>
                <a:latin typeface="Arial"/>
                <a:ea typeface="Arial"/>
                <a:cs typeface="Arial"/>
                <a:sym typeface="Arial"/>
              </a:rPr>
              <a:t> – </a:t>
            </a:r>
            <a:r>
              <a:rPr lang="en-GB" sz="1600" b="1">
                <a:solidFill>
                  <a:schemeClr val="lt1"/>
                </a:solidFill>
              </a:rPr>
              <a:t>16:20</a:t>
            </a:r>
            <a:r>
              <a:rPr lang="en-GB" sz="1600" b="1">
                <a:solidFill>
                  <a:schemeClr val="lt1"/>
                </a:solidFill>
                <a:latin typeface="Arial"/>
                <a:ea typeface="Arial"/>
                <a:cs typeface="Arial"/>
                <a:sym typeface="Arial"/>
              </a:rPr>
              <a:t>  </a:t>
            </a:r>
            <a:r>
              <a:rPr lang="en-GB" sz="1600">
                <a:solidFill>
                  <a:schemeClr val="lt1"/>
                </a:solidFill>
              </a:rPr>
              <a:t>Exercise: Different Forms of Gender-Based Violence</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16:20</a:t>
            </a:r>
            <a:r>
              <a:rPr lang="en-GB" sz="1600" b="1">
                <a:solidFill>
                  <a:schemeClr val="lt1"/>
                </a:solidFill>
                <a:latin typeface="Arial"/>
                <a:ea typeface="Arial"/>
                <a:cs typeface="Arial"/>
                <a:sym typeface="Arial"/>
              </a:rPr>
              <a:t> – </a:t>
            </a:r>
            <a:r>
              <a:rPr lang="en-GB" sz="1600" b="1">
                <a:solidFill>
                  <a:schemeClr val="lt1"/>
                </a:solidFill>
              </a:rPr>
              <a:t>16:30</a:t>
            </a:r>
            <a:r>
              <a:rPr lang="en-GB" sz="1600" b="1">
                <a:solidFill>
                  <a:schemeClr val="lt1"/>
                </a:solidFill>
                <a:latin typeface="Arial"/>
                <a:ea typeface="Arial"/>
                <a:cs typeface="Arial"/>
                <a:sym typeface="Arial"/>
              </a:rPr>
              <a:t>  </a:t>
            </a:r>
            <a:r>
              <a:rPr lang="en-GB" sz="1600">
                <a:solidFill>
                  <a:schemeClr val="lt1"/>
                </a:solidFill>
              </a:rPr>
              <a:t>Discussion of Exercise</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16:30</a:t>
            </a:r>
            <a:r>
              <a:rPr lang="en-GB" sz="1600" b="1">
                <a:solidFill>
                  <a:schemeClr val="lt1"/>
                </a:solidFill>
                <a:latin typeface="Arial"/>
                <a:ea typeface="Arial"/>
                <a:cs typeface="Arial"/>
                <a:sym typeface="Arial"/>
              </a:rPr>
              <a:t> – </a:t>
            </a:r>
            <a:r>
              <a:rPr lang="en-GB" sz="1600" b="1">
                <a:solidFill>
                  <a:schemeClr val="lt1"/>
                </a:solidFill>
              </a:rPr>
              <a:t>16:45</a:t>
            </a:r>
            <a:r>
              <a:rPr lang="en-GB" sz="1600" b="1">
                <a:solidFill>
                  <a:schemeClr val="lt1"/>
                </a:solidFill>
                <a:latin typeface="Arial"/>
                <a:ea typeface="Arial"/>
                <a:cs typeface="Arial"/>
                <a:sym typeface="Arial"/>
              </a:rPr>
              <a:t>  </a:t>
            </a:r>
            <a:r>
              <a:rPr lang="en-GB" sz="1600">
                <a:solidFill>
                  <a:schemeClr val="lt1"/>
                </a:solidFill>
              </a:rPr>
              <a:t>Part 2: Institutional Responses and the 7P Framework</a:t>
            </a:r>
            <a:endParaRPr sz="1600" b="1">
              <a:solidFill>
                <a:schemeClr val="lt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3101D-55E5-CC48-9F09-7E4D551C0301}"/>
              </a:ext>
            </a:extLst>
          </p:cNvPr>
          <p:cNvSpPr txBox="1">
            <a:spLocks/>
          </p:cNvSpPr>
          <p:nvPr/>
        </p:nvSpPr>
        <p:spPr>
          <a:xfrm>
            <a:off x="922989" y="1603089"/>
            <a:ext cx="4845241" cy="641597"/>
          </a:xfrm>
          <a:prstGeom prst="rect">
            <a:avLst/>
          </a:prstGeom>
        </p:spPr>
        <p:txBody>
          <a:bodyPr/>
          <a:lstStyle>
            <a:lvl1pPr algn="l" defTabSz="914318" rtl="0" eaLnBrk="1" latinLnBrk="0" hangingPunct="1">
              <a:lnSpc>
                <a:spcPct val="80000"/>
              </a:lnSpc>
              <a:spcBef>
                <a:spcPct val="0"/>
              </a:spcBef>
              <a:buNone/>
              <a:defRPr sz="4400" b="0" i="0" kern="1200" spc="0" baseline="0">
                <a:solidFill>
                  <a:srgbClr val="0F2235"/>
                </a:solidFill>
                <a:latin typeface="D-DIN Exp" panose="020B0504020202030204" pitchFamily="34" charset="0"/>
                <a:ea typeface="D-DIN Exp" panose="020B0504020202030204" pitchFamily="34" charset="0"/>
                <a:cs typeface="D-DIN Exp" panose="020B0504020202030204" pitchFamily="34" charset="0"/>
              </a:defRPr>
            </a:lvl1pPr>
          </a:lstStyle>
          <a:p>
            <a:r>
              <a:rPr lang="en-US" sz="6600">
                <a:solidFill>
                  <a:schemeClr val="bg1"/>
                </a:solidFill>
                <a:latin typeface="Arial" panose="020B0604020202020204" pitchFamily="34" charset="0"/>
                <a:cs typeface="Arial" panose="020B0604020202020204" pitchFamily="34" charset="0"/>
              </a:rPr>
              <a:t>Thank you!</a:t>
            </a:r>
          </a:p>
        </p:txBody>
      </p:sp>
      <p:sp>
        <p:nvSpPr>
          <p:cNvPr id="11" name="TextBox 5">
            <a:extLst>
              <a:ext uri="{FF2B5EF4-FFF2-40B4-BE49-F238E27FC236}">
                <a16:creationId xmlns:a16="http://schemas.microsoft.com/office/drawing/2014/main" id="{DADE1D70-8725-E241-BCF3-93D2C7272A78}"/>
              </a:ext>
            </a:extLst>
          </p:cNvPr>
          <p:cNvSpPr txBox="1"/>
          <p:nvPr/>
        </p:nvSpPr>
        <p:spPr>
          <a:xfrm>
            <a:off x="1456729" y="2835798"/>
            <a:ext cx="4115422" cy="369332"/>
          </a:xfrm>
          <a:prstGeom prst="rect">
            <a:avLst/>
          </a:prstGeom>
          <a:noFill/>
        </p:spPr>
        <p:txBody>
          <a:bodyPr wrap="none" lIns="0" tIns="45720" rIns="0" bIns="45720" rtlCol="0" anchor="t">
            <a:spAutoFit/>
          </a:bodyPr>
          <a:lstStyle/>
          <a:p>
            <a:r>
              <a:rPr lang="en-US">
                <a:solidFill>
                  <a:srgbClr val="5792CE"/>
                </a:solidFill>
                <a:latin typeface="Arial"/>
                <a:ea typeface="Open Sans"/>
                <a:cs typeface="Arial"/>
              </a:rPr>
              <a:t>Follow us! </a:t>
            </a:r>
            <a:r>
              <a:rPr lang="en-US">
                <a:solidFill>
                  <a:schemeClr val="bg1"/>
                </a:solidFill>
                <a:latin typeface="Arial"/>
                <a:ea typeface="Open Sans"/>
                <a:cs typeface="Arial"/>
              </a:rPr>
              <a:t>@gendersafe-eu.bsky.social</a:t>
            </a:r>
          </a:p>
        </p:txBody>
      </p:sp>
      <p:pic>
        <p:nvPicPr>
          <p:cNvPr id="2" name="Graphic 1">
            <a:extLst>
              <a:ext uri="{FF2B5EF4-FFF2-40B4-BE49-F238E27FC236}">
                <a16:creationId xmlns:a16="http://schemas.microsoft.com/office/drawing/2014/main" id="{13BBC0FD-10AB-568D-291B-E422965625D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3327" y="2831757"/>
            <a:ext cx="347667" cy="356288"/>
          </a:xfrm>
          <a:prstGeom prst="rect">
            <a:avLst/>
          </a:prstGeom>
        </p:spPr>
      </p:pic>
      <p:pic>
        <p:nvPicPr>
          <p:cNvPr id="4" name="Picture 3" descr="Linkedin Logo PNG Free Download 21460490 PNG">
            <a:extLst>
              <a:ext uri="{FF2B5EF4-FFF2-40B4-BE49-F238E27FC236}">
                <a16:creationId xmlns:a16="http://schemas.microsoft.com/office/drawing/2014/main" id="{EDDA0DDB-9174-C336-EE8A-8F3B21CC1B22}"/>
              </a:ext>
            </a:extLst>
          </p:cNvPr>
          <p:cNvPicPr>
            <a:picLocks noChangeAspect="1"/>
          </p:cNvPicPr>
          <p:nvPr/>
        </p:nvPicPr>
        <p:blipFill>
          <a:blip r:embed="rId3"/>
          <a:stretch>
            <a:fillRect/>
          </a:stretch>
        </p:blipFill>
        <p:spPr>
          <a:xfrm>
            <a:off x="774865" y="3284597"/>
            <a:ext cx="650054" cy="631240"/>
          </a:xfrm>
          <a:prstGeom prst="rect">
            <a:avLst/>
          </a:prstGeom>
        </p:spPr>
      </p:pic>
      <p:sp>
        <p:nvSpPr>
          <p:cNvPr id="3" name="TextBox 2">
            <a:extLst>
              <a:ext uri="{FF2B5EF4-FFF2-40B4-BE49-F238E27FC236}">
                <a16:creationId xmlns:a16="http://schemas.microsoft.com/office/drawing/2014/main" id="{9665C1A6-AA0D-4AB5-A4CE-4F3130503A66}"/>
              </a:ext>
            </a:extLst>
          </p:cNvPr>
          <p:cNvSpPr txBox="1"/>
          <p:nvPr/>
        </p:nvSpPr>
        <p:spPr>
          <a:xfrm>
            <a:off x="1424504" y="3415843"/>
            <a:ext cx="64325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latin typeface="Arial"/>
                <a:ea typeface="Open Sans"/>
                <a:cs typeface="Arial"/>
              </a:rPr>
              <a:t>Follow us on </a:t>
            </a:r>
            <a:r>
              <a:rPr lang="en-US">
                <a:solidFill>
                  <a:schemeClr val="bg1"/>
                </a:solidFill>
                <a:latin typeface="Arial"/>
                <a:ea typeface="Open Sans"/>
                <a:cs typeface="Arial"/>
                <a:hlinkClick r:id="rId4">
                  <a:extLst>
                    <a:ext uri="{A12FA001-AC4F-418D-AE19-62706E023703}">
                      <ahyp:hlinkClr xmlns:ahyp="http://schemas.microsoft.com/office/drawing/2018/hyperlinkcolor" val="tx"/>
                    </a:ext>
                  </a:extLst>
                </a:hlinkClick>
              </a:rPr>
              <a:t>LinkedIn</a:t>
            </a:r>
            <a:r>
              <a:rPr lang="en-US">
                <a:solidFill>
                  <a:schemeClr val="bg1"/>
                </a:solidFill>
                <a:latin typeface="Arial"/>
                <a:ea typeface="Open Sans"/>
                <a:cs typeface="Arial"/>
              </a:rPr>
              <a:t>!</a:t>
            </a:r>
            <a:r>
              <a:rPr lang="en-US"/>
              <a:t> </a:t>
            </a:r>
          </a:p>
        </p:txBody>
      </p:sp>
      <p:sp>
        <p:nvSpPr>
          <p:cNvPr id="5" name="TextBox 12">
            <a:extLst>
              <a:ext uri="{FF2B5EF4-FFF2-40B4-BE49-F238E27FC236}">
                <a16:creationId xmlns:a16="http://schemas.microsoft.com/office/drawing/2014/main" id="{7DF1B334-A98B-3F0C-5EAF-1683FA3D8DC7}"/>
              </a:ext>
            </a:extLst>
          </p:cNvPr>
          <p:cNvSpPr txBox="1"/>
          <p:nvPr/>
        </p:nvSpPr>
        <p:spPr>
          <a:xfrm>
            <a:off x="926041" y="4760536"/>
            <a:ext cx="7556500"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330" rtl="0" eaLnBrk="1" latinLnBrk="0" hangingPunct="1">
              <a:defRPr sz="1800" kern="1200">
                <a:solidFill>
                  <a:schemeClr val="tx1"/>
                </a:solidFill>
                <a:latin typeface="+mn-lt"/>
                <a:ea typeface="+mn-ea"/>
                <a:cs typeface="+mn-cs"/>
              </a:defRPr>
            </a:lvl1pPr>
            <a:lvl2pPr marL="457165" algn="l" defTabSz="914330" rtl="0" eaLnBrk="1" latinLnBrk="0" hangingPunct="1">
              <a:defRPr sz="1800" kern="1200">
                <a:solidFill>
                  <a:schemeClr val="tx1"/>
                </a:solidFill>
                <a:latin typeface="+mn-lt"/>
                <a:ea typeface="+mn-ea"/>
                <a:cs typeface="+mn-cs"/>
              </a:defRPr>
            </a:lvl2pPr>
            <a:lvl3pPr marL="914330" algn="l" defTabSz="914330" rtl="0" eaLnBrk="1" latinLnBrk="0" hangingPunct="1">
              <a:defRPr sz="1800" kern="1200">
                <a:solidFill>
                  <a:schemeClr val="tx1"/>
                </a:solidFill>
                <a:latin typeface="+mn-lt"/>
                <a:ea typeface="+mn-ea"/>
                <a:cs typeface="+mn-cs"/>
              </a:defRPr>
            </a:lvl3pPr>
            <a:lvl4pPr marL="1371495" algn="l" defTabSz="914330" rtl="0" eaLnBrk="1" latinLnBrk="0" hangingPunct="1">
              <a:defRPr sz="1800" kern="1200">
                <a:solidFill>
                  <a:schemeClr val="tx1"/>
                </a:solidFill>
                <a:latin typeface="+mn-lt"/>
                <a:ea typeface="+mn-ea"/>
                <a:cs typeface="+mn-cs"/>
              </a:defRPr>
            </a:lvl4pPr>
            <a:lvl5pPr marL="1828660" algn="l" defTabSz="914330" rtl="0" eaLnBrk="1" latinLnBrk="0" hangingPunct="1">
              <a:defRPr sz="1800" kern="1200">
                <a:solidFill>
                  <a:schemeClr val="tx1"/>
                </a:solidFill>
                <a:latin typeface="+mn-lt"/>
                <a:ea typeface="+mn-ea"/>
                <a:cs typeface="+mn-cs"/>
              </a:defRPr>
            </a:lvl5pPr>
            <a:lvl6pPr marL="2285825" algn="l" defTabSz="914330" rtl="0" eaLnBrk="1" latinLnBrk="0" hangingPunct="1">
              <a:defRPr sz="1800" kern="1200">
                <a:solidFill>
                  <a:schemeClr val="tx1"/>
                </a:solidFill>
                <a:latin typeface="+mn-lt"/>
                <a:ea typeface="+mn-ea"/>
                <a:cs typeface="+mn-cs"/>
              </a:defRPr>
            </a:lvl6pPr>
            <a:lvl7pPr marL="2742990" algn="l" defTabSz="914330" rtl="0" eaLnBrk="1" latinLnBrk="0" hangingPunct="1">
              <a:defRPr sz="1800" kern="1200">
                <a:solidFill>
                  <a:schemeClr val="tx1"/>
                </a:solidFill>
                <a:latin typeface="+mn-lt"/>
                <a:ea typeface="+mn-ea"/>
                <a:cs typeface="+mn-cs"/>
              </a:defRPr>
            </a:lvl7pPr>
            <a:lvl8pPr marL="3200155" algn="l" defTabSz="914330" rtl="0" eaLnBrk="1" latinLnBrk="0" hangingPunct="1">
              <a:defRPr sz="1800" kern="1200">
                <a:solidFill>
                  <a:schemeClr val="tx1"/>
                </a:solidFill>
                <a:latin typeface="+mn-lt"/>
                <a:ea typeface="+mn-ea"/>
                <a:cs typeface="+mn-cs"/>
              </a:defRPr>
            </a:lvl8pPr>
            <a:lvl9pPr marL="3657320" algn="l" defTabSz="914330" rtl="0" eaLnBrk="1" latinLnBrk="0" hangingPunct="1">
              <a:defRPr sz="1800" kern="1200">
                <a:solidFill>
                  <a:schemeClr val="tx1"/>
                </a:solidFill>
                <a:latin typeface="+mn-lt"/>
                <a:ea typeface="+mn-ea"/>
                <a:cs typeface="+mn-cs"/>
              </a:defRPr>
            </a:lvl9pPr>
          </a:lstStyle>
          <a:p>
            <a:r>
              <a:rPr lang="en-US" sz="1600" b="1" dirty="0">
                <a:solidFill>
                  <a:srgbClr val="5792CE"/>
                </a:solidFill>
                <a:latin typeface="Arial"/>
                <a:ea typeface="+mn-lt"/>
                <a:cs typeface="Arial"/>
              </a:rPr>
              <a:t>How to cite this document? </a:t>
            </a:r>
            <a:br>
              <a:rPr lang="en-US" sz="1600" dirty="0">
                <a:latin typeface="Arial"/>
                <a:cs typeface="Arial"/>
              </a:rPr>
            </a:br>
            <a:r>
              <a:rPr lang="en-US" sz="1600" dirty="0">
                <a:solidFill>
                  <a:schemeClr val="bg1"/>
                </a:solidFill>
                <a:latin typeface="Arial"/>
                <a:ea typeface="+mn-lt"/>
                <a:cs typeface="Arial"/>
              </a:rPr>
              <a:t>Font, J., </a:t>
            </a:r>
            <a:r>
              <a:rPr lang="en-US" sz="1600" err="1">
                <a:solidFill>
                  <a:schemeClr val="bg1"/>
                </a:solidFill>
                <a:latin typeface="Arial"/>
                <a:ea typeface="+mn-lt"/>
                <a:cs typeface="Arial"/>
              </a:rPr>
              <a:t>Oovel</a:t>
            </a:r>
            <a:r>
              <a:rPr lang="en-US" sz="1600" dirty="0">
                <a:solidFill>
                  <a:schemeClr val="bg1"/>
                </a:solidFill>
                <a:latin typeface="Arial"/>
                <a:ea typeface="+mn-lt"/>
                <a:cs typeface="Arial"/>
              </a:rPr>
              <a:t>, J. O., </a:t>
            </a:r>
            <a:r>
              <a:rPr lang="en-US" sz="1600" err="1">
                <a:solidFill>
                  <a:schemeClr val="bg1"/>
                </a:solidFill>
                <a:latin typeface="Arial"/>
                <a:ea typeface="+mn-lt"/>
                <a:cs typeface="Arial"/>
              </a:rPr>
              <a:t>Lešić</a:t>
            </a:r>
            <a:r>
              <a:rPr lang="en-US" sz="1600" dirty="0">
                <a:solidFill>
                  <a:schemeClr val="bg1"/>
                </a:solidFill>
                <a:latin typeface="Arial"/>
                <a:ea typeface="+mn-lt"/>
                <a:cs typeface="Arial"/>
              </a:rPr>
              <a:t>, L., &amp; </a:t>
            </a:r>
            <a:r>
              <a:rPr lang="en-US" sz="1600" err="1">
                <a:solidFill>
                  <a:schemeClr val="bg1"/>
                </a:solidFill>
                <a:latin typeface="Arial"/>
                <a:ea typeface="+mn-lt"/>
                <a:cs typeface="Arial"/>
              </a:rPr>
              <a:t>Madesi</a:t>
            </a:r>
            <a:r>
              <a:rPr lang="en-US" sz="1600" dirty="0">
                <a:solidFill>
                  <a:schemeClr val="bg1"/>
                </a:solidFill>
                <a:latin typeface="Arial"/>
                <a:ea typeface="+mn-lt"/>
                <a:cs typeface="Arial"/>
              </a:rPr>
              <a:t>, V. (2026). </a:t>
            </a:r>
            <a:r>
              <a:rPr lang="en-US" sz="1600" i="1" dirty="0">
                <a:solidFill>
                  <a:schemeClr val="bg1"/>
                </a:solidFill>
                <a:latin typeface="Arial"/>
                <a:ea typeface="+mn-lt"/>
                <a:cs typeface="Arial"/>
              </a:rPr>
              <a:t>Students as Agents of Change: Addressing Gender-Based Violence in Higher Education </a:t>
            </a:r>
            <a:r>
              <a:rPr lang="en-US" sz="1600" dirty="0">
                <a:solidFill>
                  <a:schemeClr val="bg1"/>
                </a:solidFill>
                <a:latin typeface="Arial"/>
                <a:ea typeface="+mn-lt"/>
                <a:cs typeface="Arial"/>
              </a:rPr>
              <a:t>(Presentation in English). </a:t>
            </a:r>
            <a:r>
              <a:rPr lang="en-US" sz="1600" err="1">
                <a:solidFill>
                  <a:schemeClr val="bg1"/>
                </a:solidFill>
                <a:latin typeface="Arial"/>
                <a:ea typeface="+mn-lt"/>
                <a:cs typeface="Arial"/>
              </a:rPr>
              <a:t>GenderSAFE</a:t>
            </a:r>
            <a:r>
              <a:rPr lang="en-US" sz="1600">
                <a:solidFill>
                  <a:schemeClr val="bg1"/>
                </a:solidFill>
                <a:latin typeface="Arial"/>
                <a:ea typeface="+mn-lt"/>
                <a:cs typeface="Arial"/>
              </a:rPr>
              <a:t> project. </a:t>
            </a:r>
            <a:endParaRPr lang="en-US" sz="1600" b="1" dirty="0">
              <a:solidFill>
                <a:schemeClr val="bg1"/>
              </a:solidFill>
              <a:latin typeface="Arial"/>
              <a:ea typeface="+mn-lt"/>
              <a:cs typeface="Arial"/>
            </a:endParaRPr>
          </a:p>
        </p:txBody>
      </p:sp>
    </p:spTree>
    <p:extLst>
      <p:ext uri="{BB962C8B-B14F-4D97-AF65-F5344CB8AC3E}">
        <p14:creationId xmlns:p14="http://schemas.microsoft.com/office/powerpoint/2010/main" val="1330816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5"/>
          <p:cNvSpPr txBox="1"/>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800"/>
              <a:buFont typeface="Arial"/>
              <a:buNone/>
            </a:pPr>
            <a:r>
              <a:rPr lang="en-GB" sz="2800" b="1" i="0">
                <a:solidFill>
                  <a:srgbClr val="0F2235"/>
                </a:solidFill>
                <a:latin typeface="Arial"/>
                <a:ea typeface="Arial"/>
                <a:cs typeface="Arial"/>
                <a:sym typeface="Arial"/>
              </a:rPr>
              <a:t>Programme of the day</a:t>
            </a:r>
            <a:endParaRPr sz="2800" b="0" i="0">
              <a:solidFill>
                <a:srgbClr val="0F2235"/>
              </a:solidFill>
              <a:highlight>
                <a:srgbClr val="FFFF00"/>
              </a:highlight>
              <a:latin typeface="Arial"/>
              <a:ea typeface="Arial"/>
              <a:cs typeface="Arial"/>
              <a:sym typeface="Arial"/>
            </a:endParaRPr>
          </a:p>
        </p:txBody>
      </p:sp>
      <p:sp>
        <p:nvSpPr>
          <p:cNvPr id="149" name="Google Shape;149;p5"/>
          <p:cNvSpPr txBox="1"/>
          <p:nvPr/>
        </p:nvSpPr>
        <p:spPr>
          <a:xfrm>
            <a:off x="4724400" y="3200400"/>
            <a:ext cx="2743200" cy="6001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100">
              <a:solidFill>
                <a:schemeClr val="dk1"/>
              </a:solidFill>
              <a:latin typeface="Arial"/>
              <a:ea typeface="Arial"/>
              <a:cs typeface="Arial"/>
              <a:sym typeface="Arial"/>
            </a:endParaRPr>
          </a:p>
          <a:p>
            <a:pPr marL="0" marR="0" lvl="0" indent="0" algn="l" rtl="0">
              <a:spcBef>
                <a:spcPts val="0"/>
              </a:spcBef>
              <a:spcAft>
                <a:spcPts val="0"/>
              </a:spcAft>
              <a:buNone/>
            </a:pPr>
            <a:endParaRPr sz="1100">
              <a:solidFill>
                <a:schemeClr val="dk1"/>
              </a:solidFill>
              <a:latin typeface="Arial"/>
              <a:ea typeface="Arial"/>
              <a:cs typeface="Arial"/>
              <a:sym typeface="Arial"/>
            </a:endParaRPr>
          </a:p>
          <a:p>
            <a:pPr marL="0" marR="0" lvl="0" indent="0" algn="l" rtl="0">
              <a:spcBef>
                <a:spcPts val="0"/>
              </a:spcBef>
              <a:spcAft>
                <a:spcPts val="0"/>
              </a:spcAft>
              <a:buNone/>
            </a:pPr>
            <a:endParaRPr sz="1100">
              <a:solidFill>
                <a:schemeClr val="dk1"/>
              </a:solidFill>
              <a:latin typeface="Arial"/>
              <a:ea typeface="Arial"/>
              <a:cs typeface="Arial"/>
              <a:sym typeface="Arial"/>
            </a:endParaRPr>
          </a:p>
        </p:txBody>
      </p:sp>
      <p:sp>
        <p:nvSpPr>
          <p:cNvPr id="150" name="Google Shape;150;p5"/>
          <p:cNvSpPr txBox="1"/>
          <p:nvPr/>
        </p:nvSpPr>
        <p:spPr>
          <a:xfrm>
            <a:off x="662471" y="2283202"/>
            <a:ext cx="9802800" cy="4248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1">
                <a:solidFill>
                  <a:schemeClr val="lt1"/>
                </a:solidFill>
              </a:rPr>
              <a:t>16:45 </a:t>
            </a:r>
            <a:r>
              <a:rPr lang="en-GB" sz="1600" b="1">
                <a:solidFill>
                  <a:schemeClr val="lt1"/>
                </a:solidFill>
                <a:latin typeface="Arial"/>
                <a:ea typeface="Arial"/>
                <a:cs typeface="Arial"/>
                <a:sym typeface="Arial"/>
              </a:rPr>
              <a:t>– </a:t>
            </a:r>
            <a:r>
              <a:rPr lang="en-GB" sz="1600" b="1">
                <a:solidFill>
                  <a:schemeClr val="lt1"/>
                </a:solidFill>
              </a:rPr>
              <a:t>17:00</a:t>
            </a:r>
            <a:r>
              <a:rPr lang="en-GB" sz="1600" b="1">
                <a:solidFill>
                  <a:schemeClr val="lt1"/>
                </a:solidFill>
                <a:latin typeface="Arial"/>
                <a:ea typeface="Arial"/>
                <a:cs typeface="Arial"/>
                <a:sym typeface="Arial"/>
              </a:rPr>
              <a:t>  </a:t>
            </a:r>
            <a:r>
              <a:rPr lang="en-GB" sz="1600">
                <a:solidFill>
                  <a:schemeClr val="lt1"/>
                </a:solidFill>
              </a:rPr>
              <a:t>Reflection: Looking at my Own Institution</a:t>
            </a:r>
            <a:r>
              <a:rPr lang="en-GB" sz="1600">
                <a:solidFill>
                  <a:schemeClr val="lt1"/>
                </a:solidFill>
                <a:latin typeface="Arial"/>
                <a:ea typeface="Arial"/>
                <a:cs typeface="Arial"/>
                <a:sym typeface="Arial"/>
              </a:rPr>
              <a:t> </a:t>
            </a:r>
            <a:endParaRPr/>
          </a:p>
          <a:p>
            <a:pPr marL="0" marR="0" lvl="0" indent="0" algn="l" rtl="0">
              <a:spcBef>
                <a:spcPts val="0"/>
              </a:spcBef>
              <a:spcAft>
                <a:spcPts val="0"/>
              </a:spcAft>
              <a:buNone/>
            </a:pPr>
            <a:endParaRPr sz="1600" b="1">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17:00</a:t>
            </a:r>
            <a:r>
              <a:rPr lang="en-GB" sz="1600" b="1">
                <a:solidFill>
                  <a:schemeClr val="lt1"/>
                </a:solidFill>
                <a:latin typeface="Arial"/>
                <a:ea typeface="Arial"/>
                <a:cs typeface="Arial"/>
                <a:sym typeface="Arial"/>
              </a:rPr>
              <a:t> – </a:t>
            </a:r>
            <a:r>
              <a:rPr lang="en-GB" sz="1600" b="1">
                <a:solidFill>
                  <a:schemeClr val="lt1"/>
                </a:solidFill>
              </a:rPr>
              <a:t>17:30</a:t>
            </a:r>
            <a:r>
              <a:rPr lang="en-GB" sz="1600" b="1">
                <a:solidFill>
                  <a:schemeClr val="lt1"/>
                </a:solidFill>
                <a:latin typeface="Arial"/>
                <a:ea typeface="Arial"/>
                <a:cs typeface="Arial"/>
                <a:sym typeface="Arial"/>
              </a:rPr>
              <a:t>  </a:t>
            </a:r>
            <a:r>
              <a:rPr lang="en-GB" sz="1600">
                <a:solidFill>
                  <a:schemeClr val="lt1"/>
                </a:solidFill>
              </a:rPr>
              <a:t>Break</a:t>
            </a:r>
            <a:endParaRPr/>
          </a:p>
          <a:p>
            <a:pPr marL="0" marR="0" lvl="0" indent="0" algn="l" rtl="0">
              <a:spcBef>
                <a:spcPts val="0"/>
              </a:spcBef>
              <a:spcAft>
                <a:spcPts val="0"/>
              </a:spcAft>
              <a:buNone/>
            </a:pPr>
            <a:endParaRPr sz="1600" b="1">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17:30</a:t>
            </a:r>
            <a:r>
              <a:rPr lang="en-GB" sz="1600" b="1">
                <a:solidFill>
                  <a:schemeClr val="lt1"/>
                </a:solidFill>
                <a:latin typeface="Arial"/>
                <a:ea typeface="Arial"/>
                <a:cs typeface="Arial"/>
                <a:sym typeface="Arial"/>
              </a:rPr>
              <a:t> – </a:t>
            </a:r>
            <a:r>
              <a:rPr lang="en-GB" sz="1600" b="1">
                <a:solidFill>
                  <a:schemeClr val="lt1"/>
                </a:solidFill>
              </a:rPr>
              <a:t>17:45</a:t>
            </a:r>
            <a:r>
              <a:rPr lang="en-GB" sz="1600" b="1">
                <a:solidFill>
                  <a:schemeClr val="lt1"/>
                </a:solidFill>
                <a:latin typeface="Arial"/>
                <a:ea typeface="Arial"/>
                <a:cs typeface="Arial"/>
                <a:sym typeface="Arial"/>
              </a:rPr>
              <a:t> </a:t>
            </a:r>
            <a:r>
              <a:rPr lang="en-GB" sz="1600">
                <a:solidFill>
                  <a:schemeClr val="lt1"/>
                </a:solidFill>
              </a:rPr>
              <a:t>Part 3: Students as Agents of Change </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17:45</a:t>
            </a:r>
            <a:r>
              <a:rPr lang="en-GB" sz="1600" b="1">
                <a:solidFill>
                  <a:schemeClr val="lt1"/>
                </a:solidFill>
                <a:latin typeface="Arial"/>
                <a:ea typeface="Arial"/>
                <a:cs typeface="Arial"/>
                <a:sym typeface="Arial"/>
              </a:rPr>
              <a:t> – </a:t>
            </a:r>
            <a:r>
              <a:rPr lang="en-GB" sz="1600" b="1">
                <a:solidFill>
                  <a:schemeClr val="lt1"/>
                </a:solidFill>
              </a:rPr>
              <a:t>18:05</a:t>
            </a:r>
            <a:r>
              <a:rPr lang="en-GB" sz="1600" b="1">
                <a:solidFill>
                  <a:schemeClr val="lt1"/>
                </a:solidFill>
                <a:latin typeface="Arial"/>
                <a:ea typeface="Arial"/>
                <a:cs typeface="Arial"/>
                <a:sym typeface="Arial"/>
              </a:rPr>
              <a:t>  </a:t>
            </a:r>
            <a:r>
              <a:rPr lang="en-GB" sz="1600">
                <a:solidFill>
                  <a:schemeClr val="lt1"/>
                </a:solidFill>
              </a:rPr>
              <a:t>Group Work: What can students do?</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18:05</a:t>
            </a:r>
            <a:r>
              <a:rPr lang="en-GB" sz="1600" b="1">
                <a:solidFill>
                  <a:schemeClr val="lt1"/>
                </a:solidFill>
                <a:latin typeface="Arial"/>
                <a:ea typeface="Arial"/>
                <a:cs typeface="Arial"/>
                <a:sym typeface="Arial"/>
              </a:rPr>
              <a:t> – 1</a:t>
            </a:r>
            <a:r>
              <a:rPr lang="en-GB" sz="1600" b="1">
                <a:solidFill>
                  <a:schemeClr val="lt1"/>
                </a:solidFill>
              </a:rPr>
              <a:t>8</a:t>
            </a:r>
            <a:r>
              <a:rPr lang="en-GB" sz="1600" b="1">
                <a:solidFill>
                  <a:schemeClr val="lt1"/>
                </a:solidFill>
                <a:latin typeface="Arial"/>
                <a:ea typeface="Arial"/>
                <a:cs typeface="Arial"/>
                <a:sym typeface="Arial"/>
              </a:rPr>
              <a:t>:</a:t>
            </a:r>
            <a:r>
              <a:rPr lang="en-GB" sz="1600" b="1">
                <a:solidFill>
                  <a:schemeClr val="lt1"/>
                </a:solidFill>
              </a:rPr>
              <a:t>15</a:t>
            </a:r>
            <a:r>
              <a:rPr lang="en-GB" sz="1600">
                <a:solidFill>
                  <a:schemeClr val="lt1"/>
                </a:solidFill>
                <a:latin typeface="Arial"/>
                <a:ea typeface="Arial"/>
                <a:cs typeface="Arial"/>
                <a:sym typeface="Arial"/>
              </a:rPr>
              <a:t>  </a:t>
            </a:r>
            <a:r>
              <a:rPr lang="en-GB" sz="1600">
                <a:solidFill>
                  <a:schemeClr val="lt1"/>
                </a:solidFill>
              </a:rPr>
              <a:t>From Learning to Action</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rPr>
              <a:t>18:15</a:t>
            </a:r>
            <a:r>
              <a:rPr lang="en-GB" sz="1600" b="1">
                <a:solidFill>
                  <a:schemeClr val="lt1"/>
                </a:solidFill>
                <a:latin typeface="Arial"/>
                <a:ea typeface="Arial"/>
                <a:cs typeface="Arial"/>
                <a:sym typeface="Arial"/>
              </a:rPr>
              <a:t> – </a:t>
            </a:r>
            <a:r>
              <a:rPr lang="en-GB" sz="1600" b="1">
                <a:solidFill>
                  <a:schemeClr val="lt1"/>
                </a:solidFill>
              </a:rPr>
              <a:t>18:25</a:t>
            </a:r>
            <a:r>
              <a:rPr lang="en-GB" sz="1600" b="1">
                <a:solidFill>
                  <a:schemeClr val="lt1"/>
                </a:solidFill>
                <a:latin typeface="Arial"/>
                <a:ea typeface="Arial"/>
                <a:cs typeface="Arial"/>
                <a:sym typeface="Arial"/>
              </a:rPr>
              <a:t>  </a:t>
            </a:r>
            <a:r>
              <a:rPr lang="en-GB" sz="1600">
                <a:solidFill>
                  <a:schemeClr val="lt1"/>
                </a:solidFill>
              </a:rPr>
              <a:t>Short UnifSAFE Toolkit Demo</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600" b="1">
                <a:solidFill>
                  <a:schemeClr val="lt1"/>
                </a:solidFill>
                <a:latin typeface="Arial"/>
                <a:ea typeface="Arial"/>
                <a:cs typeface="Arial"/>
                <a:sym typeface="Arial"/>
              </a:rPr>
              <a:t>1</a:t>
            </a:r>
            <a:r>
              <a:rPr lang="en-GB" sz="1600" b="1">
                <a:solidFill>
                  <a:schemeClr val="lt1"/>
                </a:solidFill>
              </a:rPr>
              <a:t>8:25</a:t>
            </a:r>
            <a:r>
              <a:rPr lang="en-GB" sz="1600" b="1">
                <a:solidFill>
                  <a:schemeClr val="lt1"/>
                </a:solidFill>
                <a:latin typeface="Arial"/>
                <a:ea typeface="Arial"/>
                <a:cs typeface="Arial"/>
                <a:sym typeface="Arial"/>
              </a:rPr>
              <a:t> – </a:t>
            </a:r>
            <a:r>
              <a:rPr lang="en-GB" sz="1600" b="1">
                <a:solidFill>
                  <a:schemeClr val="lt1"/>
                </a:solidFill>
              </a:rPr>
              <a:t>18:30</a:t>
            </a:r>
            <a:r>
              <a:rPr lang="en-GB" sz="1600" b="1">
                <a:solidFill>
                  <a:schemeClr val="lt1"/>
                </a:solidFill>
                <a:latin typeface="Arial"/>
                <a:ea typeface="Arial"/>
                <a:cs typeface="Arial"/>
                <a:sym typeface="Arial"/>
              </a:rPr>
              <a:t>  </a:t>
            </a:r>
            <a:r>
              <a:rPr lang="en-GB" sz="1600">
                <a:solidFill>
                  <a:schemeClr val="lt1"/>
                </a:solidFill>
              </a:rPr>
              <a:t>Closing and Next Steps</a:t>
            </a: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
          <p:cNvSpPr txBox="1"/>
          <p:nvPr/>
        </p:nvSpPr>
        <p:spPr>
          <a:xfrm>
            <a:off x="1046922" y="1129932"/>
            <a:ext cx="10086975" cy="778381"/>
          </a:xfrm>
          <a:prstGeom prst="rect">
            <a:avLst/>
          </a:prstGeom>
          <a:noFill/>
          <a:ln>
            <a:noFill/>
          </a:ln>
        </p:spPr>
        <p:txBody>
          <a:bodyPr spcFirstLastPara="1" wrap="square" lIns="0" tIns="192000" rIns="0" bIns="0" anchor="t" anchorCtr="0">
            <a:noAutofit/>
          </a:bodyPr>
          <a:lstStyle/>
          <a:p>
            <a:pPr marL="0" marR="0" lvl="0" indent="0" algn="l" rtl="0">
              <a:lnSpc>
                <a:spcPct val="90000"/>
              </a:lnSpc>
              <a:spcBef>
                <a:spcPts val="0"/>
              </a:spcBef>
              <a:spcAft>
                <a:spcPts val="0"/>
              </a:spcAft>
              <a:buClr>
                <a:srgbClr val="0F2235"/>
              </a:buClr>
              <a:buSzPts val="2800"/>
              <a:buFont typeface="Arial"/>
              <a:buNone/>
            </a:pPr>
            <a:r>
              <a:rPr lang="en-GB" sz="2800" b="0" i="0">
                <a:solidFill>
                  <a:srgbClr val="0F2235"/>
                </a:solidFill>
                <a:latin typeface="Arial"/>
                <a:ea typeface="Arial"/>
                <a:cs typeface="Arial"/>
                <a:sym typeface="Arial"/>
              </a:rPr>
              <a:t>Ground Rules</a:t>
            </a:r>
            <a:endParaRPr/>
          </a:p>
        </p:txBody>
      </p:sp>
      <p:sp>
        <p:nvSpPr>
          <p:cNvPr id="157" name="Google Shape;157;p2"/>
          <p:cNvSpPr txBox="1"/>
          <p:nvPr/>
        </p:nvSpPr>
        <p:spPr>
          <a:xfrm>
            <a:off x="8784767" y="3256925"/>
            <a:ext cx="2119800" cy="2185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700">
                <a:solidFill>
                  <a:schemeClr val="lt2"/>
                </a:solidFill>
                <a:latin typeface="Arial"/>
                <a:ea typeface="Arial"/>
                <a:cs typeface="Arial"/>
                <a:sym typeface="Arial"/>
              </a:rPr>
              <a:t>This is a safe space to share your experience – confidentiality is of utmost importance. Treat others’ experiences with respect.</a:t>
            </a:r>
            <a:endParaRPr sz="1700">
              <a:solidFill>
                <a:schemeClr val="lt2"/>
              </a:solidFill>
              <a:latin typeface="Arial"/>
              <a:ea typeface="Arial"/>
              <a:cs typeface="Arial"/>
              <a:sym typeface="Arial"/>
            </a:endParaRPr>
          </a:p>
        </p:txBody>
      </p:sp>
      <p:sp>
        <p:nvSpPr>
          <p:cNvPr id="158" name="Google Shape;158;p2"/>
          <p:cNvSpPr txBox="1"/>
          <p:nvPr/>
        </p:nvSpPr>
        <p:spPr>
          <a:xfrm>
            <a:off x="6197756" y="3297475"/>
            <a:ext cx="2119800" cy="2447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700">
                <a:solidFill>
                  <a:schemeClr val="lt2"/>
                </a:solidFill>
                <a:latin typeface="Arial"/>
                <a:ea typeface="Arial"/>
                <a:cs typeface="Arial"/>
                <a:sym typeface="Arial"/>
              </a:rPr>
              <a:t>Keep your answers and questions short and to the point. Respect our schedule and come back from breaks on time. </a:t>
            </a:r>
            <a:r>
              <a:rPr lang="en-GB" sz="1700">
                <a:solidFill>
                  <a:schemeClr val="lt2"/>
                </a:solidFill>
              </a:rPr>
              <a:t>Please raise your hand before speaking. </a:t>
            </a:r>
            <a:endParaRPr sz="1700">
              <a:solidFill>
                <a:schemeClr val="lt2"/>
              </a:solidFill>
              <a:latin typeface="Arial"/>
              <a:ea typeface="Arial"/>
              <a:cs typeface="Arial"/>
              <a:sym typeface="Arial"/>
            </a:endParaRPr>
          </a:p>
        </p:txBody>
      </p:sp>
      <p:sp>
        <p:nvSpPr>
          <p:cNvPr id="159" name="Google Shape;159;p2"/>
          <p:cNvSpPr txBox="1"/>
          <p:nvPr/>
        </p:nvSpPr>
        <p:spPr>
          <a:xfrm>
            <a:off x="3533349" y="3256925"/>
            <a:ext cx="2119800" cy="1400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700">
                <a:solidFill>
                  <a:schemeClr val="lt2"/>
                </a:solidFill>
              </a:rPr>
              <a:t>If at any time during the session you need to take a break, don’t hesitate to do so.</a:t>
            </a:r>
            <a:endParaRPr sz="1700">
              <a:solidFill>
                <a:schemeClr val="lt2"/>
              </a:solidFill>
              <a:latin typeface="Arial"/>
              <a:ea typeface="Arial"/>
              <a:cs typeface="Arial"/>
              <a:sym typeface="Arial"/>
            </a:endParaRPr>
          </a:p>
        </p:txBody>
      </p:sp>
      <p:sp>
        <p:nvSpPr>
          <p:cNvPr id="160" name="Google Shape;160;p2"/>
          <p:cNvSpPr txBox="1"/>
          <p:nvPr/>
        </p:nvSpPr>
        <p:spPr>
          <a:xfrm>
            <a:off x="8784767" y="2487275"/>
            <a:ext cx="2279700" cy="708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rgbClr val="AED7BD"/>
                </a:solidFill>
                <a:latin typeface="Arial"/>
                <a:ea typeface="Arial"/>
                <a:cs typeface="Arial"/>
                <a:sym typeface="Arial"/>
              </a:rPr>
              <a:t>Secure and safe environment</a:t>
            </a:r>
            <a:endParaRPr sz="2000" b="1">
              <a:solidFill>
                <a:srgbClr val="AED7BD"/>
              </a:solidFill>
              <a:latin typeface="Arial"/>
              <a:ea typeface="Arial"/>
              <a:cs typeface="Arial"/>
              <a:sym typeface="Arial"/>
            </a:endParaRPr>
          </a:p>
        </p:txBody>
      </p:sp>
      <p:sp>
        <p:nvSpPr>
          <p:cNvPr id="161" name="Google Shape;161;p2"/>
          <p:cNvSpPr txBox="1"/>
          <p:nvPr/>
        </p:nvSpPr>
        <p:spPr>
          <a:xfrm>
            <a:off x="3533349" y="2549040"/>
            <a:ext cx="22797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rgbClr val="AED7BD"/>
                </a:solidFill>
              </a:rPr>
              <a:t>Take a Break</a:t>
            </a:r>
            <a:endParaRPr sz="2000" b="1">
              <a:solidFill>
                <a:srgbClr val="AED7BD"/>
              </a:solidFill>
              <a:latin typeface="Arial"/>
              <a:ea typeface="Arial"/>
              <a:cs typeface="Arial"/>
              <a:sym typeface="Arial"/>
            </a:endParaRPr>
          </a:p>
        </p:txBody>
      </p:sp>
      <p:sp>
        <p:nvSpPr>
          <p:cNvPr id="162" name="Google Shape;162;p2"/>
          <p:cNvSpPr txBox="1"/>
          <p:nvPr/>
        </p:nvSpPr>
        <p:spPr>
          <a:xfrm>
            <a:off x="6159058" y="2549040"/>
            <a:ext cx="2279700" cy="708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rgbClr val="AED7BD"/>
                </a:solidFill>
                <a:latin typeface="Arial"/>
                <a:ea typeface="Arial"/>
                <a:cs typeface="Arial"/>
                <a:sym typeface="Arial"/>
              </a:rPr>
              <a:t>Short and to the point</a:t>
            </a:r>
            <a:endParaRPr sz="2000" b="1">
              <a:solidFill>
                <a:srgbClr val="AED7BD"/>
              </a:solidFill>
              <a:latin typeface="Arial"/>
              <a:ea typeface="Arial"/>
              <a:cs typeface="Arial"/>
              <a:sym typeface="Arial"/>
            </a:endParaRPr>
          </a:p>
        </p:txBody>
      </p:sp>
      <p:sp>
        <p:nvSpPr>
          <p:cNvPr id="163" name="Google Shape;163;p2"/>
          <p:cNvSpPr txBox="1"/>
          <p:nvPr/>
        </p:nvSpPr>
        <p:spPr>
          <a:xfrm>
            <a:off x="616776" y="5528013"/>
            <a:ext cx="7104824"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rgbClr val="AED7BD"/>
                </a:solidFill>
                <a:latin typeface="Arial"/>
                <a:ea typeface="Arial"/>
                <a:cs typeface="Arial"/>
                <a:sym typeface="Arial"/>
              </a:rPr>
              <a:t>Be an active and respectful listener! ☺ </a:t>
            </a:r>
            <a:endParaRPr sz="2000" b="1">
              <a:solidFill>
                <a:srgbClr val="AED7BD"/>
              </a:solidFill>
              <a:latin typeface="Arial"/>
              <a:ea typeface="Arial"/>
              <a:cs typeface="Arial"/>
              <a:sym typeface="Arial"/>
            </a:endParaRPr>
          </a:p>
        </p:txBody>
      </p:sp>
      <p:sp>
        <p:nvSpPr>
          <p:cNvPr id="164" name="Google Shape;164;p2"/>
          <p:cNvSpPr txBox="1"/>
          <p:nvPr/>
        </p:nvSpPr>
        <p:spPr>
          <a:xfrm>
            <a:off x="1127524" y="3276700"/>
            <a:ext cx="2119800" cy="1923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700">
                <a:solidFill>
                  <a:schemeClr val="lt2"/>
                </a:solidFill>
              </a:rPr>
              <a:t>We have</a:t>
            </a:r>
            <a:r>
              <a:rPr lang="en-GB" sz="1700">
                <a:solidFill>
                  <a:schemeClr val="lt1"/>
                </a:solidFill>
              </a:rPr>
              <a:t> zero tolerance for sexism, homophobia, transphobia, racism, or any form of discrimination</a:t>
            </a:r>
            <a:endParaRPr sz="1700">
              <a:solidFill>
                <a:schemeClr val="lt1"/>
              </a:solidFill>
              <a:latin typeface="Arial"/>
              <a:ea typeface="Arial"/>
              <a:cs typeface="Arial"/>
              <a:sym typeface="Arial"/>
            </a:endParaRPr>
          </a:p>
        </p:txBody>
      </p:sp>
      <p:sp>
        <p:nvSpPr>
          <p:cNvPr id="165" name="Google Shape;165;p2"/>
          <p:cNvSpPr txBox="1"/>
          <p:nvPr/>
        </p:nvSpPr>
        <p:spPr>
          <a:xfrm>
            <a:off x="1127524" y="2549052"/>
            <a:ext cx="22797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b="1">
                <a:solidFill>
                  <a:srgbClr val="AED7BD"/>
                </a:solidFill>
              </a:rPr>
              <a:t>Zero Tolerance</a:t>
            </a:r>
            <a:endParaRPr sz="2000" b="1">
              <a:solidFill>
                <a:srgbClr val="AED7BD"/>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6"/>
          <p:cNvSpPr txBox="1">
            <a:spLocks noGrp="1"/>
          </p:cNvSpPr>
          <p:nvPr>
            <p:ph type="sldNum" idx="12"/>
          </p:nvPr>
        </p:nvSpPr>
        <p:spPr>
          <a:xfrm>
            <a:off x="8328910" y="6333377"/>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8</a:t>
            </a:fld>
            <a:endParaRPr/>
          </a:p>
        </p:txBody>
      </p:sp>
      <p:sp>
        <p:nvSpPr>
          <p:cNvPr id="172" name="Google Shape;172;p6"/>
          <p:cNvSpPr txBox="1"/>
          <p:nvPr/>
        </p:nvSpPr>
        <p:spPr>
          <a:xfrm>
            <a:off x="1420797" y="2331855"/>
            <a:ext cx="9350400" cy="1154400"/>
          </a:xfrm>
          <a:prstGeom prst="rect">
            <a:avLst/>
          </a:prstGeom>
          <a:noFill/>
          <a:ln>
            <a:noFill/>
          </a:ln>
        </p:spPr>
        <p:txBody>
          <a:bodyPr spcFirstLastPara="1" wrap="square" lIns="0" tIns="45700" rIns="0" bIns="45700" anchor="t" anchorCtr="0">
            <a:spAutoFit/>
          </a:bodyPr>
          <a:lstStyle/>
          <a:p>
            <a:pPr marL="0" marR="0" lvl="0" indent="0" algn="ctr" rtl="0">
              <a:lnSpc>
                <a:spcPct val="130000"/>
              </a:lnSpc>
              <a:spcBef>
                <a:spcPts val="0"/>
              </a:spcBef>
              <a:spcAft>
                <a:spcPts val="0"/>
              </a:spcAft>
              <a:buClr>
                <a:srgbClr val="000000"/>
              </a:buClr>
              <a:buFont typeface="Arial"/>
              <a:buNone/>
            </a:pPr>
            <a:r>
              <a:rPr lang="en-GB" sz="3000" b="1">
                <a:solidFill>
                  <a:srgbClr val="964091"/>
                </a:solidFill>
              </a:rPr>
              <a:t>What’s a small thing that made you smile this week?</a:t>
            </a:r>
            <a:endParaRPr/>
          </a:p>
        </p:txBody>
      </p:sp>
      <p:sp>
        <p:nvSpPr>
          <p:cNvPr id="173" name="Google Shape;173;p6"/>
          <p:cNvSpPr txBox="1"/>
          <p:nvPr/>
        </p:nvSpPr>
        <p:spPr>
          <a:xfrm>
            <a:off x="4152900" y="3771900"/>
            <a:ext cx="438361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i="1">
                <a:solidFill>
                  <a:schemeClr val="dk1"/>
                </a:solidFill>
                <a:ea typeface="Calibri"/>
                <a:sym typeface="Calibri"/>
              </a:rPr>
              <a:t>Feel free to share your name &amp; pronouns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3e869ec7c7d_1_0"/>
          <p:cNvSpPr txBox="1">
            <a:spLocks noGrp="1"/>
          </p:cNvSpPr>
          <p:nvPr>
            <p:ph type="sldNum" idx="12"/>
          </p:nvPr>
        </p:nvSpPr>
        <p:spPr>
          <a:xfrm>
            <a:off x="8328910" y="6333377"/>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9</a:t>
            </a:fld>
            <a:endParaRPr/>
          </a:p>
        </p:txBody>
      </p:sp>
      <p:sp>
        <p:nvSpPr>
          <p:cNvPr id="180" name="Google Shape;180;g3e869ec7c7d_1_0"/>
          <p:cNvSpPr txBox="1"/>
          <p:nvPr/>
        </p:nvSpPr>
        <p:spPr>
          <a:xfrm>
            <a:off x="1420797" y="2865780"/>
            <a:ext cx="9350400" cy="1015800"/>
          </a:xfrm>
          <a:prstGeom prst="rect">
            <a:avLst/>
          </a:prstGeom>
          <a:noFill/>
          <a:ln>
            <a:noFill/>
          </a:ln>
        </p:spPr>
        <p:txBody>
          <a:bodyPr spcFirstLastPara="1" wrap="square" lIns="0" tIns="45700" rIns="0" bIns="45700" anchor="t" anchorCtr="0">
            <a:spAutoFit/>
          </a:bodyPr>
          <a:lstStyle/>
          <a:p>
            <a:pPr marL="0" lvl="0" indent="0" algn="ctr" rtl="0">
              <a:spcBef>
                <a:spcPts val="0"/>
              </a:spcBef>
              <a:spcAft>
                <a:spcPts val="0"/>
              </a:spcAft>
              <a:buClr>
                <a:schemeClr val="dk1"/>
              </a:buClr>
              <a:buSzPts val="1100"/>
              <a:buFont typeface="Arial"/>
              <a:buNone/>
            </a:pPr>
            <a:r>
              <a:rPr lang="en-GB" sz="3000" b="1">
                <a:solidFill>
                  <a:srgbClr val="964091"/>
                </a:solidFill>
              </a:rPr>
              <a:t>What do we mean by gender-based violence in academia?</a:t>
            </a:r>
            <a:endParaRPr sz="4900" b="1">
              <a:solidFill>
                <a:srgbClr val="964091"/>
              </a:solidFill>
            </a:endParaRPr>
          </a:p>
        </p:txBody>
      </p:sp>
    </p:spTree>
  </p:cSld>
  <p:clrMapOvr>
    <a:masterClrMapping/>
  </p:clrMapOvr>
</p:sld>
</file>

<file path=ppt/theme/theme1.xml><?xml version="1.0" encoding="utf-8"?>
<a:theme xmlns:a="http://schemas.openxmlformats.org/drawingml/2006/main" name="Mini Powerpoint Template">
  <a:themeElements>
    <a:clrScheme name="Kula Color 1">
      <a:dk1>
        <a:srgbClr val="000000"/>
      </a:dk1>
      <a:lt1>
        <a:srgbClr val="FFFFFF"/>
      </a:lt1>
      <a:dk2>
        <a:srgbClr val="000000"/>
      </a:dk2>
      <a:lt2>
        <a:srgbClr val="FEFCFF"/>
      </a:lt2>
      <a:accent1>
        <a:srgbClr val="1D46F3"/>
      </a:accent1>
      <a:accent2>
        <a:srgbClr val="FE5757"/>
      </a:accent2>
      <a:accent3>
        <a:srgbClr val="FE0061"/>
      </a:accent3>
      <a:accent4>
        <a:srgbClr val="A905B7"/>
      </a:accent4>
      <a:accent5>
        <a:srgbClr val="7030BD"/>
      </a:accent5>
      <a:accent6>
        <a:srgbClr val="3C4EBC"/>
      </a:accent6>
      <a:hlink>
        <a:srgbClr val="5352F5"/>
      </a:hlink>
      <a:folHlink>
        <a:srgbClr val="BFBFB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40AFA98DC638E46A4A12785B6B16307" ma:contentTypeVersion="17" ma:contentTypeDescription="Create a new document." ma:contentTypeScope="" ma:versionID="1b762fcf53212d5a24c6d5ff0a950c71">
  <xsd:schema xmlns:xsd="http://www.w3.org/2001/XMLSchema" xmlns:xs="http://www.w3.org/2001/XMLSchema" xmlns:p="http://schemas.microsoft.com/office/2006/metadata/properties" xmlns:ns2="a6d887a2-cb76-48ca-8e7a-36f01d0891c6" xmlns:ns3="4d0a3ad0-32ee-4607-9ba4-0de2981250ca" targetNamespace="http://schemas.microsoft.com/office/2006/metadata/properties" ma:root="true" ma:fieldsID="c1b13e63fa03850d0d16d45c98e229cd" ns2:_="" ns3:_="">
    <xsd:import namespace="a6d887a2-cb76-48ca-8e7a-36f01d0891c6"/>
    <xsd:import namespace="4d0a3ad0-32ee-4607-9ba4-0de2981250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887a2-cb76-48ca-8e7a-36f01d0891c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9748fa32-2c86-4eb4-8a30-862adc17a02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d0a3ad0-32ee-4607-9ba4-0de2981250c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28d299f4-1507-4e37-86bb-8a4815515d1d}" ma:internalName="TaxCatchAll" ma:showField="CatchAllData" ma:web="4d0a3ad0-32ee-4607-9ba4-0de2981250c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d0a3ad0-32ee-4607-9ba4-0de2981250ca" xsi:nil="true"/>
    <lcf76f155ced4ddcb4097134ff3c332f xmlns="a6d887a2-cb76-48ca-8e7a-36f01d0891c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5638993-635F-4A13-9747-95E3FBCD50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d887a2-cb76-48ca-8e7a-36f01d0891c6"/>
    <ds:schemaRef ds:uri="4d0a3ad0-32ee-4607-9ba4-0de2981250c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7183F2-6EDF-4E05-9DC0-3D48F11C7C4E}">
  <ds:schemaRefs>
    <ds:schemaRef ds:uri="http://schemas.microsoft.com/sharepoint/v3/contenttype/forms"/>
  </ds:schemaRefs>
</ds:datastoreItem>
</file>

<file path=customXml/itemProps3.xml><?xml version="1.0" encoding="utf-8"?>
<ds:datastoreItem xmlns:ds="http://schemas.openxmlformats.org/officeDocument/2006/customXml" ds:itemID="{53E91CB7-E14B-4B39-8175-9F0F3F8DC49D}">
  <ds:schemaRefs>
    <ds:schemaRef ds:uri="http://schemas.microsoft.com/office/2006/metadata/properties"/>
    <ds:schemaRef ds:uri="http://schemas.microsoft.com/office/infopath/2007/PartnerControls"/>
    <ds:schemaRef ds:uri="4d0a3ad0-32ee-4607-9ba4-0de2981250ca"/>
    <ds:schemaRef ds:uri="a6d887a2-cb76-48ca-8e7a-36f01d0891c6"/>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50</Slides>
  <Notes>48</Notes>
  <HiddenSlides>0</HiddenSlide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Mini Powerpoint Template</vt:lpstr>
      <vt:lpstr>PowerPoint Presentation</vt:lpstr>
      <vt:lpstr>About Us: Name &amp; Surname (pronouns)</vt:lpstr>
      <vt:lpstr>Your Turn!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Definition of  Gender-Based Violence</vt:lpstr>
      <vt:lpstr>PowerPoint Presentation</vt:lpstr>
      <vt:lpstr>The importance of Intersectionality </vt:lpstr>
      <vt:lpstr>PowerPoint Presentation</vt:lpstr>
      <vt:lpstr>PowerPoint Presentation</vt:lpstr>
      <vt:lpstr>UniSAFE survey</vt:lpstr>
      <vt:lpstr>UniSAFE Survey - Facts and Figures</vt:lpstr>
      <vt:lpstr>PowerPoint Presentation</vt:lpstr>
      <vt:lpstr>PowerPoint Presentation</vt:lpstr>
      <vt:lpstr>PowerPoint Presentation</vt:lpstr>
      <vt:lpstr>Root and cause factors</vt:lpstr>
      <vt:lpstr>PowerPoint Presentation</vt:lpstr>
      <vt:lpstr>PowerPoint Presentation</vt:lpstr>
      <vt:lpstr>1. Open the Miro link sent in the chatbox.  2. Locate your working board (your room number = group number)  3. Assign a person who will be responsible for moving the sticky notes to the category you agreed. </vt:lpstr>
      <vt:lpstr>PowerPoint Presentation</vt:lpstr>
      <vt:lpstr>PowerPoint Presentation</vt:lpstr>
      <vt:lpstr>7P model to address gender-based violence in research performing organisations.</vt:lpstr>
      <vt:lpstr>PowerPoint Presentation</vt:lpstr>
      <vt:lpstr>UniSAFE 7P Conceptual Framework </vt:lpstr>
      <vt:lpstr>UniSAFE 7P Conceptual Framework </vt:lpstr>
      <vt:lpstr>UniSAFE 7P Conceptual Framework </vt:lpstr>
      <vt:lpstr>PowerPoint Presentation</vt:lpstr>
      <vt:lpstr>Let’s go back to Miro</vt:lpstr>
      <vt:lpstr>PowerPoint Presentation</vt:lpstr>
      <vt:lpstr>PowerPoint Presentation</vt:lpstr>
      <vt:lpstr>PowerPoint Presentation</vt:lpstr>
      <vt:lpstr>Peer support and informal care</vt:lpstr>
      <vt:lpstr>Awareness-Raising and Education</vt:lpstr>
      <vt:lpstr>Advocacy, Institutional Accountability and Campaign</vt:lpstr>
      <vt:lpstr>Student Representation and Governance</vt:lpstr>
      <vt:lpstr>Policy engagement and Co-Creation</vt:lpstr>
      <vt:lpstr>PowerPoint Presentation</vt:lpstr>
      <vt:lpstr>PowerPoint Presentation</vt:lpstr>
      <vt:lpstr>Let’s go back to Miro</vt:lpstr>
      <vt:lpstr>PowerPoint Presentation</vt:lpstr>
      <vt:lpstr>UniSAFE Toolkit</vt:lpstr>
      <vt:lpstr>PowerPoint Presentation</vt:lpstr>
      <vt:lpstr>Exit questionnaire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ShapeShift</dc:creator>
  <cp:revision>64</cp:revision>
  <dcterms:created xsi:type="dcterms:W3CDTF">2017-07-25T02:03:18Z</dcterms:created>
  <dcterms:modified xsi:type="dcterms:W3CDTF">2026-06-24T10:53:50Z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0x010100840AFA98DC638E46A4A12785B6B16307</vt:lpwstr>
  </property>
  <property fmtid="{D5CDD505-2E9C-101B-9397-08002B2CF9AE}" pid="3" name="MediaServiceImageTags">
    <vt:lpwstr/>
  </property>
</Properties>
</file>